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  <p:sldMasterId id="2147484211" r:id="rId2"/>
  </p:sldMasterIdLst>
  <p:notesMasterIdLst>
    <p:notesMasterId r:id="rId23"/>
  </p:notesMasterIdLst>
  <p:sldIdLst>
    <p:sldId id="349" r:id="rId3"/>
    <p:sldId id="408" r:id="rId4"/>
    <p:sldId id="398" r:id="rId5"/>
    <p:sldId id="402" r:id="rId6"/>
    <p:sldId id="406" r:id="rId7"/>
    <p:sldId id="409" r:id="rId8"/>
    <p:sldId id="410" r:id="rId9"/>
    <p:sldId id="355" r:id="rId10"/>
    <p:sldId id="424" r:id="rId11"/>
    <p:sldId id="372" r:id="rId12"/>
    <p:sldId id="420" r:id="rId13"/>
    <p:sldId id="370" r:id="rId14"/>
    <p:sldId id="421" r:id="rId15"/>
    <p:sldId id="347" r:id="rId16"/>
    <p:sldId id="422" r:id="rId17"/>
    <p:sldId id="418" r:id="rId18"/>
    <p:sldId id="389" r:id="rId19"/>
    <p:sldId id="419" r:id="rId20"/>
    <p:sldId id="396" r:id="rId21"/>
    <p:sldId id="423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00"/>
    <a:srgbClr val="000000"/>
    <a:srgbClr val="006600"/>
    <a:srgbClr val="654321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82" d="100"/>
          <a:sy n="82" d="100"/>
        </p:scale>
        <p:origin x="148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27FE5DA5-CA39-421F-BCBB-F84AB9969E4A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226008-8797-44D2-9B00-D53498DD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F269-989D-4061-9C26-BA1458B8D146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76F5-5210-4C23-97FC-CDCD683A2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DDE5-DAC5-4018-9032-1F2191F9AAC7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CF6C8-5464-42C2-9553-23A7860A5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8D44-D58D-48A2-9978-9CFBDADBFDC4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2D3B-60F9-4838-B1DE-A89D85A51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76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8C03-6E7A-4100-89EF-540432750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D0E1D-07E9-467E-998D-D6C66ABDC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B487A-2E3A-4734-8A18-FD3712D3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7F269-989D-4061-9C26-BA1458B8D146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8D49B-EFCE-4B3B-9141-AB5372418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9CC4C-F0F5-4C4B-8453-386E2FB7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676F5-5210-4C23-97FC-CDCD683A2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580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45BA5-12B5-4D00-880D-99567E72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DFC20-F82C-4C65-862D-A2A109302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EE7B-9634-4769-98CB-C52D4952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04F84-442E-45FB-B0F8-A3A18893ED20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580FA-2520-4823-941B-E6F0FE97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6DF4-0364-4CC1-BC84-F9460EA7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CE72A-ABBF-45C3-AB60-E7FB6EA59B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95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195C-6166-4CC9-AAC8-29D02715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E0CBD-54D7-4CDA-98D8-2BB2F49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F1E6-07F6-42D2-8BAA-A8A461CF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853DB-E28E-4ECD-9D23-86DE19DE8065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07954-DF81-46FF-B1CE-2E7B96C3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BC398-73B5-421D-9700-CE12C833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8AC39-51AC-40EB-AF43-6982A2033A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099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D5DF-4143-43A4-A8CB-16EB8791E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93AE4-6A22-4B8A-84E3-9113F30B1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D8577-2D04-421E-B6D7-5B9D3409A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DE37-6AB9-4459-BC8B-D8ABCC84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90FD4-F43E-4C58-B632-00C9F1491BC7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FF9F3-2B1F-4C6F-99C4-87CAC214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CBD8B-7B6B-4D95-B24B-949B2312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6AD76-BA46-45B2-BF11-B493583960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40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E2BA-D66A-42B9-8E6A-DD010A4E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75345-E7B4-4856-9EE6-329143D45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C646-9D5C-4670-BF28-F10C4C97A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327D0-3497-4912-A575-CEA1BE110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E4F07-3C17-4D3D-BFF9-564BDF27A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F01FD-421C-4998-9855-8D1F6CB9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AB600-8059-4626-ADC7-A8538E695835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05C5B0-CC1B-4111-A899-B1FA1235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DFE69-DCE6-42DF-BF4F-983CFEE4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1983-1349-4352-B25C-347E56F9B3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737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0E3D-D330-481D-97E2-71A9C1E0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8B627E-2A09-4788-A180-51DD9585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E37AE-AEBE-4F5F-BB21-69C14439E32A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8151-CDEF-4ABB-9BEC-6B491A1A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96406-C2B8-4D92-990A-E9B6C33B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E914E-BDA2-4EC5-B75C-ECD421F765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013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9A9FB-929E-4E54-8F91-E8A70D6C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F267F-4F67-4BE1-A4C3-86D9DE32290E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EE56C-3D7A-46DA-A550-4301995FF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B8E0-9DC3-42B7-8939-D5B4C249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E23AB-9C6B-4893-A83E-5E8653C92B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4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DEDA-8771-47F8-A709-BCFD1F48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DF6F-5C75-4648-9D15-FEEE5E6B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39035-374B-47D3-A598-865E3ED58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EB91D-F7F3-4B19-A572-E0378E38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CB36-043D-4C74-A191-5D2250362C72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A7A49-B1B3-4044-8791-32E1CFA5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7BDDC-D801-40A9-A0D1-F271CE798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ABA64-C0C1-47F3-AE29-D8B83C6EB9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24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04F84-442E-45FB-B0F8-A3A18893ED20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E72A-ABBF-45C3-AB60-E7FB6EA59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6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2112-682D-4D3A-BFD0-8E61509A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D23D2-A65E-4155-9F47-97F6DFD47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F58D2-6F9C-4D84-B4FA-BF879EF6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2342D-F6ED-4EB7-B607-1F57192B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6C8312-8507-414F-8719-07617AED7E55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2A11B-746D-4606-BBD4-6F8DF259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830F-38D4-457B-9043-0CF5A126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742A1-F19A-4964-8532-765167E1F6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558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7156-1B85-4A66-B008-DFA2DD11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BB4D7-E035-4BD0-B17B-4778360EB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75D13-F126-48AE-B646-FF188503C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CDDE5-DAC5-4018-9032-1F2191F9AAC7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8854F-6BB6-4694-B7B1-9F42DEB7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0EE23-75A8-4538-A27E-68E0A7F7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CF6C8-5464-42C2-9553-23A7860A59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069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6B7BA1-DC21-4A7F-9FDB-3ACE05AAB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6786E-5DB9-4165-A865-EE6219C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5085-D392-4C56-8759-76B9A279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98D44-D58D-48A2-9978-9CFBDADBFDC4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B9193-465C-4AB9-824A-FF89EA01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AE1D-7B5F-4FA8-9FFE-1D99F90F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32D3B-60F9-4838-B1DE-A89D85A51C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8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853DB-E28E-4ECD-9D23-86DE19DE8065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AC39-51AC-40EB-AF43-6982A2033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61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0FD4-F43E-4C58-B632-00C9F1491BC7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AD76-BA46-45B2-BF11-B493583960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41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B600-8059-4626-ADC7-A8538E695835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1983-1349-4352-B25C-347E56F9B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77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37AE-AEBE-4F5F-BB21-69C14439E32A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914E-BDA2-4EC5-B75C-ECD421F76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7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267F-4F67-4BE1-A4C3-86D9DE32290E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23AB-9C6B-4893-A83E-5E8653C92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92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9FACB36-043D-4C74-A191-5D2250362C72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BABA64-C0C1-47F3-AE29-D8B83C6EB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8312-8507-414F-8719-07617AED7E55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42A1-F19A-4964-8532-765167E1F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89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63" r:id="rId2"/>
    <p:sldLayoutId id="2147484176" r:id="rId3"/>
    <p:sldLayoutId id="2147484164" r:id="rId4"/>
    <p:sldLayoutId id="2147484165" r:id="rId5"/>
    <p:sldLayoutId id="2147484166" r:id="rId6"/>
    <p:sldLayoutId id="2147484177" r:id="rId7"/>
    <p:sldLayoutId id="2147484178" r:id="rId8"/>
    <p:sldLayoutId id="2147484179" r:id="rId9"/>
    <p:sldLayoutId id="2147484167" r:id="rId10"/>
    <p:sldLayoutId id="214748418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CCC3C-E993-40AF-AF2F-BC897173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38CF0-05BE-4BCD-9AF0-FDE4D0FA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30450-22DC-4D5C-AB25-C25DF2F7A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 smtClean="0"/>
              <a:pPr>
                <a:defRPr/>
              </a:pPr>
              <a:t>17/12/2021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4616F-E5C8-4587-9040-9083660F2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712A4-B9F9-4C05-800C-CD8561FB6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77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vi.wikipedia.org/wiki/Kh%C3%B4ng_gian_v%C4%83n_h%C3%B3a_C%E1%BB%93ng_Chi%C3%AAng_T%C3%A2y_Nguy%C3%AAn" TargetMode="External"/><Relationship Id="rId4" Type="http://schemas.openxmlformats.org/officeDocument/2006/relationships/hyperlink" Target="http://vi.wikipedia.org/wiki/UNES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vi.wikipedia.org/wiki/T%E1%BB%95_ch%E1%BB%A9c_Gi%C3%A1o_d%E1%BB%A5c,_Khoa_h%E1%BB%8Dc_v%C3%A0_V%C4%83n_h%C3%B3a_Li%C3%AAn_Hi%E1%BB%87p_Qu%E1%BB%91c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609600" y="1066800"/>
            <a:ext cx="1371600" cy="533400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1143000" y="1995196"/>
            <a:ext cx="6858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FF0000"/>
                </a:solidFill>
              </a:rPr>
              <a:t>1.  </a:t>
            </a:r>
            <a:r>
              <a:rPr lang="en-US" altLang="en-US" sz="3400" b="1" dirty="0" err="1">
                <a:solidFill>
                  <a:srgbClr val="FF0000"/>
                </a:solidFill>
              </a:rPr>
              <a:t>Ôn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tập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3400" b="1" dirty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0070C0"/>
                </a:solidFill>
              </a:rPr>
              <a:t>TĐN </a:t>
            </a:r>
            <a:r>
              <a:rPr lang="en-US" altLang="en-US" sz="3400" b="1" dirty="0" err="1">
                <a:solidFill>
                  <a:srgbClr val="0070C0"/>
                </a:solidFill>
              </a:rPr>
              <a:t>số</a:t>
            </a:r>
            <a:r>
              <a:rPr lang="en-US" altLang="en-US" sz="3400" b="1" dirty="0">
                <a:solidFill>
                  <a:srgbClr val="0070C0"/>
                </a:solidFill>
              </a:rPr>
              <a:t> 4 – </a:t>
            </a:r>
            <a:r>
              <a:rPr lang="en-US" altLang="en-US" sz="3400" b="1" dirty="0" err="1">
                <a:solidFill>
                  <a:srgbClr val="0070C0"/>
                </a:solidFill>
              </a:rPr>
              <a:t>Chim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hót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đầu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xuân</a:t>
            </a: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FF0000"/>
                </a:solidFill>
              </a:rPr>
              <a:t>2. </a:t>
            </a:r>
            <a:r>
              <a:rPr lang="en-US" altLang="en-US" sz="3400" b="1" dirty="0" err="1">
                <a:solidFill>
                  <a:srgbClr val="FF0000"/>
                </a:solidFill>
              </a:rPr>
              <a:t>Âm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thường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thức</a:t>
            </a:r>
            <a:endParaRPr lang="en-US" altLang="en-US" sz="3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 err="1">
                <a:solidFill>
                  <a:srgbClr val="0070C0"/>
                </a:solidFill>
              </a:rPr>
              <a:t>Một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số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nhạc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cụ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dân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tộc</a:t>
            </a: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3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6" name="Rectangle 4">
            <a:extLst>
              <a:ext uri="{FF2B5EF4-FFF2-40B4-BE49-F238E27FC236}">
                <a16:creationId xmlns:a16="http://schemas.microsoft.com/office/drawing/2014/main" id="{384484E6-EB22-427B-A7CC-4C4487B08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1385888"/>
            <a:ext cx="44592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just" eaLnBrk="1" hangingPunct="1"/>
            <a:r>
              <a:rPr lang="en-US" altLang="en-US">
                <a:latin typeface="Times New Roman" panose="02020603050405020304" pitchFamily="18" charset="0"/>
              </a:rPr>
              <a:t>-Cồng chiêng là nhạc cụ dân tộc thuộc bộ gõ</a:t>
            </a:r>
          </a:p>
          <a:p>
            <a:pPr algn="just" eaLnBrk="1" hangingPunct="1"/>
            <a:r>
              <a:rPr lang="en-US" altLang="en-US">
                <a:latin typeface="Times New Roman" panose="02020603050405020304" pitchFamily="18" charset="0"/>
              </a:rPr>
              <a:t>-Được làm bằng đồng thau, hình tròn như chiếc nón quai thao, ở giữa có hoặc không có núm. </a:t>
            </a:r>
          </a:p>
        </p:txBody>
      </p:sp>
      <p:pic>
        <p:nvPicPr>
          <p:cNvPr id="25603" name="Picture 6" descr="Cong2a">
            <a:extLst>
              <a:ext uri="{FF2B5EF4-FFF2-40B4-BE49-F238E27FC236}">
                <a16:creationId xmlns:a16="http://schemas.microsoft.com/office/drawing/2014/main" id="{21972FA9-0481-4DC0-B83E-C8946970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39624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>
            <a:extLst>
              <a:ext uri="{FF2B5EF4-FFF2-40B4-BE49-F238E27FC236}">
                <a16:creationId xmlns:a16="http://schemas.microsoft.com/office/drawing/2014/main" id="{F2E29C7D-9FA7-4A1C-B3AB-B942C1F6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276600"/>
            <a:ext cx="41052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4520" name="Rectangle 8">
            <a:extLst>
              <a:ext uri="{FF2B5EF4-FFF2-40B4-BE49-F238E27FC236}">
                <a16:creationId xmlns:a16="http://schemas.microsoft.com/office/drawing/2014/main" id="{4F2BECC1-D33C-46A0-9919-04C7A4DC6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3514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 sz="4000">
                <a:solidFill>
                  <a:srgbClr val="CC0000"/>
                </a:solidFill>
                <a:latin typeface="Times New Roman" panose="02020603050405020304" pitchFamily="18" charset="0"/>
              </a:rPr>
              <a:t>1. Cồng, chiêng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0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6" grpId="0"/>
      <p:bldP spid="7045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ồng chiên tây nguyên">
            <a:hlinkClick r:id="" action="ppaction://media"/>
            <a:extLst>
              <a:ext uri="{FF2B5EF4-FFF2-40B4-BE49-F238E27FC236}">
                <a16:creationId xmlns:a16="http://schemas.microsoft.com/office/drawing/2014/main" id="{548784CC-16E7-4920-8FE0-B1F266E077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695130"/>
            <a:ext cx="8382345" cy="47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4" name="Rectangle 4">
            <a:extLst>
              <a:ext uri="{FF2B5EF4-FFF2-40B4-BE49-F238E27FC236}">
                <a16:creationId xmlns:a16="http://schemas.microsoft.com/office/drawing/2014/main" id="{513D5583-ED6B-45F5-B150-40E1BC6BE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96950"/>
            <a:ext cx="4343400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just" eaLnBrk="1" hangingPunct="1"/>
            <a:r>
              <a:rPr lang="en-US" altLang="en-US">
                <a:latin typeface="Times New Roman" panose="02020603050405020304" pitchFamily="18" charset="0"/>
              </a:rPr>
              <a:t>-Đàn t'rưng làm bằng các ống nứa to, nhỏ, dài, ngắn khác nhau.</a:t>
            </a:r>
          </a:p>
          <a:p>
            <a:pPr algn="just" eaLnBrk="1" hangingPunct="1"/>
            <a:endParaRPr lang="en-US" altLang="en-US"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>
                <a:latin typeface="Times New Roman" panose="02020603050405020304" pitchFamily="18" charset="0"/>
              </a:rPr>
              <a:t>-Một đầu ống bịt kín bằng cách để nguyên các đầu mấu, đầu kia vót nhọn.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1445" name="Rectangle 5">
            <a:extLst>
              <a:ext uri="{FF2B5EF4-FFF2-40B4-BE49-F238E27FC236}">
                <a16:creationId xmlns:a16="http://schemas.microsoft.com/office/drawing/2014/main" id="{76B7A0AD-69BB-4B60-96E6-E565FE7E7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7000"/>
            <a:ext cx="26400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 sz="3200">
                <a:solidFill>
                  <a:srgbClr val="CC0000"/>
                </a:solidFill>
                <a:latin typeface="Times New Roman" panose="02020603050405020304" pitchFamily="18" charset="0"/>
              </a:rPr>
              <a:t>2. Đàn t’rưng</a:t>
            </a:r>
            <a:r>
              <a:rPr lang="en-US" altLang="en-US" sz="3200" b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6628" name="Picture 6">
            <a:extLst>
              <a:ext uri="{FF2B5EF4-FFF2-40B4-BE49-F238E27FC236}">
                <a16:creationId xmlns:a16="http://schemas.microsoft.com/office/drawing/2014/main" id="{B66C7AE7-C64D-4726-8828-4AECD8EC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26828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9208BAAD-186B-4651-9504-A911F7DC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44" grpId="0"/>
      <p:bldP spid="7014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àn T _ Rưng - YouTube">
            <a:hlinkClick r:id="" action="ppaction://media"/>
            <a:extLst>
              <a:ext uri="{FF2B5EF4-FFF2-40B4-BE49-F238E27FC236}">
                <a16:creationId xmlns:a16="http://schemas.microsoft.com/office/drawing/2014/main" id="{A5589DA7-A6EF-4B2F-9A0A-0C3E8ADDA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776" y="427038"/>
            <a:ext cx="8061824" cy="59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01" name="Rectangle 5">
            <a:extLst>
              <a:ext uri="{FF2B5EF4-FFF2-40B4-BE49-F238E27FC236}">
                <a16:creationId xmlns:a16="http://schemas.microsoft.com/office/drawing/2014/main" id="{9BEC755F-D430-4066-8B0B-E2358342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25550"/>
            <a:ext cx="42672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just" eaLnBrk="1" hangingPunct="1"/>
            <a:r>
              <a:rPr lang="en-US" altLang="en-US" sz="3200" b="0">
                <a:latin typeface="Times New Roman" panose="02020603050405020304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Đàn đá là một nhạc cụ gõ cổ nhất của Việt Nam. </a:t>
            </a:r>
          </a:p>
          <a:p>
            <a:pPr algn="just" eaLnBrk="1" hangingPunct="1"/>
            <a:endParaRPr lang="en-US" altLang="en-US">
              <a:latin typeface="Times New Roman" panose="02020603050405020304" pitchFamily="18" charset="0"/>
            </a:endParaRPr>
          </a:p>
          <a:p>
            <a:pPr algn="just" eaLnBrk="1" hangingPunct="1"/>
            <a:r>
              <a:rPr lang="en-US" altLang="en-US">
                <a:latin typeface="Times New Roman" panose="02020603050405020304" pitchFamily="18" charset="0"/>
              </a:rPr>
              <a:t>-Đàn được làm bằng các thanh đá với kích thước dài, ngắn, dày, mỏng khác nhau. </a:t>
            </a:r>
          </a:p>
        </p:txBody>
      </p:sp>
      <p:sp>
        <p:nvSpPr>
          <p:cNvPr id="618502" name="Rectangle 6">
            <a:extLst>
              <a:ext uri="{FF2B5EF4-FFF2-40B4-BE49-F238E27FC236}">
                <a16:creationId xmlns:a16="http://schemas.microsoft.com/office/drawing/2014/main" id="{97D8C9B0-C1EC-447F-834C-45C5F3C2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2366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 sz="4000" u="sng">
                <a:solidFill>
                  <a:srgbClr val="CC0000"/>
                </a:solidFill>
              </a:rPr>
              <a:t>3. Đàn đá</a:t>
            </a:r>
          </a:p>
        </p:txBody>
      </p:sp>
      <p:pic>
        <p:nvPicPr>
          <p:cNvPr id="28676" name="Picture 7">
            <a:extLst>
              <a:ext uri="{FF2B5EF4-FFF2-40B4-BE49-F238E27FC236}">
                <a16:creationId xmlns:a16="http://schemas.microsoft.com/office/drawing/2014/main" id="{978C56E5-32D2-473A-8F5B-16D2B97D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3434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8">
            <a:extLst>
              <a:ext uri="{FF2B5EF4-FFF2-40B4-BE49-F238E27FC236}">
                <a16:creationId xmlns:a16="http://schemas.microsoft.com/office/drawing/2014/main" id="{0C04E618-4115-4B77-A803-8CE4FBA4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35766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8505" name="Rectangle 9">
            <a:extLst>
              <a:ext uri="{FF2B5EF4-FFF2-40B4-BE49-F238E27FC236}">
                <a16:creationId xmlns:a16="http://schemas.microsoft.com/office/drawing/2014/main" id="{61125F27-6350-4807-A662-C3AC4E2C4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25550"/>
            <a:ext cx="42672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</a:rPr>
              <a:t>Đàn đá đã được </a:t>
            </a:r>
            <a:r>
              <a:rPr lang="en-US" altLang="en-US">
                <a:latin typeface="Times New Roman" panose="02020603050405020304" pitchFamily="18" charset="0"/>
                <a:hlinkClick r:id="rId4" tooltip="UNESCO"/>
              </a:rPr>
              <a:t>UNESCO</a:t>
            </a:r>
            <a:r>
              <a:rPr lang="en-US" altLang="en-US" sz="2800">
                <a:latin typeface="Times New Roman" panose="02020603050405020304" pitchFamily="18" charset="0"/>
              </a:rPr>
              <a:t> xếp vào danh sách các nhạc cụ trong </a:t>
            </a:r>
            <a:r>
              <a:rPr lang="en-US" altLang="en-US" sz="2800">
                <a:latin typeface="Times New Roman" panose="02020603050405020304" pitchFamily="18" charset="0"/>
                <a:hlinkClick r:id="rId5" tooltip="Không gian văn hóa Cồng Chiêng Tây Nguyên"/>
              </a:rPr>
              <a:t>Không gian văn hóa Cồng Chiêng Tây Nguyên</a:t>
            </a:r>
            <a:r>
              <a:rPr lang="en-US" altLang="en-US" sz="2800"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8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01" grpId="0"/>
      <p:bldP spid="618501" grpId="1"/>
      <p:bldP spid="618502" grpId="0"/>
      <p:bldP spid="6185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tấu đàn Đá - YouTube">
            <a:hlinkClick r:id="" action="ppaction://media"/>
            <a:extLst>
              <a:ext uri="{FF2B5EF4-FFF2-40B4-BE49-F238E27FC236}">
                <a16:creationId xmlns:a16="http://schemas.microsoft.com/office/drawing/2014/main" id="{BE397709-7BB7-4E57-A175-F4CAE11A8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2954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5FEEEA-076C-4824-A72E-D4A1A7AF7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937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C00000"/>
                </a:solidFill>
                <a:latin typeface="Times New Roman" panose="02020603050405020304" pitchFamily="18" charset="0"/>
              </a:rPr>
              <a:t>Không gian văn hóa Cồng Chiêng Tây Nguyên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C3DFD-B97F-4C53-9F48-E1ACED348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688" y="3154363"/>
            <a:ext cx="9144001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-Không gian văn hóa Cồng Chiêng Tây Nguyên trải dài trên 5 tỉnh Tây Nguyên: Kon Tum, Gia Lai, Đắk Lắk, Đắk Nông và Lâm Đồng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663A10-B529-4918-AB5F-088978B31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985838"/>
            <a:ext cx="90678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just"/>
            <a:r>
              <a:rPr lang="en-US" altLang="en-US" sz="3200">
                <a:latin typeface="Times New Roman" panose="02020603050405020304" pitchFamily="18" charset="0"/>
              </a:rPr>
              <a:t>Không gian văn hóa Cồng Chiêng Tây Nguyên được UNESCO công nhận là Kiệt tác truyền khẩu và phi vật thể nhân loại vào ngày 25 tháng 11 năm 2005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A8A9A4-38AA-4529-B655-27720E50B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4876800"/>
            <a:ext cx="89550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-</a:t>
            </a:r>
            <a:r>
              <a:rPr lang="en-US" altLang="en-US" sz="3200">
                <a:latin typeface="Times New Roman" panose="02020603050405020304" pitchFamily="18" charset="0"/>
              </a:rPr>
              <a:t>Chủ thể của không gian văn hóa này gồm nhiều dân tộc khác nhau: Ê đê, Jarai, Ba Na, Mạ, Lặc...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AE89C153-CF9C-4041-93BF-A6136A1B1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425" y="1981200"/>
            <a:ext cx="9220200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>
              <a:lnSpc>
                <a:spcPct val="120000"/>
              </a:lnSpc>
              <a:buFontTx/>
              <a:buAutoNum type="arabicPeriod"/>
            </a:pPr>
            <a:r>
              <a:rPr lang="vi-VN" altLang="en-US" sz="3200">
                <a:latin typeface="Times New Roman" panose="02020603050405020304" pitchFamily="18" charset="0"/>
              </a:rPr>
              <a:t>Nhã nhạc cung đình Huế </a:t>
            </a:r>
            <a:endParaRPr lang="en-US" altLang="en-US" sz="3200">
              <a:latin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latin typeface="Times New Roman" panose="02020603050405020304" pitchFamily="18" charset="0"/>
              </a:rPr>
              <a:t>2. </a:t>
            </a:r>
            <a:r>
              <a:rPr lang="vi-VN" altLang="en-US" sz="3200">
                <a:latin typeface="Times New Roman" panose="02020603050405020304" pitchFamily="18" charset="0"/>
              </a:rPr>
              <a:t>Không gian văn hóa Cồng Chiêng Tây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</a:rPr>
              <a:t>Nguyên</a:t>
            </a:r>
            <a:endParaRPr lang="en-US" altLang="en-US" sz="3200">
              <a:latin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latin typeface="Times New Roman" panose="02020603050405020304" pitchFamily="18" charset="0"/>
              </a:rPr>
              <a:t>3. </a:t>
            </a:r>
            <a:r>
              <a:rPr lang="vi-VN" altLang="en-US" sz="3200">
                <a:latin typeface="Times New Roman" panose="02020603050405020304" pitchFamily="18" charset="0"/>
              </a:rPr>
              <a:t>Dân ca quan họ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</a:rPr>
              <a:t>Bắc Ninh</a:t>
            </a:r>
            <a:endParaRPr lang="en-US" altLang="en-US" sz="3200">
              <a:latin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latin typeface="Times New Roman" panose="02020603050405020304" pitchFamily="18" charset="0"/>
              </a:rPr>
              <a:t>4. </a:t>
            </a:r>
            <a:r>
              <a:rPr lang="vi-VN" altLang="en-US" sz="3200">
                <a:latin typeface="Times New Roman" panose="02020603050405020304" pitchFamily="18" charset="0"/>
              </a:rPr>
              <a:t>Ca trù</a:t>
            </a:r>
            <a:endParaRPr lang="en-US" altLang="en-US" sz="3200">
              <a:latin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latin typeface="Times New Roman" panose="02020603050405020304" pitchFamily="18" charset="0"/>
              </a:rPr>
              <a:t>5. </a:t>
            </a:r>
            <a:r>
              <a:rPr lang="vi-VN" altLang="en-US" sz="3200">
                <a:latin typeface="Times New Roman" panose="02020603050405020304" pitchFamily="18" charset="0"/>
              </a:rPr>
              <a:t>Hát xoan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EC35C783-F08C-4352-8381-99DA3E1DD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/>
            <a:r>
              <a:rPr lang="vi-VN" altLang="en-US" sz="3400" dirty="0">
                <a:solidFill>
                  <a:srgbClr val="990000"/>
                </a:solidFill>
                <a:latin typeface="+mj-lt"/>
              </a:rPr>
              <a:t>Các danh hiệu được </a:t>
            </a:r>
            <a:r>
              <a:rPr lang="vi-VN" altLang="en-US" sz="3400" dirty="0">
                <a:solidFill>
                  <a:srgbClr val="990000"/>
                </a:solidFill>
                <a:latin typeface="+mj-lt"/>
                <a:hlinkClick r:id="rId2" tooltip="Tổ chức Giáo dục, Khoa học và Văn hóa Liên Hiệp Quốc"/>
              </a:rPr>
              <a:t>UNESCO</a:t>
            </a:r>
            <a:r>
              <a:rPr lang="vi-VN" altLang="en-US" sz="3400" dirty="0">
                <a:solidFill>
                  <a:srgbClr val="990000"/>
                </a:solidFill>
                <a:latin typeface="+mj-lt"/>
              </a:rPr>
              <a:t> công</a:t>
            </a:r>
            <a:r>
              <a:rPr lang="en-US" altLang="en-US" sz="3400" dirty="0">
                <a:solidFill>
                  <a:srgbClr val="990000"/>
                </a:solidFill>
                <a:latin typeface="+mj-lt"/>
              </a:rPr>
              <a:t> </a:t>
            </a:r>
            <a:r>
              <a:rPr lang="vi-VN" altLang="en-US" sz="3400" dirty="0">
                <a:solidFill>
                  <a:srgbClr val="990000"/>
                </a:solidFill>
                <a:latin typeface="+mj-lt"/>
              </a:rPr>
              <a:t>nhận </a:t>
            </a:r>
            <a:r>
              <a:rPr lang="en-US" altLang="en-US" sz="3400" dirty="0">
                <a:solidFill>
                  <a:srgbClr val="990000"/>
                </a:solidFill>
                <a:latin typeface="+mj-lt"/>
              </a:rPr>
              <a:t> </a:t>
            </a:r>
            <a:r>
              <a:rPr lang="en-US" altLang="en-US" sz="3400" dirty="0" err="1">
                <a:solidFill>
                  <a:srgbClr val="990000"/>
                </a:solidFill>
                <a:latin typeface="+mj-lt"/>
              </a:rPr>
              <a:t>là</a:t>
            </a:r>
            <a:r>
              <a:rPr lang="en-US" altLang="en-US" sz="3400" dirty="0">
                <a:solidFill>
                  <a:srgbClr val="990000"/>
                </a:solidFill>
                <a:latin typeface="+mj-lt"/>
              </a:rPr>
              <a:t> </a:t>
            </a:r>
            <a:r>
              <a:rPr lang="vi-VN" altLang="en-US" sz="3400" dirty="0">
                <a:solidFill>
                  <a:srgbClr val="990000"/>
                </a:solidFill>
                <a:latin typeface="+mj-lt"/>
              </a:rPr>
              <a:t>di sản thế giới phi vật thể </a:t>
            </a:r>
            <a:endParaRPr lang="en-US" altLang="en-US" sz="3400" dirty="0">
              <a:solidFill>
                <a:srgbClr val="99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9ACFCE6-C71D-46D7-BDDD-21AB59D42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38200"/>
            <a:ext cx="6858000" cy="568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en-US" sz="3400" b="1" dirty="0"/>
              <a:t>1.  </a:t>
            </a:r>
            <a:r>
              <a:rPr lang="en-US" altLang="en-US" sz="3400" b="1" dirty="0" err="1"/>
              <a:t>Ôn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tập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đọc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nhạc</a:t>
            </a:r>
            <a:r>
              <a:rPr lang="en-US" altLang="en-US" sz="3400" b="1" dirty="0"/>
              <a:t>: </a:t>
            </a:r>
          </a:p>
          <a:p>
            <a:pPr eaLnBrk="1" hangingPunct="1">
              <a:buNone/>
            </a:pPr>
            <a:r>
              <a:rPr lang="en-US" altLang="en-US" sz="3400" b="1" dirty="0"/>
              <a:t>TĐN </a:t>
            </a:r>
            <a:r>
              <a:rPr lang="en-US" altLang="en-US" sz="3400" b="1" dirty="0" err="1"/>
              <a:t>số</a:t>
            </a:r>
            <a:r>
              <a:rPr lang="en-US" altLang="en-US" sz="3400" b="1" dirty="0"/>
              <a:t> 4 – </a:t>
            </a:r>
            <a:r>
              <a:rPr lang="en-US" altLang="en-US" sz="3400" b="1" dirty="0" err="1"/>
              <a:t>Chim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hót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đầu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xuân</a:t>
            </a:r>
            <a:endParaRPr lang="en-US" altLang="en-US" sz="3400" b="1" dirty="0"/>
          </a:p>
          <a:p>
            <a:pPr eaLnBrk="1" hangingPunct="1">
              <a:buNone/>
            </a:pPr>
            <a:r>
              <a:rPr lang="en-US" altLang="en-US" sz="3400" b="1" dirty="0"/>
              <a:t>2. </a:t>
            </a:r>
            <a:r>
              <a:rPr lang="en-US" altLang="en-US" sz="3400" b="1" dirty="0" err="1"/>
              <a:t>Âm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nhạc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thường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thức</a:t>
            </a:r>
            <a:endParaRPr lang="en-US" altLang="en-US" sz="3400" b="1" dirty="0"/>
          </a:p>
          <a:p>
            <a:pPr eaLnBrk="1" hangingPunct="1">
              <a:buNone/>
            </a:pPr>
            <a:r>
              <a:rPr lang="en-US" altLang="en-US" sz="3400" b="1" dirty="0" err="1"/>
              <a:t>Một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số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nhạc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cụ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dân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tộc</a:t>
            </a:r>
            <a:endParaRPr lang="en-US" altLang="en-US" sz="3400" b="1" dirty="0"/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Cồng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chiêng</a:t>
            </a:r>
            <a:b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T’rưng</a:t>
            </a:r>
            <a:b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đá</a:t>
            </a:r>
            <a:endParaRPr lang="en-US" altLang="en-US" sz="3400" b="1" dirty="0">
              <a:solidFill>
                <a:srgbClr val="C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5A22E1-63F3-4F4C-9F1D-CD26DA6D33F4}"/>
              </a:ext>
            </a:extLst>
          </p:cNvPr>
          <p:cNvSpPr txBox="1">
            <a:spLocks/>
          </p:cNvSpPr>
          <p:nvPr/>
        </p:nvSpPr>
        <p:spPr>
          <a:xfrm>
            <a:off x="304800" y="181947"/>
            <a:ext cx="137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Tiết 15</a:t>
            </a:r>
            <a:endParaRPr kumimoji="0" lang="en-US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99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4A65-8AE1-461B-9A57-03C94FA981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6254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E8561-213B-4E5F-8220-46743C97D6E6}"/>
              </a:ext>
            </a:extLst>
          </p:cNvPr>
          <p:cNvSpPr txBox="1"/>
          <p:nvPr/>
        </p:nvSpPr>
        <p:spPr>
          <a:xfrm>
            <a:off x="228600" y="1371600"/>
            <a:ext cx="8839200" cy="235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TĐN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kết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vỗ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tay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phách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tấu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Ghi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nhớ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nội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dung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Âm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thức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1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304800" y="181947"/>
            <a:ext cx="1371600" cy="533400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533400" y="838200"/>
            <a:ext cx="6858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FF0000"/>
                </a:solidFill>
              </a:rPr>
              <a:t>1. </a:t>
            </a:r>
            <a:r>
              <a:rPr lang="en-US" altLang="en-US" sz="3400" b="1" dirty="0" err="1">
                <a:solidFill>
                  <a:srgbClr val="FF0000"/>
                </a:solidFill>
              </a:rPr>
              <a:t>Ôn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tập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đọc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3400" b="1" dirty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0070C0"/>
                </a:solidFill>
              </a:rPr>
              <a:t>TĐN </a:t>
            </a:r>
            <a:r>
              <a:rPr lang="en-US" altLang="en-US" sz="3400" b="1" dirty="0" err="1">
                <a:solidFill>
                  <a:srgbClr val="0070C0"/>
                </a:solidFill>
              </a:rPr>
              <a:t>số</a:t>
            </a:r>
            <a:r>
              <a:rPr lang="en-US" altLang="en-US" sz="3400" b="1" dirty="0">
                <a:solidFill>
                  <a:srgbClr val="0070C0"/>
                </a:solidFill>
              </a:rPr>
              <a:t> 4 – </a:t>
            </a:r>
            <a:r>
              <a:rPr lang="en-US" altLang="en-US" sz="3400" b="1" dirty="0" err="1">
                <a:solidFill>
                  <a:srgbClr val="0070C0"/>
                </a:solidFill>
              </a:rPr>
              <a:t>Chim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hót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đầu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xuân</a:t>
            </a: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None/>
            </a:pP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508"/>
      </p:ext>
    </p:extLst>
  </p:cSld>
  <p:clrMapOvr>
    <a:masterClrMapping/>
  </p:clrMapOvr>
  <p:transition spd="med"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52060-EE65-4223-87FA-5ADEC0902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33337"/>
            <a:ext cx="89630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4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A9B36A1-0CD9-47BD-8075-F555EFAE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534400" cy="618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 descr="1147863vfq6fp3e9x">
            <a:extLst>
              <a:ext uri="{FF2B5EF4-FFF2-40B4-BE49-F238E27FC236}">
                <a16:creationId xmlns:a16="http://schemas.microsoft.com/office/drawing/2014/main" id="{40C99641-3F13-43A5-9465-E0B98DA7FD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9" y="152401"/>
            <a:ext cx="756004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5. TDN so 4">
            <a:hlinkClick r:id="" action="ppaction://media"/>
            <a:extLst>
              <a:ext uri="{FF2B5EF4-FFF2-40B4-BE49-F238E27FC236}">
                <a16:creationId xmlns:a16="http://schemas.microsoft.com/office/drawing/2014/main" id="{234C373A-3944-4F84-9804-A37DC24E2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164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8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AEDDDE4-AD3C-472C-BC7B-1BB164C8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90600"/>
            <a:ext cx="88963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094914-253E-4EE7-9997-FD62DE94B2A1}"/>
              </a:ext>
            </a:extLst>
          </p:cNvPr>
          <p:cNvCxnSpPr>
            <a:cxnSpLocks/>
          </p:cNvCxnSpPr>
          <p:nvPr/>
        </p:nvCxnSpPr>
        <p:spPr>
          <a:xfrm flipH="1">
            <a:off x="4191000" y="2819400"/>
            <a:ext cx="228600" cy="76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15. TDN so 4">
            <a:hlinkClick r:id="" action="ppaction://media"/>
            <a:extLst>
              <a:ext uri="{FF2B5EF4-FFF2-40B4-BE49-F238E27FC236}">
                <a16:creationId xmlns:a16="http://schemas.microsoft.com/office/drawing/2014/main" id="{79DB6D65-BD3E-4C28-9726-4534247B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325D86-9B5E-4820-BBEC-472505D4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2209800"/>
            <a:ext cx="8755380" cy="724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F69BE-DDA1-4231-8FF6-D864CBBE2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09800"/>
            <a:ext cx="8755380" cy="915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D4D91C-79A7-4DAE-B52E-9E9F5F62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" y="2071649"/>
            <a:ext cx="8755380" cy="14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891EA83-DEFF-4313-9DAB-5168B7BF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90600"/>
            <a:ext cx="88963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5. TDN so 4">
            <a:hlinkClick r:id="" action="ppaction://media"/>
            <a:extLst>
              <a:ext uri="{FF2B5EF4-FFF2-40B4-BE49-F238E27FC236}">
                <a16:creationId xmlns:a16="http://schemas.microsoft.com/office/drawing/2014/main" id="{214067D8-8334-42D8-809E-101106A48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12737"/>
            <a:ext cx="411163" cy="4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9ACFCE6-C71D-46D7-BDDD-21AB59D42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76400"/>
            <a:ext cx="6858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/>
              <a:t>1.  </a:t>
            </a:r>
            <a:r>
              <a:rPr lang="en-US" altLang="en-US" sz="3400" b="1" dirty="0" err="1"/>
              <a:t>Ôn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tập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đọc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nhạc</a:t>
            </a:r>
            <a:r>
              <a:rPr lang="en-US" altLang="en-US" sz="3400" b="1" dirty="0"/>
              <a:t>: 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/>
              <a:t>TĐN </a:t>
            </a:r>
            <a:r>
              <a:rPr lang="en-US" altLang="en-US" sz="3400" b="1" dirty="0" err="1"/>
              <a:t>số</a:t>
            </a:r>
            <a:r>
              <a:rPr lang="en-US" altLang="en-US" sz="3400" b="1" dirty="0"/>
              <a:t> 4 – </a:t>
            </a:r>
            <a:r>
              <a:rPr lang="en-US" altLang="en-US" sz="3400" b="1" dirty="0" err="1"/>
              <a:t>Chim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hót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đầu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xuân</a:t>
            </a:r>
            <a:endParaRPr lang="en-US" altLang="en-US" sz="3400" b="1" dirty="0"/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FF0000"/>
                </a:solidFill>
              </a:rPr>
              <a:t>2. </a:t>
            </a:r>
            <a:r>
              <a:rPr lang="en-US" altLang="en-US" sz="3400" b="1" dirty="0" err="1">
                <a:solidFill>
                  <a:srgbClr val="FF0000"/>
                </a:solidFill>
              </a:rPr>
              <a:t>Âm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thường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thức</a:t>
            </a:r>
            <a:endParaRPr lang="en-US" altLang="en-US" sz="3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 err="1">
                <a:solidFill>
                  <a:srgbClr val="0070C0"/>
                </a:solidFill>
              </a:rPr>
              <a:t>Một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số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nhạc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cụ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dân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tộc</a:t>
            </a: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5A22E1-63F3-4F4C-9F1D-CD26DA6D33F4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137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9391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0FC390A1-0B7D-4531-8596-97155115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E49DACEC-6CDB-4E2B-88CB-C4D788430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8915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pPr algn="ctr"/>
            <a:r>
              <a:rPr lang="en-US" altLang="en-US">
                <a:solidFill>
                  <a:srgbClr val="CC0000"/>
                </a:solidFill>
                <a:latin typeface="Times New Roman" panose="02020603050405020304" pitchFamily="18" charset="0"/>
              </a:rPr>
              <a:t>Em hãy kể tên các nhạc cụ mà em đã được giới thiệu trong chương trình lớp 6 </a:t>
            </a:r>
          </a:p>
        </p:txBody>
      </p:sp>
      <p:sp>
        <p:nvSpPr>
          <p:cNvPr id="679941" name="Rectangle 5">
            <a:extLst>
              <a:ext uri="{FF2B5EF4-FFF2-40B4-BE49-F238E27FC236}">
                <a16:creationId xmlns:a16="http://schemas.microsoft.com/office/drawing/2014/main" id="{DA07A71B-E371-4931-BC97-D32838E2F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981200"/>
            <a:ext cx="6019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Batang" panose="02030600000101010101" pitchFamily="18" charset="-127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. Đàn bầu (độc huyền cầm)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. Đàn tranh (đàn thập lục)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. Đàn nhị (đàn cò)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. Đàn nguyệt (đàn kìm)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. Sáo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. Trống</a:t>
            </a:r>
            <a:r>
              <a:rPr lang="en-US" altLang="en-US" b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9ACFCE6-C71D-46D7-BDDD-21AB59D42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76400"/>
            <a:ext cx="6858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/>
              <a:t>1.  </a:t>
            </a:r>
            <a:r>
              <a:rPr lang="en-US" altLang="en-US" sz="3400" b="1" dirty="0" err="1"/>
              <a:t>Ôn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tập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đọc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nhạc</a:t>
            </a:r>
            <a:r>
              <a:rPr lang="en-US" altLang="en-US" sz="3400" b="1" dirty="0"/>
              <a:t>: 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/>
              <a:t>TĐN </a:t>
            </a:r>
            <a:r>
              <a:rPr lang="en-US" altLang="en-US" sz="3400" b="1" dirty="0" err="1"/>
              <a:t>số</a:t>
            </a:r>
            <a:r>
              <a:rPr lang="en-US" altLang="en-US" sz="3400" b="1" dirty="0"/>
              <a:t> 4 – </a:t>
            </a:r>
            <a:r>
              <a:rPr lang="en-US" altLang="en-US" sz="3400" b="1" dirty="0" err="1"/>
              <a:t>Chim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hót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đầu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xuân</a:t>
            </a:r>
            <a:endParaRPr lang="en-US" altLang="en-US" sz="3400" b="1" dirty="0"/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>
                <a:solidFill>
                  <a:srgbClr val="FF0000"/>
                </a:solidFill>
              </a:rPr>
              <a:t>2. </a:t>
            </a:r>
            <a:r>
              <a:rPr lang="en-US" altLang="en-US" sz="3400" b="1" dirty="0" err="1">
                <a:solidFill>
                  <a:srgbClr val="FF0000"/>
                </a:solidFill>
              </a:rPr>
              <a:t>Âm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nhạc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thường</a:t>
            </a:r>
            <a:r>
              <a:rPr lang="en-US" altLang="en-US" sz="3400" b="1" dirty="0">
                <a:solidFill>
                  <a:srgbClr val="FF0000"/>
                </a:solidFill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</a:rPr>
              <a:t>thức</a:t>
            </a:r>
            <a:endParaRPr lang="en-US" altLang="en-US" sz="3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en-US" altLang="en-US" sz="3400" b="1" dirty="0" err="1">
                <a:solidFill>
                  <a:srgbClr val="0070C0"/>
                </a:solidFill>
              </a:rPr>
              <a:t>Một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số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nhạc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cụ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dân</a:t>
            </a:r>
            <a:r>
              <a:rPr lang="en-US" altLang="en-US" sz="3400" b="1" dirty="0">
                <a:solidFill>
                  <a:srgbClr val="0070C0"/>
                </a:solidFill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</a:rPr>
              <a:t>tộc</a:t>
            </a:r>
            <a:endParaRPr lang="en-US" altLang="en-US" sz="3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5A22E1-63F3-4F4C-9F1D-CD26DA6D33F4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1371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17232823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</TotalTime>
  <Words>510</Words>
  <Application>Microsoft Office PowerPoint</Application>
  <PresentationFormat>On-screen Show (4:3)</PresentationFormat>
  <Paragraphs>56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Times New Roman</vt:lpstr>
      <vt:lpstr>Wingdings</vt:lpstr>
      <vt:lpstr>Retrospect</vt:lpstr>
      <vt:lpstr>1_Office Theme</vt:lpstr>
      <vt:lpstr>Tiết 15</vt:lpstr>
      <vt:lpstr>Tiết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và các em học sinh</dc:title>
  <dc:creator>Hanh Thuy</dc:creator>
  <cp:lastModifiedBy>Admin</cp:lastModifiedBy>
  <cp:revision>163</cp:revision>
  <dcterms:created xsi:type="dcterms:W3CDTF">2010-08-28T08:59:00Z</dcterms:created>
  <dcterms:modified xsi:type="dcterms:W3CDTF">2021-12-17T14:46:49Z</dcterms:modified>
</cp:coreProperties>
</file>