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90" d="100"/>
          <a:sy n="90" d="100"/>
        </p:scale>
        <p:origin x="-2232" y="-55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C0E68B-34EA-4694-940E-1312D1DF40B8}"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2C8B8-BF2F-4937-BA4C-0A6B71A00178}" type="slidenum">
              <a:rPr lang="en-US" smtClean="0"/>
              <a:t>‹#›</a:t>
            </a:fld>
            <a:endParaRPr lang="en-US"/>
          </a:p>
        </p:txBody>
      </p:sp>
    </p:spTree>
    <p:extLst>
      <p:ext uri="{BB962C8B-B14F-4D97-AF65-F5344CB8AC3E}">
        <p14:creationId xmlns:p14="http://schemas.microsoft.com/office/powerpoint/2010/main" val="128578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C0E68B-34EA-4694-940E-1312D1DF40B8}"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2C8B8-BF2F-4937-BA4C-0A6B71A00178}" type="slidenum">
              <a:rPr lang="en-US" smtClean="0"/>
              <a:t>‹#›</a:t>
            </a:fld>
            <a:endParaRPr lang="en-US"/>
          </a:p>
        </p:txBody>
      </p:sp>
    </p:spTree>
    <p:extLst>
      <p:ext uri="{BB962C8B-B14F-4D97-AF65-F5344CB8AC3E}">
        <p14:creationId xmlns:p14="http://schemas.microsoft.com/office/powerpoint/2010/main" val="1463859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C0E68B-34EA-4694-940E-1312D1DF40B8}"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2C8B8-BF2F-4937-BA4C-0A6B71A00178}" type="slidenum">
              <a:rPr lang="en-US" smtClean="0"/>
              <a:t>‹#›</a:t>
            </a:fld>
            <a:endParaRPr lang="en-US"/>
          </a:p>
        </p:txBody>
      </p:sp>
    </p:spTree>
    <p:extLst>
      <p:ext uri="{BB962C8B-B14F-4D97-AF65-F5344CB8AC3E}">
        <p14:creationId xmlns:p14="http://schemas.microsoft.com/office/powerpoint/2010/main" val="1393983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C0E68B-34EA-4694-940E-1312D1DF40B8}"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2C8B8-BF2F-4937-BA4C-0A6B71A00178}" type="slidenum">
              <a:rPr lang="en-US" smtClean="0"/>
              <a:t>‹#›</a:t>
            </a:fld>
            <a:endParaRPr lang="en-US"/>
          </a:p>
        </p:txBody>
      </p:sp>
    </p:spTree>
    <p:extLst>
      <p:ext uri="{BB962C8B-B14F-4D97-AF65-F5344CB8AC3E}">
        <p14:creationId xmlns:p14="http://schemas.microsoft.com/office/powerpoint/2010/main" val="4194323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C0E68B-34EA-4694-940E-1312D1DF40B8}"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2C8B8-BF2F-4937-BA4C-0A6B71A00178}" type="slidenum">
              <a:rPr lang="en-US" smtClean="0"/>
              <a:t>‹#›</a:t>
            </a:fld>
            <a:endParaRPr lang="en-US"/>
          </a:p>
        </p:txBody>
      </p:sp>
    </p:spTree>
    <p:extLst>
      <p:ext uri="{BB962C8B-B14F-4D97-AF65-F5344CB8AC3E}">
        <p14:creationId xmlns:p14="http://schemas.microsoft.com/office/powerpoint/2010/main" val="3521030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C0E68B-34EA-4694-940E-1312D1DF40B8}"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2C8B8-BF2F-4937-BA4C-0A6B71A00178}" type="slidenum">
              <a:rPr lang="en-US" smtClean="0"/>
              <a:t>‹#›</a:t>
            </a:fld>
            <a:endParaRPr lang="en-US"/>
          </a:p>
        </p:txBody>
      </p:sp>
    </p:spTree>
    <p:extLst>
      <p:ext uri="{BB962C8B-B14F-4D97-AF65-F5344CB8AC3E}">
        <p14:creationId xmlns:p14="http://schemas.microsoft.com/office/powerpoint/2010/main" val="324933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C0E68B-34EA-4694-940E-1312D1DF40B8}" type="datetimeFigureOut">
              <a:rPr lang="en-US" smtClean="0"/>
              <a:t>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2C8B8-BF2F-4937-BA4C-0A6B71A00178}" type="slidenum">
              <a:rPr lang="en-US" smtClean="0"/>
              <a:t>‹#›</a:t>
            </a:fld>
            <a:endParaRPr lang="en-US"/>
          </a:p>
        </p:txBody>
      </p:sp>
    </p:spTree>
    <p:extLst>
      <p:ext uri="{BB962C8B-B14F-4D97-AF65-F5344CB8AC3E}">
        <p14:creationId xmlns:p14="http://schemas.microsoft.com/office/powerpoint/2010/main" val="1251590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C0E68B-34EA-4694-940E-1312D1DF40B8}" type="datetimeFigureOut">
              <a:rPr lang="en-US" smtClean="0"/>
              <a:t>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2C8B8-BF2F-4937-BA4C-0A6B71A00178}" type="slidenum">
              <a:rPr lang="en-US" smtClean="0"/>
              <a:t>‹#›</a:t>
            </a:fld>
            <a:endParaRPr lang="en-US"/>
          </a:p>
        </p:txBody>
      </p:sp>
    </p:spTree>
    <p:extLst>
      <p:ext uri="{BB962C8B-B14F-4D97-AF65-F5344CB8AC3E}">
        <p14:creationId xmlns:p14="http://schemas.microsoft.com/office/powerpoint/2010/main" val="4115854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C0E68B-34EA-4694-940E-1312D1DF40B8}" type="datetimeFigureOut">
              <a:rPr lang="en-US" smtClean="0"/>
              <a:t>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2C8B8-BF2F-4937-BA4C-0A6B71A00178}" type="slidenum">
              <a:rPr lang="en-US" smtClean="0"/>
              <a:t>‹#›</a:t>
            </a:fld>
            <a:endParaRPr lang="en-US"/>
          </a:p>
        </p:txBody>
      </p:sp>
    </p:spTree>
    <p:extLst>
      <p:ext uri="{BB962C8B-B14F-4D97-AF65-F5344CB8AC3E}">
        <p14:creationId xmlns:p14="http://schemas.microsoft.com/office/powerpoint/2010/main" val="1433555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C0E68B-34EA-4694-940E-1312D1DF40B8}"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2C8B8-BF2F-4937-BA4C-0A6B71A00178}" type="slidenum">
              <a:rPr lang="en-US" smtClean="0"/>
              <a:t>‹#›</a:t>
            </a:fld>
            <a:endParaRPr lang="en-US"/>
          </a:p>
        </p:txBody>
      </p:sp>
    </p:spTree>
    <p:extLst>
      <p:ext uri="{BB962C8B-B14F-4D97-AF65-F5344CB8AC3E}">
        <p14:creationId xmlns:p14="http://schemas.microsoft.com/office/powerpoint/2010/main" val="3362199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C0E68B-34EA-4694-940E-1312D1DF40B8}"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2C8B8-BF2F-4937-BA4C-0A6B71A00178}" type="slidenum">
              <a:rPr lang="en-US" smtClean="0"/>
              <a:t>‹#›</a:t>
            </a:fld>
            <a:endParaRPr lang="en-US"/>
          </a:p>
        </p:txBody>
      </p:sp>
    </p:spTree>
    <p:extLst>
      <p:ext uri="{BB962C8B-B14F-4D97-AF65-F5344CB8AC3E}">
        <p14:creationId xmlns:p14="http://schemas.microsoft.com/office/powerpoint/2010/main" val="1246352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C0E68B-34EA-4694-940E-1312D1DF40B8}" type="datetimeFigureOut">
              <a:rPr lang="en-US" smtClean="0"/>
              <a:t>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02C8B8-BF2F-4937-BA4C-0A6B71A00178}" type="slidenum">
              <a:rPr lang="en-US" smtClean="0"/>
              <a:t>‹#›</a:t>
            </a:fld>
            <a:endParaRPr lang="en-US"/>
          </a:p>
        </p:txBody>
      </p:sp>
    </p:spTree>
    <p:extLst>
      <p:ext uri="{BB962C8B-B14F-4D97-AF65-F5344CB8AC3E}">
        <p14:creationId xmlns:p14="http://schemas.microsoft.com/office/powerpoint/2010/main" val="750885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wav"/><Relationship Id="rId7" Type="http://schemas.openxmlformats.org/officeDocument/2006/relationships/image" Target="../media/image5.jpeg"/><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wav"/><Relationship Id="rId7" Type="http://schemas.openxmlformats.org/officeDocument/2006/relationships/image" Target="../media/image8.png"/><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image" Target="../media/image17.jpeg"/><Relationship Id="rId12" Type="http://schemas.openxmlformats.org/officeDocument/2006/relationships/image" Target="../media/image2.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hyperlink" Target="http://me.zing.vn/apps/photo?params=/dt/mr.b0x/apps/photo/album/photo-detail/id/1374393801" TargetMode="External"/><Relationship Id="rId11" Type="http://schemas.openxmlformats.org/officeDocument/2006/relationships/image" Target="../media/image21.jpeg"/><Relationship Id="rId5" Type="http://schemas.openxmlformats.org/officeDocument/2006/relationships/image" Target="../media/image16.jpeg"/><Relationship Id="rId10" Type="http://schemas.openxmlformats.org/officeDocument/2006/relationships/image" Target="../media/image20.jpeg"/><Relationship Id="rId4" Type="http://schemas.openxmlformats.org/officeDocument/2006/relationships/image" Target="../media/image10.pn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video" Target="file:///C:\Users\ASUS\Downloads\Nh&#7841;c%20Baroque%20gi&#250;p%20t&#7889;t%20cho%20h&#7885;c%20t&#7853;p,%20nh&#7841;c%20n&#7873;n%20gi&#250;p%20t&#7853;p%20trung,%20nh&#7853;n%20th&#7913;c.mp4" TargetMode="Externa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E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6"/>
          <p:cNvSpPr txBox="1">
            <a:spLocks noChangeArrowheads="1"/>
          </p:cNvSpPr>
          <p:nvPr/>
        </p:nvSpPr>
        <p:spPr bwMode="auto">
          <a:xfrm>
            <a:off x="179512" y="1052736"/>
            <a:ext cx="8424936"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4800" b="1" smtClean="0"/>
              <a:t>Phân môn: </a:t>
            </a:r>
            <a:r>
              <a:rPr lang="en-US" sz="4800" b="1"/>
              <a:t>Vẽ theo mẫu</a:t>
            </a:r>
          </a:p>
          <a:p>
            <a:pPr algn="ctr" eaLnBrk="1" hangingPunct="1">
              <a:spcBef>
                <a:spcPct val="50000"/>
              </a:spcBef>
            </a:pPr>
            <a:r>
              <a:rPr lang="en-US" sz="4800" b="1"/>
              <a:t>Bài 22</a:t>
            </a:r>
          </a:p>
          <a:p>
            <a:pPr algn="ctr" eaLnBrk="1" hangingPunct="1">
              <a:spcBef>
                <a:spcPct val="50000"/>
              </a:spcBef>
            </a:pPr>
            <a:r>
              <a:rPr lang="en-US" sz="4800" b="1">
                <a:solidFill>
                  <a:srgbClr val="0000CC"/>
                </a:solidFill>
              </a:rPr>
              <a:t>MẪU CÓ HAI ĐỒ VẬT</a:t>
            </a:r>
          </a:p>
          <a:p>
            <a:pPr algn="ctr" eaLnBrk="1" hangingPunct="1">
              <a:spcBef>
                <a:spcPct val="50000"/>
              </a:spcBef>
            </a:pPr>
            <a:r>
              <a:rPr lang="en-US" sz="4800" b="1" i="1">
                <a:solidFill>
                  <a:srgbClr val="0000CC"/>
                </a:solidFill>
              </a:rPr>
              <a:t>(Tiết 1: Vẽ hình</a:t>
            </a:r>
            <a:r>
              <a:rPr lang="en-US" sz="4800" b="1" i="1" smtClean="0">
                <a:solidFill>
                  <a:srgbClr val="0000CC"/>
                </a:solidFill>
              </a:rPr>
              <a:t>)</a:t>
            </a:r>
          </a:p>
          <a:p>
            <a:pPr algn="ctr" eaLnBrk="1" hangingPunct="1">
              <a:spcBef>
                <a:spcPct val="50000"/>
              </a:spcBef>
            </a:pPr>
            <a:r>
              <a:rPr lang="en-US" sz="4000" b="1" i="1" smtClean="0">
                <a:solidFill>
                  <a:srgbClr val="0000CC"/>
                </a:solidFill>
              </a:rPr>
              <a:t>Giáo viên: Bùi Thị Hương Thảo</a:t>
            </a:r>
            <a:endParaRPr lang="en-US" sz="4000" b="1" i="1">
              <a:solidFill>
                <a:srgbClr val="0000CC"/>
              </a:solidFill>
            </a:endParaRPr>
          </a:p>
        </p:txBody>
      </p:sp>
      <p:sp>
        <p:nvSpPr>
          <p:cNvPr id="2052" name="Text Box 8"/>
          <p:cNvSpPr txBox="1">
            <a:spLocks noChangeArrowheads="1"/>
          </p:cNvSpPr>
          <p:nvPr/>
        </p:nvSpPr>
        <p:spPr bwMode="auto">
          <a:xfrm>
            <a:off x="3275856" y="476672"/>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3200" b="1">
                <a:solidFill>
                  <a:srgbClr val="CC0099"/>
                </a:solidFill>
              </a:rPr>
              <a:t>MĨ THUẬT 6</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35281892"/>
      </p:ext>
    </p:extLst>
  </p:cSld>
  <p:clrMapOvr>
    <a:masterClrMapping/>
  </p:clrMapOvr>
  <p:transition advTm="23941">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02494"/>
            <a:ext cx="8229600" cy="1630362"/>
          </a:xfrm>
        </p:spPr>
        <p:txBody>
          <a:bodyPr>
            <a:normAutofit fontScale="90000"/>
          </a:bodyPr>
          <a:lstStyle/>
          <a:p>
            <a:pPr eaLnBrk="1" hangingPunct="1"/>
            <a:r>
              <a:rPr lang="en-US" smtClean="0">
                <a:solidFill>
                  <a:srgbClr val="CC0000"/>
                </a:solidFill>
                <a:latin typeface="Times New Roman" pitchFamily="18" charset="0"/>
              </a:rPr>
              <a:t>I.</a:t>
            </a:r>
            <a:r>
              <a:rPr lang="en-US" smtClean="0">
                <a:latin typeface="Times New Roman" pitchFamily="18" charset="0"/>
              </a:rPr>
              <a:t> </a:t>
            </a:r>
            <a:r>
              <a:rPr lang="en-US" b="1" smtClean="0">
                <a:solidFill>
                  <a:srgbClr val="CC0000"/>
                </a:solidFill>
                <a:latin typeface="Times New Roman" pitchFamily="18" charset="0"/>
              </a:rPr>
              <a:t>QUAN SÁT, NHẬN XÉT:</a:t>
            </a:r>
            <a:br>
              <a:rPr lang="en-US" b="1" smtClean="0">
                <a:solidFill>
                  <a:srgbClr val="CC0000"/>
                </a:solidFill>
                <a:latin typeface="Times New Roman" pitchFamily="18" charset="0"/>
              </a:rPr>
            </a:br>
            <a:r>
              <a:rPr lang="en-US" sz="2800" b="1" smtClean="0">
                <a:solidFill>
                  <a:srgbClr val="CC0000"/>
                </a:solidFill>
                <a:latin typeface="Times New Roman" pitchFamily="18" charset="0"/>
              </a:rPr>
              <a:t>Em hãy quan sát, nhận xát một số mẫu vẽ có hai đồ vật để tạo cảm hứng cũng như hiểu được cách bố cục một bài vẽ theo mẫu để vẽ nhé.</a:t>
            </a:r>
            <a:br>
              <a:rPr lang="en-US" sz="2800" b="1" smtClean="0">
                <a:solidFill>
                  <a:srgbClr val="CC0000"/>
                </a:solidFill>
                <a:latin typeface="Times New Roman" pitchFamily="18" charset="0"/>
              </a:rPr>
            </a:br>
            <a:endParaRPr lang="en-US" sz="2800" b="1" smtClean="0">
              <a:solidFill>
                <a:srgbClr val="CC0000"/>
              </a:solidFill>
              <a:latin typeface="Times New Roman" pitchFamily="18" charset="0"/>
            </a:endParaRPr>
          </a:p>
        </p:txBody>
      </p:sp>
      <p:pic>
        <p:nvPicPr>
          <p:cNvPr id="4" name="Picture 15" descr="C:\Users\ASUS\Desktop\images.jpg"/>
          <p:cNvPicPr>
            <a:picLocks noChangeAspect="1" noChangeArrowheads="1"/>
          </p:cNvPicPr>
          <p:nvPr/>
        </p:nvPicPr>
        <p:blipFill>
          <a:blip r:embed="rId5"/>
          <a:srcRect/>
          <a:stretch>
            <a:fillRect/>
          </a:stretch>
        </p:blipFill>
        <p:spPr bwMode="auto">
          <a:xfrm>
            <a:off x="6006008" y="2094618"/>
            <a:ext cx="2742456" cy="1763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C:\Users\ASUS\Desktop\tải xuống (3).jpg"/>
          <p:cNvPicPr>
            <a:picLocks noChangeAspect="1" noChangeArrowheads="1"/>
          </p:cNvPicPr>
          <p:nvPr/>
        </p:nvPicPr>
        <p:blipFill>
          <a:blip r:embed="rId6"/>
          <a:srcRect/>
          <a:stretch>
            <a:fillRect/>
          </a:stretch>
        </p:blipFill>
        <p:spPr bwMode="auto">
          <a:xfrm>
            <a:off x="6005264" y="4038600"/>
            <a:ext cx="2743200" cy="2432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3"/>
          <p:cNvPicPr>
            <a:picLocks noChangeAspect="1" noChangeArrowheads="1"/>
          </p:cNvPicPr>
          <p:nvPr/>
        </p:nvPicPr>
        <p:blipFill>
          <a:blip r:embed="rId7"/>
          <a:srcRect/>
          <a:stretch>
            <a:fillRect/>
          </a:stretch>
        </p:blipFill>
        <p:spPr bwMode="auto">
          <a:xfrm>
            <a:off x="320972" y="2448249"/>
            <a:ext cx="5508080" cy="3789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50051097"/>
      </p:ext>
    </p:extLst>
  </p:cSld>
  <p:clrMapOvr>
    <a:masterClrMapping/>
  </p:clrMapOvr>
  <mc:AlternateContent xmlns:mc="http://schemas.openxmlformats.org/markup-compatibility/2006">
    <mc:Choice xmlns:p14="http://schemas.microsoft.com/office/powerpoint/2010/main" Requires="p14">
      <p:transition spd="slow" p14:dur="2000" advTm="72709"/>
    </mc:Choice>
    <mc:Fallback>
      <p:transition spd="slow" advTm="72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1371600" y="10668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endParaRPr lang="vi-VN">
              <a:latin typeface="Arial" charset="0"/>
            </a:endParaRPr>
          </a:p>
        </p:txBody>
      </p:sp>
      <p:pic>
        <p:nvPicPr>
          <p:cNvPr id="40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0563" y="304800"/>
            <a:ext cx="2992437"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2875" y="304800"/>
            <a:ext cx="2803525"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7475" y="3533775"/>
            <a:ext cx="2828925" cy="2867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3505200"/>
            <a:ext cx="29718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03" name="Text Box 11"/>
          <p:cNvSpPr txBox="1">
            <a:spLocks noChangeArrowheads="1"/>
          </p:cNvSpPr>
          <p:nvPr/>
        </p:nvSpPr>
        <p:spPr bwMode="auto">
          <a:xfrm>
            <a:off x="467544" y="980728"/>
            <a:ext cx="1981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2800">
                <a:solidFill>
                  <a:srgbClr val="FF0000"/>
                </a:solidFill>
              </a:rPr>
              <a:t>Em hãy chọn cách bố cục mẫu vẽ họp lý nhất  quan sát kỹ mẫu vẽ để vẽ hình nhé: gợi ý hình b, có bố cục đẹp.</a:t>
            </a:r>
          </a:p>
          <a:p>
            <a:pPr eaLnBrk="1" hangingPunct="1">
              <a:spcBef>
                <a:spcPct val="50000"/>
              </a:spcBef>
            </a:pPr>
            <a:r>
              <a:rPr lang="en-US" sz="3200">
                <a:solidFill>
                  <a:srgbClr val="FF0000"/>
                </a:solidFill>
              </a:rPr>
              <a:t> </a:t>
            </a:r>
          </a:p>
        </p:txBody>
      </p:sp>
      <p:sp>
        <p:nvSpPr>
          <p:cNvPr id="4104" name="Text Box 12"/>
          <p:cNvSpPr txBox="1">
            <a:spLocks noChangeArrowheads="1"/>
          </p:cNvSpPr>
          <p:nvPr/>
        </p:nvSpPr>
        <p:spPr bwMode="auto">
          <a:xfrm>
            <a:off x="2667000" y="2620963"/>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200">
                <a:solidFill>
                  <a:srgbClr val="0000FF"/>
                </a:solidFill>
              </a:rPr>
              <a:t>a</a:t>
            </a:r>
          </a:p>
        </p:txBody>
      </p:sp>
      <p:sp>
        <p:nvSpPr>
          <p:cNvPr id="4105" name="Text Box 13"/>
          <p:cNvSpPr txBox="1">
            <a:spLocks noChangeArrowheads="1"/>
          </p:cNvSpPr>
          <p:nvPr/>
        </p:nvSpPr>
        <p:spPr bwMode="auto">
          <a:xfrm>
            <a:off x="5791200" y="2620963"/>
            <a:ext cx="76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200">
                <a:solidFill>
                  <a:srgbClr val="0000FF"/>
                </a:solidFill>
              </a:rPr>
              <a:t>b</a:t>
            </a:r>
          </a:p>
        </p:txBody>
      </p:sp>
      <p:sp>
        <p:nvSpPr>
          <p:cNvPr id="4106" name="Text Box 14"/>
          <p:cNvSpPr txBox="1">
            <a:spLocks noChangeArrowheads="1"/>
          </p:cNvSpPr>
          <p:nvPr/>
        </p:nvSpPr>
        <p:spPr bwMode="auto">
          <a:xfrm>
            <a:off x="2667000" y="57912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200">
                <a:solidFill>
                  <a:srgbClr val="0000FF"/>
                </a:solidFill>
              </a:rPr>
              <a:t>c</a:t>
            </a:r>
          </a:p>
        </p:txBody>
      </p:sp>
      <p:sp>
        <p:nvSpPr>
          <p:cNvPr id="4107" name="Text Box 15"/>
          <p:cNvSpPr txBox="1">
            <a:spLocks noChangeArrowheads="1"/>
          </p:cNvSpPr>
          <p:nvPr/>
        </p:nvSpPr>
        <p:spPr bwMode="auto">
          <a:xfrm>
            <a:off x="5791200" y="57912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200">
                <a:solidFill>
                  <a:srgbClr val="0000FF"/>
                </a:solidFill>
              </a:rPr>
              <a:t>d</a:t>
            </a:r>
          </a:p>
        </p:txBody>
      </p:sp>
      <p:sp>
        <p:nvSpPr>
          <p:cNvPr id="4108" name="Text Box 19"/>
          <p:cNvSpPr txBox="1">
            <a:spLocks noChangeArrowheads="1"/>
          </p:cNvSpPr>
          <p:nvPr/>
        </p:nvSpPr>
        <p:spPr bwMode="auto">
          <a:xfrm>
            <a:off x="1905000" y="6477000"/>
            <a:ext cx="17526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02966266"/>
      </p:ext>
    </p:extLst>
  </p:cSld>
  <p:clrMapOvr>
    <a:masterClrMapping/>
  </p:clrMapOvr>
  <mc:AlternateContent xmlns:mc="http://schemas.openxmlformats.org/markup-compatibility/2006">
    <mc:Choice xmlns:p14="http://schemas.microsoft.com/office/powerpoint/2010/main" Requires="p14">
      <p:transition spd="slow" p14:dur="2000" advTm="85307"/>
    </mc:Choice>
    <mc:Fallback>
      <p:transition spd="slow" advTm="85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0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0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4103" grpId="0"/>
      <p:bldP spid="4104" grpId="0"/>
      <p:bldP spid="4105" grpId="0"/>
      <p:bldP spid="4106" grpId="0"/>
      <p:bldP spid="410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81200" y="3048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endParaRPr lang="vi-VN">
              <a:latin typeface="Arial" charset="0"/>
            </a:endParaRPr>
          </a:p>
        </p:txBody>
      </p:sp>
      <p:sp>
        <p:nvSpPr>
          <p:cNvPr id="5123" name="Oval 3"/>
          <p:cNvSpPr>
            <a:spLocks noChangeArrowheads="1"/>
          </p:cNvSpPr>
          <p:nvPr/>
        </p:nvSpPr>
        <p:spPr bwMode="auto">
          <a:xfrm>
            <a:off x="6167438" y="1733550"/>
            <a:ext cx="1943100" cy="571500"/>
          </a:xfrm>
          <a:prstGeom prst="ellipse">
            <a:avLst/>
          </a:prstGeom>
          <a:solidFill>
            <a:srgbClr val="FFFFFF"/>
          </a:solidFill>
          <a:ln w="9525">
            <a:solidFill>
              <a:srgbClr val="000000"/>
            </a:solidFill>
            <a:round/>
            <a:headEnd/>
            <a:tailEnd/>
          </a:ln>
        </p:spPr>
        <p:txBody>
          <a:bodyPr/>
          <a:lstStyle/>
          <a:p>
            <a:endParaRPr lang="vi-VN"/>
          </a:p>
        </p:txBody>
      </p:sp>
      <p:sp>
        <p:nvSpPr>
          <p:cNvPr id="5124" name="Oval 4"/>
          <p:cNvSpPr>
            <a:spLocks noChangeArrowheads="1"/>
          </p:cNvSpPr>
          <p:nvPr/>
        </p:nvSpPr>
        <p:spPr bwMode="auto">
          <a:xfrm>
            <a:off x="6469063" y="1736725"/>
            <a:ext cx="1371600" cy="320675"/>
          </a:xfrm>
          <a:prstGeom prst="ellipse">
            <a:avLst/>
          </a:prstGeom>
          <a:solidFill>
            <a:srgbClr val="FFFFFF"/>
          </a:solidFill>
          <a:ln w="19050">
            <a:solidFill>
              <a:srgbClr val="000000"/>
            </a:solidFill>
            <a:round/>
            <a:headEnd/>
            <a:tailEnd/>
          </a:ln>
        </p:spPr>
        <p:txBody>
          <a:bodyPr/>
          <a:lstStyle/>
          <a:p>
            <a:endParaRPr lang="vi-VN"/>
          </a:p>
        </p:txBody>
      </p:sp>
      <p:sp>
        <p:nvSpPr>
          <p:cNvPr id="5125" name="Oval 5"/>
          <p:cNvSpPr>
            <a:spLocks noChangeArrowheads="1"/>
          </p:cNvSpPr>
          <p:nvPr/>
        </p:nvSpPr>
        <p:spPr bwMode="auto">
          <a:xfrm>
            <a:off x="6477000" y="1828800"/>
            <a:ext cx="1371600" cy="114300"/>
          </a:xfrm>
          <a:prstGeom prst="ellipse">
            <a:avLst/>
          </a:prstGeom>
          <a:solidFill>
            <a:srgbClr val="FFFFFF"/>
          </a:solidFill>
          <a:ln w="9525">
            <a:solidFill>
              <a:srgbClr val="000000"/>
            </a:solidFill>
            <a:round/>
            <a:headEnd/>
            <a:tailEnd/>
          </a:ln>
        </p:spPr>
        <p:txBody>
          <a:bodyPr/>
          <a:lstStyle/>
          <a:p>
            <a:endParaRPr lang="vi-VN"/>
          </a:p>
        </p:txBody>
      </p:sp>
      <p:sp>
        <p:nvSpPr>
          <p:cNvPr id="5126" name="Oval 6"/>
          <p:cNvSpPr>
            <a:spLocks noChangeArrowheads="1"/>
          </p:cNvSpPr>
          <p:nvPr/>
        </p:nvSpPr>
        <p:spPr bwMode="auto">
          <a:xfrm>
            <a:off x="6286500" y="4999038"/>
            <a:ext cx="1714500" cy="508000"/>
          </a:xfrm>
          <a:prstGeom prst="ellipse">
            <a:avLst/>
          </a:prstGeom>
          <a:solidFill>
            <a:srgbClr val="FFFFFF"/>
          </a:solidFill>
          <a:ln w="9525">
            <a:solidFill>
              <a:srgbClr val="000000"/>
            </a:solidFill>
            <a:round/>
            <a:headEnd/>
            <a:tailEnd/>
          </a:ln>
        </p:spPr>
        <p:txBody>
          <a:bodyPr/>
          <a:lstStyle/>
          <a:p>
            <a:endParaRPr lang="vi-VN"/>
          </a:p>
        </p:txBody>
      </p:sp>
      <p:sp>
        <p:nvSpPr>
          <p:cNvPr id="5127" name="AutoShape 7"/>
          <p:cNvSpPr>
            <a:spLocks noChangeArrowheads="1"/>
          </p:cNvSpPr>
          <p:nvPr/>
        </p:nvSpPr>
        <p:spPr bwMode="auto">
          <a:xfrm rot="776790" flipV="1">
            <a:off x="8110538" y="2057400"/>
            <a:ext cx="342900" cy="74613"/>
          </a:xfrm>
          <a:prstGeom prst="flowChartDelay">
            <a:avLst/>
          </a:prstGeom>
          <a:solidFill>
            <a:srgbClr val="FFFFFF"/>
          </a:solidFill>
          <a:ln w="9525">
            <a:solidFill>
              <a:srgbClr val="000000"/>
            </a:solidFill>
            <a:miter lim="800000"/>
            <a:headEnd/>
            <a:tailEnd/>
          </a:ln>
        </p:spPr>
        <p:txBody>
          <a:bodyPr/>
          <a:lstStyle/>
          <a:p>
            <a:endParaRPr lang="vi-VN"/>
          </a:p>
        </p:txBody>
      </p:sp>
      <p:sp>
        <p:nvSpPr>
          <p:cNvPr id="5128" name="Arc 8"/>
          <p:cNvSpPr>
            <a:spLocks/>
          </p:cNvSpPr>
          <p:nvPr/>
        </p:nvSpPr>
        <p:spPr bwMode="auto">
          <a:xfrm rot="21217481" flipH="1">
            <a:off x="8090431" y="2171701"/>
            <a:ext cx="393700" cy="457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9" name="Line 9"/>
          <p:cNvSpPr>
            <a:spLocks noChangeShapeType="1"/>
          </p:cNvSpPr>
          <p:nvPr/>
        </p:nvSpPr>
        <p:spPr bwMode="auto">
          <a:xfrm flipH="1">
            <a:off x="8001000" y="2044700"/>
            <a:ext cx="114300" cy="3200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0" name="Line 10"/>
          <p:cNvSpPr>
            <a:spLocks noChangeShapeType="1"/>
          </p:cNvSpPr>
          <p:nvPr/>
        </p:nvSpPr>
        <p:spPr bwMode="auto">
          <a:xfrm flipH="1">
            <a:off x="5829300" y="2400300"/>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1" name="Line 11"/>
          <p:cNvSpPr>
            <a:spLocks noChangeShapeType="1"/>
          </p:cNvSpPr>
          <p:nvPr/>
        </p:nvSpPr>
        <p:spPr bwMode="auto">
          <a:xfrm>
            <a:off x="5829300" y="2400300"/>
            <a:ext cx="0" cy="1943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2" name="Arc 12"/>
          <p:cNvSpPr>
            <a:spLocks/>
          </p:cNvSpPr>
          <p:nvPr/>
        </p:nvSpPr>
        <p:spPr bwMode="auto">
          <a:xfrm rot="14825171" flipH="1">
            <a:off x="5821067" y="4351076"/>
            <a:ext cx="460375" cy="2873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3" name="Line 13"/>
          <p:cNvSpPr>
            <a:spLocks noChangeShapeType="1"/>
          </p:cNvSpPr>
          <p:nvPr/>
        </p:nvSpPr>
        <p:spPr bwMode="auto">
          <a:xfrm>
            <a:off x="5943600" y="2543175"/>
            <a:ext cx="1588" cy="1714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4" name="Arc 14"/>
          <p:cNvSpPr>
            <a:spLocks/>
          </p:cNvSpPr>
          <p:nvPr/>
        </p:nvSpPr>
        <p:spPr bwMode="auto">
          <a:xfrm rot="15585753" flipH="1">
            <a:off x="5967982" y="4221957"/>
            <a:ext cx="271463" cy="266700"/>
          </a:xfrm>
          <a:custGeom>
            <a:avLst/>
            <a:gdLst>
              <a:gd name="T0" fmla="*/ 0 w 21600"/>
              <a:gd name="T1" fmla="*/ 0 h 27803"/>
              <a:gd name="T2" fmla="*/ 2147483647 w 21600"/>
              <a:gd name="T3" fmla="*/ 2147483647 h 27803"/>
              <a:gd name="T4" fmla="*/ 0 w 21600"/>
              <a:gd name="T5" fmla="*/ 2147483647 h 27803"/>
              <a:gd name="T6" fmla="*/ 0 60000 65536"/>
              <a:gd name="T7" fmla="*/ 0 60000 65536"/>
              <a:gd name="T8" fmla="*/ 0 60000 65536"/>
              <a:gd name="T9" fmla="*/ 0 w 21600"/>
              <a:gd name="T10" fmla="*/ 0 h 27803"/>
              <a:gd name="T11" fmla="*/ 21600 w 21600"/>
              <a:gd name="T12" fmla="*/ 27803 h 27803"/>
            </a:gdLst>
            <a:ahLst/>
            <a:cxnLst>
              <a:cxn ang="T6">
                <a:pos x="T0" y="T1"/>
              </a:cxn>
              <a:cxn ang="T7">
                <a:pos x="T2" y="T3"/>
              </a:cxn>
              <a:cxn ang="T8">
                <a:pos x="T4" y="T5"/>
              </a:cxn>
            </a:cxnLst>
            <a:rect l="T9" t="T10" r="T11" b="T12"/>
            <a:pathLst>
              <a:path w="21600" h="27803" fill="none" extrusionOk="0">
                <a:moveTo>
                  <a:pt x="-1" y="0"/>
                </a:moveTo>
                <a:cubicBezTo>
                  <a:pt x="11929" y="0"/>
                  <a:pt x="21600" y="9670"/>
                  <a:pt x="21600" y="21600"/>
                </a:cubicBezTo>
                <a:cubicBezTo>
                  <a:pt x="21600" y="23700"/>
                  <a:pt x="21293" y="25790"/>
                  <a:pt x="20690" y="27803"/>
                </a:cubicBezTo>
              </a:path>
              <a:path w="21600" h="27803" stroke="0" extrusionOk="0">
                <a:moveTo>
                  <a:pt x="-1" y="0"/>
                </a:moveTo>
                <a:cubicBezTo>
                  <a:pt x="11929" y="0"/>
                  <a:pt x="21600" y="9670"/>
                  <a:pt x="21600" y="21600"/>
                </a:cubicBezTo>
                <a:cubicBezTo>
                  <a:pt x="21600" y="23700"/>
                  <a:pt x="21293" y="25790"/>
                  <a:pt x="20690" y="27803"/>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5" name="Line 15"/>
          <p:cNvSpPr>
            <a:spLocks noChangeShapeType="1"/>
          </p:cNvSpPr>
          <p:nvPr/>
        </p:nvSpPr>
        <p:spPr bwMode="auto">
          <a:xfrm>
            <a:off x="5948363" y="2530475"/>
            <a:ext cx="228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6" name="Text Box 16"/>
          <p:cNvSpPr txBox="1">
            <a:spLocks noChangeArrowheads="1"/>
          </p:cNvSpPr>
          <p:nvPr/>
        </p:nvSpPr>
        <p:spPr bwMode="auto">
          <a:xfrm>
            <a:off x="3109913" y="4914900"/>
            <a:ext cx="17145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endParaRPr lang="en-US" sz="1200">
              <a:latin typeface="Arial" charset="0"/>
            </a:endParaRPr>
          </a:p>
          <a:p>
            <a:pPr eaLnBrk="1" hangingPunct="1"/>
            <a:endParaRPr lang="en-US">
              <a:latin typeface="Arial" charset="0"/>
            </a:endParaRPr>
          </a:p>
        </p:txBody>
      </p:sp>
      <p:sp>
        <p:nvSpPr>
          <p:cNvPr id="5137" name="Line 17"/>
          <p:cNvSpPr>
            <a:spLocks noChangeShapeType="1"/>
          </p:cNvSpPr>
          <p:nvPr/>
        </p:nvSpPr>
        <p:spPr bwMode="auto">
          <a:xfrm>
            <a:off x="6167438" y="2057400"/>
            <a:ext cx="114300" cy="3200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8" name="Rectangle 18"/>
          <p:cNvSpPr>
            <a:spLocks noChangeArrowheads="1"/>
          </p:cNvSpPr>
          <p:nvPr/>
        </p:nvSpPr>
        <p:spPr bwMode="auto">
          <a:xfrm>
            <a:off x="3276600" y="381000"/>
            <a:ext cx="2327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t>- Đặc điểm:  </a:t>
            </a:r>
          </a:p>
        </p:txBody>
      </p:sp>
      <p:sp>
        <p:nvSpPr>
          <p:cNvPr id="9235" name="TextBox 19"/>
          <p:cNvSpPr txBox="1">
            <a:spLocks noChangeArrowheads="1"/>
          </p:cNvSpPr>
          <p:nvPr/>
        </p:nvSpPr>
        <p:spPr bwMode="auto">
          <a:xfrm>
            <a:off x="1404938" y="1752600"/>
            <a:ext cx="2100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3200"/>
              <a:t>Nắp, miệng</a:t>
            </a:r>
          </a:p>
        </p:txBody>
      </p:sp>
      <p:sp>
        <p:nvSpPr>
          <p:cNvPr id="9236" name="TextBox 20"/>
          <p:cNvSpPr txBox="1">
            <a:spLocks noChangeArrowheads="1"/>
          </p:cNvSpPr>
          <p:nvPr/>
        </p:nvSpPr>
        <p:spPr bwMode="auto">
          <a:xfrm>
            <a:off x="2209800" y="3759200"/>
            <a:ext cx="9826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3200"/>
              <a:t>Quai</a:t>
            </a:r>
          </a:p>
        </p:txBody>
      </p:sp>
      <p:sp>
        <p:nvSpPr>
          <p:cNvPr id="9237" name="TextBox 21"/>
          <p:cNvSpPr txBox="1">
            <a:spLocks noChangeArrowheads="1"/>
          </p:cNvSpPr>
          <p:nvPr/>
        </p:nvSpPr>
        <p:spPr bwMode="auto">
          <a:xfrm>
            <a:off x="2286000" y="2667000"/>
            <a:ext cx="1027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3200"/>
              <a:t>Thân</a:t>
            </a:r>
          </a:p>
        </p:txBody>
      </p:sp>
      <p:sp>
        <p:nvSpPr>
          <p:cNvPr id="9238" name="TextBox 22"/>
          <p:cNvSpPr txBox="1">
            <a:spLocks noChangeArrowheads="1"/>
          </p:cNvSpPr>
          <p:nvPr/>
        </p:nvSpPr>
        <p:spPr bwMode="auto">
          <a:xfrm>
            <a:off x="2332038" y="5054600"/>
            <a:ext cx="868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3200"/>
              <a:t>Đáy</a:t>
            </a:r>
          </a:p>
        </p:txBody>
      </p:sp>
      <p:cxnSp>
        <p:nvCxnSpPr>
          <p:cNvPr id="25" name="Straight Arrow Connector 24"/>
          <p:cNvCxnSpPr>
            <a:stCxn id="9235" idx="3"/>
          </p:cNvCxnSpPr>
          <p:nvPr/>
        </p:nvCxnSpPr>
        <p:spPr>
          <a:xfrm>
            <a:off x="3505200" y="2044700"/>
            <a:ext cx="3048000" cy="127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7" name="Straight Arrow Connector 26"/>
          <p:cNvCxnSpPr>
            <a:stCxn id="9237" idx="3"/>
          </p:cNvCxnSpPr>
          <p:nvPr/>
        </p:nvCxnSpPr>
        <p:spPr>
          <a:xfrm>
            <a:off x="3313113" y="2959100"/>
            <a:ext cx="3544887" cy="3937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a:stCxn id="9236" idx="3"/>
          </p:cNvCxnSpPr>
          <p:nvPr/>
        </p:nvCxnSpPr>
        <p:spPr>
          <a:xfrm flipV="1">
            <a:off x="3192463" y="3505200"/>
            <a:ext cx="2674937" cy="5461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a:stCxn id="9238" idx="3"/>
          </p:cNvCxnSpPr>
          <p:nvPr/>
        </p:nvCxnSpPr>
        <p:spPr>
          <a:xfrm flipV="1">
            <a:off x="3200400" y="5257800"/>
            <a:ext cx="3505200" cy="889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97608844"/>
      </p:ext>
    </p:extLst>
  </p:cSld>
  <p:clrMapOvr>
    <a:masterClrMapping/>
  </p:clrMapOvr>
  <mc:AlternateContent xmlns:mc="http://schemas.openxmlformats.org/markup-compatibility/2006">
    <mc:Choice xmlns:p14="http://schemas.microsoft.com/office/powerpoint/2010/main" Requires="p14">
      <p:transition spd="slow" p14:dur="2000" advTm="51667"/>
    </mc:Choice>
    <mc:Fallback>
      <p:transition spd="slow" advTm="51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9235"/>
                                        </p:tgtEl>
                                        <p:attrNameLst>
                                          <p:attrName>style.visibility</p:attrName>
                                        </p:attrNameLst>
                                      </p:cBhvr>
                                      <p:to>
                                        <p:strVal val="visible"/>
                                      </p:to>
                                    </p:set>
                                    <p:animEffect transition="in" filter="blinds(horizontal)">
                                      <p:cBhvr>
                                        <p:cTn id="11" dur="500"/>
                                        <p:tgtEl>
                                          <p:spTgt spid="92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9237"/>
                                        </p:tgtEl>
                                        <p:attrNameLst>
                                          <p:attrName>style.visibility</p:attrName>
                                        </p:attrNameLst>
                                      </p:cBhvr>
                                      <p:to>
                                        <p:strVal val="visible"/>
                                      </p:to>
                                    </p:set>
                                    <p:animEffect transition="in" filter="checkerboard(across)">
                                      <p:cBhvr>
                                        <p:cTn id="21" dur="500"/>
                                        <p:tgtEl>
                                          <p:spTgt spid="9237"/>
                                        </p:tgtEl>
                                      </p:cBhvr>
                                    </p:animEffect>
                                  </p:childTnLst>
                                </p:cTn>
                              </p:par>
                              <p:par>
                                <p:cTn id="22" presetID="5" presetClass="entr" presetSubtype="1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9236"/>
                                        </p:tgtEl>
                                        <p:attrNameLst>
                                          <p:attrName>style.visibility</p:attrName>
                                        </p:attrNameLst>
                                      </p:cBhvr>
                                      <p:to>
                                        <p:strVal val="visible"/>
                                      </p:to>
                                    </p:set>
                                    <p:animEffect transition="in" filter="checkerboard(across)">
                                      <p:cBhvr>
                                        <p:cTn id="29" dur="500"/>
                                        <p:tgtEl>
                                          <p:spTgt spid="9236"/>
                                        </p:tgtEl>
                                      </p:cBhvr>
                                    </p:animEffect>
                                  </p:childTnLst>
                                </p:cTn>
                              </p:par>
                              <p:par>
                                <p:cTn id="30" presetID="5" presetClass="entr" presetSubtype="1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checkerboard(across)">
                                      <p:cBhvr>
                                        <p:cTn id="32" dur="500"/>
                                        <p:tgtEl>
                                          <p:spTgt spid="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238"/>
                                        </p:tgtEl>
                                        <p:attrNameLst>
                                          <p:attrName>style.visibility</p:attrName>
                                        </p:attrNameLst>
                                      </p:cBhvr>
                                      <p:to>
                                        <p:strVal val="visible"/>
                                      </p:to>
                                    </p:set>
                                    <p:animEffect transition="in" filter="checkerboard(across)">
                                      <p:cBhvr>
                                        <p:cTn id="37" dur="500"/>
                                        <p:tgtEl>
                                          <p:spTgt spid="9238"/>
                                        </p:tgtEl>
                                      </p:cBhvr>
                                    </p:animEffect>
                                  </p:childTnLst>
                                </p:cTn>
                              </p:par>
                              <p:par>
                                <p:cTn id="38" presetID="5" presetClass="entr" presetSubtype="1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checkerboard(across)">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P spid="9235" grpId="0"/>
      <p:bldP spid="9236" grpId="0"/>
      <p:bldP spid="9237" grpId="0"/>
      <p:bldP spid="92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1981200" y="3048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endParaRPr lang="vi-VN">
              <a:latin typeface="Arial" charset="0"/>
            </a:endParaRPr>
          </a:p>
        </p:txBody>
      </p:sp>
      <p:sp>
        <p:nvSpPr>
          <p:cNvPr id="6147" name="Oval 6"/>
          <p:cNvSpPr>
            <a:spLocks noChangeArrowheads="1"/>
          </p:cNvSpPr>
          <p:nvPr/>
        </p:nvSpPr>
        <p:spPr bwMode="auto">
          <a:xfrm>
            <a:off x="4813300" y="1143000"/>
            <a:ext cx="1943100" cy="571500"/>
          </a:xfrm>
          <a:prstGeom prst="ellipse">
            <a:avLst/>
          </a:prstGeom>
          <a:solidFill>
            <a:srgbClr val="FFFFFF"/>
          </a:solidFill>
          <a:ln w="9525">
            <a:solidFill>
              <a:srgbClr val="000000"/>
            </a:solidFill>
            <a:round/>
            <a:headEnd/>
            <a:tailEnd/>
          </a:ln>
        </p:spPr>
        <p:txBody>
          <a:bodyPr/>
          <a:lstStyle/>
          <a:p>
            <a:endParaRPr lang="vi-VN"/>
          </a:p>
        </p:txBody>
      </p:sp>
      <p:sp>
        <p:nvSpPr>
          <p:cNvPr id="6148" name="Oval 7"/>
          <p:cNvSpPr>
            <a:spLocks noChangeArrowheads="1"/>
          </p:cNvSpPr>
          <p:nvPr/>
        </p:nvSpPr>
        <p:spPr bwMode="auto">
          <a:xfrm>
            <a:off x="5114925" y="1196752"/>
            <a:ext cx="1371600" cy="320675"/>
          </a:xfrm>
          <a:prstGeom prst="ellipse">
            <a:avLst/>
          </a:prstGeom>
          <a:solidFill>
            <a:srgbClr val="FFFFFF"/>
          </a:solidFill>
          <a:ln w="19050">
            <a:solidFill>
              <a:srgbClr val="000000"/>
            </a:solidFill>
            <a:round/>
            <a:headEnd/>
            <a:tailEnd/>
          </a:ln>
        </p:spPr>
        <p:txBody>
          <a:bodyPr/>
          <a:lstStyle/>
          <a:p>
            <a:endParaRPr lang="vi-VN"/>
          </a:p>
        </p:txBody>
      </p:sp>
      <p:sp>
        <p:nvSpPr>
          <p:cNvPr id="6149" name="Oval 8"/>
          <p:cNvSpPr>
            <a:spLocks noChangeArrowheads="1"/>
          </p:cNvSpPr>
          <p:nvPr/>
        </p:nvSpPr>
        <p:spPr bwMode="auto">
          <a:xfrm>
            <a:off x="5116513" y="1328192"/>
            <a:ext cx="1371600" cy="114300"/>
          </a:xfrm>
          <a:prstGeom prst="ellipse">
            <a:avLst/>
          </a:prstGeom>
          <a:solidFill>
            <a:srgbClr val="FFFFFF"/>
          </a:solidFill>
          <a:ln w="9525">
            <a:solidFill>
              <a:srgbClr val="000000"/>
            </a:solidFill>
            <a:round/>
            <a:headEnd/>
            <a:tailEnd/>
          </a:ln>
        </p:spPr>
        <p:txBody>
          <a:bodyPr/>
          <a:lstStyle/>
          <a:p>
            <a:endParaRPr lang="vi-VN"/>
          </a:p>
        </p:txBody>
      </p:sp>
      <p:sp>
        <p:nvSpPr>
          <p:cNvPr id="6150" name="Oval 9"/>
          <p:cNvSpPr>
            <a:spLocks noChangeArrowheads="1"/>
          </p:cNvSpPr>
          <p:nvPr/>
        </p:nvSpPr>
        <p:spPr bwMode="auto">
          <a:xfrm>
            <a:off x="4932363" y="4427538"/>
            <a:ext cx="1714500" cy="508000"/>
          </a:xfrm>
          <a:prstGeom prst="ellipse">
            <a:avLst/>
          </a:prstGeom>
          <a:solidFill>
            <a:srgbClr val="FFFFFF"/>
          </a:solidFill>
          <a:ln w="9525">
            <a:solidFill>
              <a:srgbClr val="000000"/>
            </a:solidFill>
            <a:round/>
            <a:headEnd/>
            <a:tailEnd/>
          </a:ln>
        </p:spPr>
        <p:txBody>
          <a:bodyPr/>
          <a:lstStyle/>
          <a:p>
            <a:endParaRPr lang="vi-VN"/>
          </a:p>
        </p:txBody>
      </p:sp>
      <p:sp>
        <p:nvSpPr>
          <p:cNvPr id="6151" name="AutoShape 10"/>
          <p:cNvSpPr>
            <a:spLocks noChangeArrowheads="1"/>
          </p:cNvSpPr>
          <p:nvPr/>
        </p:nvSpPr>
        <p:spPr bwMode="auto">
          <a:xfrm rot="776790" flipV="1">
            <a:off x="6756400" y="1485900"/>
            <a:ext cx="342900" cy="74613"/>
          </a:xfrm>
          <a:prstGeom prst="flowChartDelay">
            <a:avLst/>
          </a:prstGeom>
          <a:solidFill>
            <a:srgbClr val="FFFFFF"/>
          </a:solidFill>
          <a:ln w="9525">
            <a:solidFill>
              <a:srgbClr val="000000"/>
            </a:solidFill>
            <a:miter lim="800000"/>
            <a:headEnd/>
            <a:tailEnd/>
          </a:ln>
        </p:spPr>
        <p:txBody>
          <a:bodyPr/>
          <a:lstStyle/>
          <a:p>
            <a:endParaRPr lang="vi-VN"/>
          </a:p>
        </p:txBody>
      </p:sp>
      <p:sp>
        <p:nvSpPr>
          <p:cNvPr id="6152" name="Arc 11"/>
          <p:cNvSpPr>
            <a:spLocks/>
          </p:cNvSpPr>
          <p:nvPr/>
        </p:nvSpPr>
        <p:spPr bwMode="auto">
          <a:xfrm rot="21217481" flipH="1">
            <a:off x="6715125" y="1593850"/>
            <a:ext cx="393700" cy="457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3" name="Line 12"/>
          <p:cNvSpPr>
            <a:spLocks noChangeShapeType="1"/>
          </p:cNvSpPr>
          <p:nvPr/>
        </p:nvSpPr>
        <p:spPr bwMode="auto">
          <a:xfrm flipH="1">
            <a:off x="6646863" y="1473200"/>
            <a:ext cx="114300" cy="3200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4" name="Line 13"/>
          <p:cNvSpPr>
            <a:spLocks noChangeShapeType="1"/>
          </p:cNvSpPr>
          <p:nvPr/>
        </p:nvSpPr>
        <p:spPr bwMode="auto">
          <a:xfrm flipH="1">
            <a:off x="4475163" y="1828800"/>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5" name="Line 14"/>
          <p:cNvSpPr>
            <a:spLocks noChangeShapeType="1"/>
          </p:cNvSpPr>
          <p:nvPr/>
        </p:nvSpPr>
        <p:spPr bwMode="auto">
          <a:xfrm>
            <a:off x="4475163" y="1828800"/>
            <a:ext cx="0" cy="1943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6" name="Arc 15"/>
          <p:cNvSpPr>
            <a:spLocks/>
          </p:cNvSpPr>
          <p:nvPr/>
        </p:nvSpPr>
        <p:spPr bwMode="auto">
          <a:xfrm rot="14825171" flipH="1">
            <a:off x="4461669" y="3766344"/>
            <a:ext cx="460375" cy="28733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7" name="Line 16"/>
          <p:cNvSpPr>
            <a:spLocks noChangeShapeType="1"/>
          </p:cNvSpPr>
          <p:nvPr/>
        </p:nvSpPr>
        <p:spPr bwMode="auto">
          <a:xfrm>
            <a:off x="4589463" y="1971675"/>
            <a:ext cx="1587" cy="1714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Arc 17"/>
          <p:cNvSpPr>
            <a:spLocks/>
          </p:cNvSpPr>
          <p:nvPr/>
        </p:nvSpPr>
        <p:spPr bwMode="auto">
          <a:xfrm rot="15585753" flipH="1">
            <a:off x="4612481" y="3650457"/>
            <a:ext cx="271463" cy="266700"/>
          </a:xfrm>
          <a:custGeom>
            <a:avLst/>
            <a:gdLst>
              <a:gd name="T0" fmla="*/ 0 w 21600"/>
              <a:gd name="T1" fmla="*/ 0 h 27803"/>
              <a:gd name="T2" fmla="*/ 2147483647 w 21600"/>
              <a:gd name="T3" fmla="*/ 2147483647 h 27803"/>
              <a:gd name="T4" fmla="*/ 0 w 21600"/>
              <a:gd name="T5" fmla="*/ 2147483647 h 27803"/>
              <a:gd name="T6" fmla="*/ 0 60000 65536"/>
              <a:gd name="T7" fmla="*/ 0 60000 65536"/>
              <a:gd name="T8" fmla="*/ 0 60000 65536"/>
              <a:gd name="T9" fmla="*/ 0 w 21600"/>
              <a:gd name="T10" fmla="*/ 0 h 27803"/>
              <a:gd name="T11" fmla="*/ 21600 w 21600"/>
              <a:gd name="T12" fmla="*/ 27803 h 27803"/>
            </a:gdLst>
            <a:ahLst/>
            <a:cxnLst>
              <a:cxn ang="T6">
                <a:pos x="T0" y="T1"/>
              </a:cxn>
              <a:cxn ang="T7">
                <a:pos x="T2" y="T3"/>
              </a:cxn>
              <a:cxn ang="T8">
                <a:pos x="T4" y="T5"/>
              </a:cxn>
            </a:cxnLst>
            <a:rect l="T9" t="T10" r="T11" b="T12"/>
            <a:pathLst>
              <a:path w="21600" h="27803" fill="none" extrusionOk="0">
                <a:moveTo>
                  <a:pt x="-1" y="0"/>
                </a:moveTo>
                <a:cubicBezTo>
                  <a:pt x="11929" y="0"/>
                  <a:pt x="21600" y="9670"/>
                  <a:pt x="21600" y="21600"/>
                </a:cubicBezTo>
                <a:cubicBezTo>
                  <a:pt x="21600" y="23700"/>
                  <a:pt x="21293" y="25790"/>
                  <a:pt x="20690" y="27803"/>
                </a:cubicBezTo>
              </a:path>
              <a:path w="21600" h="27803" stroke="0" extrusionOk="0">
                <a:moveTo>
                  <a:pt x="-1" y="0"/>
                </a:moveTo>
                <a:cubicBezTo>
                  <a:pt x="11929" y="0"/>
                  <a:pt x="21600" y="9670"/>
                  <a:pt x="21600" y="21600"/>
                </a:cubicBezTo>
                <a:cubicBezTo>
                  <a:pt x="21600" y="23700"/>
                  <a:pt x="21293" y="25790"/>
                  <a:pt x="20690" y="27803"/>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9" name="Line 18"/>
          <p:cNvSpPr>
            <a:spLocks noChangeShapeType="1"/>
          </p:cNvSpPr>
          <p:nvPr/>
        </p:nvSpPr>
        <p:spPr bwMode="auto">
          <a:xfrm>
            <a:off x="4594225" y="1958975"/>
            <a:ext cx="228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 name="Text Box 19"/>
          <p:cNvSpPr txBox="1">
            <a:spLocks noChangeArrowheads="1"/>
          </p:cNvSpPr>
          <p:nvPr/>
        </p:nvSpPr>
        <p:spPr bwMode="auto">
          <a:xfrm>
            <a:off x="4932363" y="4343400"/>
            <a:ext cx="17145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endParaRPr lang="en-US" sz="1200">
              <a:latin typeface="Arial" charset="0"/>
            </a:endParaRPr>
          </a:p>
          <a:p>
            <a:pPr eaLnBrk="1" hangingPunct="1"/>
            <a:endParaRPr lang="en-US">
              <a:latin typeface="Arial" charset="0"/>
            </a:endParaRPr>
          </a:p>
        </p:txBody>
      </p:sp>
      <p:sp>
        <p:nvSpPr>
          <p:cNvPr id="6161" name="Line 20"/>
          <p:cNvSpPr>
            <a:spLocks noChangeShapeType="1"/>
          </p:cNvSpPr>
          <p:nvPr/>
        </p:nvSpPr>
        <p:spPr bwMode="auto">
          <a:xfrm>
            <a:off x="4813300" y="1485900"/>
            <a:ext cx="114300" cy="3200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162" name="Picture 22" descr="Frames PPT 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35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Rectangle 21"/>
          <p:cNvSpPr>
            <a:spLocks noChangeArrowheads="1"/>
          </p:cNvSpPr>
          <p:nvPr/>
        </p:nvSpPr>
        <p:spPr bwMode="auto">
          <a:xfrm>
            <a:off x="5867400" y="3695700"/>
            <a:ext cx="1295400" cy="16002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164" name="Line 29"/>
          <p:cNvSpPr>
            <a:spLocks noChangeShapeType="1"/>
          </p:cNvSpPr>
          <p:nvPr/>
        </p:nvSpPr>
        <p:spPr bwMode="auto">
          <a:xfrm flipV="1">
            <a:off x="5867400" y="3314700"/>
            <a:ext cx="381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5" name="Line 30"/>
          <p:cNvSpPr>
            <a:spLocks noChangeShapeType="1"/>
          </p:cNvSpPr>
          <p:nvPr/>
        </p:nvSpPr>
        <p:spPr bwMode="auto">
          <a:xfrm flipV="1">
            <a:off x="7162800" y="3314700"/>
            <a:ext cx="381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6" name="Line 31"/>
          <p:cNvSpPr>
            <a:spLocks noChangeShapeType="1"/>
          </p:cNvSpPr>
          <p:nvPr/>
        </p:nvSpPr>
        <p:spPr bwMode="auto">
          <a:xfrm flipV="1">
            <a:off x="7162800" y="4914900"/>
            <a:ext cx="381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7" name="Line 32"/>
          <p:cNvSpPr>
            <a:spLocks noChangeShapeType="1"/>
          </p:cNvSpPr>
          <p:nvPr/>
        </p:nvSpPr>
        <p:spPr bwMode="auto">
          <a:xfrm>
            <a:off x="6242050" y="3314700"/>
            <a:ext cx="1295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8" name="Line 33"/>
          <p:cNvSpPr>
            <a:spLocks noChangeShapeType="1"/>
          </p:cNvSpPr>
          <p:nvPr/>
        </p:nvSpPr>
        <p:spPr bwMode="auto">
          <a:xfrm>
            <a:off x="7537450" y="3314700"/>
            <a:ext cx="0"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9" name="Text Box 36"/>
          <p:cNvSpPr txBox="1">
            <a:spLocks noChangeArrowheads="1"/>
          </p:cNvSpPr>
          <p:nvPr/>
        </p:nvSpPr>
        <p:spPr bwMode="auto">
          <a:xfrm>
            <a:off x="6546850" y="33909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t>    </a:t>
            </a:r>
          </a:p>
        </p:txBody>
      </p:sp>
      <p:sp>
        <p:nvSpPr>
          <p:cNvPr id="6170" name="Rectangle 37"/>
          <p:cNvSpPr>
            <a:spLocks noChangeArrowheads="1"/>
          </p:cNvSpPr>
          <p:nvPr/>
        </p:nvSpPr>
        <p:spPr bwMode="auto">
          <a:xfrm>
            <a:off x="6470650" y="3321050"/>
            <a:ext cx="381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chemeClr val="bg1"/>
                </a:solidFill>
              </a:rPr>
              <a:t>1</a:t>
            </a:r>
          </a:p>
        </p:txBody>
      </p:sp>
      <p:sp>
        <p:nvSpPr>
          <p:cNvPr id="6171" name="Rectangle 26"/>
          <p:cNvSpPr>
            <a:spLocks noChangeArrowheads="1"/>
          </p:cNvSpPr>
          <p:nvPr/>
        </p:nvSpPr>
        <p:spPr bwMode="auto">
          <a:xfrm>
            <a:off x="838200" y="609600"/>
            <a:ext cx="1570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a:t>- Vị trí:</a:t>
            </a:r>
          </a:p>
        </p:txBody>
      </p:sp>
      <p:sp>
        <p:nvSpPr>
          <p:cNvPr id="52" name="Rectangle 26"/>
          <p:cNvSpPr>
            <a:spLocks noChangeArrowheads="1"/>
          </p:cNvSpPr>
          <p:nvPr/>
        </p:nvSpPr>
        <p:spPr bwMode="auto">
          <a:xfrm>
            <a:off x="914400" y="1752600"/>
            <a:ext cx="1441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a:t>- Tỉ lệ:</a:t>
            </a:r>
          </a:p>
        </p:txBody>
      </p:sp>
      <p:sp>
        <p:nvSpPr>
          <p:cNvPr id="53" name="Rectangle 26"/>
          <p:cNvSpPr>
            <a:spLocks noChangeArrowheads="1"/>
          </p:cNvSpPr>
          <p:nvPr/>
        </p:nvSpPr>
        <p:spPr bwMode="auto">
          <a:xfrm>
            <a:off x="838200" y="3962400"/>
            <a:ext cx="2906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a:t>+ Chiều ngang</a:t>
            </a:r>
          </a:p>
        </p:txBody>
      </p:sp>
      <p:sp>
        <p:nvSpPr>
          <p:cNvPr id="54" name="Rectangle 26"/>
          <p:cNvSpPr>
            <a:spLocks noChangeArrowheads="1"/>
          </p:cNvSpPr>
          <p:nvPr/>
        </p:nvSpPr>
        <p:spPr bwMode="auto">
          <a:xfrm>
            <a:off x="990600" y="2438400"/>
            <a:ext cx="2419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a:t>+ Chiều cao</a:t>
            </a:r>
          </a:p>
        </p:txBody>
      </p:sp>
      <p:cxnSp>
        <p:nvCxnSpPr>
          <p:cNvPr id="56" name="Straight Connector 55"/>
          <p:cNvCxnSpPr>
            <a:stCxn id="6163" idx="2"/>
          </p:cNvCxnSpPr>
          <p:nvPr/>
        </p:nvCxnSpPr>
        <p:spPr>
          <a:xfrm rot="5400000" flipH="1">
            <a:off x="5524500" y="4305300"/>
            <a:ext cx="1943100" cy="38100"/>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rot="16200000" flipV="1">
            <a:off x="4724400" y="3962400"/>
            <a:ext cx="1866900" cy="38100"/>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p:cNvCxnSpPr/>
          <p:nvPr/>
        </p:nvCxnSpPr>
        <p:spPr>
          <a:xfrm flipH="1" flipV="1">
            <a:off x="5619750" y="1165225"/>
            <a:ext cx="19050" cy="1882775"/>
          </a:xfrm>
          <a:prstGeom prst="line">
            <a:avLst/>
          </a:prstGeom>
        </p:spPr>
        <p:style>
          <a:lnRef idx="3">
            <a:schemeClr val="dk1"/>
          </a:lnRef>
          <a:fillRef idx="0">
            <a:schemeClr val="dk1"/>
          </a:fillRef>
          <a:effectRef idx="2">
            <a:schemeClr val="dk1"/>
          </a:effectRef>
          <a:fontRef idx="minor">
            <a:schemeClr val="tx1"/>
          </a:fontRef>
        </p:style>
      </p:cxnSp>
      <p:cxnSp>
        <p:nvCxnSpPr>
          <p:cNvPr id="62" name="Straight Arrow Connector 61"/>
          <p:cNvCxnSpPr>
            <a:stCxn id="54" idx="3"/>
          </p:cNvCxnSpPr>
          <p:nvPr/>
        </p:nvCxnSpPr>
        <p:spPr>
          <a:xfrm>
            <a:off x="3409950" y="2762250"/>
            <a:ext cx="3067050" cy="196215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64" name="Straight Arrow Connector 63"/>
          <p:cNvCxnSpPr>
            <a:stCxn id="54" idx="3"/>
          </p:cNvCxnSpPr>
          <p:nvPr/>
        </p:nvCxnSpPr>
        <p:spPr>
          <a:xfrm>
            <a:off x="3409950" y="2762250"/>
            <a:ext cx="2228850" cy="5715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68" name="Straight Connector 67"/>
          <p:cNvCxnSpPr/>
          <p:nvPr/>
        </p:nvCxnSpPr>
        <p:spPr>
          <a:xfrm flipV="1">
            <a:off x="5867400" y="3886200"/>
            <a:ext cx="1676400" cy="76200"/>
          </a:xfrm>
          <a:prstGeom prst="line">
            <a:avLst/>
          </a:prstGeom>
        </p:spPr>
        <p:style>
          <a:lnRef idx="3">
            <a:schemeClr val="accent6"/>
          </a:lnRef>
          <a:fillRef idx="0">
            <a:schemeClr val="accent6"/>
          </a:fillRef>
          <a:effectRef idx="2">
            <a:schemeClr val="accent6"/>
          </a:effectRef>
          <a:fontRef idx="minor">
            <a:schemeClr val="tx1"/>
          </a:fontRef>
        </p:style>
      </p:cxnSp>
      <p:cxnSp>
        <p:nvCxnSpPr>
          <p:cNvPr id="71" name="Straight Connector 70"/>
          <p:cNvCxnSpPr/>
          <p:nvPr/>
        </p:nvCxnSpPr>
        <p:spPr>
          <a:xfrm>
            <a:off x="4876800" y="3124200"/>
            <a:ext cx="1814158" cy="1588"/>
          </a:xfrm>
          <a:prstGeom prst="line">
            <a:avLst/>
          </a:prstGeom>
        </p:spPr>
        <p:style>
          <a:lnRef idx="3">
            <a:schemeClr val="accent6"/>
          </a:lnRef>
          <a:fillRef idx="0">
            <a:schemeClr val="accent6"/>
          </a:fillRef>
          <a:effectRef idx="2">
            <a:schemeClr val="accent6"/>
          </a:effectRef>
          <a:fontRef idx="minor">
            <a:schemeClr val="tx1"/>
          </a:fontRef>
        </p:style>
      </p:cxnSp>
      <p:cxnSp>
        <p:nvCxnSpPr>
          <p:cNvPr id="75" name="Straight Arrow Connector 74"/>
          <p:cNvCxnSpPr>
            <a:stCxn id="53" idx="3"/>
          </p:cNvCxnSpPr>
          <p:nvPr/>
        </p:nvCxnSpPr>
        <p:spPr>
          <a:xfrm flipV="1">
            <a:off x="3744913" y="3124200"/>
            <a:ext cx="1512887" cy="116205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76" name="Straight Arrow Connector 75"/>
          <p:cNvCxnSpPr>
            <a:stCxn id="53" idx="3"/>
          </p:cNvCxnSpPr>
          <p:nvPr/>
        </p:nvCxnSpPr>
        <p:spPr>
          <a:xfrm flipV="1">
            <a:off x="3744913" y="3962400"/>
            <a:ext cx="2351087" cy="32385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44" name="Oval 7"/>
          <p:cNvSpPr>
            <a:spLocks noChangeArrowheads="1"/>
          </p:cNvSpPr>
          <p:nvPr/>
        </p:nvSpPr>
        <p:spPr bwMode="auto">
          <a:xfrm>
            <a:off x="5124450" y="1202531"/>
            <a:ext cx="1371600" cy="320675"/>
          </a:xfrm>
          <a:prstGeom prst="ellipse">
            <a:avLst/>
          </a:prstGeom>
          <a:solidFill>
            <a:srgbClr val="FFFFFF"/>
          </a:solidFill>
          <a:ln w="19050">
            <a:solidFill>
              <a:srgbClr val="000000"/>
            </a:solidFill>
            <a:round/>
            <a:headEnd/>
            <a:tailEnd/>
          </a:ln>
        </p:spPr>
        <p:txBody>
          <a:bodyPr/>
          <a:lstStyle/>
          <a:p>
            <a:endParaRPr lang="vi-VN"/>
          </a:p>
        </p:txBody>
      </p:sp>
      <p:sp>
        <p:nvSpPr>
          <p:cNvPr id="45" name="Oval 8"/>
          <p:cNvSpPr>
            <a:spLocks noChangeArrowheads="1"/>
          </p:cNvSpPr>
          <p:nvPr/>
        </p:nvSpPr>
        <p:spPr bwMode="auto">
          <a:xfrm>
            <a:off x="5126038" y="1294606"/>
            <a:ext cx="1371600" cy="114300"/>
          </a:xfrm>
          <a:prstGeom prst="ellipse">
            <a:avLst/>
          </a:prstGeom>
          <a:solidFill>
            <a:srgbClr val="FFFFFF"/>
          </a:solidFill>
          <a:ln w="9525">
            <a:solidFill>
              <a:srgbClr val="000000"/>
            </a:solidFill>
            <a:round/>
            <a:headEnd/>
            <a:tailEnd/>
          </a:ln>
        </p:spPr>
        <p:txBody>
          <a:bodyPr/>
          <a:lstStyle/>
          <a:p>
            <a:endParaRPr lang="vi-VN"/>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82607213"/>
      </p:ext>
    </p:extLst>
  </p:cSld>
  <p:clrMapOvr>
    <a:masterClrMapping/>
  </p:clrMapOvr>
  <mc:AlternateContent xmlns:mc="http://schemas.openxmlformats.org/markup-compatibility/2006">
    <mc:Choice xmlns:p14="http://schemas.microsoft.com/office/powerpoint/2010/main" Requires="p14">
      <p:transition spd="slow" p14:dur="2000" advTm="48895"/>
    </mc:Choice>
    <mc:Fallback>
      <p:transition spd="slow" advTm="48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blinds(horizontal)">
                                      <p:cBhvr>
                                        <p:cTn id="11" dur="500"/>
                                        <p:tgtEl>
                                          <p:spTgt spid="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checkerboard(across)">
                                      <p:cBhvr>
                                        <p:cTn id="16" dur="500"/>
                                        <p:tgtEl>
                                          <p:spTgt spid="54"/>
                                        </p:tgtEl>
                                      </p:cBhvr>
                                    </p:animEffect>
                                  </p:childTnLst>
                                </p:cTn>
                              </p:par>
                              <p:par>
                                <p:cTn id="17" presetID="5" presetClass="entr" presetSubtype="1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checkerboard(across)">
                                      <p:cBhvr>
                                        <p:cTn id="19" dur="500"/>
                                        <p:tgtEl>
                                          <p:spTgt spid="59"/>
                                        </p:tgtEl>
                                      </p:cBhvr>
                                    </p:animEffect>
                                  </p:childTnLst>
                                </p:cTn>
                              </p:par>
                              <p:par>
                                <p:cTn id="20" presetID="5" presetClass="entr" presetSubtype="1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checkerboard(across)">
                                      <p:cBhvr>
                                        <p:cTn id="22" dur="500"/>
                                        <p:tgtEl>
                                          <p:spTgt spid="57"/>
                                        </p:tgtEl>
                                      </p:cBhvr>
                                    </p:animEffect>
                                  </p:childTnLst>
                                </p:cTn>
                              </p:par>
                              <p:par>
                                <p:cTn id="23" presetID="5" presetClass="entr" presetSubtype="1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checkerboard(across)">
                                      <p:cBhvr>
                                        <p:cTn id="25" dur="500"/>
                                        <p:tgtEl>
                                          <p:spTgt spid="5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ntr" presetSubtype="16" fill="hold" nodeType="click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diamond(in)">
                                      <p:cBhvr>
                                        <p:cTn id="30" dur="2000"/>
                                        <p:tgtEl>
                                          <p:spTgt spid="64"/>
                                        </p:tgtEl>
                                      </p:cBhvr>
                                    </p:animEffect>
                                  </p:childTnLst>
                                </p:cTn>
                              </p:par>
                              <p:par>
                                <p:cTn id="31" presetID="8" presetClass="entr" presetSubtype="16"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diamond(in)">
                                      <p:cBhvr>
                                        <p:cTn id="33" dur="2000"/>
                                        <p:tgtEl>
                                          <p:spTgt spid="6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8" presetClass="exit" presetSubtype="16" fill="hold" nodeType="clickEffect">
                                  <p:stCondLst>
                                    <p:cond delay="0"/>
                                  </p:stCondLst>
                                  <p:childTnLst>
                                    <p:animEffect transition="out" filter="diamond(in)">
                                      <p:cBhvr>
                                        <p:cTn id="37" dur="2000"/>
                                        <p:tgtEl>
                                          <p:spTgt spid="64"/>
                                        </p:tgtEl>
                                      </p:cBhvr>
                                    </p:animEffect>
                                    <p:set>
                                      <p:cBhvr>
                                        <p:cTn id="38" dur="1" fill="hold">
                                          <p:stCondLst>
                                            <p:cond delay="1999"/>
                                          </p:stCondLst>
                                        </p:cTn>
                                        <p:tgtEl>
                                          <p:spTgt spid="64"/>
                                        </p:tgtEl>
                                        <p:attrNameLst>
                                          <p:attrName>style.visibility</p:attrName>
                                        </p:attrNameLst>
                                      </p:cBhvr>
                                      <p:to>
                                        <p:strVal val="hidden"/>
                                      </p:to>
                                    </p:set>
                                  </p:childTnLst>
                                </p:cTn>
                              </p:par>
                              <p:par>
                                <p:cTn id="39" presetID="8" presetClass="exit" presetSubtype="16" fill="hold" nodeType="withEffect">
                                  <p:stCondLst>
                                    <p:cond delay="0"/>
                                  </p:stCondLst>
                                  <p:childTnLst>
                                    <p:animEffect transition="out" filter="diamond(in)">
                                      <p:cBhvr>
                                        <p:cTn id="40" dur="2000"/>
                                        <p:tgtEl>
                                          <p:spTgt spid="62"/>
                                        </p:tgtEl>
                                      </p:cBhvr>
                                    </p:animEffect>
                                    <p:set>
                                      <p:cBhvr>
                                        <p:cTn id="41" dur="1" fill="hold">
                                          <p:stCondLst>
                                            <p:cond delay="1999"/>
                                          </p:stCondLst>
                                        </p:cTn>
                                        <p:tgtEl>
                                          <p:spTgt spid="62"/>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checkerboard(across)">
                                      <p:cBhvr>
                                        <p:cTn id="46" dur="500"/>
                                        <p:tgtEl>
                                          <p:spTgt spid="53"/>
                                        </p:tgtEl>
                                      </p:cBhvr>
                                    </p:animEffect>
                                  </p:childTnLst>
                                </p:cTn>
                              </p:par>
                              <p:par>
                                <p:cTn id="47" presetID="5" presetClass="entr" presetSubtype="10" fill="hold" nodeType="with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checkerboard(across)">
                                      <p:cBhvr>
                                        <p:cTn id="49" dur="500"/>
                                        <p:tgtEl>
                                          <p:spTgt spid="71"/>
                                        </p:tgtEl>
                                      </p:cBhvr>
                                    </p:animEffect>
                                  </p:childTnLst>
                                </p:cTn>
                              </p:par>
                              <p:par>
                                <p:cTn id="50" presetID="5" presetClass="entr" presetSubtype="10" fill="hold"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checkerboard(across)">
                                      <p:cBhvr>
                                        <p:cTn id="52" dur="500"/>
                                        <p:tgtEl>
                                          <p:spTgt spid="6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75"/>
                                        </p:tgtEl>
                                        <p:attrNameLst>
                                          <p:attrName>style.visibility</p:attrName>
                                        </p:attrNameLst>
                                      </p:cBhvr>
                                      <p:to>
                                        <p:strVal val="visible"/>
                                      </p:to>
                                    </p:set>
                                    <p:anim calcmode="lin" valueType="num">
                                      <p:cBhvr additive="base">
                                        <p:cTn id="57" dur="500" fill="hold"/>
                                        <p:tgtEl>
                                          <p:spTgt spid="75"/>
                                        </p:tgtEl>
                                        <p:attrNameLst>
                                          <p:attrName>ppt_x</p:attrName>
                                        </p:attrNameLst>
                                      </p:cBhvr>
                                      <p:tavLst>
                                        <p:tav tm="0">
                                          <p:val>
                                            <p:strVal val="#ppt_x"/>
                                          </p:val>
                                        </p:tav>
                                        <p:tav tm="100000">
                                          <p:val>
                                            <p:strVal val="#ppt_x"/>
                                          </p:val>
                                        </p:tav>
                                      </p:tavLst>
                                    </p:anim>
                                    <p:anim calcmode="lin" valueType="num">
                                      <p:cBhvr additive="base">
                                        <p:cTn id="58" dur="500" fill="hold"/>
                                        <p:tgtEl>
                                          <p:spTgt spid="75"/>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anim calcmode="lin" valueType="num">
                                      <p:cBhvr additive="base">
                                        <p:cTn id="61" dur="500" fill="hold"/>
                                        <p:tgtEl>
                                          <p:spTgt spid="76"/>
                                        </p:tgtEl>
                                        <p:attrNameLst>
                                          <p:attrName>ppt_x</p:attrName>
                                        </p:attrNameLst>
                                      </p:cBhvr>
                                      <p:tavLst>
                                        <p:tav tm="0">
                                          <p:val>
                                            <p:strVal val="#ppt_x"/>
                                          </p:val>
                                        </p:tav>
                                        <p:tav tm="100000">
                                          <p:val>
                                            <p:strVal val="#ppt_x"/>
                                          </p:val>
                                        </p:tav>
                                      </p:tavLst>
                                    </p:anim>
                                    <p:anim calcmode="lin" valueType="num">
                                      <p:cBhvr additive="base">
                                        <p:cTn id="62"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8" presetClass="exit" presetSubtype="16" fill="hold" nodeType="clickEffect">
                                  <p:stCondLst>
                                    <p:cond delay="0"/>
                                  </p:stCondLst>
                                  <p:childTnLst>
                                    <p:animEffect transition="out" filter="diamond(in)">
                                      <p:cBhvr>
                                        <p:cTn id="66" dur="2000"/>
                                        <p:tgtEl>
                                          <p:spTgt spid="75"/>
                                        </p:tgtEl>
                                      </p:cBhvr>
                                    </p:animEffect>
                                    <p:set>
                                      <p:cBhvr>
                                        <p:cTn id="67" dur="1" fill="hold">
                                          <p:stCondLst>
                                            <p:cond delay="1999"/>
                                          </p:stCondLst>
                                        </p:cTn>
                                        <p:tgtEl>
                                          <p:spTgt spid="75"/>
                                        </p:tgtEl>
                                        <p:attrNameLst>
                                          <p:attrName>style.visibility</p:attrName>
                                        </p:attrNameLst>
                                      </p:cBhvr>
                                      <p:to>
                                        <p:strVal val="hidden"/>
                                      </p:to>
                                    </p:set>
                                  </p:childTnLst>
                                </p:cTn>
                              </p:par>
                              <p:par>
                                <p:cTn id="68" presetID="8" presetClass="exit" presetSubtype="16" fill="hold" nodeType="withEffect">
                                  <p:stCondLst>
                                    <p:cond delay="0"/>
                                  </p:stCondLst>
                                  <p:childTnLst>
                                    <p:animEffect transition="out" filter="diamond(in)">
                                      <p:cBhvr>
                                        <p:cTn id="69" dur="2000"/>
                                        <p:tgtEl>
                                          <p:spTgt spid="76"/>
                                        </p:tgtEl>
                                      </p:cBhvr>
                                    </p:animEffect>
                                    <p:set>
                                      <p:cBhvr>
                                        <p:cTn id="70" dur="1" fill="hold">
                                          <p:stCondLst>
                                            <p:cond delay="1999"/>
                                          </p:stCondLst>
                                        </p:cTn>
                                        <p:tgtEl>
                                          <p:spTgt spid="76"/>
                                        </p:tgtEl>
                                        <p:attrNameLst>
                                          <p:attrName>style.visibility</p:attrName>
                                        </p:attrNameLst>
                                      </p:cBhvr>
                                      <p:to>
                                        <p:strVal val="hidden"/>
                                      </p:to>
                                    </p:set>
                                  </p:childTnLst>
                                </p:cTn>
                              </p:par>
                              <p:par>
                                <p:cTn id="71" presetID="8" presetClass="exit" presetSubtype="16" fill="hold" nodeType="withEffect">
                                  <p:stCondLst>
                                    <p:cond delay="0"/>
                                  </p:stCondLst>
                                  <p:childTnLst>
                                    <p:animEffect transition="out" filter="diamond(in)">
                                      <p:cBhvr>
                                        <p:cTn id="72" dur="2000"/>
                                        <p:tgtEl>
                                          <p:spTgt spid="59"/>
                                        </p:tgtEl>
                                      </p:cBhvr>
                                    </p:animEffect>
                                    <p:set>
                                      <p:cBhvr>
                                        <p:cTn id="73" dur="1" fill="hold">
                                          <p:stCondLst>
                                            <p:cond delay="1999"/>
                                          </p:stCondLst>
                                        </p:cTn>
                                        <p:tgtEl>
                                          <p:spTgt spid="59"/>
                                        </p:tgtEl>
                                        <p:attrNameLst>
                                          <p:attrName>style.visibility</p:attrName>
                                        </p:attrNameLst>
                                      </p:cBhvr>
                                      <p:to>
                                        <p:strVal val="hidden"/>
                                      </p:to>
                                    </p:set>
                                  </p:childTnLst>
                                </p:cTn>
                              </p:par>
                              <p:par>
                                <p:cTn id="74" presetID="8" presetClass="exit" presetSubtype="16" fill="hold" nodeType="withEffect">
                                  <p:stCondLst>
                                    <p:cond delay="0"/>
                                  </p:stCondLst>
                                  <p:childTnLst>
                                    <p:animEffect transition="out" filter="diamond(in)">
                                      <p:cBhvr>
                                        <p:cTn id="75" dur="2000"/>
                                        <p:tgtEl>
                                          <p:spTgt spid="57"/>
                                        </p:tgtEl>
                                      </p:cBhvr>
                                    </p:animEffect>
                                    <p:set>
                                      <p:cBhvr>
                                        <p:cTn id="76" dur="1" fill="hold">
                                          <p:stCondLst>
                                            <p:cond delay="1999"/>
                                          </p:stCondLst>
                                        </p:cTn>
                                        <p:tgtEl>
                                          <p:spTgt spid="57"/>
                                        </p:tgtEl>
                                        <p:attrNameLst>
                                          <p:attrName>style.visibility</p:attrName>
                                        </p:attrNameLst>
                                      </p:cBhvr>
                                      <p:to>
                                        <p:strVal val="hidden"/>
                                      </p:to>
                                    </p:set>
                                  </p:childTnLst>
                                </p:cTn>
                              </p:par>
                              <p:par>
                                <p:cTn id="77" presetID="8" presetClass="exit" presetSubtype="16" fill="hold" nodeType="withEffect">
                                  <p:stCondLst>
                                    <p:cond delay="0"/>
                                  </p:stCondLst>
                                  <p:childTnLst>
                                    <p:animEffect transition="out" filter="diamond(in)">
                                      <p:cBhvr>
                                        <p:cTn id="78" dur="2000"/>
                                        <p:tgtEl>
                                          <p:spTgt spid="71"/>
                                        </p:tgtEl>
                                      </p:cBhvr>
                                    </p:animEffect>
                                    <p:set>
                                      <p:cBhvr>
                                        <p:cTn id="79" dur="1" fill="hold">
                                          <p:stCondLst>
                                            <p:cond delay="1999"/>
                                          </p:stCondLst>
                                        </p:cTn>
                                        <p:tgtEl>
                                          <p:spTgt spid="71"/>
                                        </p:tgtEl>
                                        <p:attrNameLst>
                                          <p:attrName>style.visibility</p:attrName>
                                        </p:attrNameLst>
                                      </p:cBhvr>
                                      <p:to>
                                        <p:strVal val="hidden"/>
                                      </p:to>
                                    </p:set>
                                  </p:childTnLst>
                                </p:cTn>
                              </p:par>
                              <p:par>
                                <p:cTn id="80" presetID="8" presetClass="exit" presetSubtype="16" fill="hold" nodeType="withEffect">
                                  <p:stCondLst>
                                    <p:cond delay="0"/>
                                  </p:stCondLst>
                                  <p:childTnLst>
                                    <p:animEffect transition="out" filter="diamond(in)">
                                      <p:cBhvr>
                                        <p:cTn id="81" dur="2000"/>
                                        <p:tgtEl>
                                          <p:spTgt spid="56"/>
                                        </p:tgtEl>
                                      </p:cBhvr>
                                    </p:animEffect>
                                    <p:set>
                                      <p:cBhvr>
                                        <p:cTn id="82" dur="1" fill="hold">
                                          <p:stCondLst>
                                            <p:cond delay="1999"/>
                                          </p:stCondLst>
                                        </p:cTn>
                                        <p:tgtEl>
                                          <p:spTgt spid="56"/>
                                        </p:tgtEl>
                                        <p:attrNameLst>
                                          <p:attrName>style.visibility</p:attrName>
                                        </p:attrNameLst>
                                      </p:cBhvr>
                                      <p:to>
                                        <p:strVal val="hidden"/>
                                      </p:to>
                                    </p:set>
                                  </p:childTnLst>
                                </p:cTn>
                              </p:par>
                              <p:par>
                                <p:cTn id="83" presetID="8" presetClass="exit" presetSubtype="16" fill="hold" nodeType="withEffect">
                                  <p:stCondLst>
                                    <p:cond delay="0"/>
                                  </p:stCondLst>
                                  <p:childTnLst>
                                    <p:animEffect transition="out" filter="diamond(in)">
                                      <p:cBhvr>
                                        <p:cTn id="84" dur="2000"/>
                                        <p:tgtEl>
                                          <p:spTgt spid="68"/>
                                        </p:tgtEl>
                                      </p:cBhvr>
                                    </p:animEffect>
                                    <p:set>
                                      <p:cBhvr>
                                        <p:cTn id="85" dur="1" fill="hold">
                                          <p:stCondLst>
                                            <p:cond delay="19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6" fill="hold" display="0">
                  <p:stCondLst>
                    <p:cond delay="indefinite"/>
                  </p:stCondLst>
                  <p:endCondLst>
                    <p:cond evt="onStopAudio" delay="0">
                      <p:tgtEl>
                        <p:sldTgt/>
                      </p:tgtEl>
                    </p:cond>
                  </p:endCondLst>
                </p:cTn>
                <p:tgtEl>
                  <p:spTgt spid="2"/>
                </p:tgtEl>
              </p:cMediaNode>
            </p:audio>
          </p:childTnLst>
        </p:cTn>
      </p:par>
    </p:tnLst>
    <p:bldLst>
      <p:bldP spid="52" grpId="0"/>
      <p:bldP spid="5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633538" y="1301750"/>
            <a:ext cx="6172200" cy="3048000"/>
          </a:xfrm>
        </p:spPr>
        <p:txBody>
          <a:bodyPr>
            <a:normAutofit fontScale="90000"/>
          </a:bodyPr>
          <a:lstStyle/>
          <a:p>
            <a:pPr algn="l" eaLnBrk="1" hangingPunct="1"/>
            <a:r>
              <a:rPr lang="en-US" b="1" smtClean="0">
                <a:solidFill>
                  <a:srgbClr val="CC0000"/>
                </a:solidFill>
                <a:latin typeface="Times New Roman" pitchFamily="18" charset="0"/>
              </a:rPr>
              <a:t>II. CÁCH VẼ</a:t>
            </a:r>
            <a:br>
              <a:rPr lang="en-US" b="1" smtClean="0">
                <a:solidFill>
                  <a:srgbClr val="CC0000"/>
                </a:solidFill>
                <a:latin typeface="Times New Roman" pitchFamily="18" charset="0"/>
              </a:rPr>
            </a:br>
            <a:r>
              <a:rPr lang="en-US" sz="2400" b="1" smtClean="0">
                <a:solidFill>
                  <a:srgbClr val="CC0000"/>
                </a:solidFill>
                <a:latin typeface="Times New Roman" pitchFamily="18" charset="0"/>
              </a:rPr>
              <a:t>Thực hiện 5 bước:</a:t>
            </a:r>
            <a:br>
              <a:rPr lang="en-US" sz="2400" b="1" smtClean="0">
                <a:solidFill>
                  <a:srgbClr val="CC0000"/>
                </a:solidFill>
                <a:latin typeface="Times New Roman" pitchFamily="18" charset="0"/>
              </a:rPr>
            </a:br>
            <a:r>
              <a:rPr lang="en-US" sz="2400" b="1" smtClean="0">
                <a:solidFill>
                  <a:srgbClr val="CC0000"/>
                </a:solidFill>
                <a:latin typeface="Times New Roman" pitchFamily="18" charset="0"/>
              </a:rPr>
              <a:t>B1: Quan sát, nhận xét mẫu vẽ về vị trí , cấu tạo, đặc điểm, tỉ lệ của mẫu vẽ.</a:t>
            </a:r>
            <a:br>
              <a:rPr lang="en-US" sz="2400" b="1" smtClean="0">
                <a:solidFill>
                  <a:srgbClr val="CC0000"/>
                </a:solidFill>
                <a:latin typeface="Times New Roman" pitchFamily="18" charset="0"/>
              </a:rPr>
            </a:br>
            <a:r>
              <a:rPr lang="en-US" sz="2400" b="1" smtClean="0">
                <a:solidFill>
                  <a:srgbClr val="CC0000"/>
                </a:solidFill>
                <a:latin typeface="Times New Roman" pitchFamily="18" charset="0"/>
              </a:rPr>
              <a:t>B2: Dựng khung hình chung và khung hình riêng.</a:t>
            </a:r>
            <a:br>
              <a:rPr lang="en-US" sz="2400" b="1" smtClean="0">
                <a:solidFill>
                  <a:srgbClr val="CC0000"/>
                </a:solidFill>
                <a:latin typeface="Times New Roman" pitchFamily="18" charset="0"/>
              </a:rPr>
            </a:br>
            <a:r>
              <a:rPr lang="en-US" sz="2400" b="1" smtClean="0">
                <a:solidFill>
                  <a:srgbClr val="CC0000"/>
                </a:solidFill>
                <a:latin typeface="Times New Roman" pitchFamily="18" charset="0"/>
              </a:rPr>
              <a:t>B3: Vẽ phác hình bằng nét thẳng.</a:t>
            </a:r>
            <a:br>
              <a:rPr lang="en-US" sz="2400" b="1" smtClean="0">
                <a:solidFill>
                  <a:srgbClr val="CC0000"/>
                </a:solidFill>
                <a:latin typeface="Times New Roman" pitchFamily="18" charset="0"/>
              </a:rPr>
            </a:br>
            <a:r>
              <a:rPr lang="en-US" sz="2400" b="1" smtClean="0">
                <a:solidFill>
                  <a:srgbClr val="CC0000"/>
                </a:solidFill>
                <a:latin typeface="Times New Roman" pitchFamily="18" charset="0"/>
              </a:rPr>
              <a:t>B4: Vẽ chi tiết.</a:t>
            </a:r>
            <a:br>
              <a:rPr lang="en-US" sz="2400" b="1" smtClean="0">
                <a:solidFill>
                  <a:srgbClr val="CC0000"/>
                </a:solidFill>
                <a:latin typeface="Times New Roman" pitchFamily="18" charset="0"/>
              </a:rPr>
            </a:br>
            <a:r>
              <a:rPr lang="en-US" sz="2400" b="1" smtClean="0">
                <a:solidFill>
                  <a:srgbClr val="CC0000"/>
                </a:solidFill>
                <a:latin typeface="Times New Roman" pitchFamily="18" charset="0"/>
              </a:rPr>
              <a:t>B5: Vẽ dậm nhạt</a:t>
            </a:r>
            <a:br>
              <a:rPr lang="en-US" sz="2400" b="1" smtClean="0">
                <a:solidFill>
                  <a:srgbClr val="CC0000"/>
                </a:solidFill>
                <a:latin typeface="Times New Roman" pitchFamily="18" charset="0"/>
              </a:rPr>
            </a:br>
            <a:endParaRPr lang="en-US" sz="2400" b="1" smtClean="0">
              <a:solidFill>
                <a:srgbClr val="CC0000"/>
              </a:solidFill>
              <a:latin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70358006"/>
      </p:ext>
    </p:extLst>
  </p:cSld>
  <p:clrMapOvr>
    <a:masterClrMapping/>
  </p:clrMapOvr>
  <mc:AlternateContent xmlns:mc="http://schemas.openxmlformats.org/markup-compatibility/2006">
    <mc:Choice xmlns:p14="http://schemas.microsoft.com/office/powerpoint/2010/main" Requires="p14">
      <p:transition spd="slow" p14:dur="2000" advTm="62926"/>
    </mc:Choice>
    <mc:Fallback>
      <p:transition spd="slow" advTm="62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4"/>
          <a:srcRect/>
          <a:stretch>
            <a:fillRect/>
          </a:stretch>
        </p:blipFill>
        <p:spPr bwMode="auto">
          <a:xfrm>
            <a:off x="228600" y="228600"/>
            <a:ext cx="27432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4277" name="Picture 5"/>
          <p:cNvPicPr>
            <a:picLocks noChangeAspect="1" noChangeArrowheads="1"/>
          </p:cNvPicPr>
          <p:nvPr/>
        </p:nvPicPr>
        <p:blipFill>
          <a:blip r:embed="rId5"/>
          <a:srcRect/>
          <a:stretch>
            <a:fillRect/>
          </a:stretch>
        </p:blipFill>
        <p:spPr bwMode="auto">
          <a:xfrm>
            <a:off x="3429000" y="228600"/>
            <a:ext cx="26670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196" name="Text Box 9"/>
          <p:cNvSpPr txBox="1">
            <a:spLocks noChangeArrowheads="1"/>
          </p:cNvSpPr>
          <p:nvPr/>
        </p:nvSpPr>
        <p:spPr bwMode="auto">
          <a:xfrm>
            <a:off x="6400800" y="31242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b="1">
                <a:solidFill>
                  <a:srgbClr val="0000CC"/>
                </a:solidFill>
                <a:latin typeface="Arial" charset="0"/>
              </a:rPr>
              <a:t>e</a:t>
            </a:r>
          </a:p>
        </p:txBody>
      </p:sp>
      <p:sp>
        <p:nvSpPr>
          <p:cNvPr id="8197" name="Text Box 10"/>
          <p:cNvSpPr txBox="1">
            <a:spLocks noChangeArrowheads="1"/>
          </p:cNvSpPr>
          <p:nvPr/>
        </p:nvSpPr>
        <p:spPr bwMode="auto">
          <a:xfrm>
            <a:off x="6172200" y="6248400"/>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b="1">
                <a:solidFill>
                  <a:srgbClr val="0000CC"/>
                </a:solidFill>
                <a:latin typeface="Arial" charset="0"/>
              </a:rPr>
              <a:t>a</a:t>
            </a:r>
          </a:p>
        </p:txBody>
      </p:sp>
      <p:sp>
        <p:nvSpPr>
          <p:cNvPr id="8198" name="Text Box 11"/>
          <p:cNvSpPr txBox="1">
            <a:spLocks noChangeArrowheads="1"/>
          </p:cNvSpPr>
          <p:nvPr/>
        </p:nvSpPr>
        <p:spPr bwMode="auto">
          <a:xfrm>
            <a:off x="3429000" y="63246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b="1">
                <a:solidFill>
                  <a:srgbClr val="0000CC"/>
                </a:solidFill>
                <a:latin typeface="Arial" charset="0"/>
              </a:rPr>
              <a:t>b</a:t>
            </a:r>
          </a:p>
        </p:txBody>
      </p:sp>
      <p:pic>
        <p:nvPicPr>
          <p:cNvPr id="19469" name="Picture 16"/>
          <p:cNvPicPr>
            <a:picLocks noChangeAspect="1" noChangeArrowheads="1"/>
          </p:cNvPicPr>
          <p:nvPr/>
        </p:nvPicPr>
        <p:blipFill>
          <a:blip r:embed="rId6"/>
          <a:srcRect/>
          <a:stretch>
            <a:fillRect/>
          </a:stretch>
        </p:blipFill>
        <p:spPr bwMode="auto">
          <a:xfrm>
            <a:off x="1066800" y="3657600"/>
            <a:ext cx="2884488"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470" name="Picture 17"/>
          <p:cNvPicPr>
            <a:picLocks noChangeAspect="1" noChangeArrowheads="1"/>
          </p:cNvPicPr>
          <p:nvPr/>
        </p:nvPicPr>
        <p:blipFill>
          <a:blip r:embed="rId7"/>
          <a:srcRect/>
          <a:stretch>
            <a:fillRect/>
          </a:stretch>
        </p:blipFill>
        <p:spPr bwMode="auto">
          <a:xfrm>
            <a:off x="6337300" y="228600"/>
            <a:ext cx="257810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866" name="Picture 2"/>
          <p:cNvPicPr>
            <a:picLocks noChangeAspect="1" noChangeArrowheads="1"/>
          </p:cNvPicPr>
          <p:nvPr/>
        </p:nvPicPr>
        <p:blipFill>
          <a:blip r:embed="rId8"/>
          <a:srcRect/>
          <a:stretch>
            <a:fillRect/>
          </a:stretch>
        </p:blipFill>
        <p:spPr bwMode="auto">
          <a:xfrm>
            <a:off x="4953000" y="3581400"/>
            <a:ext cx="2732088"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 name="TextBox 38"/>
          <p:cNvSpPr txBox="1"/>
          <p:nvPr/>
        </p:nvSpPr>
        <p:spPr>
          <a:xfrm>
            <a:off x="0" y="0"/>
            <a:ext cx="412750" cy="58420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3200" dirty="0"/>
              <a:t>1</a:t>
            </a:r>
          </a:p>
        </p:txBody>
      </p:sp>
      <p:sp>
        <p:nvSpPr>
          <p:cNvPr id="40" name="TextBox 39"/>
          <p:cNvSpPr txBox="1"/>
          <p:nvPr/>
        </p:nvSpPr>
        <p:spPr>
          <a:xfrm>
            <a:off x="3429000" y="0"/>
            <a:ext cx="412750" cy="58420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3200" dirty="0"/>
              <a:t>2</a:t>
            </a:r>
          </a:p>
        </p:txBody>
      </p:sp>
      <p:sp>
        <p:nvSpPr>
          <p:cNvPr id="41" name="TextBox 40"/>
          <p:cNvSpPr txBox="1"/>
          <p:nvPr/>
        </p:nvSpPr>
        <p:spPr>
          <a:xfrm>
            <a:off x="6324600" y="0"/>
            <a:ext cx="412750" cy="58420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3200" dirty="0"/>
              <a:t>3</a:t>
            </a:r>
          </a:p>
        </p:txBody>
      </p:sp>
      <p:sp>
        <p:nvSpPr>
          <p:cNvPr id="42" name="TextBox 41"/>
          <p:cNvSpPr txBox="1"/>
          <p:nvPr/>
        </p:nvSpPr>
        <p:spPr>
          <a:xfrm>
            <a:off x="1066800" y="3657600"/>
            <a:ext cx="412750" cy="58420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3200" dirty="0"/>
              <a:t>4</a:t>
            </a:r>
          </a:p>
        </p:txBody>
      </p:sp>
      <p:sp>
        <p:nvSpPr>
          <p:cNvPr id="43" name="TextBox 42"/>
          <p:cNvSpPr txBox="1"/>
          <p:nvPr/>
        </p:nvSpPr>
        <p:spPr>
          <a:xfrm>
            <a:off x="5029200" y="3581400"/>
            <a:ext cx="412750" cy="58420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3200" dirty="0"/>
              <a:t>5</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9985916"/>
      </p:ext>
    </p:extLst>
  </p:cSld>
  <p:clrMapOvr>
    <a:masterClrMapping/>
  </p:clrMapOvr>
  <mc:AlternateContent xmlns:mc="http://schemas.openxmlformats.org/markup-compatibility/2006">
    <mc:Choice xmlns:p14="http://schemas.microsoft.com/office/powerpoint/2010/main" Requires="p14">
      <p:transition spd="slow" p14:dur="2000" advTm="69923"/>
    </mc:Choice>
    <mc:Fallback>
      <p:transition spd="slow" advTm="69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Frames PPT 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1371600" y="4572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b="1">
                <a:solidFill>
                  <a:srgbClr val="0000CC"/>
                </a:solidFill>
              </a:rPr>
              <a:t>MỘT SỐ BÀI MẪU CỦA SINH VIÊN MĨ THUẬT</a:t>
            </a:r>
          </a:p>
        </p:txBody>
      </p:sp>
      <p:pic>
        <p:nvPicPr>
          <p:cNvPr id="9220" name="Picture 4" descr="10456426_660749350667447_6187948127604044926_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90600"/>
            <a:ext cx="27432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13323347121213604342_574_0">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990600"/>
            <a:ext cx="27432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1905000" y="3134295"/>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b="1">
                <a:solidFill>
                  <a:srgbClr val="CC0066"/>
                </a:solidFill>
              </a:rPr>
              <a:t>MỘT SỐ BÀI VẼ MẪU CỦA HỌC SINH</a:t>
            </a:r>
          </a:p>
        </p:txBody>
      </p:sp>
      <p:pic>
        <p:nvPicPr>
          <p:cNvPr id="9223" name="Picture 8" descr="khoa-hoc-ve-tai-moonart-bv%20(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990600"/>
            <a:ext cx="2590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0" descr="D:\Nga\ảnh mẫu\20141129_15150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9872" y="3501008"/>
            <a:ext cx="1981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1" descr="D:\Nga\ảnh mẫu\20141129_15125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08104" y="3501008"/>
            <a:ext cx="3168352"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1" descr="20150115_2126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967" y="3501008"/>
            <a:ext cx="3047833"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36539705"/>
      </p:ext>
    </p:extLst>
  </p:cSld>
  <p:clrMapOvr>
    <a:masterClrMapping/>
  </p:clrMapOvr>
  <mc:AlternateContent xmlns:mc="http://schemas.openxmlformats.org/markup-compatibility/2006">
    <mc:Choice xmlns:p14="http://schemas.microsoft.com/office/powerpoint/2010/main" Requires="p14">
      <p:transition spd="slow" p14:dur="2000" advTm="89386"/>
    </mc:Choice>
    <mc:Fallback>
      <p:transition spd="slow" advTm="89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070992"/>
            <a:ext cx="8229600" cy="1143000"/>
          </a:xfrm>
        </p:spPr>
        <p:txBody>
          <a:bodyPr/>
          <a:lstStyle/>
          <a:p>
            <a:pPr eaLnBrk="1" hangingPunct="1"/>
            <a:r>
              <a:rPr lang="en-US" b="1" smtClean="0">
                <a:solidFill>
                  <a:srgbClr val="CC0000"/>
                </a:solidFill>
                <a:latin typeface="Times New Roman" pitchFamily="18" charset="0"/>
              </a:rPr>
              <a:t>III. THỰC HÀNH</a:t>
            </a:r>
          </a:p>
        </p:txBody>
      </p:sp>
      <p:sp>
        <p:nvSpPr>
          <p:cNvPr id="10243" name="Rectangle 3"/>
          <p:cNvSpPr>
            <a:spLocks noGrp="1" noChangeArrowheads="1"/>
          </p:cNvSpPr>
          <p:nvPr>
            <p:ph type="body" idx="1"/>
          </p:nvPr>
        </p:nvSpPr>
        <p:spPr>
          <a:xfrm>
            <a:off x="457200" y="2113384"/>
            <a:ext cx="8229600" cy="2971800"/>
          </a:xfrm>
          <a:solidFill>
            <a:schemeClr val="bg1"/>
          </a:solidFill>
        </p:spPr>
        <p:txBody>
          <a:bodyPr>
            <a:normAutofit fontScale="92500" lnSpcReduction="20000"/>
          </a:bodyPr>
          <a:lstStyle/>
          <a:p>
            <a:pPr eaLnBrk="1" hangingPunct="1"/>
            <a:r>
              <a:rPr lang="en-US" smtClean="0">
                <a:solidFill>
                  <a:srgbClr val="FF0000"/>
                </a:solidFill>
                <a:latin typeface="Times New Roman" pitchFamily="18" charset="0"/>
              </a:rPr>
              <a:t>Vẽ theo mẫu: Bình đựng nước và cái hộp</a:t>
            </a:r>
          </a:p>
          <a:p>
            <a:pPr eaLnBrk="1" hangingPunct="1">
              <a:buFontTx/>
              <a:buNone/>
            </a:pPr>
            <a:r>
              <a:rPr lang="en-US" smtClean="0">
                <a:solidFill>
                  <a:srgbClr val="FF0000"/>
                </a:solidFill>
                <a:latin typeface="Times New Roman" pitchFamily="18" charset="0"/>
              </a:rPr>
              <a:t>   ( Tiết 1: Vẽ hình) </a:t>
            </a:r>
            <a:endParaRPr lang="en-US" smtClean="0">
              <a:solidFill>
                <a:srgbClr val="FF0000"/>
              </a:solidFill>
              <a:latin typeface="Times New Roman" pitchFamily="18" charset="0"/>
            </a:endParaRPr>
          </a:p>
          <a:p>
            <a:pPr eaLnBrk="1" hangingPunct="1">
              <a:buFontTx/>
              <a:buNone/>
            </a:pPr>
            <a:r>
              <a:rPr lang="en-US" smtClean="0">
                <a:latin typeface="Times New Roman" pitchFamily="18" charset="0"/>
              </a:rPr>
              <a:t>Dặn dò:</a:t>
            </a:r>
            <a:endParaRPr lang="en-US" smtClean="0">
              <a:latin typeface="Times New Roman" pitchFamily="18" charset="0"/>
            </a:endParaRPr>
          </a:p>
          <a:p>
            <a:pPr eaLnBrk="1" hangingPunct="1">
              <a:buFontTx/>
              <a:buNone/>
            </a:pPr>
            <a:r>
              <a:rPr lang="en-US" smtClean="0">
                <a:latin typeface="Times New Roman" pitchFamily="18" charset="0"/>
              </a:rPr>
              <a:t>    Các </a:t>
            </a:r>
            <a:r>
              <a:rPr lang="en-US" smtClean="0">
                <a:latin typeface="Times New Roman" pitchFamily="18" charset="0"/>
              </a:rPr>
              <a:t>em sẽ </a:t>
            </a:r>
            <a:r>
              <a:rPr lang="en-US" smtClean="0">
                <a:latin typeface="Times New Roman" pitchFamily="18" charset="0"/>
              </a:rPr>
              <a:t>ghi lí thuyết phần cô trình bày bằng mực màu đỏ vào </a:t>
            </a:r>
            <a:r>
              <a:rPr lang="en-US" smtClean="0">
                <a:latin typeface="Times New Roman" pitchFamily="18" charset="0"/>
              </a:rPr>
              <a:t>  </a:t>
            </a:r>
            <a:r>
              <a:rPr lang="en-US" smtClean="0">
                <a:latin typeface="Times New Roman" pitchFamily="18" charset="0"/>
              </a:rPr>
              <a:t>vở mt nhé sau đó </a:t>
            </a:r>
            <a:r>
              <a:rPr lang="en-US" smtClean="0">
                <a:latin typeface="Times New Roman" pitchFamily="18" charset="0"/>
              </a:rPr>
              <a:t>sẽ dựng hình cái ca và cái hộp như bài học trên giấy vẽ , chuẩn bi cho tiết hoc tiếp theo chúng ta vẽ đậm nhạt </a:t>
            </a:r>
            <a:r>
              <a:rPr lang="en-US" smtClean="0">
                <a:latin typeface="Times New Roman" pitchFamily="18" charset="0"/>
              </a:rPr>
              <a:t>.</a:t>
            </a:r>
            <a:endParaRPr lang="en-US" smtClean="0">
              <a:latin typeface="Times New Roman" pitchFamily="18" charset="0"/>
            </a:endParaRPr>
          </a:p>
        </p:txBody>
      </p:sp>
      <p:pic>
        <p:nvPicPr>
          <p:cNvPr id="5" name="Nhạc Baroque giúp tốt cho học tập, nhạc nền giúp tập trung, nhận thức.mp4">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57200" y="6248400"/>
            <a:ext cx="406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75748619"/>
      </p:ext>
    </p:extLst>
  </p:cSld>
  <p:clrMapOvr>
    <a:masterClrMapping/>
  </p:clrMapOvr>
  <mc:AlternateContent xmlns:mc="http://schemas.openxmlformats.org/markup-compatibility/2006">
    <mc:Choice xmlns:p14="http://schemas.microsoft.com/office/powerpoint/2010/main" Requires="p14">
      <p:transition spd="slow" p14:dur="2000" advTm="52304"/>
    </mc:Choice>
    <mc:Fallback>
      <p:transition spd="slow" advTm="5230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047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27.9"/>
</p:tagLst>
</file>

<file path=ppt/tags/tag2.xml><?xml version="1.0" encoding="utf-8"?>
<p:tagLst xmlns:a="http://schemas.openxmlformats.org/drawingml/2006/main" xmlns:r="http://schemas.openxmlformats.org/officeDocument/2006/relationships" xmlns:p="http://schemas.openxmlformats.org/presentationml/2006/main">
  <p:tag name="TIMING" val="|1.2|19|12.1|7.2|6.5"/>
</p:tagLst>
</file>

<file path=ppt/tags/tag3.xml><?xml version="1.0" encoding="utf-8"?>
<p:tagLst xmlns:a="http://schemas.openxmlformats.org/drawingml/2006/main" xmlns:r="http://schemas.openxmlformats.org/officeDocument/2006/relationships" xmlns:p="http://schemas.openxmlformats.org/presentationml/2006/main">
  <p:tag name="TIMING" val="|17.5|2.3|6.4|2|1.6"/>
</p:tagLst>
</file>

<file path=ppt/tags/tag4.xml><?xml version="1.0" encoding="utf-8"?>
<p:tagLst xmlns:a="http://schemas.openxmlformats.org/drawingml/2006/main" xmlns:r="http://schemas.openxmlformats.org/officeDocument/2006/relationships" xmlns:p="http://schemas.openxmlformats.org/presentationml/2006/main">
  <p:tag name="TIMING" val="|4.4|6|5.7|10.5|2.4|14.8|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203</Words>
  <Application>Microsoft Office PowerPoint</Application>
  <PresentationFormat>On-screen Show (4:3)</PresentationFormat>
  <Paragraphs>40</Paragraphs>
  <Slides>9</Slides>
  <Notes>0</Notes>
  <HiddenSlides>0</HiddenSlides>
  <MMClips>10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I. QUAN SÁT, NHẬN XÉT: Em hãy quan sát, nhận xát một số mẫu vẽ có hai đồ vật để tạo cảm hứng cũng như hiểu được cách bố cục một bài vẽ theo mẫu để vẽ nhé. </vt:lpstr>
      <vt:lpstr>PowerPoint Presentation</vt:lpstr>
      <vt:lpstr>PowerPoint Presentation</vt:lpstr>
      <vt:lpstr>PowerPoint Presentation</vt:lpstr>
      <vt:lpstr>II. CÁCH VẼ Thực hiện 5 bước: B1: Quan sát, nhận xét mẫu vẽ về vị trí , cấu tạo, đặc điểm, tỉ lệ của mẫu vẽ. B2: Dựng khung hình chung và khung hình riêng. B3: Vẽ phác hình bằng nét thẳng. B4: Vẽ chi tiết. B5: Vẽ dậm nhạt </vt:lpstr>
      <vt:lpstr>PowerPoint Presentation</vt:lpstr>
      <vt:lpstr>PowerPoint Presentation</vt:lpstr>
      <vt:lpstr>III. THỰC HÀNH</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9</cp:revision>
  <dcterms:created xsi:type="dcterms:W3CDTF">2021-02-03T04:02:22Z</dcterms:created>
  <dcterms:modified xsi:type="dcterms:W3CDTF">2021-02-03T06:10:41Z</dcterms:modified>
</cp:coreProperties>
</file>