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1" r:id="rId2"/>
  </p:sldMasterIdLst>
  <p:notesMasterIdLst>
    <p:notesMasterId r:id="rId35"/>
  </p:notesMasterIdLst>
  <p:sldIdLst>
    <p:sldId id="295" r:id="rId3"/>
    <p:sldId id="315" r:id="rId4"/>
    <p:sldId id="316" r:id="rId5"/>
    <p:sldId id="269" r:id="rId6"/>
    <p:sldId id="317" r:id="rId7"/>
    <p:sldId id="318" r:id="rId8"/>
    <p:sldId id="319" r:id="rId9"/>
    <p:sldId id="320" r:id="rId10"/>
    <p:sldId id="274" r:id="rId11"/>
    <p:sldId id="275" r:id="rId12"/>
    <p:sldId id="321" r:id="rId13"/>
    <p:sldId id="322" r:id="rId14"/>
    <p:sldId id="311" r:id="rId15"/>
    <p:sldId id="267" r:id="rId16"/>
    <p:sldId id="331" r:id="rId17"/>
    <p:sldId id="323" r:id="rId18"/>
    <p:sldId id="324" r:id="rId19"/>
    <p:sldId id="325" r:id="rId20"/>
    <p:sldId id="334" r:id="rId21"/>
    <p:sldId id="332" r:id="rId22"/>
    <p:sldId id="337" r:id="rId23"/>
    <p:sldId id="333" r:id="rId24"/>
    <p:sldId id="336" r:id="rId25"/>
    <p:sldId id="335" r:id="rId26"/>
    <p:sldId id="330" r:id="rId27"/>
    <p:sldId id="290" r:id="rId28"/>
    <p:sldId id="287" r:id="rId29"/>
    <p:sldId id="288" r:id="rId30"/>
    <p:sldId id="326" r:id="rId31"/>
    <p:sldId id="327" r:id="rId32"/>
    <p:sldId id="328" r:id="rId33"/>
    <p:sldId id="27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3399"/>
    <a:srgbClr val="FF9900"/>
    <a:srgbClr val="CC3399"/>
    <a:srgbClr val="CC3300"/>
    <a:srgbClr val="FF3300"/>
    <a:srgbClr val="A5002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FA9745-CAA9-4B13-BB87-26539D22B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3F2120-F4E0-46F0-A78D-D981E175DE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A5DB2181-DF1A-4644-85EA-E838F28A920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35D1E3-5D0A-4825-98CC-535D802987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0BCCFB-C76F-421D-BA3C-4CF390CDE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0C2B8-5076-444B-8A11-D63A48F01D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81AB6-6FDF-4140-B1C2-8A745B6E81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8397A0-A2C9-4DB2-9FF9-F3F856F997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890A6-B91F-45E6-8128-E95331EB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0957-C9EE-4053-93F0-0B6F1FC34AC7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B9BB-9E6A-415F-A181-D860A98D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AE99D-07AD-4662-A4D9-B9657CC7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C271-830B-4D8D-AFDA-9522C0DC77E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505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49FE2-17BE-45F7-B1EF-217A42CD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053C-D248-45ED-9CAD-2BC49200597A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45FD8-9E40-4AE6-9EEC-0F318149C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67191-4E9E-4229-A662-3FE0962F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66AD1-1034-49C5-A757-B379324CA2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07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B303-BFB8-420C-B799-787667ED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E54B-6B14-4FD5-9D39-256D353B7FFE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55C2C-160B-409D-BC50-79DDFA86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5292E-6B1A-4918-9484-6EB1FD66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34C0-44DD-4983-9F38-570C40648E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643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FBC624-47EB-499F-A1F0-D1771BFC6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F52F-4C61-408A-ABD4-26AB38E70A75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50A024-BC3E-4841-BD02-C55C17A7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10DEEE-3A4D-4820-9E42-FD5573F1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C0DED-D7FC-4C09-B9F9-E1B5475332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3567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501D0C-F19D-402E-97D1-C46C5B095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D2CE5CF-78CB-446A-81C5-8EE5A8B4C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14C3BE-C499-410D-94C1-D6C0134F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51AF84-5B02-4BDA-A720-C3D7F07FF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F014CE-90A3-4C09-B973-96B4ABAE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2DDA5-6518-4AA9-ADB7-A27FDD645F1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19490419"/>
      </p:ext>
    </p:extLst>
  </p:cSld>
  <p:clrMapOvr>
    <a:masterClrMapping/>
  </p:clrMapOvr>
  <p:transition spd="med" advTm="10000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9A80D3-A51D-4EFA-A9D8-ACA90AB4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BE00868-6F30-4B77-9AC2-B5F7A3D7E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356F5D-09B2-4733-BA10-6BF7FD60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733364-0E9B-4527-B702-F4C7B6CE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747CEC0-155C-4297-A017-B1892397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E5128-11A8-4722-AA37-9C74AE440A1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88755150"/>
      </p:ext>
    </p:extLst>
  </p:cSld>
  <p:clrMapOvr>
    <a:masterClrMapping/>
  </p:clrMapOvr>
  <p:transition spd="med" advTm="10000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AF5D3B-C379-4075-81DE-CAF7933F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CB1FE61-9AE5-491B-AFE7-922314AF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EA43DE-2520-46AD-BEDD-9C8FD2D5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1D3794E-FC51-4A22-B571-AC569D9F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B1EEF9-0906-43CF-88F7-E92F21F9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3777F-E087-4B46-A1FA-35D9D6BAAF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1805774"/>
      </p:ext>
    </p:extLst>
  </p:cSld>
  <p:clrMapOvr>
    <a:masterClrMapping/>
  </p:clrMapOvr>
  <p:transition spd="med" advTm="10000"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5EBC1F-4866-47E9-B5A8-06EC09BF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1AB4B53-E72B-4061-BB9C-B5C1B4ECA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FDF66B-A2BB-486E-B539-E9BFFA6C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4E397CA-0BE2-4EA6-A119-281A6C81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BB29395-979F-4CB6-868B-08281390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5F1D049-4261-442F-9A14-CF73EF8F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95C8E-022F-4057-A634-7566B0C55C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5930831"/>
      </p:ext>
    </p:extLst>
  </p:cSld>
  <p:clrMapOvr>
    <a:masterClrMapping/>
  </p:clrMapOvr>
  <p:transition spd="med" advTm="10000"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7CF542-5E2D-4F0B-A309-8B2A2DAB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72D1B54-D6B1-4355-970A-A6F98C987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D3059F-5ADB-4172-B98F-863ED8262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576ECA3-0642-4ABD-962A-620961FF3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2B2663B-512C-4FD5-82E3-DFEDB15D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EA7F203-56B2-48F7-9A67-51077C27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EDD4D23-F5C6-4541-906A-41C282ED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9E4BE1C-01C7-4F7B-B221-6EA99D19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3BE6B-1D76-48E0-A6FF-377B06E4F0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273147"/>
      </p:ext>
    </p:extLst>
  </p:cSld>
  <p:clrMapOvr>
    <a:masterClrMapping/>
  </p:clrMapOvr>
  <p:transition spd="med" advTm="10000"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A9C168-BA7F-459D-B887-BA96EBDC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6F12736-507F-430D-9E05-C141EAD5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5A5DB78-B1F6-4937-8F79-ED876960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3961F35-D31F-4FB8-810D-8366F969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BE5AB-1DBB-4096-B51D-F0A8EE253D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5788561"/>
      </p:ext>
    </p:extLst>
  </p:cSld>
  <p:clrMapOvr>
    <a:masterClrMapping/>
  </p:clrMapOvr>
  <p:transition spd="med" advTm="10000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BD22C32-FB46-4AB2-9F1E-0CB5D3B6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96B4566-8BB3-41DD-B70B-D2CAAFEF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AA261B8-EC10-406B-B9BB-E036187A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173A-D63E-4C33-96FA-0CFAE8C0AF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3757929"/>
      </p:ext>
    </p:extLst>
  </p:cSld>
  <p:clrMapOvr>
    <a:masterClrMapping/>
  </p:clrMapOvr>
  <p:transition spd="med" advTm="1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B6AE3-F9F5-4F68-8437-90327706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1DE2-E517-4575-A92D-B7F07645DD1F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AFD97-CE9E-43F8-A857-07EE255B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2C7F1-9652-42BE-90DA-7EACC42B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DF27-90FF-4FA5-BE5C-823B95728B9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312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4232F2-0E68-46CB-9333-3C44EC6A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95E7D3-227C-46DB-9C4D-6B20DCB7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7F785D-369E-4DBC-983E-E418DBE1D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8D82F93-B799-4FF4-8E72-83EB11D9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96B8E41-3C35-49BC-8F34-24CC0E8B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0A64F7-0E5A-4975-8B27-BD90A6E0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B31A-937F-4A14-8BB5-CE03C5488C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5917785"/>
      </p:ext>
    </p:extLst>
  </p:cSld>
  <p:clrMapOvr>
    <a:masterClrMapping/>
  </p:clrMapOvr>
  <p:transition spd="med" advTm="10000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033C1D-FF78-460B-AA31-4F755708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925C042-94A0-442D-B6A6-FF45E9ED6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784769F-4A13-4A27-A6A9-5BE8B66A8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435AEE4-5200-4581-945B-FDAB3DF0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D0DCE82-E86F-4568-AFE6-9B39F410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B56F53-AAFB-452E-AC6A-B302C4B7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ED5D5-F9E7-4BC5-84E8-21C513A940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9599407"/>
      </p:ext>
    </p:extLst>
  </p:cSld>
  <p:clrMapOvr>
    <a:masterClrMapping/>
  </p:clrMapOvr>
  <p:transition spd="med" advTm="10000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DC2542-97DC-48ED-A34E-1ED3E66F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D8B6F1C-C647-43A8-9C3B-9A9D1B2C4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EDD547E-BB07-49AF-BFA2-48FBDDF7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980DF8A-12C2-4455-A8F7-F3BF9B85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9C7BFD-3335-44DD-B3B7-350E4FA5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4DF9-0B0D-48A4-81DC-30871CC3B4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1060685"/>
      </p:ext>
    </p:extLst>
  </p:cSld>
  <p:clrMapOvr>
    <a:masterClrMapping/>
  </p:clrMapOvr>
  <p:transition spd="med" advTm="10000"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1400604-DFFD-4C74-8570-3C5DE1748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F804237-2AD9-4215-898C-F766AA68A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835F38-0B06-43F7-B855-2C4ABF74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47B456-A81F-4F95-94FB-30DEC8C3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B1B2F8-B339-4E7D-8715-455CC64E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312AB-532E-45D7-8F29-B0B06B89ED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9443335"/>
      </p:ext>
    </p:extLst>
  </p:cSld>
  <p:clrMapOvr>
    <a:masterClrMapping/>
  </p:clrMapOvr>
  <p:transition spd="med" advTm="10000"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êu đề và Nội du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82A70-5F1A-4008-8565-C1A445A2F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6C4B9B4-C9DA-48D3-B898-4F7B9A3AF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111A5ED-F4D8-4318-B8AC-A2D62EE86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067BE92-4AD9-4996-9008-3B6266707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5433CC2-9D5B-42C8-8466-52C0850E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EAAAA6-4222-4EFD-815E-670F174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33D8F5-7785-4DF2-8D34-D93607AD86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4764028"/>
      </p:ext>
    </p:extLst>
  </p:cSld>
  <p:clrMapOvr>
    <a:masterClrMapping/>
  </p:clrMapOvr>
  <p:transition spd="med" advTm="10000"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>
            <a:extLst>
              <a:ext uri="{FF2B5EF4-FFF2-40B4-BE49-F238E27FC236}">
                <a16:creationId xmlns:a16="http://schemas.microsoft.com/office/drawing/2014/main" id="{00A5BC67-C414-44C8-96D5-53F5132F8E0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578FAC5-1756-4AEC-B392-B70CD45F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CB18FB6-C5AE-4049-AAA1-C8F2EE0A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39D146B-5285-40FB-A1A5-8E2A01D8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C6212E-D964-408B-BCC0-990191E018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7255326"/>
      </p:ext>
    </p:extLst>
  </p:cSld>
  <p:clrMapOvr>
    <a:masterClrMapping/>
  </p:clrMapOvr>
  <p:transition spd="med" advTm="10000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êu đề và Văn bản Trên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C0D3F5-5D91-4F42-8C30-8D74AB0A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5F1F488-473D-429E-83A5-562406DA81C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F772F06-BDE4-4A76-B7B2-3A7C204A6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2821BC6-0E25-477D-93F1-CD550ECD1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6ED1C47-030B-4498-99B3-A3719810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5CC70F6-9FB4-4B75-AC3B-26867ABF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35487C-D923-491E-A48D-15586A4DA0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0101402"/>
      </p:ext>
    </p:extLst>
  </p:cSld>
  <p:clrMapOvr>
    <a:masterClrMapping/>
  </p:clrMapOvr>
  <p:transition spd="med" advTm="10000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4DCD0-3C90-4E8F-8046-5AA0D979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6B80-1307-45DF-A7E2-83B0A2053F3D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74128-36B7-4457-BA87-9ACE6F73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0556D-DE2E-4A54-B2D4-1CAA8315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8317-762F-4CAA-8710-F01CF3470B2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565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B0F558-02A7-44DE-92BA-0E414584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B2DE-9872-4A18-85C3-04D6D770A542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F5CE49-D738-48AC-8779-D9C6F541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9727ED-F0DF-4BF5-B7CB-28EF380E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14FF-1C6F-4CAA-A3F4-4F4F04A2248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53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DBF509-38B9-4DA2-A1C8-5BE2DF0B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AA16-1869-40A2-B6D5-99007105C951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F0F8BA-5774-4221-955E-A3C78695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B9B093-0231-4572-B05F-84C2306A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5F17-AE12-49D2-A620-A3541545884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669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FC4938-285E-4E0F-8DD9-DD03FE808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B8D63-7241-4BAB-B1A8-E72D3DB7D24C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931D34-6C7E-48EB-8CBD-A12E6425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F1740-16A5-4EF1-9F5F-BDF3231B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A234F-B2C5-4D48-913E-8B80F3EBBB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1453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FE318B-82E9-46DA-9B35-F578A537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9511-6106-4209-9E91-52F1C3AA408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6269B1-DE8A-4A11-9EB0-D09554DE5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E1D17E-B945-4970-8E75-85649FDA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261D-1FF2-4DCA-BC50-6A0C2B9381E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58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D54B59-4C9F-479E-B97E-821653F2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0294-3506-4875-A5E2-D6DA3868D610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08A87E-CBF4-430F-922F-439E3726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92D244-5666-4337-9ECC-9AB8A1D1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4DCA-756D-495D-AF2A-20C88D0C0F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579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C47928-702D-4C89-866F-5BA29D33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938C-5F5B-4530-8F29-5D2C7635AB03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22011D-278E-41D7-8C66-85F521904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7E25D8-0C5D-4FFB-859B-9904CE7C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238C-009E-4768-920A-DF7B217F99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242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A8A3C84-9DDD-40DF-B020-336353B027F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05F277-590D-445F-995A-C71482EE6F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6D3F4-C8FA-4532-B483-D092BDE6A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C710FD-F9BC-4D91-8AFB-516664CAA105}" type="datetimeFigureOut">
              <a:rPr lang="en-US"/>
              <a:pPr>
                <a:defRPr/>
              </a:pPr>
              <a:t>10/10/2018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C33FC-1DAA-4A92-8D01-9C22CD487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6831E-4B9C-46D3-A5DB-84F53A8C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CDE261-1265-4846-B83A-E83BCBAA064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EC80EB02-4BC3-4750-8D84-22FDAB35B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FAA6E42E-3D9F-45BF-A701-527B4AC1A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38948" name="Rectangle 4">
            <a:extLst>
              <a:ext uri="{FF2B5EF4-FFF2-40B4-BE49-F238E27FC236}">
                <a16:creationId xmlns:a16="http://schemas.microsoft.com/office/drawing/2014/main" id="{D957FCBE-CB17-466E-8269-988135CA71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vi-VN"/>
          </a:p>
        </p:txBody>
      </p:sp>
      <p:sp>
        <p:nvSpPr>
          <p:cNvPr id="338949" name="Rectangle 5">
            <a:extLst>
              <a:ext uri="{FF2B5EF4-FFF2-40B4-BE49-F238E27FC236}">
                <a16:creationId xmlns:a16="http://schemas.microsoft.com/office/drawing/2014/main" id="{6895D566-A41D-4E3F-B91A-90F7A90BE6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338950" name="Rectangle 6">
            <a:extLst>
              <a:ext uri="{FF2B5EF4-FFF2-40B4-BE49-F238E27FC236}">
                <a16:creationId xmlns:a16="http://schemas.microsoft.com/office/drawing/2014/main" id="{950ED190-0624-4616-AEB4-CC0467D509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DF8EA8-9355-41FD-A02B-4A9EB971E9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878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</p:sldLayoutIdLst>
  <p:transition spd="med" advTm="10000"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6.xml"/><Relationship Id="rId1" Type="http://schemas.openxmlformats.org/officeDocument/2006/relationships/video" Target="file:///D:\TUAN\chuyen%20de_13_10_07\video%20clip\MOV00780.M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6.xml"/><Relationship Id="rId1" Type="http://schemas.openxmlformats.org/officeDocument/2006/relationships/video" Target="file:///D:\TUAN\chuyen%20de_13_10_07\video%20clip\MOV00782.M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video" Target="file:///D:\TUAN\chuyen%20de_13_10_07\video%20clip\MOV00783.M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>
            <a:extLst>
              <a:ext uri="{FF2B5EF4-FFF2-40B4-BE49-F238E27FC236}">
                <a16:creationId xmlns:a16="http://schemas.microsoft.com/office/drawing/2014/main" id="{57B5183F-CFF0-4B18-A25F-52125A644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493" y="4035083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latin typeface="Arial Unicode "/>
                <a:cs typeface="Arial" panose="020B0604020202020204" pitchFamily="34" charset="0"/>
              </a:rPr>
              <a:t>Tiết</a:t>
            </a:r>
            <a:r>
              <a:rPr lang="en-US" altLang="vi-VN" sz="2400" dirty="0">
                <a:latin typeface="Arial Unicode "/>
                <a:cs typeface="Arial" panose="020B0604020202020204" pitchFamily="34" charset="0"/>
              </a:rPr>
              <a:t> 4,5,6 - B</a:t>
            </a:r>
            <a:r>
              <a:rPr lang="en-US" altLang="vi-VN" sz="2400" dirty="0">
                <a:latin typeface="Arial Unicode MS" panose="020B0604020202020204" pitchFamily="34" charset="-128"/>
                <a:cs typeface="Arial" panose="020B0604020202020204" pitchFamily="34" charset="0"/>
              </a:rPr>
              <a:t>À</a:t>
            </a:r>
            <a:r>
              <a:rPr lang="en-US" altLang="vi-VN" sz="2400" dirty="0">
                <a:latin typeface="Arial Unicode "/>
                <a:cs typeface="Arial" panose="020B0604020202020204" pitchFamily="34" charset="0"/>
              </a:rPr>
              <a:t>I  4</a:t>
            </a:r>
            <a:r>
              <a:rPr lang="en-US" altLang="vi-VN" sz="2400" b="0" dirty="0">
                <a:solidFill>
                  <a:srgbClr val="00FF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CC134189-934D-4075-BFF7-1F6D9915F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vi-VN" sz="36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SỬ DỤNG</a:t>
            </a:r>
            <a:r>
              <a:rPr lang="en-US" altLang="vi-VN" sz="3600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ĐỒNG HỒ ĐO ĐIỆN</a:t>
            </a:r>
            <a:endParaRPr lang="en-US" altLang="vi-VN" sz="3600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B1B67759-D0F9-4CCF-BC4B-B5050519D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825" y="492442"/>
            <a:ext cx="9144000" cy="255454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7175" algn="l"/>
                <a:tab pos="4572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nl-NL" altLang="vi-VN" sz="3200" dirty="0">
                <a:latin typeface="Arial" pitchFamily="34" charset="0"/>
              </a:rPr>
              <a:t>Tiết trước các em đã tìm hiểu về  dụng cụ dùng trong lắp đặt mạch điện. Hôm nay các em tìm hiểu </a:t>
            </a:r>
          </a:p>
          <a:p>
            <a:pPr algn="just" eaLnBrk="1" hangingPunct="1">
              <a:defRPr/>
            </a:pPr>
            <a:r>
              <a:rPr lang="nl-NL" altLang="vi-VN" sz="3200" dirty="0">
                <a:latin typeface="Arial" pitchFamily="34" charset="0"/>
              </a:rPr>
              <a:t>Bài 4 “Thực hành SỬ DỤNG ĐỒNG HỒ ĐIỆN ”</a:t>
            </a:r>
          </a:p>
          <a:p>
            <a:pPr algn="just" eaLnBrk="1" hangingPunct="1">
              <a:defRPr/>
            </a:pPr>
            <a:r>
              <a:rPr lang="nl-NL" altLang="vi-VN" sz="3200" dirty="0">
                <a:latin typeface="Arial" pitchFamily="34" charset="0"/>
              </a:rPr>
              <a:t> Các em tiếp tục tìm hiểu về </a:t>
            </a:r>
            <a:r>
              <a:rPr lang="en-US" altLang="vi-VN" sz="3200" dirty="0" err="1">
                <a:latin typeface="Arial" pitchFamily="34" charset="0"/>
              </a:rPr>
              <a:t>công</a:t>
            </a:r>
            <a:r>
              <a:rPr lang="en-US" altLang="vi-VN" sz="3200" dirty="0">
                <a:latin typeface="Arial" pitchFamily="34" charset="0"/>
              </a:rPr>
              <a:t> </a:t>
            </a:r>
            <a:r>
              <a:rPr lang="en-US" altLang="vi-VN" sz="3200" dirty="0" err="1">
                <a:latin typeface="Arial" pitchFamily="34" charset="0"/>
              </a:rPr>
              <a:t>tơ</a:t>
            </a:r>
            <a:r>
              <a:rPr lang="en-US" altLang="vi-VN" sz="3200" dirty="0">
                <a:latin typeface="Arial" pitchFamily="34" charset="0"/>
              </a:rPr>
              <a:t> </a:t>
            </a:r>
            <a:r>
              <a:rPr lang="en-US" altLang="vi-VN" sz="3200" dirty="0" err="1">
                <a:latin typeface="Arial" pitchFamily="34" charset="0"/>
              </a:rPr>
              <a:t>điện</a:t>
            </a:r>
            <a:r>
              <a:rPr lang="nl-NL" altLang="vi-VN" sz="3200" dirty="0"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727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81" name="Picture 5" descr="images699625_images693942_dienkedientu">
            <a:extLst>
              <a:ext uri="{FF2B5EF4-FFF2-40B4-BE49-F238E27FC236}">
                <a16:creationId xmlns:a16="http://schemas.microsoft.com/office/drawing/2014/main" id="{5D8C2575-684C-4AF1-BE76-CF09A161BE5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09600"/>
            <a:ext cx="73152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18298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5" name="Picture 5" descr="meterlab">
            <a:extLst>
              <a:ext uri="{FF2B5EF4-FFF2-40B4-BE49-F238E27FC236}">
                <a16:creationId xmlns:a16="http://schemas.microsoft.com/office/drawing/2014/main" id="{DD5BEE4F-2391-4D04-8390-CFAF0C22D61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81000"/>
            <a:ext cx="64770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447537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9" name="Picture 5" descr="meter">
            <a:extLst>
              <a:ext uri="{FF2B5EF4-FFF2-40B4-BE49-F238E27FC236}">
                <a16:creationId xmlns:a16="http://schemas.microsoft.com/office/drawing/2014/main" id="{967A2AAD-812C-4C16-BA40-ED15126D698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81000"/>
            <a:ext cx="64770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489405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E17F70F5-8BE4-4BAB-B77B-BBEF1AAD6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47004"/>
            <a:ext cx="8229600" cy="56356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altLang="vi-VN" sz="2800" dirty="0">
                <a:solidFill>
                  <a:srgbClr val="FF0000"/>
                </a:solidFill>
              </a:rPr>
              <a:t>I.TÌM HIỂU VỀ CÔNG TƠ ĐIỆN: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428C925-B7C9-4E4F-BBEC-94358F6A531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50975" y="2362200"/>
            <a:ext cx="7693025" cy="1785938"/>
          </a:xfrm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altLang="vi-VN" sz="2400">
              <a:sym typeface="WP MultinationalA Helve" pitchFamily="2" charset="2"/>
            </a:endParaRPr>
          </a:p>
          <a:p>
            <a:pPr>
              <a:buFontTx/>
              <a:buNone/>
            </a:pPr>
            <a:endParaRPr lang="en-US" altLang="vi-VN" sz="2800"/>
          </a:p>
        </p:txBody>
      </p:sp>
      <p:sp>
        <p:nvSpPr>
          <p:cNvPr id="322572" name="Rectangle 12">
            <a:extLst>
              <a:ext uri="{FF2B5EF4-FFF2-40B4-BE49-F238E27FC236}">
                <a16:creationId xmlns:a16="http://schemas.microsoft.com/office/drawing/2014/main" id="{354D73DE-B135-4DD3-AAAC-209F79911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594" name="Text Box 34">
            <a:extLst>
              <a:ext uri="{FF2B5EF4-FFF2-40B4-BE49-F238E27FC236}">
                <a16:creationId xmlns:a16="http://schemas.microsoft.com/office/drawing/2014/main" id="{B2FAF2C9-189C-4287-975A-5357FD55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04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604" name="Text Box 44">
            <a:extLst>
              <a:ext uri="{FF2B5EF4-FFF2-40B4-BE49-F238E27FC236}">
                <a16:creationId xmlns:a16="http://schemas.microsoft.com/office/drawing/2014/main" id="{FA77479C-A3E2-4094-A678-1ECDB3E4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192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2605" name="Text Box 45">
            <a:extLst>
              <a:ext uri="{FF2B5EF4-FFF2-40B4-BE49-F238E27FC236}">
                <a16:creationId xmlns:a16="http://schemas.microsoft.com/office/drawing/2014/main" id="{E8025F49-A682-4776-BC9F-77047BACB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2148"/>
            <a:ext cx="90678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1. </a:t>
            </a:r>
            <a:r>
              <a:rPr kumimoji="0" lang="en-US" altLang="vi-V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Khái</a:t>
            </a:r>
            <a:r>
              <a:rPr kumimoji="0" lang="en-US" alt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niệm</a:t>
            </a:r>
            <a:r>
              <a:rPr kumimoji="0" lang="en-US" alt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Dụng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cụ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để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đo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đếm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điện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năng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tơ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điện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còn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gọi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tơ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máy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đếm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điện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kế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Công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tơ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điện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dùng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2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đo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công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tiệu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thụ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điện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năng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có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tần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số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xác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định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kumimoji="0" lang="en-US" altLang="vi-VN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tơ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US" altLang="vi-VN" sz="2600" b="0" dirty="0" err="1">
                <a:solidFill>
                  <a:srgbClr val="000000"/>
                </a:solidFill>
                <a:latin typeface="Arial" panose="020B0604020202020204" pitchFamily="34" charset="0"/>
              </a:rPr>
              <a:t>điện</a:t>
            </a: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dùng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cụ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đo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tích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hợp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tức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phải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đồng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thời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phản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ảnh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được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cả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lượng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lượng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nhất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công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suất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tức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thời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P(t).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altLang="vi-VN" sz="26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đại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lượng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thứ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lũy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kế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điện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năng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từ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thời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điểm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bắt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đầu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To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đến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thời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điểm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xét</a:t>
            </a:r>
            <a:r>
              <a: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T.</a:t>
            </a:r>
          </a:p>
        </p:txBody>
      </p:sp>
      <p:pic>
        <p:nvPicPr>
          <p:cNvPr id="322608" name="Picture 48" descr="welcome[1]">
            <a:extLst>
              <a:ext uri="{FF2B5EF4-FFF2-40B4-BE49-F238E27FC236}">
                <a16:creationId xmlns:a16="http://schemas.microsoft.com/office/drawing/2014/main" id="{AA2F7FA8-4502-4B52-81E9-CB101F0C71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25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2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2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2" grpId="0" animBg="1"/>
      <p:bldP spid="3226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Text Box 4">
            <a:extLst>
              <a:ext uri="{FF2B5EF4-FFF2-40B4-BE49-F238E27FC236}">
                <a16:creationId xmlns:a16="http://schemas.microsoft.com/office/drawing/2014/main" id="{3E13C55E-7956-4476-9EEE-B6F69DEB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382000" cy="629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2.Cấu tạo và nguyên lý hoạt động:</a:t>
            </a: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Sơ đồ cấu tạo của công tơ điện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Cuộn điện áp;2.Cuộn dòng điện; 3.Đĩa nhôm quay; 4.Nam châm hãm;5.Hộp số ; 6.Bộ chỉ số</a:t>
            </a:r>
          </a:p>
        </p:txBody>
      </p:sp>
      <p:sp>
        <p:nvSpPr>
          <p:cNvPr id="334854" name="Rectangle 6">
            <a:extLst>
              <a:ext uri="{FF2B5EF4-FFF2-40B4-BE49-F238E27FC236}">
                <a16:creationId xmlns:a16="http://schemas.microsoft.com/office/drawing/2014/main" id="{5C2A3604-B1B7-460A-9A27-A8472FC50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1201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4853" name="Picture 5" descr="cso">
            <a:extLst>
              <a:ext uri="{FF2B5EF4-FFF2-40B4-BE49-F238E27FC236}">
                <a16:creationId xmlns:a16="http://schemas.microsoft.com/office/drawing/2014/main" id="{74560D4C-BFE7-4419-B177-E091F40D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657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7" name="Picture 9" descr="53185">
            <a:extLst>
              <a:ext uri="{FF2B5EF4-FFF2-40B4-BE49-F238E27FC236}">
                <a16:creationId xmlns:a16="http://schemas.microsoft.com/office/drawing/2014/main" id="{358783D8-4ECB-45A2-9B24-8DF656CF0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34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Text Box 4">
            <a:extLst>
              <a:ext uri="{FF2B5EF4-FFF2-40B4-BE49-F238E27FC236}">
                <a16:creationId xmlns:a16="http://schemas.microsoft.com/office/drawing/2014/main" id="{1FA9794D-D5D0-4BCB-ACDB-7DD82CA4E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loại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</a:t>
            </a:r>
            <a:r>
              <a:rPr kumimoji="0" lang="vi-VN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ơ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58AF747-320E-4080-873F-2BFB36E32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68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Có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2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loại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công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t</a:t>
            </a: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ơ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điện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vi-VN" sz="3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Công</a:t>
            </a:r>
            <a:r>
              <a:rPr lang="en-US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 t</a:t>
            </a:r>
            <a:r>
              <a:rPr lang="vi-VN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ơ</a:t>
            </a:r>
            <a:r>
              <a:rPr lang="en-US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điện</a:t>
            </a:r>
            <a:r>
              <a:rPr lang="en-US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 c</a:t>
            </a:r>
            <a:r>
              <a:rPr lang="vi-VN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ơ.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vi-VN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Công tơ </a:t>
            </a:r>
            <a:r>
              <a:rPr lang="vi-VN" altLang="vi-VN" sz="3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điện</a:t>
            </a:r>
            <a:r>
              <a:rPr lang="vi-VN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vi-VN" sz="3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điện</a:t>
            </a:r>
            <a:r>
              <a:rPr lang="vi-VN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vi-VN" altLang="vi-VN" sz="3200" b="0" dirty="0" err="1">
                <a:solidFill>
                  <a:srgbClr val="000000"/>
                </a:solidFill>
                <a:latin typeface="Arial" panose="020B0604020202020204" pitchFamily="34" charset="0"/>
              </a:rPr>
              <a:t>tử</a:t>
            </a:r>
            <a:r>
              <a:rPr lang="vi-VN" altLang="vi-VN" sz="3200" b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altLang="vi-VN" sz="32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9BD0934-9029-4603-A09B-0FD27B4AB86C}"/>
              </a:ext>
            </a:extLst>
          </p:cNvPr>
          <p:cNvGrpSpPr/>
          <p:nvPr/>
        </p:nvGrpSpPr>
        <p:grpSpPr>
          <a:xfrm>
            <a:off x="304800" y="2041358"/>
            <a:ext cx="8458200" cy="4528467"/>
            <a:chOff x="304800" y="2041358"/>
            <a:chExt cx="8458200" cy="4528467"/>
          </a:xfrm>
        </p:grpSpPr>
        <p:pic>
          <p:nvPicPr>
            <p:cNvPr id="4" name="Picture 5" descr="images699633_images686367_moi1">
              <a:extLst>
                <a:ext uri="{FF2B5EF4-FFF2-40B4-BE49-F238E27FC236}">
                  <a16:creationId xmlns:a16="http://schemas.microsoft.com/office/drawing/2014/main" id="{BEC531D2-937F-4E6F-8562-7FA8AAF4F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4800" y="2076171"/>
              <a:ext cx="4038600" cy="449365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5" descr="em1">
              <a:extLst>
                <a:ext uri="{FF2B5EF4-FFF2-40B4-BE49-F238E27FC236}">
                  <a16:creationId xmlns:a16="http://schemas.microsoft.com/office/drawing/2014/main" id="{576D6ECB-ECE7-4248-899A-0B947A11D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42179" y="2041358"/>
              <a:ext cx="4320821" cy="4493654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3297209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/>
      <p:bldP spid="37786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5" name="Picture 5" descr="article4853">
            <a:extLst>
              <a:ext uri="{FF2B5EF4-FFF2-40B4-BE49-F238E27FC236}">
                <a16:creationId xmlns:a16="http://schemas.microsoft.com/office/drawing/2014/main" id="{7C431661-6B8D-4F59-9A52-6737766BA80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762000"/>
            <a:ext cx="70104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51" name="Picture 7" descr="netmetering">
            <a:extLst>
              <a:ext uri="{FF2B5EF4-FFF2-40B4-BE49-F238E27FC236}">
                <a16:creationId xmlns:a16="http://schemas.microsoft.com/office/drawing/2014/main" id="{4BAAEA4B-FAE7-47B6-B034-F6C8023CEFD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533400"/>
            <a:ext cx="67056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9" name="Text Box 79">
            <a:extLst>
              <a:ext uri="{FF2B5EF4-FFF2-40B4-BE49-F238E27FC236}">
                <a16:creationId xmlns:a16="http://schemas.microsoft.com/office/drawing/2014/main" id="{B9E09F5D-1EDB-499C-96BF-6558C871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68726" name="Group 86">
            <a:extLst>
              <a:ext uri="{FF2B5EF4-FFF2-40B4-BE49-F238E27FC236}">
                <a16:creationId xmlns:a16="http://schemas.microsoft.com/office/drawing/2014/main" id="{FD535D32-7426-4685-A39D-08AED861635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61101"/>
            <a:ext cx="7086600" cy="5839699"/>
            <a:chOff x="384" y="-26"/>
            <a:chExt cx="4464" cy="3626"/>
          </a:xfrm>
        </p:grpSpPr>
        <p:pic>
          <p:nvPicPr>
            <p:cNvPr id="368662" name="Picture 22" descr="Cong to dien thao roi">
              <a:extLst>
                <a:ext uri="{FF2B5EF4-FFF2-40B4-BE49-F238E27FC236}">
                  <a16:creationId xmlns:a16="http://schemas.microsoft.com/office/drawing/2014/main" id="{E1850F60-0BFA-4A0E-B22E-D94433F3E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480"/>
              <a:ext cx="1315" cy="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8672" name="Text Box 32">
              <a:extLst>
                <a:ext uri="{FF2B5EF4-FFF2-40B4-BE49-F238E27FC236}">
                  <a16:creationId xmlns:a16="http://schemas.microsoft.com/office/drawing/2014/main" id="{43F4F779-F28E-487F-A97B-052B71405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672"/>
              <a:ext cx="24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P MultinationalA Helve" pitchFamily="2" charset="2"/>
                </a:rPr>
                <a:t></a:t>
              </a:r>
            </a:p>
          </p:txBody>
        </p:sp>
        <p:sp>
          <p:nvSpPr>
            <p:cNvPr id="368673" name="Text Box 33">
              <a:extLst>
                <a:ext uri="{FF2B5EF4-FFF2-40B4-BE49-F238E27FC236}">
                  <a16:creationId xmlns:a16="http://schemas.microsoft.com/office/drawing/2014/main" id="{CD58B6AE-B052-4AD8-928B-DDEEBB274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672"/>
              <a:ext cx="24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P MultinationalA Helve" pitchFamily="2" charset="2"/>
                </a:rPr>
                <a:t></a:t>
              </a:r>
            </a:p>
          </p:txBody>
        </p:sp>
        <p:sp>
          <p:nvSpPr>
            <p:cNvPr id="368675" name="Line 35">
              <a:extLst>
                <a:ext uri="{FF2B5EF4-FFF2-40B4-BE49-F238E27FC236}">
                  <a16:creationId xmlns:a16="http://schemas.microsoft.com/office/drawing/2014/main" id="{661B543B-950A-4DAA-B197-CE0CFD6B7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816"/>
              <a:ext cx="0" cy="144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76" name="Line 36">
              <a:extLst>
                <a:ext uri="{FF2B5EF4-FFF2-40B4-BE49-F238E27FC236}">
                  <a16:creationId xmlns:a16="http://schemas.microsoft.com/office/drawing/2014/main" id="{D59EC135-BDA0-43DA-84A0-FD66D7CA6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256"/>
              <a:ext cx="1344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77" name="Line 37">
              <a:extLst>
                <a:ext uri="{FF2B5EF4-FFF2-40B4-BE49-F238E27FC236}">
                  <a16:creationId xmlns:a16="http://schemas.microsoft.com/office/drawing/2014/main" id="{89D59A63-FE83-45CC-8575-05E21B4D0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776"/>
              <a:ext cx="0" cy="48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1" name="Line 41">
              <a:extLst>
                <a:ext uri="{FF2B5EF4-FFF2-40B4-BE49-F238E27FC236}">
                  <a16:creationId xmlns:a16="http://schemas.microsoft.com/office/drawing/2014/main" id="{D4333813-D925-41F0-A51F-5A570D52C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768"/>
              <a:ext cx="0" cy="129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2" name="Line 42">
              <a:extLst>
                <a:ext uri="{FF2B5EF4-FFF2-40B4-BE49-F238E27FC236}">
                  <a16:creationId xmlns:a16="http://schemas.microsoft.com/office/drawing/2014/main" id="{173BC682-49CC-47F5-B5E5-296DA14A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064"/>
              <a:ext cx="1152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3" name="Line 43">
              <a:extLst>
                <a:ext uri="{FF2B5EF4-FFF2-40B4-BE49-F238E27FC236}">
                  <a16:creationId xmlns:a16="http://schemas.microsoft.com/office/drawing/2014/main" id="{5D83C2EB-F4DF-4E89-9A42-823A31E78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776"/>
              <a:ext cx="0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4" name="Text Box 44">
              <a:extLst>
                <a:ext uri="{FF2B5EF4-FFF2-40B4-BE49-F238E27FC236}">
                  <a16:creationId xmlns:a16="http://schemas.microsoft.com/office/drawing/2014/main" id="{047B7863-6441-43E7-9805-8949160B4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624"/>
              <a:ext cx="912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Helve" pitchFamily="2" charset="0"/>
                  <a:ea typeface="+mn-ea"/>
                  <a:cs typeface="+mn-cs"/>
                </a:rPr>
                <a:t>~</a:t>
              </a:r>
            </a:p>
          </p:txBody>
        </p:sp>
        <p:sp>
          <p:nvSpPr>
            <p:cNvPr id="368686" name="Line 46">
              <a:extLst>
                <a:ext uri="{FF2B5EF4-FFF2-40B4-BE49-F238E27FC236}">
                  <a16:creationId xmlns:a16="http://schemas.microsoft.com/office/drawing/2014/main" id="{D1A47CFF-8D4D-4A4F-A351-19C0866F7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76"/>
              <a:ext cx="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7" name="Line 47">
              <a:extLst>
                <a:ext uri="{FF2B5EF4-FFF2-40B4-BE49-F238E27FC236}">
                  <a16:creationId xmlns:a16="http://schemas.microsoft.com/office/drawing/2014/main" id="{71880B64-9957-431E-9FB8-07015904D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776"/>
              <a:ext cx="0" cy="72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88" name="Line 48">
              <a:extLst>
                <a:ext uri="{FF2B5EF4-FFF2-40B4-BE49-F238E27FC236}">
                  <a16:creationId xmlns:a16="http://schemas.microsoft.com/office/drawing/2014/main" id="{4CC086A0-89D2-4638-9420-4CBFD10AF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728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0" name="Line 50">
              <a:extLst>
                <a:ext uri="{FF2B5EF4-FFF2-40B4-BE49-F238E27FC236}">
                  <a16:creationId xmlns:a16="http://schemas.microsoft.com/office/drawing/2014/main" id="{26DEC43F-B783-47EE-8976-A77F1CF63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784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1" name="Oval 51">
              <a:extLst>
                <a:ext uri="{FF2B5EF4-FFF2-40B4-BE49-F238E27FC236}">
                  <a16:creationId xmlns:a16="http://schemas.microsoft.com/office/drawing/2014/main" id="{AA094283-2A69-4A48-9A90-AC51AC556E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16" y="2688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2" name="Oval 52">
              <a:extLst>
                <a:ext uri="{FF2B5EF4-FFF2-40B4-BE49-F238E27FC236}">
                  <a16:creationId xmlns:a16="http://schemas.microsoft.com/office/drawing/2014/main" id="{5EF31CA0-C113-456D-9A51-E7A1E00EF6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52" y="2688"/>
              <a:ext cx="96" cy="96"/>
            </a:xfrm>
            <a:prstGeom prst="ellipse">
              <a:avLst/>
            </a:prstGeom>
            <a:solidFill>
              <a:schemeClr val="tx1"/>
            </a:solidFill>
            <a:ln w="2222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3" name="Oval 53">
              <a:extLst>
                <a:ext uri="{FF2B5EF4-FFF2-40B4-BE49-F238E27FC236}">
                  <a16:creationId xmlns:a16="http://schemas.microsoft.com/office/drawing/2014/main" id="{2FFD4CD8-5B52-4027-B617-02A3A269DF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352" y="2496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4" name="Oval 54">
              <a:extLst>
                <a:ext uri="{FF2B5EF4-FFF2-40B4-BE49-F238E27FC236}">
                  <a16:creationId xmlns:a16="http://schemas.microsoft.com/office/drawing/2014/main" id="{F0E7080F-3784-477C-86C1-4F458072C5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16" y="2496"/>
              <a:ext cx="96" cy="96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5" name="Line 55">
              <a:extLst>
                <a:ext uri="{FF2B5EF4-FFF2-40B4-BE49-F238E27FC236}">
                  <a16:creationId xmlns:a16="http://schemas.microsoft.com/office/drawing/2014/main" id="{41C6D1AF-E6F3-4705-A525-D8D69357B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544"/>
              <a:ext cx="96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6" name="Line 56">
              <a:extLst>
                <a:ext uri="{FF2B5EF4-FFF2-40B4-BE49-F238E27FC236}">
                  <a16:creationId xmlns:a16="http://schemas.microsoft.com/office/drawing/2014/main" id="{2BFFC988-EFB2-4D91-B843-9354288FF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544"/>
              <a:ext cx="96" cy="19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7" name="Line 57">
              <a:extLst>
                <a:ext uri="{FF2B5EF4-FFF2-40B4-BE49-F238E27FC236}">
                  <a16:creationId xmlns:a16="http://schemas.microsoft.com/office/drawing/2014/main" id="{DC52447C-F5F4-4F07-B526-26E0A3CC6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432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698" name="Rectangle 58">
              <a:extLst>
                <a:ext uri="{FF2B5EF4-FFF2-40B4-BE49-F238E27FC236}">
                  <a16:creationId xmlns:a16="http://schemas.microsoft.com/office/drawing/2014/main" id="{84FD3C0D-D9D8-4857-8D20-6EAC042D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928"/>
              <a:ext cx="192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1" name="Line 61">
              <a:extLst>
                <a:ext uri="{FF2B5EF4-FFF2-40B4-BE49-F238E27FC236}">
                  <a16:creationId xmlns:a16="http://schemas.microsoft.com/office/drawing/2014/main" id="{77415F38-47BE-4C49-B645-590EDA3AD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36"/>
              <a:ext cx="0" cy="81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2" name="Line 62">
              <a:extLst>
                <a:ext uri="{FF2B5EF4-FFF2-40B4-BE49-F238E27FC236}">
                  <a16:creationId xmlns:a16="http://schemas.microsoft.com/office/drawing/2014/main" id="{1001B8A9-10EF-4954-82D9-D10BC49A6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552"/>
              <a:ext cx="1104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3" name="Line 63">
              <a:extLst>
                <a:ext uri="{FF2B5EF4-FFF2-40B4-BE49-F238E27FC236}">
                  <a16:creationId xmlns:a16="http://schemas.microsoft.com/office/drawing/2014/main" id="{1F2C47D9-90F2-4743-9F44-C52501A40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408"/>
              <a:ext cx="336" cy="14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5" name="Line 65">
              <a:extLst>
                <a:ext uri="{FF2B5EF4-FFF2-40B4-BE49-F238E27FC236}">
                  <a16:creationId xmlns:a16="http://schemas.microsoft.com/office/drawing/2014/main" id="{4A3AB2E7-A073-48D6-A3D7-4FA1DED0F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2976"/>
              <a:ext cx="0" cy="576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7" name="Line 67">
              <a:extLst>
                <a:ext uri="{FF2B5EF4-FFF2-40B4-BE49-F238E27FC236}">
                  <a16:creationId xmlns:a16="http://schemas.microsoft.com/office/drawing/2014/main" id="{1707102C-9B77-4978-A476-19541A150A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52"/>
              <a:ext cx="105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08" name="Oval 68">
              <a:extLst>
                <a:ext uri="{FF2B5EF4-FFF2-40B4-BE49-F238E27FC236}">
                  <a16:creationId xmlns:a16="http://schemas.microsoft.com/office/drawing/2014/main" id="{96475CD9-1277-4A83-A172-A46F086F93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56" y="350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2" name="Text Box 72">
              <a:extLst>
                <a:ext uri="{FF2B5EF4-FFF2-40B4-BE49-F238E27FC236}">
                  <a16:creationId xmlns:a16="http://schemas.microsoft.com/office/drawing/2014/main" id="{90329C76-510C-457B-9D2C-B3933B237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640"/>
              <a:ext cx="576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3" name="AutoShape 73">
              <a:extLst>
                <a:ext uri="{FF2B5EF4-FFF2-40B4-BE49-F238E27FC236}">
                  <a16:creationId xmlns:a16="http://schemas.microsoft.com/office/drawing/2014/main" id="{8CB62D91-5A80-497E-94F9-A00CFA5B0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592"/>
              <a:ext cx="384" cy="384"/>
            </a:xfrm>
            <a:prstGeom prst="flowChartSummingJunction">
              <a:avLst/>
            </a:prstGeom>
            <a:solidFill>
              <a:srgbClr val="FF00FF"/>
            </a:solidFill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4" name="Line 74">
              <a:extLst>
                <a:ext uri="{FF2B5EF4-FFF2-40B4-BE49-F238E27FC236}">
                  <a16:creationId xmlns:a16="http://schemas.microsoft.com/office/drawing/2014/main" id="{20CCB771-EFBB-484D-9730-FEC5FCA45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024"/>
              <a:ext cx="1536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5" name="Line 75">
              <a:extLst>
                <a:ext uri="{FF2B5EF4-FFF2-40B4-BE49-F238E27FC236}">
                  <a16:creationId xmlns:a16="http://schemas.microsoft.com/office/drawing/2014/main" id="{4F9B62E6-55A5-4D75-A9ED-D5D22C6B2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86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6" name="Line 76">
              <a:extLst>
                <a:ext uri="{FF2B5EF4-FFF2-40B4-BE49-F238E27FC236}">
                  <a16:creationId xmlns:a16="http://schemas.microsoft.com/office/drawing/2014/main" id="{1F41C02C-DDF4-4A2D-A11C-443B9DCE6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2160"/>
              <a:ext cx="0" cy="43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7" name="Line 77">
              <a:extLst>
                <a:ext uri="{FF2B5EF4-FFF2-40B4-BE49-F238E27FC236}">
                  <a16:creationId xmlns:a16="http://schemas.microsoft.com/office/drawing/2014/main" id="{4F509FCE-BDA4-448A-9205-224F1AD55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624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18" name="Text Box 78">
              <a:extLst>
                <a:ext uri="{FF2B5EF4-FFF2-40B4-BE49-F238E27FC236}">
                  <a16:creationId xmlns:a16="http://schemas.microsoft.com/office/drawing/2014/main" id="{A708A70A-4C02-4CCB-B64D-D2100F263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88"/>
              <a:ext cx="43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68720" name="Text Box 80">
              <a:extLst>
                <a:ext uri="{FF2B5EF4-FFF2-40B4-BE49-F238E27FC236}">
                  <a16:creationId xmlns:a16="http://schemas.microsoft.com/office/drawing/2014/main" id="{E7446561-CCE5-4D6C-8C53-2ED89B869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624"/>
              <a:ext cx="912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NI-Helve" pitchFamily="2" charset="0"/>
                  <a:ea typeface="+mn-ea"/>
                  <a:cs typeface="+mn-cs"/>
                </a:rPr>
                <a:t>~</a:t>
              </a:r>
            </a:p>
          </p:txBody>
        </p:sp>
        <p:sp>
          <p:nvSpPr>
            <p:cNvPr id="368721" name="Text Box 81">
              <a:extLst>
                <a:ext uri="{FF2B5EF4-FFF2-40B4-BE49-F238E27FC236}">
                  <a16:creationId xmlns:a16="http://schemas.microsoft.com/office/drawing/2014/main" id="{21409B2F-A54A-4311-91B9-519F94C50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" y="-26"/>
              <a:ext cx="43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8722" name="Text Box 82">
              <a:extLst>
                <a:ext uri="{FF2B5EF4-FFF2-40B4-BE49-F238E27FC236}">
                  <a16:creationId xmlns:a16="http://schemas.microsoft.com/office/drawing/2014/main" id="{F242DD55-946A-42A6-B67B-048138FC99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88"/>
              <a:ext cx="52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</a:p>
          </p:txBody>
        </p:sp>
      </p:grpSp>
      <p:sp>
        <p:nvSpPr>
          <p:cNvPr id="368729" name="Text Box 89">
            <a:extLst>
              <a:ext uri="{FF2B5EF4-FFF2-40B4-BE49-F238E27FC236}">
                <a16:creationId xmlns:a16="http://schemas.microsoft.com/office/drawing/2014/main" id="{69BE7F26-EC28-4127-A4DE-C82EBD180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II.SƠ ĐỒ ĐẤU DÂY CÔNG TƠ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D1E1A7D-CD59-4B99-9834-944472CFF478}"/>
              </a:ext>
            </a:extLst>
          </p:cNvPr>
          <p:cNvSpPr/>
          <p:nvPr/>
        </p:nvSpPr>
        <p:spPr>
          <a:xfrm>
            <a:off x="5241962" y="1101065"/>
            <a:ext cx="3779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A ra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ra</a:t>
            </a:r>
            <a:endParaRPr lang="vi-VN" dirty="0"/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9" name="Picture 5" descr="images699633_images686367_moi1">
            <a:extLst>
              <a:ext uri="{FF2B5EF4-FFF2-40B4-BE49-F238E27FC236}">
                <a16:creationId xmlns:a16="http://schemas.microsoft.com/office/drawing/2014/main" id="{8254A91F-DD0F-42E5-B04E-5F54427C392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0" y="834683"/>
            <a:ext cx="54102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89">
            <a:extLst>
              <a:ext uri="{FF2B5EF4-FFF2-40B4-BE49-F238E27FC236}">
                <a16:creationId xmlns:a16="http://schemas.microsoft.com/office/drawing/2014/main" id="{9038BC6E-7F66-44B4-A0EF-31DB49EAC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6" y="145925"/>
            <a:ext cx="91463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2800" noProof="0" dirty="0">
                <a:solidFill>
                  <a:srgbClr val="FF0000"/>
                </a:solidFill>
                <a:latin typeface="Arial" panose="020B0604020202020204" pitchFamily="34" charset="0"/>
              </a:rPr>
              <a:t>GIẢI THÍCH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CÁC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THÔNG SỐ CỦA 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ÔNG TƠ ĐIỆN ?</a:t>
            </a:r>
          </a:p>
        </p:txBody>
      </p:sp>
    </p:spTree>
    <p:extLst>
      <p:ext uri="{BB962C8B-B14F-4D97-AF65-F5344CB8AC3E}">
        <p14:creationId xmlns:p14="http://schemas.microsoft.com/office/powerpoint/2010/main" val="3333537751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9CBB18C4-A2DF-4527-8C7F-670E30B1B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vi-VN" sz="2800">
                <a:solidFill>
                  <a:srgbClr val="FF0000"/>
                </a:solidFill>
              </a:rPr>
              <a:t>MỘT SỐ LOẠI CÔNG TƠ ĐIỆN</a:t>
            </a:r>
          </a:p>
        </p:txBody>
      </p:sp>
      <p:pic>
        <p:nvPicPr>
          <p:cNvPr id="325646" name="Picture 14" descr="200px-ThreePhaseElectricityMeter">
            <a:extLst>
              <a:ext uri="{FF2B5EF4-FFF2-40B4-BE49-F238E27FC236}">
                <a16:creationId xmlns:a16="http://schemas.microsoft.com/office/drawing/2014/main" id="{55D9EF9A-0251-4ACC-AA5B-6DD72623B2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295400"/>
            <a:ext cx="4267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852296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9" name="Text Box 79">
            <a:extLst>
              <a:ext uri="{FF2B5EF4-FFF2-40B4-BE49-F238E27FC236}">
                <a16:creationId xmlns:a16="http://schemas.microsoft.com/office/drawing/2014/main" id="{B9E09F5D-1EDB-499C-96BF-6558C871F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AC108E-CCB6-4B72-A0B8-27D022E0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0" y="818154"/>
            <a:ext cx="9073909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vi-VN" sz="29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- 220V: </a:t>
            </a:r>
            <a:r>
              <a:rPr lang="en-US" altLang="vi-VN" sz="29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lang="en-US" altLang="vi-VN" sz="29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9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altLang="vi-VN" sz="29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9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altLang="vi-VN" sz="29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9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altLang="vi-VN" sz="29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9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vi-VN" sz="29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9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altLang="vi-VN" sz="29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900" b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endParaRPr lang="vi-VN" altLang="vi-VN" sz="2900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CV 140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(C: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V: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1: 1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tải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O: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b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- 10(40)A: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10A.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tải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40A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40A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đảm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b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- 450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/kWh: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Đĩa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quay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đủ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450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vòng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kWh. </a:t>
            </a:r>
            <a:b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Sai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2%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toàn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dải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càng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b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- 50Hz: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Tần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lưới</a:t>
            </a:r>
            <a:r>
              <a:rPr kumimoji="0" lang="en-US" altLang="vi-VN" sz="2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vi-VN" sz="2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điện</a:t>
            </a:r>
            <a:endParaRPr kumimoji="0" lang="en-US" altLang="vi-VN" sz="2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89">
            <a:extLst>
              <a:ext uri="{FF2B5EF4-FFF2-40B4-BE49-F238E27FC236}">
                <a16:creationId xmlns:a16="http://schemas.microsoft.com/office/drawing/2014/main" id="{74CE17EE-725E-4719-90E8-61EDAC9ED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5" y="145925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III. CÁC</a:t>
            </a:r>
            <a:r>
              <a:rPr kumimoji="0" lang="en-US" alt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THÔNG SỐ CỦA C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ÔNG TƠ ĐIỆN</a:t>
            </a:r>
          </a:p>
        </p:txBody>
      </p:sp>
    </p:spTree>
    <p:extLst>
      <p:ext uri="{BB962C8B-B14F-4D97-AF65-F5344CB8AC3E}">
        <p14:creationId xmlns:p14="http://schemas.microsoft.com/office/powerpoint/2010/main" val="2515876965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1" name="Picture 5" descr="cto">
            <a:extLst>
              <a:ext uri="{FF2B5EF4-FFF2-40B4-BE49-F238E27FC236}">
                <a16:creationId xmlns:a16="http://schemas.microsoft.com/office/drawing/2014/main" id="{DBDD118B-F274-4560-8C08-EE9A145C3E1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2" y="969498"/>
            <a:ext cx="7559675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E777F01-17EF-4622-A040-EDB4086B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1102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EM ĐỌC TRỊ SỐ CÔNG TƠ ĐIỆN ?</a:t>
            </a:r>
          </a:p>
        </p:txBody>
      </p:sp>
    </p:spTree>
    <p:extLst>
      <p:ext uri="{BB962C8B-B14F-4D97-AF65-F5344CB8AC3E}">
        <p14:creationId xmlns:p14="http://schemas.microsoft.com/office/powerpoint/2010/main" val="4012734712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4">
            <a:extLst>
              <a:ext uri="{FF2B5EF4-FFF2-40B4-BE49-F238E27FC236}">
                <a16:creationId xmlns:a16="http://schemas.microsoft.com/office/drawing/2014/main" id="{9DBF7BE9-AC6E-4167-A88D-45E59439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119575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CÁCH ĐỌC TRỊ SỐ CÔNG TƠ ĐIỆN</a:t>
            </a:r>
          </a:p>
        </p:txBody>
      </p:sp>
      <p:sp>
        <p:nvSpPr>
          <p:cNvPr id="412680" name="Rectangle 8">
            <a:extLst>
              <a:ext uri="{FF2B5EF4-FFF2-40B4-BE49-F238E27FC236}">
                <a16:creationId xmlns:a16="http://schemas.microsoft.com/office/drawing/2014/main" id="{041C01CE-E364-4FEB-B85F-F139F837A0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169" y="1230922"/>
            <a:ext cx="7661031" cy="5507503"/>
          </a:xfrm>
        </p:spPr>
        <p:txBody>
          <a:bodyPr/>
          <a:lstStyle/>
          <a:p>
            <a:pPr>
              <a:buFontTx/>
              <a:buChar char="-"/>
            </a:pPr>
            <a:r>
              <a:rPr lang="vi-VN" dirty="0"/>
              <a:t>Công tơ 1 pha </a:t>
            </a:r>
            <a:r>
              <a:rPr lang="vi-VN" dirty="0" err="1"/>
              <a:t>có</a:t>
            </a:r>
            <a:r>
              <a:rPr lang="vi-VN" dirty="0"/>
              <a:t> 6 </a:t>
            </a:r>
            <a:r>
              <a:rPr lang="vi-VN" dirty="0" err="1"/>
              <a:t>chữ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dirty="0"/>
              <a:t>5 </a:t>
            </a:r>
            <a:r>
              <a:rPr lang="vi-VN" dirty="0" err="1"/>
              <a:t>chữ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màu</a:t>
            </a:r>
            <a:r>
              <a:rPr lang="vi-VN" dirty="0"/>
              <a:t> đen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dirty="0"/>
              <a:t>1 </a:t>
            </a:r>
            <a:r>
              <a:rPr lang="vi-VN" dirty="0" err="1"/>
              <a:t>chữ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cuối</a:t>
            </a:r>
            <a:r>
              <a:rPr lang="vi-VN" dirty="0"/>
              <a:t> </a:t>
            </a:r>
            <a:r>
              <a:rPr lang="vi-VN" dirty="0" err="1"/>
              <a:t>cùng</a:t>
            </a:r>
            <a:r>
              <a:rPr lang="vi-VN" dirty="0"/>
              <a:t> </a:t>
            </a:r>
            <a:r>
              <a:rPr lang="vi-VN" dirty="0" err="1"/>
              <a:t>màu</a:t>
            </a:r>
            <a:r>
              <a:rPr lang="vi-VN" dirty="0"/>
              <a:t> </a:t>
            </a:r>
            <a:r>
              <a:rPr lang="vi-VN" dirty="0" err="1"/>
              <a:t>đỏ</a:t>
            </a:r>
            <a:r>
              <a:rPr lang="vi-VN" dirty="0"/>
              <a:t>. (1/10 </a:t>
            </a:r>
            <a:r>
              <a:rPr lang="vi-VN" dirty="0" err="1"/>
              <a:t>kWh</a:t>
            </a:r>
            <a:r>
              <a:rPr lang="vi-VN" dirty="0"/>
              <a:t>)</a:t>
            </a:r>
          </a:p>
          <a:p>
            <a:pPr>
              <a:buFontTx/>
              <a:buChar char="-"/>
            </a:pPr>
            <a:r>
              <a:rPr lang="vi-VN" dirty="0" err="1"/>
              <a:t>Giả</a:t>
            </a:r>
            <a:r>
              <a:rPr lang="vi-VN" dirty="0"/>
              <a:t> </a:t>
            </a:r>
            <a:r>
              <a:rPr lang="vi-VN" dirty="0" err="1"/>
              <a:t>sử</a:t>
            </a:r>
            <a:r>
              <a:rPr lang="vi-VN" dirty="0"/>
              <a:t> </a:t>
            </a:r>
            <a:r>
              <a:rPr lang="vi-VN" dirty="0" err="1"/>
              <a:t>dãy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b="1" dirty="0"/>
              <a:t>234567</a:t>
            </a:r>
            <a:r>
              <a:rPr lang="vi-VN" dirty="0"/>
              <a:t> </a:t>
            </a:r>
            <a:r>
              <a:rPr lang="vi-VN" dirty="0" err="1"/>
              <a:t>thì</a:t>
            </a:r>
            <a:r>
              <a:rPr lang="vi-VN" dirty="0"/>
              <a:t> </a:t>
            </a:r>
            <a:r>
              <a:rPr lang="vi-VN" dirty="0" err="1"/>
              <a:t>giá</a:t>
            </a:r>
            <a:r>
              <a:rPr lang="vi-VN" dirty="0"/>
              <a:t> </a:t>
            </a:r>
            <a:r>
              <a:rPr lang="vi-VN" dirty="0" err="1"/>
              <a:t>trị</a:t>
            </a:r>
            <a:r>
              <a:rPr lang="vi-VN" dirty="0"/>
              <a:t> </a:t>
            </a:r>
            <a:r>
              <a:rPr lang="vi-VN" dirty="0" err="1"/>
              <a:t>cần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23456.7kWh.</a:t>
            </a:r>
          </a:p>
          <a:p>
            <a:pPr>
              <a:buFontTx/>
              <a:buChar char="-"/>
            </a:pPr>
            <a:r>
              <a:rPr lang="vi-VN" dirty="0"/>
              <a:t>Thông </a:t>
            </a:r>
            <a:r>
              <a:rPr lang="vi-VN" dirty="0" err="1"/>
              <a:t>thường</a:t>
            </a:r>
            <a:r>
              <a:rPr lang="vi-VN" dirty="0"/>
              <a:t> ta </a:t>
            </a:r>
            <a:r>
              <a:rPr lang="vi-VN" dirty="0" err="1"/>
              <a:t>chỉ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23456kWh, </a:t>
            </a:r>
            <a:r>
              <a:rPr lang="vi-VN" dirty="0" err="1"/>
              <a:t>bỏ</a:t>
            </a:r>
            <a:r>
              <a:rPr lang="vi-VN" dirty="0"/>
              <a:t> qua </a:t>
            </a:r>
            <a:r>
              <a:rPr lang="vi-VN" dirty="0" err="1"/>
              <a:t>phần</a:t>
            </a:r>
            <a:r>
              <a:rPr lang="vi-VN" dirty="0"/>
              <a:t> </a:t>
            </a:r>
            <a:r>
              <a:rPr lang="vi-VN" dirty="0" err="1"/>
              <a:t>thập</a:t>
            </a:r>
            <a:r>
              <a:rPr lang="vi-VN" dirty="0"/>
              <a:t> phân.</a:t>
            </a:r>
            <a:endParaRPr lang="en-US" altLang="vi-VN" sz="2800" dirty="0"/>
          </a:p>
        </p:txBody>
      </p:sp>
    </p:spTree>
    <p:extLst>
      <p:ext uri="{BB962C8B-B14F-4D97-AF65-F5344CB8AC3E}">
        <p14:creationId xmlns:p14="http://schemas.microsoft.com/office/powerpoint/2010/main" val="814357596"/>
      </p:ext>
    </p:extLst>
  </p:cSld>
  <p:clrMapOvr>
    <a:masterClrMapping/>
  </p:clrMapOvr>
  <p:transition spd="med" advTm="10000"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1" name="Picture 5" descr="cto">
            <a:extLst>
              <a:ext uri="{FF2B5EF4-FFF2-40B4-BE49-F238E27FC236}">
                <a16:creationId xmlns:a16="http://schemas.microsoft.com/office/drawing/2014/main" id="{DBDD118B-F274-4560-8C08-EE9A145C3E1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2" y="969498"/>
            <a:ext cx="7559675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E777F01-17EF-4622-A040-EDB4086B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1102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IV. CÁCH ĐỌC TRỊ SỐ CÔNG TƠ ĐIỆN</a:t>
            </a:r>
          </a:p>
        </p:txBody>
      </p:sp>
    </p:spTree>
    <p:extLst>
      <p:ext uri="{BB962C8B-B14F-4D97-AF65-F5344CB8AC3E}">
        <p14:creationId xmlns:p14="http://schemas.microsoft.com/office/powerpoint/2010/main" val="3832361843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4">
            <a:extLst>
              <a:ext uri="{FF2B5EF4-FFF2-40B4-BE49-F238E27FC236}">
                <a16:creationId xmlns:a16="http://schemas.microsoft.com/office/drawing/2014/main" id="{9DBF7BE9-AC6E-4167-A88D-45E59439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V. CÂN CHỈNH CÔNG TƠ ĐIỆN</a:t>
            </a:r>
          </a:p>
        </p:txBody>
      </p:sp>
      <p:sp>
        <p:nvSpPr>
          <p:cNvPr id="412680" name="Rectangle 8">
            <a:extLst>
              <a:ext uri="{FF2B5EF4-FFF2-40B4-BE49-F238E27FC236}">
                <a16:creationId xmlns:a16="http://schemas.microsoft.com/office/drawing/2014/main" id="{041C01CE-E364-4FEB-B85F-F139F837A0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24907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sz="2800"/>
              <a:t>Bước 1: kiểm tra công tơ chạy đúng hay sai.</a:t>
            </a:r>
          </a:p>
        </p:txBody>
      </p:sp>
      <p:pic>
        <p:nvPicPr>
          <p:cNvPr id="412682" name="MOV00780.MPG">
            <a:hlinkClick r:id="" action="ppaction://media"/>
            <a:extLst>
              <a:ext uri="{FF2B5EF4-FFF2-40B4-BE49-F238E27FC236}">
                <a16:creationId xmlns:a16="http://schemas.microsoft.com/office/drawing/2014/main" id="{8CA9AC51-48A8-4259-83DC-04F09CB75E0E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334000" cy="3352800"/>
          </a:xfrm>
        </p:spPr>
      </p:pic>
    </p:spTree>
    <p:extLst>
      <p:ext uri="{BB962C8B-B14F-4D97-AF65-F5344CB8AC3E}">
        <p14:creationId xmlns:p14="http://schemas.microsoft.com/office/powerpoint/2010/main" val="4196877134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61" fill="hold"/>
                                        <p:tgtEl>
                                          <p:spTgt spid="412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268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2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2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8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>
            <a:extLst>
              <a:ext uri="{FF2B5EF4-FFF2-40B4-BE49-F238E27FC236}">
                <a16:creationId xmlns:a16="http://schemas.microsoft.com/office/drawing/2014/main" id="{BEF55784-DD88-421E-A44F-E180213EC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4000" b="1" dirty="0">
                <a:solidFill>
                  <a:srgbClr val="FF0000"/>
                </a:solidFill>
              </a:rPr>
              <a:t>V. CÂN CHỈNH CÔNG TƠ ĐIỆN</a:t>
            </a:r>
          </a:p>
        </p:txBody>
      </p:sp>
      <p:sp>
        <p:nvSpPr>
          <p:cNvPr id="373765" name="Rectangle 5">
            <a:extLst>
              <a:ext uri="{FF2B5EF4-FFF2-40B4-BE49-F238E27FC236}">
                <a16:creationId xmlns:a16="http://schemas.microsoft.com/office/drawing/2014/main" id="{9F0DAD86-F197-4E70-A0E8-6A596AF722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99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sz="2800"/>
              <a:t>Bước 2: kiểm tra công tơ ở chế độ không tải.</a:t>
            </a:r>
          </a:p>
        </p:txBody>
      </p:sp>
      <p:pic>
        <p:nvPicPr>
          <p:cNvPr id="373770" name="MOV00782.MPG">
            <a:hlinkClick r:id="" action="ppaction://media"/>
            <a:extLst>
              <a:ext uri="{FF2B5EF4-FFF2-40B4-BE49-F238E27FC236}">
                <a16:creationId xmlns:a16="http://schemas.microsoft.com/office/drawing/2014/main" id="{5C653F7B-3C98-43FC-8826-4B8A10EAB41A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05000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2974435900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21" fill="hold"/>
                                        <p:tgtEl>
                                          <p:spTgt spid="373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737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3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3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77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05D48C27-91A8-4C75-9144-F7F0482E0B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3600" b="1">
                <a:solidFill>
                  <a:srgbClr val="FF0000"/>
                </a:solidFill>
              </a:rPr>
              <a:t>IV. CÂN CHỈNH CÔNG TƠ ĐIỆN</a:t>
            </a:r>
            <a:br>
              <a:rPr lang="en-US" altLang="vi-VN" sz="3600" b="1">
                <a:solidFill>
                  <a:srgbClr val="FF0000"/>
                </a:solidFill>
              </a:rPr>
            </a:br>
            <a:endParaRPr lang="en-US" altLang="vi-VN" sz="3600" b="1">
              <a:solidFill>
                <a:srgbClr val="FF0000"/>
              </a:solidFill>
            </a:endParaRPr>
          </a:p>
        </p:txBody>
      </p:sp>
      <p:sp>
        <p:nvSpPr>
          <p:cNvPr id="414724" name="Rectangle 4">
            <a:extLst>
              <a:ext uri="{FF2B5EF4-FFF2-40B4-BE49-F238E27FC236}">
                <a16:creationId xmlns:a16="http://schemas.microsoft.com/office/drawing/2014/main" id="{E22BCF30-4B2B-41FC-A340-5BDBAE6EF17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296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sz="2800"/>
              <a:t>Bước 3: kiểm tra công tơ ở chế độ có tải.</a:t>
            </a:r>
          </a:p>
        </p:txBody>
      </p:sp>
      <p:pic>
        <p:nvPicPr>
          <p:cNvPr id="414726" name="MOV00783.MPG">
            <a:hlinkClick r:id="" action="ppaction://media"/>
            <a:extLst>
              <a:ext uri="{FF2B5EF4-FFF2-40B4-BE49-F238E27FC236}">
                <a16:creationId xmlns:a16="http://schemas.microsoft.com/office/drawing/2014/main" id="{6B638033-0237-4C82-BFC0-CAD8A8D410B1}"/>
              </a:ext>
            </a:extLst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828800"/>
            <a:ext cx="5105400" cy="3276600"/>
          </a:xfrm>
        </p:spPr>
      </p:pic>
    </p:spTree>
    <p:extLst>
      <p:ext uri="{BB962C8B-B14F-4D97-AF65-F5344CB8AC3E}">
        <p14:creationId xmlns:p14="http://schemas.microsoft.com/office/powerpoint/2010/main" val="372801632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21" fill="hold"/>
                                        <p:tgtEl>
                                          <p:spTgt spid="414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47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4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4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2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Rectangle 6">
            <a:extLst>
              <a:ext uri="{FF2B5EF4-FFF2-40B4-BE49-F238E27FC236}">
                <a16:creationId xmlns:a16="http://schemas.microsoft.com/office/drawing/2014/main" id="{C6C2EBA3-8DEA-42B6-A8D0-3B172B8600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7848600" cy="563562"/>
          </a:xfrm>
        </p:spPr>
        <p:txBody>
          <a:bodyPr/>
          <a:lstStyle/>
          <a:p>
            <a:pPr algn="l"/>
            <a:r>
              <a:rPr lang="en-US" altLang="vi-VN" sz="3200" dirty="0">
                <a:solidFill>
                  <a:srgbClr val="FF0000"/>
                </a:solidFill>
              </a:rPr>
              <a:t>BÀI TẬP</a:t>
            </a:r>
            <a:r>
              <a:rPr lang="en-US" altLang="vi-VN" sz="4000" dirty="0"/>
              <a:t> </a:t>
            </a:r>
          </a:p>
        </p:txBody>
      </p:sp>
      <p:sp>
        <p:nvSpPr>
          <p:cNvPr id="378890" name="Text Box 10">
            <a:extLst>
              <a:ext uri="{FF2B5EF4-FFF2-40B4-BE49-F238E27FC236}">
                <a16:creationId xmlns:a16="http://schemas.microsoft.com/office/drawing/2014/main" id="{CE164216-A1D9-49DC-BD71-E419FD8B0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817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1.Hãy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thích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ý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nghĩa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kí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hiệu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ghi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bề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tơ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378892" name="Picture 12" descr="Cong to dien thao roi">
            <a:extLst>
              <a:ext uri="{FF2B5EF4-FFF2-40B4-BE49-F238E27FC236}">
                <a16:creationId xmlns:a16="http://schemas.microsoft.com/office/drawing/2014/main" id="{C2254A77-B9AE-4B34-B1F4-6E068563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257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7652" name="Group 100">
            <a:extLst>
              <a:ext uri="{FF2B5EF4-FFF2-40B4-BE49-F238E27FC236}">
                <a16:creationId xmlns:a16="http://schemas.microsoft.com/office/drawing/2014/main" id="{D870E799-21C8-486A-8977-BD7241FD7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448232"/>
              </p:ext>
            </p:extLst>
          </p:nvPr>
        </p:nvGraphicFramePr>
        <p:xfrm>
          <a:off x="228600" y="304800"/>
          <a:ext cx="8610600" cy="5918709"/>
        </p:xfrm>
        <a:graphic>
          <a:graphicData uri="http://schemas.openxmlformats.org/drawingml/2006/table">
            <a:tbl>
              <a:tblPr/>
              <a:tblGrid>
                <a:gridCol w="923925">
                  <a:extLst>
                    <a:ext uri="{9D8B030D-6E8A-4147-A177-3AD203B41FA5}">
                      <a16:colId xmlns:a16="http://schemas.microsoft.com/office/drawing/2014/main" val="2545333491"/>
                    </a:ext>
                  </a:extLst>
                </a:gridCol>
                <a:gridCol w="2309813">
                  <a:extLst>
                    <a:ext uri="{9D8B030D-6E8A-4147-A177-3AD203B41FA5}">
                      <a16:colId xmlns:a16="http://schemas.microsoft.com/office/drawing/2014/main" val="3697421394"/>
                    </a:ext>
                  </a:extLst>
                </a:gridCol>
                <a:gridCol w="5376862">
                  <a:extLst>
                    <a:ext uri="{9D8B030D-6E8A-4147-A177-3AD203B41FA5}">
                      <a16:colId xmlns:a16="http://schemas.microsoft.com/office/drawing/2014/main" val="1482172284"/>
                    </a:ext>
                  </a:extLst>
                </a:gridCol>
              </a:tblGrid>
              <a:tr h="347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TT</a:t>
                      </a: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Kí hiệu</a:t>
                      </a: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Ý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nghĩa</a:t>
                      </a: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338217"/>
                  </a:ext>
                </a:extLst>
              </a:tr>
              <a:tr h="1670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CV 140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C: ………………………………………..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V: ………………………………………..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1: ……………………………………….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4: ……………………………………….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0: ………………………………………..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127384"/>
                  </a:ext>
                </a:extLst>
              </a:tr>
              <a:tr h="498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220V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40526"/>
                  </a:ext>
                </a:extLst>
              </a:tr>
              <a:tr h="9921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5/20A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5A: …………………………….............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20A: …………………………………….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911989"/>
                  </a:ext>
                </a:extLst>
              </a:tr>
              <a:tr h="787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900vòng/ kwh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……………………………………………………………………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246961"/>
                  </a:ext>
                </a:extLst>
              </a:tr>
              <a:tr h="4683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Cấp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441836"/>
                  </a:ext>
                </a:extLst>
              </a:tr>
              <a:tr h="4667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50Hz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952933"/>
                  </a:ext>
                </a:extLst>
              </a:tr>
            </a:tbl>
          </a:graphicData>
        </a:graphic>
      </p:graphicFrame>
      <p:sp>
        <p:nvSpPr>
          <p:cNvPr id="407653" name="Text Box 101">
            <a:extLst>
              <a:ext uri="{FF2B5EF4-FFF2-40B4-BE49-F238E27FC236}">
                <a16:creationId xmlns:a16="http://schemas.microsoft.com/office/drawing/2014/main" id="{6580A440-EF07-4292-84FA-AC903DCFE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467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 tơ</a:t>
            </a:r>
          </a:p>
        </p:txBody>
      </p:sp>
      <p:sp>
        <p:nvSpPr>
          <p:cNvPr id="407654" name="Text Box 102">
            <a:extLst>
              <a:ext uri="{FF2B5EF4-FFF2-40B4-BE49-F238E27FC236}">
                <a16:creationId xmlns:a16="http://schemas.microsoft.com/office/drawing/2014/main" id="{0C9EEF35-4E3B-4EBF-BE45-43687C1CE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7391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Việt Nam</a:t>
            </a:r>
          </a:p>
        </p:txBody>
      </p:sp>
      <p:sp>
        <p:nvSpPr>
          <p:cNvPr id="407655" name="Text Box 103">
            <a:extLst>
              <a:ext uri="{FF2B5EF4-FFF2-40B4-BE49-F238E27FC236}">
                <a16:creationId xmlns:a16="http://schemas.microsoft.com/office/drawing/2014/main" id="{232B6A4B-0B00-4CDC-B65B-75298329B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3152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Một pha 2 dây</a:t>
            </a:r>
          </a:p>
        </p:txBody>
      </p:sp>
      <p:sp>
        <p:nvSpPr>
          <p:cNvPr id="407656" name="Text Box 104">
            <a:extLst>
              <a:ext uri="{FF2B5EF4-FFF2-40B4-BE49-F238E27FC236}">
                <a16:creationId xmlns:a16="http://schemas.microsoft.com/office/drawing/2014/main" id="{EE9A54CA-4161-41D4-A8CD-5A05C926B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77724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Quá tải 400%</a:t>
            </a:r>
          </a:p>
        </p:txBody>
      </p:sp>
      <p:sp>
        <p:nvSpPr>
          <p:cNvPr id="407657" name="Text Box 105">
            <a:extLst>
              <a:ext uri="{FF2B5EF4-FFF2-40B4-BE49-F238E27FC236}">
                <a16:creationId xmlns:a16="http://schemas.microsoft.com/office/drawing/2014/main" id="{A0E1B47F-BC57-4E03-A0BB-85AF4E1E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391400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dáng tròn</a:t>
            </a:r>
          </a:p>
        </p:txBody>
      </p:sp>
      <p:sp>
        <p:nvSpPr>
          <p:cNvPr id="407658" name="Text Box 106">
            <a:extLst>
              <a:ext uri="{FF2B5EF4-FFF2-40B4-BE49-F238E27FC236}">
                <a16:creationId xmlns:a16="http://schemas.microsoft.com/office/drawing/2014/main" id="{57446098-038B-4DEE-9D83-EBBC0286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73152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 áp làm việc của công tơ</a:t>
            </a:r>
          </a:p>
        </p:txBody>
      </p:sp>
      <p:sp>
        <p:nvSpPr>
          <p:cNvPr id="407659" name="Text Box 107">
            <a:extLst>
              <a:ext uri="{FF2B5EF4-FFF2-40B4-BE49-F238E27FC236}">
                <a16:creationId xmlns:a16="http://schemas.microsoft.com/office/drawing/2014/main" id="{086B79A2-1993-496D-AC5B-31D53650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92480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Dòng điện bình thường</a:t>
            </a:r>
          </a:p>
        </p:txBody>
      </p:sp>
      <p:sp>
        <p:nvSpPr>
          <p:cNvPr id="407660" name="Text Box 108">
            <a:extLst>
              <a:ext uri="{FF2B5EF4-FFF2-40B4-BE49-F238E27FC236}">
                <a16:creationId xmlns:a16="http://schemas.microsoft.com/office/drawing/2014/main" id="{9FDD662D-7E5C-4922-80A2-AC64B031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8534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Dòng điện quá tải</a:t>
            </a:r>
          </a:p>
        </p:txBody>
      </p:sp>
      <p:sp>
        <p:nvSpPr>
          <p:cNvPr id="407661" name="Text Box 109">
            <a:extLst>
              <a:ext uri="{FF2B5EF4-FFF2-40B4-BE49-F238E27FC236}">
                <a16:creationId xmlns:a16="http://schemas.microsoft.com/office/drawing/2014/main" id="{9B028378-9997-45B7-AC2E-EA9FB2FB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 hằng số công tơ: 900Vòng quay của đĩa nhôm tương ứng với 1kWh</a:t>
            </a:r>
          </a:p>
        </p:txBody>
      </p:sp>
      <p:sp>
        <p:nvSpPr>
          <p:cNvPr id="407662" name="Text Box 110">
            <a:extLst>
              <a:ext uri="{FF2B5EF4-FFF2-40B4-BE49-F238E27FC236}">
                <a16:creationId xmlns:a16="http://schemas.microsoft.com/office/drawing/2014/main" id="{914DA838-B6C9-47C0-A304-12A44E79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9372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 số của công tơ là 2%</a:t>
            </a:r>
          </a:p>
        </p:txBody>
      </p:sp>
      <p:sp>
        <p:nvSpPr>
          <p:cNvPr id="407663" name="Text Box 111">
            <a:extLst>
              <a:ext uri="{FF2B5EF4-FFF2-40B4-BE49-F238E27FC236}">
                <a16:creationId xmlns:a16="http://schemas.microsoft.com/office/drawing/2014/main" id="{A9032771-3915-4F95-B1BB-6BDB106CD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6774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Tần số dòng điện là 50 Hz</a:t>
            </a: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0 -0.03958 C 0.01128 -0.05949 0.02483 -0.0574 0.04132 -0.06574 C 0.04427 -0.06736 0.0467 -0.07129 0.05 -0.07152 C 0.07813 -0.07407 0.10642 -0.07338 0.13472 -0.0743 C 0.14184 -0.07685 0.14948 -0.07708 0.1566 -0.08009 C 0.15903 -0.08125 0.16059 -0.08449 0.16302 -0.08588 C 0.16649 -0.08796 0.17969 -0.09097 0.18264 -0.09166 C 0.18906 -0.09745 0.19566 -0.10046 0.20226 -0.10625 C 0.20295 -0.10902 0.20313 -0.11226 0.20434 -0.11481 C 0.20538 -0.11713 0.20833 -0.11805 0.20868 -0.12083 C 0.21545 -0.17453 0.20035 -0.15763 0.21736 -0.17291 C 0.32674 -0.1618 0.44497 -0.13148 0.55 -0.17569 C 0.5566 -0.18148 0.56302 -0.18449 0.56962 -0.19027 C 0.57101 -0.19652 0.57569 -0.20115 0.57604 -0.20763 C 0.57813 -0.25301 0.57483 -0.29884 0.5783 -0.34398 C 0.57865 -0.34884 0.58455 -0.34907 0.58698 -0.35254 C 0.59184 -0.35972 0.6 -0.37569 0.6 -0.37569 C 0.60278 -0.3868 0.60122 -0.3831 0.6066 -0.39328 C 0.61007 -0.4 0.61736 -0.41342 0.61736 -0.41342 C 0.61979 -0.42291 0.62066 -0.43333 0.62396 -0.44236 C 0.62813 -0.4537 0.63611 -0.46111 0.64132 -0.47152 C 0.64063 -0.50324 0.64948 -0.57777 0.63038 -0.61643 C 0.62604 -0.64051 0.6191 -0.66273 0.61302 -0.68588 C 0.61163 -0.70787 0.61111 -0.73101 0.6066 -0.75254 C 0.60313 -0.76898 0.60608 -0.7537 0.6 -0.7699 C 0.59549 -0.78171 0.59358 -0.79791 0.59132 -0.81064 C 0.58889 -0.91713 0.5934 -0.87476 0.58472 -0.93819 C 0.58351 -0.94652 0.57917 -0.95694 0.57604 -0.96412 C 0.57344 -0.97013 0.56736 -0.98148 0.56736 -0.98148 C 0.56597 -0.98726 0.56476 -0.9949 0.56094 -0.99907 C 0.55642 -1.0037 0.53681 -1.00856 0.53038 -1.01064 C 0.42969 -1.00972 0.32899 -1.00949 0.2283 -1.00763 C 0.20816 -1.00717 0.18559 -0.99629 0.16528 -0.99328 C 0.14392 -0.98356 0.12135 -0.99583 0.10226 -0.9787 C 0.10156 -0.97569 0.1 -0.9699 0.1 -0.9699 " pathEditMode="relative" ptsTypes="ffffffffffffffffffffffffffffffffffA">
                                      <p:cBhvr>
                                        <p:cTn id="12" dur="2000" fill="hold"/>
                                        <p:tgtEl>
                                          <p:spTgt spid="40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004 C 0.01407 -0.05555 -0.00208 -0.0324 0.00851 -0.07477 C 0.00938 -0.07801 0.01302 -0.07824 0.01511 -0.08055 C 0.0283 -0.09537 0.04289 -0.1 0.06077 -0.10092 C 0.09045 -0.10254 0.12014 -0.10277 0.14983 -0.1037 C 0.20903 -0.10995 0.19584 -0.08889 0.21077 -0.11828 C 0.21459 -0.13449 0.21528 -0.15139 0.21945 -0.16782 C 0.22049 -0.28981 0.18264 -0.36227 0.23247 -0.42847 C 0.23664 -0.4456 0.2474 -0.45162 0.25643 -0.46342 C 0.25868 -0.47268 0.26268 -0.47986 0.26511 -0.48935 C 0.27605 -0.60671 0.2816 -0.55139 0.27153 -0.75023 C 0.27136 -0.75301 0.26059 -0.7706 0.25851 -0.77639 C 0.25313 -0.79051 0.25122 -0.80463 0.24115 -0.81389 C 0.23559 -0.83565 0.24358 -0.80995 0.23247 -0.82847 C 0.23108 -0.83078 0.23143 -0.83449 0.23021 -0.83703 C 0.22848 -0.84051 0.2257 -0.84259 0.22379 -0.84583 C 0.21632 -0.8581 0.21146 -0.86666 0.19983 -0.87199 C 0.18785 -0.8875 0.17743 -0.89259 0.16285 -0.90092 C 0.1599 -0.90254 0.15712 -0.90509 0.15417 -0.90671 C 0.15 -0.90902 0.14115 -0.9125 0.14115 -0.9125 C 0.11823 -0.93565 0.079 -0.94004 0.05191 -0.94444 C -0.00868 -0.9544 -0.06198 -0.95717 -0.12413 -0.95879 C -0.1552 -0.95787 -0.18663 -0.96018 -0.21753 -0.95602 C -0.22274 -0.95532 -0.22621 -0.94838 -0.23055 -0.94444 C -0.23281 -0.94259 -0.23715 -0.93865 -0.23715 -0.93865 C -0.23854 -0.93287 -0.24062 -0.92731 -0.24149 -0.92129 C -0.24514 -0.8949 -0.23906 -0.90347 -0.24583 -0.89514 " pathEditMode="relative" ptsTypes="ffffffffffffffffffffffffffA">
                                      <p:cBhvr>
                                        <p:cTn id="16" dur="2000" fill="hold"/>
                                        <p:tgtEl>
                                          <p:spTgt spid="40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3657 C 0.01458 -0.03842 0.01667 -0.04074 0.01892 -0.04236 C 0.02101 -0.04375 0.02396 -0.04329 0.02552 -0.04537 C 0.02917 -0.05023 0.02986 -0.05879 0.0342 -0.06273 C 0.04444 -0.07176 0.04774 -0.07662 0.06024 -0.08009 C 0.10278 -0.11342 0.16198 -0.1118 0.21024 -0.11782 C 0.35833 -0.11389 0.5059 -0.10856 0.65382 -0.10046 C 0.67656 -0.09259 0.69774 -0.07847 0.72118 -0.0743 C 0.73785 -0.07129 0.75451 -0.07037 0.77118 -0.06852 C 0.80156 -0.06944 0.83212 -0.06898 0.8625 -0.07129 C 0.8684 -0.07176 0.87986 -0.07708 0.87986 -0.07685 C 0.88212 -0.07893 0.88507 -0.07986 0.88646 -0.08287 C 0.88819 -0.08611 0.88767 -0.09074 0.88854 -0.09444 C 0.89965 -0.14259 0.8908 -0.10231 0.89948 -0.13518 C 0.90174 -0.14375 0.9059 -0.16111 0.9059 -0.16088 C 0.90729 -0.27129 0.90747 -0.38148 0.91024 -0.49166 C 0.91059 -0.50602 0.91563 -0.52778 0.92326 -0.53796 C 0.92483 -0.55926 0.92569 -0.58055 0.92778 -0.60185 C 0.92865 -0.60972 0.93142 -0.61713 0.93212 -0.625 C 0.93524 -0.65694 0.92899 -0.69259 0.9408 -0.7206 C 0.94462 -0.72963 0.94948 -0.73796 0.95382 -0.74676 C 0.95781 -0.75486 0.96545 -0.75833 0.97118 -0.76412 C 0.97413 -0.76713 0.97552 -0.77176 0.97778 -0.77569 C 0.98108 -0.78935 0.99288 -0.81342 0.99288 -0.81319 C 0.99219 -0.83958 0.99271 -0.86574 0.9908 -0.89166 C 0.98993 -0.90231 0.97917 -0.90856 0.97326 -0.91204 C 0.94358 -0.92916 0.92778 -0.92662 0.8908 -0.9294 C 0.88212 -0.93009 0.87326 -0.93125 0.86458 -0.93217 C 0.84358 -0.93704 0.82257 -0.93935 0.80156 -0.94375 C 0.56493 -0.93842 0.62465 -0.96227 0.51892 -0.92639 C 0.50608 -0.91481 0.49063 -0.9125 0.47552 -0.90903 C 0.46441 -0.89467 0.47222 -0.90208 0.45156 -0.89444 C 0.43594 -0.88889 0.42656 -0.88264 0.41024 -0.88009 C 0.39722 -0.87384 0.41007 -0.88217 0.39948 -0.86551 C 0.39774 -0.86273 0.39514 -0.86157 0.39288 -0.85972 C 0.38941 -0.84097 0.38993 -0.83727 0.37552 -0.83079 C 0.37309 -0.82106 0.37326 -0.825 0.37326 -0.81921 " pathEditMode="relative" rAng="0" ptsTypes="ffffffffffffffffffffffffffffffffffffA">
                                      <p:cBhvr>
                                        <p:cTn id="20" dur="2000" fill="hold"/>
                                        <p:tgtEl>
                                          <p:spTgt spid="40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10" y="-4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6551 C 0.01024 -0.08241 0.00833 -0.09722 0.02552 -0.09746 C 0.09948 -0.09838 0.17326 -0.09954 0.24722 -0.10046 C 0.25798 -0.10255 0.26736 -0.10463 0.2776 -0.10903 C 0.28455 -0.11528 0.29236 -0.11991 0.2993 -0.12639 C 0.31336 -0.13982 0.29861 -0.13195 0.31232 -0.13796 C 0.321 -0.14954 0.32222 -0.14583 0.33194 -0.15255 C 0.33958 -0.15764 0.34444 -0.16667 0.35156 -0.17292 C 0.36267 -0.21852 0.35607 -0.18866 0.35156 -0.30046 C 0.35069 -0.32153 0.3467 -0.35556 0.34062 -0.3757 C 0.33767 -0.38588 0.33281 -0.39491 0.32986 -0.40463 C 0.32916 -0.41134 0.32951 -0.41852 0.3276 -0.425 C 0.32569 -0.43148 0.31892 -0.44236 0.31892 -0.44213 C 0.31823 -0.4463 0.31805 -0.4507 0.31666 -0.45417 C 0.31423 -0.46019 0.30798 -0.4713 0.30798 -0.47107 C 0.30607 -0.48426 0.30173 -0.49375 0.2993 -0.50625 C 0.29618 -0.52292 0.29253 -0.53889 0.28854 -0.55533 C 0.28524 -0.60139 0.28993 -0.64213 0.2993 -0.68588 C 0.3033 -0.73843 0.30468 -0.76343 0.32552 -0.80463 C 0.33055 -0.82616 0.32378 -0.80023 0.33194 -0.82199 C 0.33698 -0.83519 0.34149 -0.85139 0.34496 -0.86551 C 0.34288 -0.88519 0.34496 -0.89676 0.32986 -0.90324 C 0.31684 -0.91458 0.30711 -0.91273 0.29062 -0.91482 C 0.26944 -0.91759 0.24878 -0.9213 0.2276 -0.92361 C 0.21163 -0.92755 0.19357 -0.92871 0.17986 -0.94097 C 0.16684 -0.96667 0.14705 -0.97222 0.12552 -0.9757 C 0.11961 -0.97662 0.11371 -0.97732 0.10798 -0.97871 C 0.10069 -0.98033 0.08628 -0.98449 0.08628 -0.98426 C 0.04705 -0.98287 0.01302 -0.9831 -0.02448 -0.9757 C -0.05452 -0.9625 -0.03733 -0.96829 -0.07674 -0.96111 C -0.09045 -0.95185 -0.09028 -0.94977 -0.10712 -0.94676 C -0.11146 -0.94491 -0.1158 -0.94283 -0.12014 -0.94097 C -0.1224 -0.94005 -0.12674 -0.93796 -0.12674 -0.93773 C -0.13056 -0.92222 -0.12639 -0.93658 -0.13334 -0.9206 C -0.1375 -0.91088 -0.13837 -0.90255 -0.1441 -0.89445 C -0.14566 -0.88866 -0.14514 -0.88148 -0.14844 -0.87708 C -0.15 -0.875 -0.15278 -0.87523 -0.15504 -0.87431 C -0.16997 -0.86759 -0.15556 -0.87199 -0.18542 -0.86852 C -0.19167 -0.84375 -0.18976 -0.85718 -0.18976 -0.82778 " pathEditMode="relative" rAng="0" ptsTypes="ffffffffffffffffffffffffffffffffffffffA">
                                      <p:cBhvr>
                                        <p:cTn id="24" dur="2000" fill="hold"/>
                                        <p:tgtEl>
                                          <p:spTgt spid="40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-4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4305 C 0.05017 -0.0544 0.01476 -0.04884 0.12552 -0.04583 C 0.15486 -0.03727 0.18299 -0.02685 0.2125 -0.01967 C 0.27569 -0.02106 0.3184 -0.01018 0.37118 -0.02847 C 0.3783 -0.03472 0.38142 -0.04236 0.38854 -0.04884 C 0.39028 -0.05347 0.3941 -0.06481 0.39722 -0.06898 C 0.39913 -0.07152 0.40191 -0.07245 0.40382 -0.07477 C 0.40764 -0.0794 0.41476 -0.08935 0.41476 -0.08935 C 0.4151 -0.09166 0.41753 -0.10671 0.4191 -0.10972 C 0.42361 -0.11852 0.42865 -0.11967 0.4342 -0.12708 C 0.4375 -0.13148 0.43958 -0.13703 0.44288 -0.14143 C 0.44549 -0.1449 0.44896 -0.14676 0.45156 -0.15023 C 0.45347 -0.15277 0.45417 -0.15625 0.4559 -0.15879 C 0.4559 -0.15879 0.47535 -0.18472 0.47778 -0.18796 C 0.48073 -0.1919 0.4908 -0.21805 0.49288 -0.22268 C 0.4967 -0.2419 0.49965 -0.26134 0.50382 -0.28055 C 0.50313 -0.34236 0.5033 -0.4044 0.50156 -0.4662 C 0.50017 -0.51713 0.50417 -0.50578 0.4908 -0.52986 C 0.48698 -0.55046 0.48698 -0.57199 0.47986 -0.59074 C 0.47188 -0.63472 0.47778 -0.68379 0.46684 -0.72708 C 0.4658 -0.73125 0.46372 -0.73472 0.4625 -0.73865 C 0.46163 -0.74143 0.46094 -0.74444 0.46024 -0.74722 C 0.45729 -0.75879 0.4566 -0.76875 0.45156 -0.77916 C 0.44653 -0.80694 0.45313 -0.7743 0.44514 -0.80231 C 0.44201 -0.81342 0.44167 -0.82106 0.43646 -0.83125 C 0.43212 -0.85972 0.43733 -0.83426 0.42986 -0.85463 C 0.42569 -0.86574 0.42969 -0.86365 0.42552 -0.87777 C 0.42396 -0.88287 0.42118 -0.88727 0.4191 -0.89213 C 0.41597 -0.9118 0.41632 -0.91759 0.40382 -0.92986 C 0.40243 -0.93287 0.40139 -0.93611 0.39948 -0.93865 C 0.39688 -0.94213 0.39306 -0.94352 0.3908 -0.94722 C 0.38924 -0.94953 0.38976 -0.95347 0.38854 -0.95602 C 0.38681 -0.95949 0.38403 -0.96157 0.38212 -0.96458 C 0.375 -0.97592 0.37309 -0.98055 0.3625 -0.98495 C 0.35642 -0.99722 0.35382 -0.99398 0.34514 -1.00231 C 0.33385 -1.01319 0.32656 -1.02685 0.3125 -1.03125 C 0.30295 -1.05046 0.31406 -1.03194 0.30156 -1.04305 C 0.28524 -1.05764 0.30434 -1.04745 0.28854 -1.05463 C 0.28715 -1.0574 0.28628 -1.06111 0.2842 -1.06319 C 0.27899 -1.06875 0.25573 -1.07338 0.24948 -1.07477 C 0.24063 -1.08264 0.23385 -1.08634 0.22344 -1.08935 C 0.19983 -1.11018 0.175 -1.10972 0.14722 -1.1125 C 0.09514 -1.11157 0.04288 -1.1125 -0.0092 -1.10972 C -0.01771 -1.10926 -0.025 -1.10162 -0.03316 -1.09791 C -0.03819 -1.0956 -0.04618 -1.08634 -0.04618 -1.08634 C -0.05764 -1.06365 -0.04167 -1.0912 -0.0592 -1.07477 C -0.06424 -1.07014 -0.07222 -1.0574 -0.07222 -1.0574 C -0.075 -1.04676 -0.08056 -1.04074 -0.08524 -1.03125 C -0.08368 -0.98634 -0.08837 -0.98125 -0.07448 -0.95301 C -0.06944 -0.92731 -0.07569 -0.95393 -0.06788 -0.93287 C -0.04253 -0.86435 -0.0658 -0.78009 -0.0658 -0.7037 " pathEditMode="relative" ptsTypes="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40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3773 C 0.04531 -0.03588 0.09167 -0.03541 0.13802 -0.03194 C 0.15503 -0.03055 0.16962 -0.01574 0.18594 -0.01157 C 0.21667 0.00486 0.20069 -0.00463 0.23368 0.01736 C 0.24253 0.02315 0.25295 0.02361 0.26198 0.02894 C 0.28698 0.04398 0.31042 0.06088 0.33802 0.06667 C 0.3684 0.09329 0.38889 0.07709 0.43368 0.07546 C 0.43872 0.07361 0.4441 0.07269 0.44896 0.06968 C 0.45226 0.06759 0.45451 0.06343 0.45764 0.06088 C 0.46372 0.05579 0.46649 0.05509 0.47274 0.05232 C 0.48681 0.03843 0.50156 0.02246 0.51406 0.00556 C 0.52986 -0.01528 0.51215 0.00162 0.52726 -0.01157 C 0.53038 -0.02847 0.53698 -0.03287 0.54462 -0.04629 C 0.54722 -0.05069 0.54896 -0.05602 0.55104 -0.06088 C 0.5526 -0.06458 0.55347 -0.06898 0.55538 -0.07245 C 0.55781 -0.07685 0.56163 -0.07963 0.56406 -0.08403 C 0.57743 -0.10694 0.58507 -0.13356 0.59462 -0.15949 C 0.59531 -0.16412 0.59549 -0.16944 0.5967 -0.17384 C 0.59774 -0.17824 0.60035 -0.18125 0.60104 -0.18541 C 0.60399 -0.20185 0.60764 -0.23472 0.60764 -0.23472 C 0.6066 -0.31944 0.60764 -0.3794 0.60104 -0.45509 C 0.59826 -0.48634 0.59983 -0.50486 0.59028 -0.53032 C 0.58802 -0.55741 0.58576 -0.58449 0.58368 -0.61157 C 0.5816 -0.63727 0.58472 -0.66319 0.57274 -0.68403 C 0.57049 -0.70301 0.56476 -0.71551 0.55972 -0.73333 C 0.5559 -0.74722 0.55278 -0.7618 0.5467 -0.77384 C 0.54271 -0.79606 0.53264 -0.82754 0.52274 -0.84629 C 0.52205 -0.85509 0.52274 -0.86412 0.52066 -0.87268 C 0.5191 -0.87916 0.51493 -0.88403 0.51198 -0.89004 C 0.50208 -0.90972 0.49149 -0.92824 0.4816 -0.94768 C 0.47326 -0.96435 0.46458 -0.98217 0.45104 -0.9912 C 0.43872 -1.0081 0.44722 -0.99791 0.42274 -1.01736 C 0.40868 -1.02847 0.41545 -1.02801 0.4033 -1.04074 C 0.3783 -1.06643 0.35365 -1.07477 0.32274 -1.07824 C 0.3125 -1.07754 0.23003 -1.08727 0.2033 -1.06088 C 0.20191 -1.05787 0.20069 -1.05463 0.19896 -1.05208 C 0.19497 -1.04629 0.18594 -1.03472 0.18594 -1.03472 C 0.18108 -1.01574 0.17153 -1.00949 0.15764 -1.00278 C 0.15035 -0.97523 0.16233 -1.0169 0.14896 -0.98541 C 0.13767 -0.95879 0.15729 -0.98819 0.14028 -0.96528 C 0.13889 -0.96134 0.13785 -0.95694 0.13594 -0.95347 C 0.1342 -0.95023 0.13073 -0.94861 0.12934 -0.94491 C 0.1276 -0.94051 0.12865 -0.93495 0.12726 -0.93032 C 0.12639 -0.92778 0.12396 -0.92708 0.12274 -0.92454 C 0.12031 -0.92014 0.1184 -0.91504 0.11632 -0.91018 C 0.11389 -0.89491 0.11042 -0.89166 0.10764 -0.87824 C 0.10538 -0.86782 0.09931 -0.83495 0.09462 -0.82592 C 0.09045 -0.81759 0.08976 -0.81805 0.08802 -0.80879 C 0.08576 -0.79699 0.08472 -0.78264 0.08368 -0.77106 C 0.08299 -0.73171 0.0816 -0.69166 0.0816 -0.65231 C 0.0816 -0.64352 0.08368 -0.62616 0.08368 -0.62616 " pathEditMode="relative" ptsTypes="ffffffffffffffffffffffffffffffffffffffffffffffffffA">
                                      <p:cBhvr>
                                        <p:cTn id="32" dur="2000" fill="hold"/>
                                        <p:tgtEl>
                                          <p:spTgt spid="407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6 -0.05301 C 0.06753 -0.05579 0.07986 -0.06157 0.09323 -0.06458 C 0.1717 -0.06134 0.15017 -0.06759 0.19757 -0.04722 C 0.21406 -0.03287 0.2059 -0.03819 0.22152 -0.02986 C 0.27291 0.03866 0.31649 -0.00417 0.41076 -0.00093 C 0.53038 -0.00185 0.65764 0.04722 0.76944 -0.00949 C 0.78107 -0.01551 0.78941 -0.01643 0.79982 -0.02685 C 0.80121 -0.02986 0.80208 -0.03356 0.80416 -0.03565 C 0.8059 -0.0375 0.8092 -0.03634 0.81076 -0.03843 C 0.81232 -0.04051 0.81128 -0.04514 0.81284 -0.04722 C 0.81788 -0.05417 0.83021 -0.06458 0.83021 -0.06435 C 0.84288 -0.09838 0.82604 -0.05833 0.84114 -0.08194 C 0.86562 -0.12014 0.83715 -0.07986 0.84982 -0.10509 C 0.85451 -0.11435 0.86146 -0.1213 0.8651 -0.13125 C 0.86649 -0.13518 0.86753 -0.13935 0.86944 -0.14282 C 0.8842 -0.1713 0.90052 -0.19815 0.9151 -0.22685 C 0.91823 -0.23981 0.925 -0.24977 0.93021 -0.26157 C 0.93333 -0.27755 0.93993 -0.29305 0.94548 -0.3081 C 0.94774 -0.32338 0.9526 -0.33403 0.95642 -0.34861 C 0.96232 -0.3706 0.96823 -0.39305 0.97378 -0.41528 C 0.97309 -0.45718 0.9908 -0.53171 0.96284 -0.56898 C 0.96007 -0.58055 0.9592 -0.59074 0.95416 -0.60093 C 0.95069 -0.61551 0.94514 -0.62153 0.9368 -0.63264 C 0.93298 -0.64792 0.92691 -0.6588 0.91718 -0.66759 C 0.91198 -0.67801 0.90538 -0.68634 0.89982 -0.69653 C 0.896 -0.7037 0.88941 -0.7206 0.88455 -0.72546 C 0.87777 -0.73218 0.86875 -0.73495 0.86284 -0.74282 C 0.84496 -0.76667 0.82812 -0.79676 0.80416 -0.80949 C 0.79184 -0.82593 0.78125 -0.8412 0.7651 -0.85 C 0.75139 -0.86829 0.73472 -0.8831 0.71944 -0.8993 C 0.7158 -0.90324 0.71128 -0.90579 0.7085 -0.91088 C 0.69705 -0.93148 0.70521 -0.91991 0.68021 -0.94005 L 0.68021 -0.93981 C 0.67118 -0.95208 0.65017 -0.96991 0.63889 -0.97755 C 0.63211 -0.9912 0.63507 -0.98958 0.61718 -0.99213 C 0.58021 -0.99768 0.5434 -1.00162 0.50642 -1.00671 C 0.47239 -1.00579 0.43819 -1.00555 0.40416 -1.0037 C 0.39566 -1.00324 0.396 -1.00162 0.39114 -0.99491 C 0.38784 -0.97824 0.37882 -0.96898 0.37152 -0.9544 C 0.36892 -0.94375 0.36753 -0.93495 0.36284 -0.92546 C 0.35989 -0.91296 0.35972 -0.90185 0.35416 -0.89074 C 0.34861 -0.85393 0.35086 -0.8713 0.34757 -0.83843 C 0.34826 -0.80093 0.34722 -0.71782 0.35416 -0.66759 C 0.35486 -0.6625 0.35989 -0.64861 0.36284 -0.64421 " pathEditMode="relative" rAng="0" ptsTypes="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40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23" y="-4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4144 C 0.0592 -0.04282 0.10746 -0.03843 0.16423 -0.05301 C 0.17777 -0.06482 0.19635 -0.06204 0.21215 -0.06458 C 0.22343 -0.06991 0.23489 -0.0713 0.24687 -0.07338 C 0.25468 -0.07685 0.26302 -0.07824 0.27083 -0.08218 C 0.28802 -0.09074 0.26753 -0.08588 0.28385 -0.09074 C 0.28819 -0.09213 0.29253 -0.09259 0.29687 -0.09375 C 0.29982 -0.09444 0.3026 -0.0956 0.30555 -0.09653 C 0.3085 -0.09838 0.31128 -0.10069 0.31423 -0.10232 C 0.31701 -0.1037 0.32048 -0.10324 0.32309 -0.10532 C 0.32569 -0.10741 0.32725 -0.11134 0.32951 -0.11389 C 0.33507 -0.11991 0.33628 -0.11968 0.34253 -0.12269 C 0.35034 -0.13032 0.35607 -0.14167 0.36423 -0.14884 C 0.36857 -0.15278 0.37743 -0.16042 0.37743 -0.16042 C 0.38385 -0.17315 0.39236 -0.18264 0.39913 -0.19514 C 0.40781 -0.21111 0.41441 -0.22824 0.42309 -0.24444 C 0.42621 -0.25046 0.42725 -0.25787 0.42951 -0.26458 C 0.43368 -0.27639 0.43941 -0.28727 0.44253 -0.29954 C 0.44514 -0.30995 0.44652 -0.32083 0.44913 -0.33125 C 0.45312 -0.34722 0.46041 -0.36157 0.46423 -0.37778 C 0.46354 -0.45116 0.46389 -0.52454 0.46215 -0.59792 C 0.46146 -0.62708 0.46024 -0.65648 0.45555 -0.68495 C 0.4533 -0.69838 0.44253 -0.72269 0.44253 -0.72269 C 0.43958 -0.73912 0.43055 -0.74931 0.42743 -0.7662 C 0.42239 -0.79329 0.42743 -0.7838 0.41649 -0.79792 C 0.41319 -0.81528 0.40833 -0.8287 0.39687 -0.83866 C 0.39149 -0.84954 0.3842 -0.8588 0.37951 -0.87037 C 0.37118 -0.89051 0.38489 -0.87569 0.37083 -0.88796 C 0.36788 -0.89375 0.3658 -0.90046 0.36215 -0.90532 C 0.3592 -0.90926 0.35607 -0.9125 0.35347 -0.9169 C 0.34531 -0.93079 0.33906 -0.94514 0.32951 -0.95741 C 0.32343 -0.97338 0.31267 -0.98588 0.30121 -0.99514 C 0.29201 -1.01319 0.27986 -1.0162 0.26649 -1.02986 C 0.25902 -1.0375 0.25555 -1.0463 0.24687 -1.05023 C 0.24392 -1.05301 0.24149 -1.05671 0.23819 -1.0588 C 0.23559 -1.06065 0.23211 -1.05972 0.22951 -1.06181 C 0.22691 -1.06389 0.22569 -1.06852 0.22309 -1.07037 C 0.21545 -1.07616 0.20521 -1.07778 0.19687 -1.08218 C 0.19323 -1.08403 0.18941 -1.08542 0.18611 -1.08796 C 0.18298 -1.09028 0.18073 -1.09491 0.17743 -1.09653 C 0.17257 -1.09884 0.16718 -1.09861 0.16215 -1.09954 C 0.1368 -1.11296 0.10659 -1.11042 0.07951 -1.11389 C 0.06944 -1.11204 0.0592 -1.11042 0.04913 -1.1081 C 0.04618 -1.10741 0.04271 -1.10787 0.04045 -1.10532 C 0.03871 -1.10347 0.03975 -1.09861 0.03819 -1.09653 C 0.03593 -1.09352 0.03211 -1.09329 0.02951 -1.09074 C 0.02239 -1.0838 0.01961 -1.07431 0.01215 -1.06759 C 0.00607 -1.05162 -0.00157 -1.03565 -0.00955 -1.0213 C -0.01025 -1.01736 -0.01059 -1.01343 -0.01181 -1.00972 C -0.01285 -1.00648 -0.01528 -1.00417 -0.01615 -1.00093 C -0.01823 -0.99352 -0.0191 -0.98542 -0.02049 -0.97778 C -0.02136 -0.97292 -0.02136 -0.96782 -0.02257 -0.96319 C -0.02361 -0.95903 -0.0257 -0.95556 -0.02691 -0.95162 C -0.02986 -0.94144 -0.03073 -0.92986 -0.03351 -0.91968 C -0.03455 -0.91574 -0.03664 -0.91204 -0.03785 -0.9081 C -0.04219 -0.89259 -0.04323 -0.87685 -0.04879 -0.86181 C -0.05191 -0.81019 -0.04323 -0.72569 -0.06615 -0.67917 C -0.06684 -0.67616 -0.06823 -0.67037 -0.06823 -0.67037 " pathEditMode="relative" ptsTypes="ffffffffffffffff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40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-0.02407 C 0.17118 -0.03703 0.42257 -0.01412 0.49288 -0.0125 C 0.53316 0.00093 0.48316 -0.01504 0.53629 -0.00092 C 0.5474 0.00209 0.55781 0.0088 0.56893 0.01065 C 0.58698 0.01366 0.60521 0.01412 0.62327 0.01644 C 0.62847 0.01713 0.63351 0.01852 0.63854 0.01945 C 0.68698 0.01852 0.73559 0.01829 0.78403 0.01644 C 0.79931 0.01598 0.79063 0.01436 0.80156 0.00787 C 0.8158 -0.00046 0.83195 -0.0037 0.84722 -0.00671 C 0.86719 -0.02013 0.85834 -0.0162 0.87327 -0.02106 C 0.88733 -0.03263 0.8849 -0.03472 0.90156 -0.03865 C 0.91615 -0.0581 0.90868 -0.05347 0.92101 -0.05879 C 0.92604 -0.06898 0.93316 -0.07222 0.93854 -0.08194 C 0.94879 -0.10023 0.95052 -0.12291 0.95799 -0.14282 C 0.95938 -0.15254 0.96059 -0.16226 0.96233 -0.17199 C 0.96424 -0.18356 0.96893 -0.20671 0.96893 -0.20648 C 0.96806 -0.26388 0.97431 -0.37338 0.9559 -0.43865 C 0.95243 -0.45115 0.95278 -0.46203 0.94722 -0.47338 C 0.94514 -0.48426 0.94445 -0.49143 0.93854 -0.49953 C 0.93108 -0.52801 0.94358 -0.48426 0.92969 -0.51689 C 0.9283 -0.52037 0.92899 -0.525 0.92761 -0.52847 C 0.92604 -0.53287 0.92309 -0.53611 0.92101 -0.54004 C 0.91215 -0.55763 0.91111 -0.56782 0.89931 -0.58356 C 0.89688 -0.60069 0.89149 -0.61273 0.88403 -0.62685 C 0.88108 -0.63263 0.87535 -0.64444 0.87535 -0.64421 C 0.87101 -0.67407 0.87761 -0.64745 0.86667 -0.66458 C 0.86389 -0.66898 0.86268 -0.67453 0.86024 -0.67916 C 0.85261 -0.69398 0.84236 -0.70555 0.83403 -0.71967 C 0.8158 -0.75069 0.83924 -0.71018 0.82327 -0.74583 C 0.81597 -0.76226 0.81563 -0.75671 0.80799 -0.76898 C 0.80521 -0.77338 0.79149 -0.79768 0.78629 -0.80671 C 0.78386 -0.81111 0.78004 -0.81388 0.77761 -0.81828 C 0.7684 -0.83402 0.76163 -0.85671 0.74931 -0.86759 C 0.74636 -0.87963 0.74323 -0.88657 0.73403 -0.89074 C 0.72014 -0.90972 0.70313 -0.91435 0.68403 -0.91689 C 0.66736 -0.91898 0.63403 -0.92268 0.63403 -0.92245 C 0.54618 -0.92152 0.42413 -0.9956 0.37101 -0.90231 C 0.36771 -0.88402 0.35816 -0.8706 0.35365 -0.85301 C 0.35538 -0.79583 0.34445 -0.78796 0.36893 -0.76319 C 0.37205 -0.74629 0.37587 -0.74768 0.38629 -0.73703 C 0.39549 -0.69467 0.39288 -0.65046 0.39288 -0.60671 " pathEditMode="relative" rAng="0" ptsTypes="ffffffffffffffffffffffffffffffffffffffffA">
                                      <p:cBhvr>
                                        <p:cTn id="44" dur="2000" fill="hold"/>
                                        <p:tgtEl>
                                          <p:spTgt spid="40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84" y="-4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3333 C 0.06372 -0.05278 0.12344 -0.06227 0.18351 -0.07106 C 0.20903 -0.07477 0.23872 -0.07708 0.26389 -0.08541 C 0.27934 -0.09051 0.26146 -0.08565 0.27691 -0.09421 C 0.28247 -0.09722 0.28855 -0.09791 0.29445 -0.1 C 0.30261 -0.11088 0.30573 -0.10995 0.31615 -0.11435 C 0.33768 -0.14375 0.30504 -0.10023 0.33143 -0.13194 C 0.34219 -0.14491 0.34966 -0.15879 0.35955 -0.17245 C 0.36216 -0.18217 0.36389 -0.18981 0.36823 -0.19861 C 0.37743 -0.29352 0.37327 -0.24213 0.36823 -0.44768 C 0.36771 -0.47106 0.36493 -0.50856 0.34879 -0.52315 C 0.34445 -0.53194 0.34219 -0.54051 0.33785 -0.5493 C 0.33473 -0.56227 0.32657 -0.57014 0.32049 -0.58102 C 0.31528 -0.60162 0.32257 -0.57708 0.31181 -0.59861 C 0.31059 -0.60116 0.31077 -0.60463 0.30955 -0.60717 C 0.30591 -0.61458 0.30052 -0.62037 0.29653 -0.62754 C 0.29584 -0.63148 0.29618 -0.63588 0.29445 -0.63912 C 0.2875 -0.65254 0.2757 -0.66366 0.26823 -0.67685 C 0.25591 -0.69884 0.25938 -0.71157 0.23785 -0.72592 C 0.23247 -0.7368 0.22726 -0.73935 0.21823 -0.74352 C 0.2099 -0.75463 0.19688 -0.76852 0.18577 -0.77245 C 0.17726 -0.78055 0.16962 -0.78842 0.15955 -0.79259 C 0.14948 -0.80648 0.13212 -0.81875 0.11823 -0.82454 C 0.10539 -0.83611 0.11893 -0.82546 0.10313 -0.83333 C 0.09636 -0.8368 0.08993 -0.84074 0.08351 -0.84491 C 0.08108 -0.84653 0.07952 -0.84977 0.07691 -0.85069 C 0.07205 -0.85254 0.06684 -0.85254 0.06181 -0.85347 C 0.04219 -0.86389 0.01945 -0.86967 -0.00121 -0.87685 C -0.04062 -0.87523 -0.06753 -0.89375 -0.08819 -0.85648 C -0.09514 -0.82106 -0.08524 -0.8662 -0.09479 -0.83611 C -0.09687 -0.82963 -0.09739 -0.82245 -0.09913 -0.81597 C -0.10121 -0.7794 -0.11805 -0.70949 -0.09045 -0.6912 C -0.0842 -0.67893 -0.08784 -0.67546 -0.07743 -0.67106 C -0.06961 -0.64028 -0.07517 -0.66528 -0.07517 -0.59259 " pathEditMode="relative" ptsTypes="fffffffffffffffffffffffffffffffffA">
                                      <p:cBhvr>
                                        <p:cTn id="48" dur="2000" fill="hold"/>
                                        <p:tgtEl>
                                          <p:spTgt spid="40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3426 C 0.19757 -0.03056 0.39184 -0.02315 0.59445 -0.02547 C 0.63282 -0.03241 0.61632 -0.02778 0.64445 -0.03704 C 0.65677 -0.05394 0.64827 -0.04375 0.67257 -0.0632 C 0.67605 -0.06598 0.6783 -0.0713 0.68143 -0.07477 C 0.69132 -0.08565 0.70122 -0.09699 0.71181 -0.10672 C 0.71789 -0.11227 0.72535 -0.11574 0.73125 -0.1213 C 0.75539 -0.14329 0.73785 -0.13403 0.76181 -0.1588 C 0.79879 -0.19746 0.84271 -0.22778 0.87483 -0.27477 C 0.88959 -0.29676 0.90261 -0.32454 0.91389 -0.35024 C 0.92118 -0.38449 0.91615 -0.36389 0.93143 -0.41111 C 0.93351 -0.4176 0.93386 -0.42477 0.93577 -0.43125 C 0.9375 -0.43727 0.94011 -0.44306 0.94219 -0.44885 C 0.94427 -0.55139 0.94757 -0.54954 0.93785 -0.64584 C 0.93559 -0.6676 0.92257 -0.68704 0.91615 -0.70672 C 0.90556 -0.73866 0.90539 -0.74699 0.89427 -0.77338 C 0.87605 -0.81644 0.89167 -0.77732 0.87049 -0.8169 C 0.84966 -0.85533 0.83299 -0.89306 0.8073 -0.92709 C 0.80382 -0.93195 0.8007 -0.93797 0.79653 -0.94144 C 0.77153 -0.96181 0.74827 -0.98334 0.72466 -1.00533 C 0.70764 -1.02153 0.69184 -1.04051 0.67483 -1.05741 C 0.66841 -1.06389 0.65868 -1.06065 0.65087 -1.0632 C 0.64375 -1.06945 0.63664 -1.07223 0.62917 -1.07778 C 0.6198 -1.08496 0.61407 -1.08936 0.60313 -1.09213 C 0.59462 -1.09977 0.58698 -1.10116 0.57691 -1.10371 C 0.51302 -1.09908 0.50747 -1.10324 0.46181 -1.08357 C 0.45868 -1.08056 0.45556 -1.07824 0.45295 -1.07477 C 0.44966 -1.07037 0.44775 -1.06459 0.44427 -1.06042 C 0.43907 -1.05394 0.43282 -1.04885 0.42691 -1.04306 C 0.42483 -1.04098 0.42049 -1.03704 0.42049 -1.03704 C 0.41528 -1.02361 0.40973 -1.01158 0.40295 -0.99954 C 0.40035 -0.98565 0.39618 -0.96783 0.39011 -0.95602 C 0.38941 -0.95024 0.38924 -0.94422 0.38785 -0.93866 C 0.38698 -0.93542 0.38386 -0.93334 0.38351 -0.92986 C 0.3816 -0.91736 0.3823 -0.90463 0.38143 -0.89213 C 0.37917 -0.86065 0.37275 -0.82824 0.37257 -0.79653 C 0.3717 -0.72014 0.37257 -0.64399 0.37257 -0.5676 " pathEditMode="relative" ptsTypes="ffffffffffffffffffffffffffffffffffffA">
                                      <p:cBhvr>
                                        <p:cTn id="52" dur="3000" fill="hold"/>
                                        <p:tgtEl>
                                          <p:spTgt spid="40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653" grpId="0"/>
      <p:bldP spid="407657" grpId="0"/>
      <p:bldP spid="4076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Text Box 5">
            <a:extLst>
              <a:ext uri="{FF2B5EF4-FFF2-40B4-BE49-F238E27FC236}">
                <a16:creationId xmlns:a16="http://schemas.microsoft.com/office/drawing/2014/main" id="{A1A23CAA-1435-43FA-B500-8499985D8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tập 2:</a:t>
            </a:r>
          </a:p>
        </p:txBody>
      </p:sp>
      <p:sp>
        <p:nvSpPr>
          <p:cNvPr id="370694" name="Text Box 6">
            <a:extLst>
              <a:ext uri="{FF2B5EF4-FFF2-40B4-BE49-F238E27FC236}">
                <a16:creationId xmlns:a16="http://schemas.microsoft.com/office/drawing/2014/main" id="{82395B7C-B32F-4DD6-A310-95945441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Tính điện năng tiêu thụ trong tháng 9 của nhà em. Biết số chỉ công tơ tháng 8 là 2552; số chỉ công tơ tháng 9 là 2672 ?</a:t>
            </a:r>
          </a:p>
        </p:txBody>
      </p:sp>
      <p:sp>
        <p:nvSpPr>
          <p:cNvPr id="370695" name="Text Box 7">
            <a:extLst>
              <a:ext uri="{FF2B5EF4-FFF2-40B4-BE49-F238E27FC236}">
                <a16:creationId xmlns:a16="http://schemas.microsoft.com/office/drawing/2014/main" id="{E8962DD5-A65C-46D9-9933-7DA9EA241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khoanh vào chữ cái đứng trước câu trã lời em cho là đúng: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01160E2C-0821-4004-8972-6F2CA64D6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48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0701" name="Text Box 13">
            <a:extLst>
              <a:ext uri="{FF2B5EF4-FFF2-40B4-BE49-F238E27FC236}">
                <a16:creationId xmlns:a16="http://schemas.microsoft.com/office/drawing/2014/main" id="{BEF9A2A5-93B3-4F5E-AA2C-60F66B7F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95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0703" name="Text Box 15">
            <a:extLst>
              <a:ext uri="{FF2B5EF4-FFF2-40B4-BE49-F238E27FC236}">
                <a16:creationId xmlns:a16="http://schemas.microsoft.com/office/drawing/2014/main" id="{D1AE2122-A452-4681-99B1-382E6957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8956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0704" name="Text Box 16">
            <a:extLst>
              <a:ext uri="{FF2B5EF4-FFF2-40B4-BE49-F238E27FC236}">
                <a16:creationId xmlns:a16="http://schemas.microsoft.com/office/drawing/2014/main" id="{2DBFBE11-FF86-4F87-98B6-70EAF413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895600"/>
            <a:ext cx="21336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80kwh</a:t>
            </a: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0705" name="Text Box 17">
            <a:extLst>
              <a:ext uri="{FF2B5EF4-FFF2-40B4-BE49-F238E27FC236}">
                <a16:creationId xmlns:a16="http://schemas.microsoft.com/office/drawing/2014/main" id="{59F299E3-D4D5-4FE5-B48D-590DF40B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895600"/>
            <a:ext cx="21336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100kwh</a:t>
            </a:r>
            <a:r>
              <a:rPr kumimoji="0" lang="en-US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0706" name="Text Box 18">
            <a:extLst>
              <a:ext uri="{FF2B5EF4-FFF2-40B4-BE49-F238E27FC236}">
                <a16:creationId xmlns:a16="http://schemas.microsoft.com/office/drawing/2014/main" id="{5839803C-70DF-43E0-9BEE-48A23187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21336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120kwh</a:t>
            </a: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0707" name="Text Box 19">
            <a:extLst>
              <a:ext uri="{FF2B5EF4-FFF2-40B4-BE49-F238E27FC236}">
                <a16:creationId xmlns:a16="http://schemas.microsoft.com/office/drawing/2014/main" id="{987B1897-8AC8-4340-9DD0-A6E8341B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62400"/>
            <a:ext cx="21336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140kwh</a:t>
            </a: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0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0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3" grpId="0"/>
      <p:bldP spid="370694" grpId="0"/>
      <p:bldP spid="370695" grpId="0"/>
      <p:bldP spid="370704" grpId="0" animBg="1"/>
      <p:bldP spid="370705" grpId="0" animBg="1"/>
      <p:bldP spid="370706" grpId="0" animBg="1"/>
      <p:bldP spid="3707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7" name="Picture 5" descr="061504a">
            <a:extLst>
              <a:ext uri="{FF2B5EF4-FFF2-40B4-BE49-F238E27FC236}">
                <a16:creationId xmlns:a16="http://schemas.microsoft.com/office/drawing/2014/main" id="{85AA4A36-B228-49FB-A001-455655B2DEC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57200"/>
            <a:ext cx="7239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674199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Text Box 4">
            <a:extLst>
              <a:ext uri="{FF2B5EF4-FFF2-40B4-BE49-F238E27FC236}">
                <a16:creationId xmlns:a16="http://schemas.microsoft.com/office/drawing/2014/main" id="{524A9B4D-E149-48D5-8B87-23AB2A56F6D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3400" y="457200"/>
            <a:ext cx="1905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tập 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1717" name="Text Box 5">
            <a:extLst>
              <a:ext uri="{FF2B5EF4-FFF2-40B4-BE49-F238E27FC236}">
                <a16:creationId xmlns:a16="http://schemas.microsoft.com/office/drawing/2014/main" id="{22B9FAD4-CE4D-464D-B228-E6FF5D8A597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5800" y="1066800"/>
            <a:ext cx="845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xác định công suất điện của tivi. Biết rằng sau khi mở tivi, quan sát đĩa công tơ và bấm giờ được số liệu sau: sau thời gian t = 50 giây, đĩa nhôm của công tơ quay 1 vòng. Biết rằng hằng số công tơ 900 vòng/kwh.</a:t>
            </a:r>
          </a:p>
        </p:txBody>
      </p:sp>
      <p:sp>
        <p:nvSpPr>
          <p:cNvPr id="371720" name="Text Box 8">
            <a:extLst>
              <a:ext uri="{FF2B5EF4-FFF2-40B4-BE49-F238E27FC236}">
                <a16:creationId xmlns:a16="http://schemas.microsoft.com/office/drawing/2014/main" id="{94EB0C39-4BAA-4C02-964C-7856D021D72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35052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40W</a:t>
            </a: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1721" name="Text Box 9">
            <a:extLst>
              <a:ext uri="{FF2B5EF4-FFF2-40B4-BE49-F238E27FC236}">
                <a16:creationId xmlns:a16="http://schemas.microsoft.com/office/drawing/2014/main" id="{12B90756-6774-4609-8AA2-A26BF52C55F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09800" y="35052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60W</a:t>
            </a: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1722" name="Text Box 10">
            <a:extLst>
              <a:ext uri="{FF2B5EF4-FFF2-40B4-BE49-F238E27FC236}">
                <a16:creationId xmlns:a16="http://schemas.microsoft.com/office/drawing/2014/main" id="{19653F96-06B6-400F-8241-12ACD713281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62400" y="35052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C.80W</a:t>
            </a: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1723" name="Text Box 11">
            <a:extLst>
              <a:ext uri="{FF2B5EF4-FFF2-40B4-BE49-F238E27FC236}">
                <a16:creationId xmlns:a16="http://schemas.microsoft.com/office/drawing/2014/main" id="{B3108993-4A7C-405B-BEEC-B3D084FFE6E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791200" y="3505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100W</a:t>
            </a:r>
            <a:r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1725" name="Text Box 13">
            <a:extLst>
              <a:ext uri="{FF2B5EF4-FFF2-40B4-BE49-F238E27FC236}">
                <a16:creationId xmlns:a16="http://schemas.microsoft.com/office/drawing/2014/main" id="{0793E704-8E13-44CB-9EDC-5CBB90F5CAE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5800" y="25146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khoanh vào chữ cái đứng trước câu trã lời em cho là đúng:</a:t>
            </a:r>
          </a:p>
        </p:txBody>
      </p:sp>
      <p:sp>
        <p:nvSpPr>
          <p:cNvPr id="371726" name="Text Box 14">
            <a:extLst>
              <a:ext uri="{FF2B5EF4-FFF2-40B4-BE49-F238E27FC236}">
                <a16:creationId xmlns:a16="http://schemas.microsoft.com/office/drawing/2014/main" id="{DB9B9570-93D4-409E-AF57-C755E9832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886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giải</a:t>
            </a:r>
          </a:p>
        </p:txBody>
      </p:sp>
      <p:sp>
        <p:nvSpPr>
          <p:cNvPr id="371727" name="Text Box 15">
            <a:extLst>
              <a:ext uri="{FF2B5EF4-FFF2-40B4-BE49-F238E27FC236}">
                <a16:creationId xmlns:a16="http://schemas.microsoft.com/office/drawing/2014/main" id="{C710D582-6EE2-4A8E-AD19-1507148AA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Ứng với mỗi vòng quay của đĩa, điện năng tiêu thụ của tivi là:</a:t>
            </a:r>
          </a:p>
        </p:txBody>
      </p:sp>
      <p:sp>
        <p:nvSpPr>
          <p:cNvPr id="371728" name="Text Box 16">
            <a:extLst>
              <a:ext uri="{FF2B5EF4-FFF2-40B4-BE49-F238E27FC236}">
                <a16:creationId xmlns:a16="http://schemas.microsoft.com/office/drawing/2014/main" id="{863777D7-9D3F-49DA-8923-2D1A39EFF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578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</a:t>
            </a: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1kWh</a:t>
            </a:r>
            <a:r>
              <a:rPr kumimoji="0" lang="en-US" altLang="vi-V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 900 = 3.600.000(Ws) : 900 = 4000(Ws)</a:t>
            </a:r>
          </a:p>
        </p:txBody>
      </p:sp>
      <p:sp>
        <p:nvSpPr>
          <p:cNvPr id="371729" name="Text Box 17">
            <a:extLst>
              <a:ext uri="{FF2B5EF4-FFF2-40B4-BE49-F238E27FC236}">
                <a16:creationId xmlns:a16="http://schemas.microsoft.com/office/drawing/2014/main" id="{46FDC692-C81E-471C-BEFE-8765C2BB8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91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Công suất tivi là: P = A : t  = 4000(Ws) : 50(s) = 80(W)</a:t>
            </a:r>
          </a:p>
        </p:txBody>
      </p:sp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17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/>
      <p:bldP spid="371717" grpId="0"/>
      <p:bldP spid="371720" grpId="0"/>
      <p:bldP spid="371721" grpId="0"/>
      <p:bldP spid="371722" grpId="0"/>
      <p:bldP spid="371723" grpId="0"/>
      <p:bldP spid="371725" grpId="0"/>
      <p:bldP spid="371726" grpId="0"/>
      <p:bldP spid="371727" grpId="0"/>
      <p:bldP spid="371728" grpId="0"/>
      <p:bldP spid="3717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Text Box 4">
            <a:extLst>
              <a:ext uri="{FF2B5EF4-FFF2-40B4-BE49-F238E27FC236}">
                <a16:creationId xmlns:a16="http://schemas.microsoft.com/office/drawing/2014/main" id="{FEF37500-3E8E-45BF-80A8-C7EB62AA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tập 4:</a:t>
            </a:r>
          </a:p>
        </p:txBody>
      </p:sp>
      <p:sp>
        <p:nvSpPr>
          <p:cNvPr id="372741" name="Text Box 5">
            <a:extLst>
              <a:ext uri="{FF2B5EF4-FFF2-40B4-BE49-F238E27FC236}">
                <a16:creationId xmlns:a16="http://schemas.microsoft.com/office/drawing/2014/main" id="{CB7B121A-A020-4413-BE20-726180EC3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534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Dùng một công tơ 200V có hằng số công tơ 600 vòng/kWh để đo điện năng tiêu thụ của một bong đèn 220V – 100W, quan sát đĩa công tơ và bấm giờ được số liệu sau: sau thời gian t = 80 giây, đĩa nhôm quay được 1 vòng. Hãy xác định công tơ chạy đúng hay sai?</a:t>
            </a:r>
          </a:p>
        </p:txBody>
      </p:sp>
      <p:sp>
        <p:nvSpPr>
          <p:cNvPr id="372742" name="Text Box 6">
            <a:extLst>
              <a:ext uri="{FF2B5EF4-FFF2-40B4-BE49-F238E27FC236}">
                <a16:creationId xmlns:a16="http://schemas.microsoft.com/office/drawing/2014/main" id="{153DC2D5-9768-49ED-BB2E-5E643437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743200"/>
            <a:ext cx="2133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2743" name="Text Box 7">
            <a:extLst>
              <a:ext uri="{FF2B5EF4-FFF2-40B4-BE49-F238E27FC236}">
                <a16:creationId xmlns:a16="http://schemas.microsoft.com/office/drawing/2014/main" id="{9F5E54BA-D706-4A0F-9BB9-5185AD852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00400"/>
            <a:ext cx="8001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Điện năng tiêu thụ ứng với mỗi vòng quay của công tơ là: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= 1(kWh) : 600 = 3.600.000(Ws) : 600 = 6.000(Ws).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Nếu công tơ chạy đúng, với bóng đèn có công suất P = 100W, thời gian quay 1 vòng của đĩa nhôm là: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 = A : P = 6.000(Ws) : 100(W) = 60(s).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Vậy công tơ chạy chậm.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72744" name="Picture 8" descr="dovui(2)[1]">
            <a:extLst>
              <a:ext uri="{FF2B5EF4-FFF2-40B4-BE49-F238E27FC236}">
                <a16:creationId xmlns:a16="http://schemas.microsoft.com/office/drawing/2014/main" id="{A6108194-5AA6-45DF-B455-9B2B10372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81600"/>
            <a:ext cx="1381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27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/>
      <p:bldP spid="372741" grpId="0"/>
      <p:bldP spid="372742" grpId="0"/>
      <p:bldP spid="3727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>
            <a:extLst>
              <a:ext uri="{FF2B5EF4-FFF2-40B4-BE49-F238E27FC236}">
                <a16:creationId xmlns:a16="http://schemas.microsoft.com/office/drawing/2014/main" id="{26DD5AA9-962F-403A-8514-ABA4CE3AB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61125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latin typeface="Arial Unicode MS" panose="020B0604020202020204" pitchFamily="34" charset="-128"/>
              </a:rPr>
              <a:t>Tháng 9 năm 2012</a:t>
            </a:r>
          </a:p>
        </p:txBody>
      </p:sp>
      <p:pic>
        <p:nvPicPr>
          <p:cNvPr id="90115" name="Picture 5" descr="buom hoa dong">
            <a:extLst>
              <a:ext uri="{FF2B5EF4-FFF2-40B4-BE49-F238E27FC236}">
                <a16:creationId xmlns:a16="http://schemas.microsoft.com/office/drawing/2014/main" id="{7719278E-1B90-44DE-B1B3-2E24CAB83311}"/>
              </a:ext>
            </a:extLst>
          </p:cNvPr>
          <p:cNvPicPr>
            <a:picLocks noGrp="1" noChangeAspect="1" noChangeArrowheads="1" noCrop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362200"/>
            <a:ext cx="1905000" cy="3352800"/>
          </a:xfrm>
        </p:spPr>
      </p:pic>
      <p:sp>
        <p:nvSpPr>
          <p:cNvPr id="49165" name="AutoShape 13">
            <a:extLst>
              <a:ext uri="{FF2B5EF4-FFF2-40B4-BE49-F238E27FC236}">
                <a16:creationId xmlns:a16="http://schemas.microsoft.com/office/drawing/2014/main" id="{5281BDB9-8D94-4209-90CA-FD9F7A335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752600"/>
            <a:ext cx="4724400" cy="27622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0"/>
          </a:p>
        </p:txBody>
      </p:sp>
      <p:sp>
        <p:nvSpPr>
          <p:cNvPr id="49166" name="WordArt 14">
            <a:extLst>
              <a:ext uri="{FF2B5EF4-FFF2-40B4-BE49-F238E27FC236}">
                <a16:creationId xmlns:a16="http://schemas.microsoft.com/office/drawing/2014/main" id="{95788D1D-3E9A-4882-94AE-C23CA4BC21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858000" cy="1362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37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Bài học đã</a:t>
            </a:r>
          </a:p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KẾT THÚC</a:t>
            </a:r>
          </a:p>
        </p:txBody>
      </p:sp>
      <p:sp>
        <p:nvSpPr>
          <p:cNvPr id="49167" name="WordArt 15" descr="Narrow vertical">
            <a:extLst>
              <a:ext uri="{FF2B5EF4-FFF2-40B4-BE49-F238E27FC236}">
                <a16:creationId xmlns:a16="http://schemas.microsoft.com/office/drawing/2014/main" id="{C58EE637-469E-49CA-A4A1-AA9C2FFDF5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2362200"/>
            <a:ext cx="2819400" cy="13700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Thân ái chào các em</a:t>
            </a:r>
            <a:endParaRPr lang="vi-VN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0119" name="Picture 10" descr="08">
            <a:extLst>
              <a:ext uri="{FF2B5EF4-FFF2-40B4-BE49-F238E27FC236}">
                <a16:creationId xmlns:a16="http://schemas.microsoft.com/office/drawing/2014/main" id="{892A4191-C37B-4E72-9837-990A8628DC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12" descr="08">
            <a:extLst>
              <a:ext uri="{FF2B5EF4-FFF2-40B4-BE49-F238E27FC236}">
                <a16:creationId xmlns:a16="http://schemas.microsoft.com/office/drawing/2014/main" id="{4575E737-BFCC-4D8D-8FAA-04DA512F79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13" descr="08">
            <a:extLst>
              <a:ext uri="{FF2B5EF4-FFF2-40B4-BE49-F238E27FC236}">
                <a16:creationId xmlns:a16="http://schemas.microsoft.com/office/drawing/2014/main" id="{449CC37E-94C6-40C5-80FE-18B6F27FAF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4" descr="08">
            <a:extLst>
              <a:ext uri="{FF2B5EF4-FFF2-40B4-BE49-F238E27FC236}">
                <a16:creationId xmlns:a16="http://schemas.microsoft.com/office/drawing/2014/main" id="{07F9BF82-F99D-4B82-88EC-649F75F99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1" name="Rectangle 15">
            <a:extLst>
              <a:ext uri="{FF2B5EF4-FFF2-40B4-BE49-F238E27FC236}">
                <a16:creationId xmlns:a16="http://schemas.microsoft.com/office/drawing/2014/main" id="{7FC320B3-C147-4E59-B0E0-D977BDDFC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19800"/>
            <a:ext cx="3840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800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Giáo viên thực hiện</a:t>
            </a:r>
            <a:r>
              <a:rPr lang="en-US" sz="1800" b="0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: </a:t>
            </a:r>
            <a:r>
              <a:rPr lang="en-US" sz="1800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Phạm Sa Kin</a:t>
            </a:r>
          </a:p>
        </p:txBody>
      </p:sp>
      <p:sp>
        <p:nvSpPr>
          <p:cNvPr id="75792" name="Rectangle 16">
            <a:extLst>
              <a:ext uri="{FF2B5EF4-FFF2-40B4-BE49-F238E27FC236}">
                <a16:creationId xmlns:a16="http://schemas.microsoft.com/office/drawing/2014/main" id="{EC78C05F-50AB-4350-BE21-E5C91F422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324600"/>
            <a:ext cx="611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1800" i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Hãy truy cập  vào Website </a:t>
            </a:r>
            <a:r>
              <a:rPr lang="en-US" sz="18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http://sakin402.violet.vn/</a:t>
            </a:r>
          </a:p>
        </p:txBody>
      </p:sp>
      <p:pic>
        <p:nvPicPr>
          <p:cNvPr id="90125" name="Picture 17" descr="Kin (18)">
            <a:extLst>
              <a:ext uri="{FF2B5EF4-FFF2-40B4-BE49-F238E27FC236}">
                <a16:creationId xmlns:a16="http://schemas.microsoft.com/office/drawing/2014/main" id="{89DD77B9-2761-4B99-9CD0-C4DF8EC697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4463">
            <a:off x="2667000" y="3429000"/>
            <a:ext cx="1257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8" descr="Picture1">
            <a:extLst>
              <a:ext uri="{FF2B5EF4-FFF2-40B4-BE49-F238E27FC236}">
                <a16:creationId xmlns:a16="http://schemas.microsoft.com/office/drawing/2014/main" id="{062B466A-A74C-4145-9F91-67FCCBABC9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8956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9" descr="Kin (18)">
            <a:extLst>
              <a:ext uri="{FF2B5EF4-FFF2-40B4-BE49-F238E27FC236}">
                <a16:creationId xmlns:a16="http://schemas.microsoft.com/office/drawing/2014/main" id="{2A3EA31B-30A6-4B8B-B558-6E68612225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132">
            <a:off x="3657600" y="3352800"/>
            <a:ext cx="1257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20" descr="Kin (18)">
            <a:extLst>
              <a:ext uri="{FF2B5EF4-FFF2-40B4-BE49-F238E27FC236}">
                <a16:creationId xmlns:a16="http://schemas.microsoft.com/office/drawing/2014/main" id="{9CBC3BDF-6538-41F6-813C-1AD5A23A94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609">
            <a:off x="4419600" y="3429000"/>
            <a:ext cx="1257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65" grpId="0" animBg="1"/>
      <p:bldP spid="75791" grpId="0"/>
      <p:bldP spid="75792" grpId="0"/>
      <p:bldP spid="757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3" name="Picture 5" descr="electric-meter">
            <a:extLst>
              <a:ext uri="{FF2B5EF4-FFF2-40B4-BE49-F238E27FC236}">
                <a16:creationId xmlns:a16="http://schemas.microsoft.com/office/drawing/2014/main" id="{0066B7D2-56B2-4D55-B9FD-451BE96F1B7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466725"/>
            <a:ext cx="5791200" cy="608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441452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1" name="Picture 5" descr="cto">
            <a:extLst>
              <a:ext uri="{FF2B5EF4-FFF2-40B4-BE49-F238E27FC236}">
                <a16:creationId xmlns:a16="http://schemas.microsoft.com/office/drawing/2014/main" id="{DBDD118B-F274-4560-8C08-EE9A145C3E1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304800"/>
            <a:ext cx="7559675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24348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9" name="Picture 5" descr="electric meter">
            <a:extLst>
              <a:ext uri="{FF2B5EF4-FFF2-40B4-BE49-F238E27FC236}">
                <a16:creationId xmlns:a16="http://schemas.microsoft.com/office/drawing/2014/main" id="{DF677BB4-30E5-45C3-A835-75835996E286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823309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3" name="Picture 5" descr="electric-meter-medium">
            <a:extLst>
              <a:ext uri="{FF2B5EF4-FFF2-40B4-BE49-F238E27FC236}">
                <a16:creationId xmlns:a16="http://schemas.microsoft.com/office/drawing/2014/main" id="{14B8EE53-49FE-4E0C-A1ED-67C378DAB0E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685800"/>
            <a:ext cx="66294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83424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5" name="Picture 5" descr="em1">
            <a:extLst>
              <a:ext uri="{FF2B5EF4-FFF2-40B4-BE49-F238E27FC236}">
                <a16:creationId xmlns:a16="http://schemas.microsoft.com/office/drawing/2014/main" id="{5BE7A8BF-E411-4710-8B20-BE7CF060DCD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57200"/>
            <a:ext cx="57150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279830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9" name="Picture 5" descr="images699633_images686367_moi1">
            <a:extLst>
              <a:ext uri="{FF2B5EF4-FFF2-40B4-BE49-F238E27FC236}">
                <a16:creationId xmlns:a16="http://schemas.microsoft.com/office/drawing/2014/main" id="{8254A91F-DD0F-42E5-B04E-5F54427C392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04800"/>
            <a:ext cx="5410200" cy="601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67843"/>
      </p:ext>
    </p:extLst>
  </p:cSld>
  <p:clrMapOvr>
    <a:masterClrMapping/>
  </p:clrMapOvr>
  <p:transition spd="med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967</Words>
  <Application>Microsoft Office PowerPoint</Application>
  <PresentationFormat>Trình chiếu Trên màn hình (4:3)</PresentationFormat>
  <Paragraphs>130</Paragraphs>
  <Slides>32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32</vt:i4>
      </vt:variant>
    </vt:vector>
  </HeadingPairs>
  <TitlesOfParts>
    <vt:vector size="43" baseType="lpstr">
      <vt:lpstr>Arial Unicode MS</vt:lpstr>
      <vt:lpstr>Arial</vt:lpstr>
      <vt:lpstr>Arial Unicode </vt:lpstr>
      <vt:lpstr>Calibri</vt:lpstr>
      <vt:lpstr>Tahoma</vt:lpstr>
      <vt:lpstr>Times New Roman</vt:lpstr>
      <vt:lpstr>VNI-Helve</vt:lpstr>
      <vt:lpstr>Wingdings</vt:lpstr>
      <vt:lpstr>WP MultinationalA Helve</vt:lpstr>
      <vt:lpstr>Office Theme</vt:lpstr>
      <vt:lpstr>2_Default Design</vt:lpstr>
      <vt:lpstr>Bản trình bày PowerPoint</vt:lpstr>
      <vt:lpstr>MỘT SỐ LOẠI CÔNG TƠ ĐIỆN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I.TÌM HIỂU VỀ CÔNG TƠ ĐIỆN: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V. CÂN CHỈNH CÔNG TƠ ĐIỆN</vt:lpstr>
      <vt:lpstr>IV. CÂN CHỈNH CÔNG TƠ ĐIỆN </vt:lpstr>
      <vt:lpstr>BÀI TẬP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VietNamese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VietNam</dc:creator>
  <cp:lastModifiedBy>Ng Huu Tuan</cp:lastModifiedBy>
  <cp:revision>203</cp:revision>
  <dcterms:created xsi:type="dcterms:W3CDTF">2012-08-02T03:47:32Z</dcterms:created>
  <dcterms:modified xsi:type="dcterms:W3CDTF">2018-10-10T07:59:09Z</dcterms:modified>
</cp:coreProperties>
</file>