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4" name="Picture 2" descr="Bộ hình nền PowerPoint đẹp, đơn giản và chuyên nghiệp"/>
          <p:cNvPicPr>
            <a:picLocks noChangeAspect="1"/>
          </p:cNvPicPr>
          <p:nvPr/>
        </p:nvPicPr>
        <p:blipFill>
          <a:blip r:embed="rId1"/>
          <a:stretch>
            <a:fillRect/>
          </a:stretch>
        </p:blipFill>
        <p:spPr>
          <a:xfrm>
            <a:off x="0" y="0"/>
            <a:ext cx="12192000" cy="6858000"/>
          </a:xfrm>
          <a:prstGeom prst="rect">
            <a:avLst/>
          </a:prstGeom>
          <a:noFill/>
          <a:ln w="9525">
            <a:noFill/>
          </a:ln>
        </p:spPr>
      </p:pic>
      <p:sp>
        <p:nvSpPr>
          <p:cNvPr id="8195" name="TextBox 3"/>
          <p:cNvSpPr txBox="1"/>
          <p:nvPr/>
        </p:nvSpPr>
        <p:spPr>
          <a:xfrm>
            <a:off x="2630488" y="385763"/>
            <a:ext cx="6673850" cy="954087"/>
          </a:xfrm>
          <a:prstGeom prst="rect">
            <a:avLst/>
          </a:prstGeom>
          <a:noFill/>
          <a:ln w="9525">
            <a:noFill/>
          </a:ln>
        </p:spPr>
        <p:txBody>
          <a:bodyPr wrap="none">
            <a:spAutoFit/>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algn="ctr" defTabSz="914400">
              <a:spcBef>
                <a:spcPct val="0"/>
              </a:spcBef>
              <a:buClrTx/>
              <a:buSzTx/>
              <a:buFontTx/>
              <a:buNone/>
            </a:pPr>
            <a:r>
              <a:rPr lang="en-US" altLang="vi-VN" sz="2800" dirty="0">
                <a:solidFill>
                  <a:schemeClr val="tx2"/>
                </a:solidFill>
                <a:latin typeface="Times New Roman" panose="02020603050405020304" pitchFamily="18" charset="0"/>
                <a:cs typeface="Times New Roman" panose="02020603050405020304" pitchFamily="18" charset="0"/>
              </a:rPr>
              <a:t>UỶ BAN NHÂN DÂN HUYỆN HÓC MÔN</a:t>
            </a:r>
            <a:endParaRPr lang="en-US" altLang="vi-VN" sz="2800" dirty="0">
              <a:solidFill>
                <a:schemeClr val="tx2"/>
              </a:solidFill>
              <a:latin typeface="Times New Roman" panose="02020603050405020304" pitchFamily="18" charset="0"/>
              <a:cs typeface="Times New Roman" panose="02020603050405020304" pitchFamily="18" charset="0"/>
            </a:endParaRPr>
          </a:p>
          <a:p>
            <a:pPr marL="0" lvl="0" indent="0" algn="ctr" defTabSz="914400">
              <a:spcBef>
                <a:spcPct val="0"/>
              </a:spcBef>
              <a:buClrTx/>
              <a:buSzTx/>
              <a:buFontTx/>
              <a:buNone/>
            </a:pPr>
            <a:r>
              <a:rPr lang="en-US" altLang="vi-VN" sz="2800" b="1" dirty="0">
                <a:solidFill>
                  <a:schemeClr val="tx2"/>
                </a:solidFill>
                <a:latin typeface="Times New Roman" panose="02020603050405020304" pitchFamily="18" charset="0"/>
                <a:cs typeface="Times New Roman" panose="02020603050405020304" pitchFamily="18" charset="0"/>
              </a:rPr>
              <a:t>TRƯỜNG</a:t>
            </a:r>
            <a:r>
              <a:rPr lang="en-US" altLang="vi-VN" sz="2800" dirty="0">
                <a:solidFill>
                  <a:schemeClr val="tx2"/>
                </a:solidFill>
                <a:latin typeface="Times New Roman" panose="02020603050405020304" pitchFamily="18" charset="0"/>
                <a:cs typeface="Times New Roman" panose="02020603050405020304" pitchFamily="18" charset="0"/>
              </a:rPr>
              <a:t> </a:t>
            </a:r>
            <a:r>
              <a:rPr lang="en-US" altLang="vi-VN" sz="2800" b="1" dirty="0">
                <a:solidFill>
                  <a:schemeClr val="tx2"/>
                </a:solidFill>
                <a:latin typeface="Times New Roman" panose="02020603050405020304" pitchFamily="18" charset="0"/>
                <a:cs typeface="Times New Roman" panose="02020603050405020304" pitchFamily="18" charset="0"/>
              </a:rPr>
              <a:t>THCS NGUYỄN VĂN BỨA</a:t>
            </a:r>
            <a:endParaRPr lang="vi-VN" altLang="vi-VN" sz="2800" b="1" dirty="0">
              <a:solidFill>
                <a:schemeClr val="tx2"/>
              </a:solidFill>
              <a:latin typeface="Times New Roman" panose="02020603050405020304" pitchFamily="18" charset="0"/>
              <a:ea typeface="Times New Roman" panose="02020603050405020304" pitchFamily="18" charset="0"/>
            </a:endParaRPr>
          </a:p>
        </p:txBody>
      </p:sp>
      <p:cxnSp>
        <p:nvCxnSpPr>
          <p:cNvPr id="6" name="Straight Connector 5"/>
          <p:cNvCxnSpPr/>
          <p:nvPr/>
        </p:nvCxnSpPr>
        <p:spPr>
          <a:xfrm>
            <a:off x="3973513" y="1446213"/>
            <a:ext cx="3821113"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076008" y="1446213"/>
            <a:ext cx="10240010" cy="4707890"/>
          </a:xfrm>
          <a:prstGeom prst="rect">
            <a:avLst/>
          </a:prstGeom>
          <a:noFill/>
          <a:ln w="9525">
            <a:noFill/>
          </a:ln>
        </p:spPr>
        <p:txBody>
          <a:bodyPr wrap="none">
            <a:spAutoFit/>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algn="ctr" defTabSz="914400">
              <a:lnSpc>
                <a:spcPct val="150000"/>
              </a:lnSpc>
              <a:spcBef>
                <a:spcPct val="0"/>
              </a:spcBef>
              <a:buClrTx/>
              <a:buSzTx/>
              <a:buFontTx/>
              <a:buNone/>
            </a:pPr>
            <a:r>
              <a:rPr lang="vi-VN" altLang="en-US" sz="7200" b="1" dirty="0">
                <a:solidFill>
                  <a:srgbClr val="FF0000"/>
                </a:solidFill>
                <a:latin typeface="Times New Roman" panose="02020603050405020304" pitchFamily="18" charset="0"/>
                <a:cs typeface="Times New Roman" panose="02020603050405020304" pitchFamily="18" charset="0"/>
              </a:rPr>
              <a:t>CHÀO MỪNG HỘI THI </a:t>
            </a:r>
            <a:endParaRPr lang="vi-VN" altLang="en-US" sz="7200" b="1" dirty="0">
              <a:solidFill>
                <a:srgbClr val="FF0000"/>
              </a:solidFill>
              <a:latin typeface="Times New Roman" panose="02020603050405020304" pitchFamily="18" charset="0"/>
              <a:cs typeface="Times New Roman" panose="02020603050405020304" pitchFamily="18" charset="0"/>
            </a:endParaRPr>
          </a:p>
          <a:p>
            <a:pPr marL="0" lvl="0" indent="0" algn="ctr" defTabSz="914400">
              <a:lnSpc>
                <a:spcPct val="150000"/>
              </a:lnSpc>
              <a:spcBef>
                <a:spcPct val="0"/>
              </a:spcBef>
              <a:buClrTx/>
              <a:buSzTx/>
              <a:buFontTx/>
              <a:buNone/>
            </a:pPr>
            <a:r>
              <a:rPr lang="vi-VN" altLang="en-US" sz="4000" b="1" dirty="0">
                <a:solidFill>
                  <a:srgbClr val="FF0000"/>
                </a:solidFill>
                <a:latin typeface="Times New Roman" panose="02020603050405020304" pitchFamily="18" charset="0"/>
                <a:cs typeface="Times New Roman" panose="02020603050405020304" pitchFamily="18" charset="0"/>
              </a:rPr>
              <a:t>GIÁO VIÊN GIỎI</a:t>
            </a:r>
            <a:r>
              <a:rPr lang="en-US" altLang="en-US" sz="4000" b="1" dirty="0">
                <a:solidFill>
                  <a:srgbClr val="FF0000"/>
                </a:solidFill>
                <a:latin typeface="Times New Roman" panose="02020603050405020304" pitchFamily="18" charset="0"/>
                <a:cs typeface="Times New Roman" panose="02020603050405020304" pitchFamily="18" charset="0"/>
              </a:rPr>
              <a:t> CẤP HUYỆN</a:t>
            </a:r>
            <a:endParaRPr lang="en-US" altLang="en-US" sz="4000" b="1" dirty="0">
              <a:solidFill>
                <a:srgbClr val="FF0000"/>
              </a:solidFill>
              <a:latin typeface="Times New Roman" panose="02020603050405020304" pitchFamily="18" charset="0"/>
              <a:cs typeface="Times New Roman" panose="02020603050405020304" pitchFamily="18" charset="0"/>
            </a:endParaRPr>
          </a:p>
          <a:p>
            <a:pPr marL="0" lvl="0" indent="0" algn="ctr" defTabSz="914400">
              <a:lnSpc>
                <a:spcPct val="150000"/>
              </a:lnSpc>
              <a:spcBef>
                <a:spcPct val="0"/>
              </a:spcBef>
              <a:buClrTx/>
              <a:buSzTx/>
              <a:buFontTx/>
              <a:buNone/>
            </a:pPr>
            <a:r>
              <a:rPr lang="en-US" altLang="en-US" sz="4000" b="1" dirty="0">
                <a:solidFill>
                  <a:srgbClr val="FF0000"/>
                </a:solidFill>
                <a:latin typeface="Times New Roman" panose="02020603050405020304" pitchFamily="18" charset="0"/>
                <a:cs typeface="Times New Roman" panose="02020603050405020304" pitchFamily="18" charset="0"/>
              </a:rPr>
              <a:t>NĂM HỌC: 2022 - 2023 </a:t>
            </a:r>
            <a:endParaRPr lang="en-US" altLang="en-US" sz="4000" b="1" dirty="0">
              <a:solidFill>
                <a:srgbClr val="FF0000"/>
              </a:solidFill>
              <a:latin typeface="Times New Roman" panose="02020603050405020304" pitchFamily="18" charset="0"/>
              <a:cs typeface="Times New Roman" panose="02020603050405020304" pitchFamily="18" charset="0"/>
            </a:endParaRPr>
          </a:p>
          <a:p>
            <a:pPr marL="0" lvl="0" indent="0" algn="ctr" defTabSz="914400">
              <a:lnSpc>
                <a:spcPct val="150000"/>
              </a:lnSpc>
              <a:spcBef>
                <a:spcPct val="0"/>
              </a:spcBef>
              <a:buClrTx/>
              <a:buSzTx/>
              <a:buFontTx/>
              <a:buNone/>
            </a:pPr>
            <a:endParaRPr lang="vi-VN" altLang="en-US" sz="4800" b="1" dirty="0">
              <a:solidFill>
                <a:srgbClr val="FF0000"/>
              </a:solidFill>
              <a:latin typeface="Times New Roman" panose="02020603050405020304" pitchFamily="18" charset="0"/>
              <a:ea typeface="Times New Roman" panose="02020603050405020304" pitchFamily="18" charset="0"/>
            </a:endParaRPr>
          </a:p>
        </p:txBody>
      </p:sp>
      <p:sp>
        <p:nvSpPr>
          <p:cNvPr id="8198" name="TextBox 8"/>
          <p:cNvSpPr txBox="1"/>
          <p:nvPr/>
        </p:nvSpPr>
        <p:spPr>
          <a:xfrm>
            <a:off x="2447925" y="5113338"/>
            <a:ext cx="7161530" cy="645160"/>
          </a:xfrm>
          <a:prstGeom prst="rect">
            <a:avLst/>
          </a:prstGeom>
          <a:noFill/>
          <a:ln w="9525">
            <a:noFill/>
          </a:ln>
        </p:spPr>
        <p:txBody>
          <a:bodyPr wrap="none">
            <a:spAutoFit/>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defTabSz="914400">
              <a:spcBef>
                <a:spcPct val="0"/>
              </a:spcBef>
              <a:buClrTx/>
              <a:buSzTx/>
              <a:buFontTx/>
              <a:buNone/>
            </a:pPr>
            <a:r>
              <a:rPr lang="vi-VN" altLang="vi-VN" sz="3600" dirty="0">
                <a:solidFill>
                  <a:schemeClr val="tx2"/>
                </a:solidFill>
                <a:latin typeface="Times New Roman" panose="02020603050405020304" pitchFamily="18" charset="0"/>
                <a:cs typeface="Times New Roman" panose="02020603050405020304" pitchFamily="18" charset="0"/>
              </a:rPr>
              <a:t>Giáo viên thực hiện: </a:t>
            </a:r>
            <a:r>
              <a:rPr lang="en-US" altLang="vi-VN" sz="3600" dirty="0">
                <a:solidFill>
                  <a:schemeClr val="tx2"/>
                </a:solidFill>
                <a:latin typeface="Times New Roman" panose="02020603050405020304" pitchFamily="18" charset="0"/>
                <a:cs typeface="Times New Roman" panose="02020603050405020304" pitchFamily="18" charset="0"/>
              </a:rPr>
              <a:t>Nguyễn Đình Đa</a:t>
            </a:r>
            <a:endParaRPr lang="en-US" altLang="vi-VN" sz="3600"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indefinite" fill="remove" nodeType="withEffect">
                                  <p:stCondLst>
                                    <p:cond delay="0"/>
                                  </p:stCondLst>
                                  <p:childTnLst>
                                    <p:animClr clrSpc="rgb" dir="cw">
                                      <p:cBhvr override="childStyle">
                                        <p:cTn id="6" dur="1500" autoRev="1" fill="remove"/>
                                        <p:tgtEl>
                                          <p:spTgt spid="8">
                                            <p:txEl>
                                              <p:charRg st="0" end="19"/>
                                            </p:txEl>
                                          </p:spTgt>
                                        </p:tgtEl>
                                        <p:attrNameLst>
                                          <p:attrName>style.color</p:attrName>
                                        </p:attrNameLst>
                                      </p:cBhvr>
                                      <p:to>
                                        <a:schemeClr val="bg1"/>
                                      </p:to>
                                    </p:animClr>
                                    <p:animClr clrSpc="rgb" dir="cw">
                                      <p:cBhvr>
                                        <p:cTn id="7" dur="1500" autoRev="1" fill="remove"/>
                                        <p:tgtEl>
                                          <p:spTgt spid="8">
                                            <p:txEl>
                                              <p:charRg st="0" end="19"/>
                                            </p:txEl>
                                          </p:spTgt>
                                        </p:tgtEl>
                                        <p:attrNameLst>
                                          <p:attrName>fillcolor</p:attrName>
                                        </p:attrNameLst>
                                      </p:cBhvr>
                                      <p:to>
                                        <a:schemeClr val="bg1"/>
                                      </p:to>
                                    </p:animClr>
                                    <p:set>
                                      <p:cBhvr>
                                        <p:cTn id="8" dur="1500" autoRev="1" fill="remove"/>
                                        <p:tgtEl>
                                          <p:spTgt spid="8">
                                            <p:txEl>
                                              <p:charRg st="0" end="19"/>
                                            </p:txEl>
                                          </p:spTgt>
                                        </p:tgtEl>
                                        <p:attrNameLst>
                                          <p:attrName>fill.type</p:attrName>
                                        </p:attrNameLst>
                                      </p:cBhvr>
                                      <p:to>
                                        <p:strVal val="solid"/>
                                      </p:to>
                                    </p:set>
                                    <p:set>
                                      <p:cBhvr>
                                        <p:cTn id="9" dur="1500" autoRev="1" fill="remove"/>
                                        <p:tgtEl>
                                          <p:spTgt spid="8">
                                            <p:txEl>
                                              <p:charRg st="0" end="19"/>
                                            </p:txEl>
                                          </p:spTgt>
                                        </p:tgtEl>
                                        <p:attrNameLst>
                                          <p:attrName>fill.on</p:attrName>
                                        </p:attrNameLst>
                                      </p:cBhvr>
                                      <p:to>
                                        <p:strVal val="true"/>
                                      </p:to>
                                    </p:set>
                                  </p:childTnLst>
                                </p:cTn>
                              </p:par>
                              <p:par>
                                <p:cTn id="10" presetID="21" presetClass="emph" presetSubtype="0" repeatCount="indefinite" fill="hold" nodeType="withEffect">
                                  <p:stCondLst>
                                    <p:cond delay="0"/>
                                  </p:stCondLst>
                                  <p:childTnLst>
                                    <p:animClr clrSpc="hsl" dir="cw">
                                      <p:cBhvr override="childStyle">
                                        <p:cTn id="11" dur="2000" fill="hold"/>
                                        <p:tgtEl>
                                          <p:spTgt spid="8">
                                            <p:txEl>
                                              <p:charRg st="19" end="53"/>
                                            </p:txEl>
                                          </p:spTgt>
                                        </p:tgtEl>
                                        <p:attrNameLst>
                                          <p:attrName>style.color</p:attrName>
                                        </p:attrNameLst>
                                      </p:cBhvr>
                                      <p:by>
                                        <p:hsl h="7199925" s="0" l="0"/>
                                      </p:by>
                                    </p:animClr>
                                    <p:animClr clrSpc="hsl" dir="cw">
                                      <p:cBhvr>
                                        <p:cTn id="12" dur="2000" fill="hold"/>
                                        <p:tgtEl>
                                          <p:spTgt spid="8">
                                            <p:txEl>
                                              <p:charRg st="19" end="53"/>
                                            </p:txEl>
                                          </p:spTgt>
                                        </p:tgtEl>
                                        <p:attrNameLst>
                                          <p:attrName>fillcolor</p:attrName>
                                        </p:attrNameLst>
                                      </p:cBhvr>
                                      <p:by>
                                        <p:hsl h="7199925" s="0" l="0"/>
                                      </p:by>
                                    </p:animClr>
                                    <p:animClr clrSpc="hsl" dir="cw">
                                      <p:cBhvr>
                                        <p:cTn id="13" dur="2000" fill="hold"/>
                                        <p:tgtEl>
                                          <p:spTgt spid="8">
                                            <p:txEl>
                                              <p:charRg st="19" end="53"/>
                                            </p:txEl>
                                          </p:spTgt>
                                        </p:tgtEl>
                                        <p:attrNameLst>
                                          <p:attrName>stroke.color</p:attrName>
                                        </p:attrNameLst>
                                      </p:cBhvr>
                                      <p:by>
                                        <p:hsl h="7199925" s="0" l="0"/>
                                      </p:by>
                                    </p:animClr>
                                    <p:set>
                                      <p:cBhvr>
                                        <p:cTn id="14" dur="2000" fill="hold"/>
                                        <p:tgtEl>
                                          <p:spTgt spid="8">
                                            <p:txEl>
                                              <p:charRg st="19" end="53"/>
                                            </p:txEl>
                                          </p:spTgt>
                                        </p:tgtEl>
                                        <p:attrNameLst>
                                          <p:attrName>fill.type</p:attrName>
                                        </p:attrNameLst>
                                      </p:cBhvr>
                                      <p:to>
                                        <p:strVal val="solid"/>
                                      </p:to>
                                    </p:set>
                                  </p:childTnLst>
                                </p:cTn>
                              </p:par>
                              <p:par>
                                <p:cTn id="15" presetID="21" presetClass="emph" presetSubtype="0" repeatCount="indefinite" fill="hold" nodeType="withEffect">
                                  <p:stCondLst>
                                    <p:cond delay="0"/>
                                  </p:stCondLst>
                                  <p:childTnLst>
                                    <p:animClr clrSpc="hsl" dir="cw">
                                      <p:cBhvr override="childStyle">
                                        <p:cTn id="16" dur="2000" fill="hold"/>
                                        <p:tgtEl>
                                          <p:spTgt spid="8">
                                            <p:txEl>
                                              <p:charRg st="53" end="75"/>
                                            </p:txEl>
                                          </p:spTgt>
                                        </p:tgtEl>
                                        <p:attrNameLst>
                                          <p:attrName>style.color</p:attrName>
                                        </p:attrNameLst>
                                      </p:cBhvr>
                                      <p:by>
                                        <p:hsl h="7199925" s="0" l="0"/>
                                      </p:by>
                                    </p:animClr>
                                    <p:animClr clrSpc="hsl" dir="cw">
                                      <p:cBhvr>
                                        <p:cTn id="17" dur="2000" fill="hold"/>
                                        <p:tgtEl>
                                          <p:spTgt spid="8">
                                            <p:txEl>
                                              <p:charRg st="53" end="75"/>
                                            </p:txEl>
                                          </p:spTgt>
                                        </p:tgtEl>
                                        <p:attrNameLst>
                                          <p:attrName>fillcolor</p:attrName>
                                        </p:attrNameLst>
                                      </p:cBhvr>
                                      <p:by>
                                        <p:hsl h="7199925" s="0" l="0"/>
                                      </p:by>
                                    </p:animClr>
                                    <p:animClr clrSpc="hsl" dir="cw">
                                      <p:cBhvr>
                                        <p:cTn id="18" dur="2000" fill="hold"/>
                                        <p:tgtEl>
                                          <p:spTgt spid="8">
                                            <p:txEl>
                                              <p:charRg st="53" end="75"/>
                                            </p:txEl>
                                          </p:spTgt>
                                        </p:tgtEl>
                                        <p:attrNameLst>
                                          <p:attrName>stroke.color</p:attrName>
                                        </p:attrNameLst>
                                      </p:cBhvr>
                                      <p:by>
                                        <p:hsl h="7199925" s="0" l="0"/>
                                      </p:by>
                                    </p:animClr>
                                    <p:set>
                                      <p:cBhvr>
                                        <p:cTn id="19" dur="2000" fill="hold"/>
                                        <p:tgtEl>
                                          <p:spTgt spid="8">
                                            <p:txEl>
                                              <p:charRg st="53" end="7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4" name="TextBox 4"/>
          <p:cNvSpPr txBox="1"/>
          <p:nvPr/>
        </p:nvSpPr>
        <p:spPr>
          <a:xfrm>
            <a:off x="666750" y="157480"/>
            <a:ext cx="6365240" cy="1014730"/>
          </a:xfrm>
          <a:prstGeom prst="rect">
            <a:avLst/>
          </a:prstGeom>
          <a:noFill/>
          <a:ln w="9525">
            <a:noFill/>
          </a:ln>
        </p:spPr>
        <p:txBody>
          <a:bodyPr wrap="square">
            <a:spAutoFit/>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defTabSz="914400" eaLnBrk="1" hangingPunct="1">
              <a:spcBef>
                <a:spcPct val="0"/>
              </a:spcBef>
              <a:buClrTx/>
              <a:buSzTx/>
              <a:buFontTx/>
              <a:buNone/>
            </a:pPr>
            <a:r>
              <a:rPr lang="en-US" altLang="en-US" sz="3200" b="1" dirty="0">
                <a:solidFill>
                  <a:srgbClr val="FF0000"/>
                </a:solidFill>
                <a:latin typeface="Times New Roman" panose="02020603050405020304" pitchFamily="18" charset="0"/>
                <a:cs typeface="Times New Roman" panose="02020603050405020304" pitchFamily="18" charset="0"/>
              </a:rPr>
              <a:t>III. </a:t>
            </a:r>
            <a:r>
              <a:rPr lang="en-US" sz="3200" b="1" dirty="0">
                <a:solidFill>
                  <a:srgbClr val="FF0000"/>
                </a:solidFill>
                <a:latin typeface="Times New Roman" panose="02020603050405020304" pitchFamily="18" charset="0"/>
                <a:cs typeface="Times New Roman" panose="02020603050405020304" pitchFamily="18" charset="0"/>
              </a:rPr>
              <a:t>HIỆU QUẢ THỰC HIỆN</a:t>
            </a:r>
            <a:r>
              <a:rPr lang="vi-VN" altLang="en-US" sz="3200" b="1" dirty="0">
                <a:solidFill>
                  <a:srgbClr val="FF0000"/>
                </a:solidFill>
                <a:latin typeface="Times New Roman" panose="02020603050405020304" pitchFamily="18" charset="0"/>
                <a:cs typeface="Times New Roman" panose="02020603050405020304" pitchFamily="18" charset="0"/>
              </a:rPr>
              <a:t> </a:t>
            </a:r>
            <a:endParaRPr lang="en-US" altLang="en-US" sz="3200" b="1" dirty="0">
              <a:solidFill>
                <a:srgbClr val="FF0000"/>
              </a:solidFill>
              <a:latin typeface="Times New Roman" panose="02020603050405020304" pitchFamily="18" charset="0"/>
              <a:cs typeface="Times New Roman" panose="02020603050405020304" pitchFamily="18" charset="0"/>
            </a:endParaRPr>
          </a:p>
          <a:p>
            <a:pPr marL="0" lvl="0" indent="0" defTabSz="914400" eaLnBrk="1" hangingPunct="1">
              <a:spcBef>
                <a:spcPct val="0"/>
              </a:spcBef>
              <a:buClrTx/>
              <a:buSzTx/>
              <a:buFontTx/>
              <a:buNone/>
            </a:pPr>
            <a:endParaRPr lang="en-US" altLang="en-US" sz="2800" dirty="0">
              <a:solidFill>
                <a:srgbClr val="FF0000"/>
              </a:solidFill>
              <a:latin typeface="Calibri" panose="020F0502020204030204" charset="0"/>
            </a:endParaRPr>
          </a:p>
        </p:txBody>
      </p:sp>
      <p:graphicFrame>
        <p:nvGraphicFramePr>
          <p:cNvPr id="2" name="Content Placeholder 1"/>
          <p:cNvGraphicFramePr/>
          <p:nvPr>
            <p:ph idx="1"/>
          </p:nvPr>
        </p:nvGraphicFramePr>
        <p:xfrm>
          <a:off x="643890" y="845185"/>
          <a:ext cx="11291570" cy="5985510"/>
        </p:xfrm>
        <a:graphic>
          <a:graphicData uri="http://schemas.openxmlformats.org/drawingml/2006/table">
            <a:tbl>
              <a:tblPr firstRow="1" bandRow="1">
                <a:tableStyleId>{5940675A-B579-460E-94D1-54222C63F5DA}</a:tableStyleId>
              </a:tblPr>
              <a:tblGrid>
                <a:gridCol w="1413510"/>
                <a:gridCol w="1413510"/>
                <a:gridCol w="2132330"/>
                <a:gridCol w="2110740"/>
                <a:gridCol w="2111375"/>
                <a:gridCol w="2110105"/>
              </a:tblGrid>
              <a:tr h="478790">
                <a:tc rowSpan="3">
                  <a:txBody>
                    <a:bodyPr/>
                    <a:p>
                      <a:pPr indent="0">
                        <a:buNone/>
                      </a:pPr>
                      <a:r>
                        <a:rPr lang="en-US" sz="2800" b="0">
                          <a:latin typeface="Times New Roman" panose="02020603050405020304" pitchFamily="18" charset="0"/>
                          <a:cs typeface="Times New Roman" panose="02020603050405020304" pitchFamily="18" charset="0"/>
                        </a:rPr>
                        <a:t>Lớp</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indent="0">
                        <a:buNone/>
                      </a:pPr>
                      <a:r>
                        <a:rPr lang="en-US" sz="2800" b="0">
                          <a:latin typeface="Times New Roman" panose="02020603050405020304" pitchFamily="18" charset="0"/>
                          <a:cs typeface="Times New Roman" panose="02020603050405020304" pitchFamily="18" charset="0"/>
                        </a:rPr>
                        <a:t>Sĩ số</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p>
                      <a:pPr indent="0" algn="ctr">
                        <a:buNone/>
                      </a:pPr>
                      <a:r>
                        <a:rPr lang="en-US" sz="2800" b="0">
                          <a:latin typeface="Times New Roman" panose="02020603050405020304" pitchFamily="18" charset="0"/>
                          <a:cs typeface="Times New Roman" panose="02020603050405020304" pitchFamily="18" charset="0"/>
                        </a:rPr>
                        <a:t>Học Kỳ 1 năm học 2021 - 2022</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775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lgn="ctr">
                        <a:buNone/>
                      </a:pPr>
                      <a:r>
                        <a:rPr lang="en-US" sz="2800" b="0">
                          <a:latin typeface="Times New Roman" panose="02020603050405020304" pitchFamily="18" charset="0"/>
                          <a:cs typeface="Times New Roman" panose="02020603050405020304" pitchFamily="18" charset="0"/>
                        </a:rPr>
                        <a:t>Học sinh đạt dưới 5,0 điểm </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2800" b="0">
                          <a:latin typeface="Times New Roman" panose="02020603050405020304" pitchFamily="18" charset="0"/>
                          <a:cs typeface="Times New Roman" panose="02020603050405020304" pitchFamily="18" charset="0"/>
                        </a:rPr>
                        <a:t>Học sinh đạt trên 5,0 điểm </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7879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2800" b="0">
                          <a:latin typeface="Times New Roman" panose="02020603050405020304" pitchFamily="18" charset="0"/>
                          <a:cs typeface="Times New Roman" panose="02020603050405020304" pitchFamily="18" charset="0"/>
                        </a:rPr>
                        <a:t>Số lượng</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Tỉ lệ (%)</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Số lượng</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Tỉ lệ (%)</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78790">
                <a:tc>
                  <a:txBody>
                    <a:bodyPr/>
                    <a:p>
                      <a:pPr indent="0" algn="ctr">
                        <a:buNone/>
                      </a:pPr>
                      <a:r>
                        <a:rPr lang="en-US" sz="2800" b="0">
                          <a:latin typeface="Times New Roman" panose="02020603050405020304" pitchFamily="18" charset="0"/>
                          <a:cs typeface="Times New Roman" panose="02020603050405020304" pitchFamily="18" charset="0"/>
                        </a:rPr>
                        <a:t>8.8</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39</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15</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38,5</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24</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61,5</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78790">
                <a:tc>
                  <a:txBody>
                    <a:bodyPr/>
                    <a:p>
                      <a:pPr indent="0" algn="ctr">
                        <a:buNone/>
                      </a:pPr>
                      <a:r>
                        <a:rPr lang="en-US" sz="2800" b="0">
                          <a:latin typeface="Times New Roman" panose="02020603050405020304" pitchFamily="18" charset="0"/>
                          <a:cs typeface="Times New Roman" panose="02020603050405020304" pitchFamily="18" charset="0"/>
                        </a:rPr>
                        <a:t>8.10</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38</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15</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39,4</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23</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60,6</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77520">
                <a:tc>
                  <a:txBody>
                    <a:bodyPr/>
                    <a:p>
                      <a:pPr indent="0" algn="ctr">
                        <a:buNone/>
                      </a:pPr>
                      <a:r>
                        <a:rPr lang="en-US" sz="2800" b="0">
                          <a:latin typeface="Times New Roman" panose="02020603050405020304" pitchFamily="18" charset="0"/>
                          <a:cs typeface="Times New Roman" panose="02020603050405020304" pitchFamily="18" charset="0"/>
                        </a:rPr>
                        <a:t>8.11</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40</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12</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30</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28</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70</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4035">
                <a:tc rowSpan="3">
                  <a:txBody>
                    <a:bodyPr/>
                    <a:p>
                      <a:pPr indent="0" algn="ctr">
                        <a:buNone/>
                      </a:pPr>
                      <a:r>
                        <a:rPr lang="en-US" sz="2800" b="0">
                          <a:latin typeface="Times New Roman" panose="02020603050405020304" pitchFamily="18" charset="0"/>
                          <a:cs typeface="Times New Roman" panose="02020603050405020304" pitchFamily="18" charset="0"/>
                        </a:rPr>
                        <a:t>Lớp</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indent="0" algn="ctr">
                        <a:buNone/>
                      </a:pPr>
                      <a:r>
                        <a:rPr lang="en-US" sz="2800" b="0">
                          <a:latin typeface="Times New Roman" panose="02020603050405020304" pitchFamily="18" charset="0"/>
                          <a:cs typeface="Times New Roman" panose="02020603050405020304" pitchFamily="18" charset="0"/>
                        </a:rPr>
                        <a:t>Sĩ số</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p>
                      <a:pPr indent="0" algn="ctr">
                        <a:buNone/>
                      </a:pPr>
                      <a:r>
                        <a:rPr lang="en-US" sz="2800" b="0">
                          <a:latin typeface="Times New Roman" panose="02020603050405020304" pitchFamily="18" charset="0"/>
                          <a:cs typeface="Times New Roman" panose="02020603050405020304" pitchFamily="18" charset="0"/>
                        </a:rPr>
                        <a:t>Học kỳ 1 năm học 2022 - 2023</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5594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lgn="ctr">
                        <a:buNone/>
                      </a:pPr>
                      <a:r>
                        <a:rPr lang="en-US" sz="2800" b="0">
                          <a:latin typeface="Times New Roman" panose="02020603050405020304" pitchFamily="18" charset="0"/>
                          <a:cs typeface="Times New Roman" panose="02020603050405020304" pitchFamily="18" charset="0"/>
                        </a:rPr>
                        <a:t>Học sinh đạt dưới 5,0 điểm </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2800" b="0">
                          <a:latin typeface="Times New Roman" panose="02020603050405020304" pitchFamily="18" charset="0"/>
                          <a:cs typeface="Times New Roman" panose="02020603050405020304" pitchFamily="18" charset="0"/>
                        </a:rPr>
                        <a:t>Học sinh đạt trên 5,0 điểm </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5867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2800" b="0">
                          <a:latin typeface="Times New Roman" panose="02020603050405020304" pitchFamily="18" charset="0"/>
                          <a:cs typeface="Times New Roman" panose="02020603050405020304" pitchFamily="18" charset="0"/>
                        </a:rPr>
                        <a:t>Số lượng</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Tỉ lệ (%)</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Số lượng</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Tỉ lệ (%)</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78790">
                <a:tc>
                  <a:txBody>
                    <a:bodyPr/>
                    <a:p>
                      <a:pPr indent="0" algn="ctr">
                        <a:buNone/>
                      </a:pPr>
                      <a:r>
                        <a:rPr lang="en-US" sz="2800" b="0">
                          <a:latin typeface="Times New Roman" panose="02020603050405020304" pitchFamily="18" charset="0"/>
                          <a:cs typeface="Times New Roman" panose="02020603050405020304" pitchFamily="18" charset="0"/>
                        </a:rPr>
                        <a:t>8.1</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48</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5</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10,41</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43</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89,59</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77520">
                <a:tc>
                  <a:txBody>
                    <a:bodyPr/>
                    <a:p>
                      <a:pPr indent="0" algn="ctr">
                        <a:buNone/>
                      </a:pPr>
                      <a:r>
                        <a:rPr lang="en-US" sz="2800" b="0">
                          <a:latin typeface="Times New Roman" panose="02020603050405020304" pitchFamily="18" charset="0"/>
                          <a:cs typeface="Times New Roman" panose="02020603050405020304" pitchFamily="18" charset="0"/>
                        </a:rPr>
                        <a:t>8.2</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46</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7</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15,21</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39</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84,79</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78790">
                <a:tc>
                  <a:txBody>
                    <a:bodyPr/>
                    <a:p>
                      <a:pPr indent="0" algn="ctr">
                        <a:buNone/>
                      </a:pPr>
                      <a:r>
                        <a:rPr lang="en-US" sz="2800" b="0">
                          <a:latin typeface="Times New Roman" panose="02020603050405020304" pitchFamily="18" charset="0"/>
                          <a:cs typeface="Times New Roman" panose="02020603050405020304" pitchFamily="18" charset="0"/>
                        </a:rPr>
                        <a:t>8.3</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48</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7</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14,58</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41</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0">
                          <a:latin typeface="Times New Roman" panose="02020603050405020304" pitchFamily="18" charset="0"/>
                          <a:cs typeface="Times New Roman" panose="02020603050405020304" pitchFamily="18" charset="0"/>
                        </a:rPr>
                        <a:t>85,42</a:t>
                      </a:r>
                      <a:endParaRPr lang="en-US" sz="28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4" name="TextBox 4"/>
          <p:cNvSpPr txBox="1"/>
          <p:nvPr/>
        </p:nvSpPr>
        <p:spPr>
          <a:xfrm>
            <a:off x="666750" y="157480"/>
            <a:ext cx="6365240" cy="583565"/>
          </a:xfrm>
          <a:prstGeom prst="rect">
            <a:avLst/>
          </a:prstGeom>
          <a:noFill/>
          <a:ln w="9525">
            <a:noFill/>
          </a:ln>
        </p:spPr>
        <p:txBody>
          <a:bodyPr wrap="square">
            <a:spAutoFit/>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defTabSz="914400" eaLnBrk="1" hangingPunct="1">
              <a:spcBef>
                <a:spcPct val="0"/>
              </a:spcBef>
              <a:buClrTx/>
              <a:buSzTx/>
              <a:buFontTx/>
              <a:buNone/>
            </a:pPr>
            <a:r>
              <a:rPr lang="en-US" altLang="en-US" sz="3200" b="1" dirty="0">
                <a:solidFill>
                  <a:srgbClr val="FF0000"/>
                </a:solidFill>
                <a:latin typeface="Times New Roman" panose="02020603050405020304" pitchFamily="18" charset="0"/>
                <a:cs typeface="Times New Roman" panose="02020603050405020304" pitchFamily="18" charset="0"/>
              </a:rPr>
              <a:t>IV. </a:t>
            </a:r>
            <a:r>
              <a:rPr lang="en-US" sz="3200" b="1" dirty="0">
                <a:solidFill>
                  <a:srgbClr val="FF0000"/>
                </a:solidFill>
                <a:latin typeface="Times New Roman" panose="02020603050405020304" pitchFamily="18" charset="0"/>
                <a:cs typeface="Times New Roman" panose="02020603050405020304" pitchFamily="18" charset="0"/>
              </a:rPr>
              <a:t>KẾT LUẬN</a:t>
            </a:r>
            <a:r>
              <a:rPr lang="vi-VN" altLang="en-US" sz="3200" b="1" dirty="0">
                <a:solidFill>
                  <a:srgbClr val="FF0000"/>
                </a:solidFill>
                <a:latin typeface="Times New Roman" panose="02020603050405020304" pitchFamily="18" charset="0"/>
                <a:cs typeface="Times New Roman" panose="02020603050405020304" pitchFamily="18" charset="0"/>
              </a:rPr>
              <a:t> </a:t>
            </a:r>
            <a:endParaRPr lang="en-US" altLang="en-US" sz="2800" dirty="0">
              <a:solidFill>
                <a:srgbClr val="FF0000"/>
              </a:solidFill>
              <a:latin typeface="Calibri" panose="020F0502020204030204" charset="0"/>
            </a:endParaRPr>
          </a:p>
        </p:txBody>
      </p:sp>
      <p:sp>
        <p:nvSpPr>
          <p:cNvPr id="103" name="Text Box 102"/>
          <p:cNvSpPr txBox="1"/>
          <p:nvPr/>
        </p:nvSpPr>
        <p:spPr>
          <a:xfrm>
            <a:off x="828040" y="1206500"/>
            <a:ext cx="10899775" cy="3969385"/>
          </a:xfrm>
          <a:prstGeom prst="rect">
            <a:avLst/>
          </a:prstGeom>
          <a:noFill/>
          <a:ln w="9525">
            <a:noFill/>
          </a:ln>
        </p:spPr>
        <p:txBody>
          <a:bodyPr wrap="square">
            <a:spAutoFit/>
          </a:bodyPr>
          <a:p>
            <a:pPr indent="252095" algn="just"/>
            <a:r>
              <a:rPr lang="en-US" sz="2800" b="0">
                <a:latin typeface="Times New Roman" panose="02020603050405020304" pitchFamily="18" charset="0"/>
                <a:ea typeface="SimSun" panose="02010600030101010101" pitchFamily="2" charset="-122"/>
              </a:rPr>
              <a:t>Phương pháp giải bài tập trong chủ đề  “Tốc độ” có vai trò hệ thống các công thức cơ bản trong một số bài tập cụ thể. Trong quá trình giảng dạy, tôi đã hình thành cho học sinh những phương pháp giải các dạng bài tập. Học sinh có thể vững vàng lựa chọn kiến thức, công thức phù hợp với từng dạng bài của bài toán cụ thể. Từ đó rèn cho học sinh phương pháp làm một bài định lượng, tạo điều kiện để học sinh học các phần khác tốt hơn. Trong quá trình giảng dạy tôi luôn cải tiến phương pháp giảng dạy, tinh giản kiến thức đó về dạng kiến thức cơ bản, đặc biệt trang bị cho học sinh phương pháp suy luận.</a:t>
            </a:r>
            <a:endParaRPr lang="en-US" sz="280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blinds(horizontal)">
                                      <p:cBhvr>
                                        <p:cTn id="7"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4817" name="Picture 2" descr="Ảnh nền powerpoint đơn giản chuyên nghiệp"/>
          <p:cNvPicPr>
            <a:picLocks noChangeAspect="1"/>
          </p:cNvPicPr>
          <p:nvPr/>
        </p:nvPicPr>
        <p:blipFill>
          <a:blip r:embed="rId1"/>
          <a:stretch>
            <a:fillRect/>
          </a:stretch>
        </p:blipFill>
        <p:spPr>
          <a:xfrm>
            <a:off x="0" y="0"/>
            <a:ext cx="12192000" cy="6858000"/>
          </a:xfrm>
          <a:prstGeom prst="rect">
            <a:avLst/>
          </a:prstGeom>
          <a:noFill/>
          <a:ln w="9525">
            <a:noFill/>
          </a:ln>
        </p:spPr>
      </p:pic>
      <p:sp>
        <p:nvSpPr>
          <p:cNvPr id="4" name="TextBox 3"/>
          <p:cNvSpPr txBox="1"/>
          <p:nvPr/>
        </p:nvSpPr>
        <p:spPr>
          <a:xfrm>
            <a:off x="1654175" y="2376488"/>
            <a:ext cx="9037638" cy="1108075"/>
          </a:xfrm>
          <a:prstGeom prst="rect">
            <a:avLst/>
          </a:prstGeom>
          <a:noFill/>
        </p:spPr>
        <p:txBody>
          <a:bodyPr wrap="none">
            <a:spAutoFit/>
          </a:bodyPr>
          <a:p>
            <a:pPr>
              <a:buNone/>
            </a:pPr>
            <a:r>
              <a:rPr lang="vi-VN" altLang="x-none" sz="6600" b="1" i="1">
                <a:solidFill>
                  <a:srgbClr val="FF0000"/>
                </a:solidFill>
                <a:latin typeface="Tahoma" panose="020B0604030504040204" pitchFamily="34" charset="0"/>
              </a:rPr>
              <a:t>Xin chân thành cảm ơn !</a:t>
            </a:r>
            <a:endParaRPr lang="vi-VN" altLang="x-none" sz="6600" b="1" i="1">
              <a:solidFill>
                <a:srgbClr val="FF0000"/>
              </a:solidFill>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mph" presetSubtype="0" repeatCount="indefinite" fill="hold" nodeType="withEffect">
                                  <p:stCondLst>
                                    <p:cond delay="0"/>
                                  </p:stCondLst>
                                  <p:childTnLst>
                                    <p:animClr clrSpc="hsl" dir="cw">
                                      <p:cBhvr override="childStyle">
                                        <p:cTn id="6" dur="2000" fill="hold"/>
                                        <p:tgtEl>
                                          <p:spTgt spid="4">
                                            <p:txEl>
                                              <p:charRg st="0" end="24"/>
                                            </p:txEl>
                                          </p:spTgt>
                                        </p:tgtEl>
                                        <p:attrNameLst>
                                          <p:attrName>style.color</p:attrName>
                                        </p:attrNameLst>
                                      </p:cBhvr>
                                      <p:by>
                                        <p:hsl h="7199925" s="0" l="0"/>
                                      </p:by>
                                    </p:animClr>
                                    <p:animClr clrSpc="hsl" dir="cw">
                                      <p:cBhvr>
                                        <p:cTn id="7" dur="2000" fill="hold"/>
                                        <p:tgtEl>
                                          <p:spTgt spid="4">
                                            <p:txEl>
                                              <p:charRg st="0" end="24"/>
                                            </p:txEl>
                                          </p:spTgt>
                                        </p:tgtEl>
                                        <p:attrNameLst>
                                          <p:attrName>fillcolor</p:attrName>
                                        </p:attrNameLst>
                                      </p:cBhvr>
                                      <p:by>
                                        <p:hsl h="7199925" s="0" l="0"/>
                                      </p:by>
                                    </p:animClr>
                                    <p:animClr clrSpc="hsl" dir="cw">
                                      <p:cBhvr>
                                        <p:cTn id="8" dur="2000" fill="hold"/>
                                        <p:tgtEl>
                                          <p:spTgt spid="4">
                                            <p:txEl>
                                              <p:charRg st="0" end="24"/>
                                            </p:txEl>
                                          </p:spTgt>
                                        </p:tgtEl>
                                        <p:attrNameLst>
                                          <p:attrName>stroke.color</p:attrName>
                                        </p:attrNameLst>
                                      </p:cBhvr>
                                      <p:by>
                                        <p:hsl h="7199925" s="0" l="0"/>
                                      </p:by>
                                    </p:animClr>
                                    <p:set>
                                      <p:cBhvr>
                                        <p:cTn id="9" dur="2000" fill="hold"/>
                                        <p:tgtEl>
                                          <p:spTgt spid="4">
                                            <p:txEl>
                                              <p:charRg st="0" end="2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7" name="TextBox 6"/>
          <p:cNvSpPr txBox="1"/>
          <p:nvPr/>
        </p:nvSpPr>
        <p:spPr>
          <a:xfrm>
            <a:off x="104775" y="473075"/>
            <a:ext cx="11944350" cy="2613025"/>
          </a:xfrm>
          <a:prstGeom prst="rect">
            <a:avLst/>
          </a:prstGeom>
          <a:noFill/>
          <a:ln w="9525">
            <a:noFill/>
          </a:ln>
        </p:spPr>
        <p:txBody>
          <a:bodyPr>
            <a:spAutoFit/>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457200" lvl="0" indent="0" algn="ctr" defTabSz="914400" eaLnBrk="1" hangingPunct="1">
              <a:lnSpc>
                <a:spcPct val="115000"/>
              </a:lnSpc>
              <a:spcBef>
                <a:spcPts val="600"/>
              </a:spcBef>
              <a:spcAft>
                <a:spcPts val="300"/>
              </a:spcAft>
              <a:buClrTx/>
              <a:buSzTx/>
              <a:buFontTx/>
              <a:buNone/>
            </a:pPr>
            <a:r>
              <a:rPr lang="en-US" altLang="en-US" sz="4000" b="1">
                <a:solidFill>
                  <a:srgbClr val="FF0000"/>
                </a:solidFill>
                <a:latin typeface="Times New Roman" panose="02020603050405020304" pitchFamily="18" charset="0"/>
                <a:cs typeface="Times New Roman" panose="02020603050405020304" pitchFamily="18" charset="0"/>
              </a:rPr>
              <a:t>BÁO CÁO</a:t>
            </a:r>
            <a:endParaRPr lang="en-US" altLang="en-US" sz="4000" b="1">
              <a:solidFill>
                <a:srgbClr val="FF0000"/>
              </a:solidFill>
              <a:latin typeface="Times New Roman" panose="02020603050405020304" pitchFamily="18" charset="0"/>
              <a:cs typeface="Times New Roman" panose="02020603050405020304" pitchFamily="18" charset="0"/>
            </a:endParaRPr>
          </a:p>
          <a:p>
            <a:pPr marL="457200" lvl="0" indent="0" algn="ctr" defTabSz="914400" eaLnBrk="1" hangingPunct="1">
              <a:lnSpc>
                <a:spcPct val="115000"/>
              </a:lnSpc>
              <a:spcBef>
                <a:spcPts val="600"/>
              </a:spcBef>
              <a:spcAft>
                <a:spcPts val="300"/>
              </a:spcAft>
              <a:buClrTx/>
              <a:buSzTx/>
              <a:buFontTx/>
              <a:buNone/>
            </a:pPr>
            <a:r>
              <a:rPr lang="en-US" altLang="en-US" sz="3200" b="1">
                <a:solidFill>
                  <a:srgbClr val="FF0000"/>
                </a:solidFill>
                <a:latin typeface="Times New Roman" panose="02020603050405020304" pitchFamily="18" charset="0"/>
                <a:cs typeface="Times New Roman" panose="02020603050405020304" pitchFamily="18" charset="0"/>
              </a:rPr>
              <a:t>MỘT SỐ GIẢI PHÁP GIÚP HỌC SINH GIẢI TỐT BÀI TẬP VẬT LÝ 8 CHỦ ĐỀ “TỐC ĐỘ” TẠI TRƯỜNG THCS NGUYỄN VĂN BỨA</a:t>
            </a:r>
            <a:endParaRPr lang="en-US" altLang="en-US" sz="3200" b="1">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1571625" y="3198813"/>
            <a:ext cx="6038850" cy="460375"/>
          </a:xfrm>
          <a:prstGeom prst="rect">
            <a:avLst/>
          </a:prstGeom>
          <a:noFill/>
          <a:ln w="9525">
            <a:noFill/>
          </a:ln>
        </p:spPr>
        <p:txBody>
          <a:bodyPr>
            <a:spAutoFit/>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defTabSz="914400" eaLnBrk="1" hangingPunct="1">
              <a:spcBef>
                <a:spcPct val="0"/>
              </a:spcBef>
              <a:buClrTx/>
              <a:buSzTx/>
              <a:buFontTx/>
              <a:buNone/>
            </a:pPr>
            <a:r>
              <a:rPr lang="en-US" altLang="en-US" sz="2400" b="1">
                <a:solidFill>
                  <a:srgbClr val="002060"/>
                </a:solidFill>
                <a:latin typeface="Times New Roman" panose="02020603050405020304" pitchFamily="18" charset="0"/>
                <a:cs typeface="Times New Roman" panose="02020603050405020304" pitchFamily="18" charset="0"/>
              </a:rPr>
              <a:t>I. ĐẶT VẤN ĐỀ </a:t>
            </a:r>
            <a:endParaRPr lang="en-US" altLang="en-US" sz="2400">
              <a:solidFill>
                <a:srgbClr val="002060"/>
              </a:solidFill>
              <a:latin typeface="Calibri" panose="020F0502020204030204" charset="0"/>
            </a:endParaRPr>
          </a:p>
        </p:txBody>
      </p:sp>
      <p:sp>
        <p:nvSpPr>
          <p:cNvPr id="13" name="TextBox 12"/>
          <p:cNvSpPr txBox="1"/>
          <p:nvPr/>
        </p:nvSpPr>
        <p:spPr>
          <a:xfrm>
            <a:off x="1571625" y="3998913"/>
            <a:ext cx="6242050" cy="482600"/>
          </a:xfrm>
          <a:prstGeom prst="rect">
            <a:avLst/>
          </a:prstGeom>
          <a:noFill/>
          <a:ln w="9525">
            <a:noFill/>
          </a:ln>
        </p:spPr>
        <p:txBody>
          <a:bodyPr>
            <a:spAutoFit/>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algn="just" defTabSz="914400" eaLnBrk="1" hangingPunct="1">
              <a:lnSpc>
                <a:spcPct val="115000"/>
              </a:lnSpc>
              <a:spcBef>
                <a:spcPts val="600"/>
              </a:spcBef>
              <a:spcAft>
                <a:spcPts val="300"/>
              </a:spcAft>
              <a:buClrTx/>
              <a:buSzTx/>
              <a:buFontTx/>
              <a:buNone/>
            </a:pPr>
            <a:r>
              <a:rPr lang="vi-VN" altLang="en-US" sz="2400" b="1">
                <a:solidFill>
                  <a:srgbClr val="002060"/>
                </a:solidFill>
                <a:latin typeface="Times New Roman" panose="02020603050405020304" pitchFamily="18" charset="0"/>
                <a:cs typeface="Times New Roman" panose="02020603050405020304" pitchFamily="18" charset="0"/>
              </a:rPr>
              <a:t>II. </a:t>
            </a:r>
            <a:r>
              <a:rPr lang="en-US" altLang="en-US" sz="2400" b="1">
                <a:solidFill>
                  <a:srgbClr val="002060"/>
                </a:solidFill>
                <a:latin typeface="Times New Roman" panose="02020603050405020304" pitchFamily="18" charset="0"/>
                <a:cs typeface="Times New Roman" panose="02020603050405020304" pitchFamily="18" charset="0"/>
              </a:rPr>
              <a:t>GIẢI PHÁP GIẢI QUYẾT VẤN ĐỀ</a:t>
            </a:r>
            <a:endParaRPr lang="en-US" altLang="en-US" sz="2400">
              <a:solidFill>
                <a:srgbClr val="002060"/>
              </a:solidFill>
              <a:latin typeface="Times New Roman" panose="02020603050405020304" pitchFamily="18" charset="0"/>
              <a:ea typeface="Times New Roman" panose="02020603050405020304" pitchFamily="18" charset="0"/>
            </a:endParaRPr>
          </a:p>
        </p:txBody>
      </p:sp>
      <p:sp>
        <p:nvSpPr>
          <p:cNvPr id="15" name="TextBox 14"/>
          <p:cNvSpPr txBox="1"/>
          <p:nvPr/>
        </p:nvSpPr>
        <p:spPr>
          <a:xfrm>
            <a:off x="1558925" y="4808538"/>
            <a:ext cx="10690225" cy="482600"/>
          </a:xfrm>
          <a:prstGeom prst="rect">
            <a:avLst/>
          </a:prstGeom>
          <a:noFill/>
          <a:ln w="9525">
            <a:noFill/>
          </a:ln>
        </p:spPr>
        <p:txBody>
          <a:bodyPr>
            <a:spAutoFit/>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algn="just" defTabSz="914400" eaLnBrk="1" hangingPunct="1">
              <a:lnSpc>
                <a:spcPct val="115000"/>
              </a:lnSpc>
              <a:spcBef>
                <a:spcPts val="600"/>
              </a:spcBef>
              <a:spcAft>
                <a:spcPts val="300"/>
              </a:spcAft>
              <a:buClrTx/>
              <a:buSzTx/>
              <a:buFontTx/>
              <a:buNone/>
            </a:pPr>
            <a:r>
              <a:rPr lang="en-US" altLang="en-US" sz="2400" b="1">
                <a:solidFill>
                  <a:srgbClr val="002060"/>
                </a:solidFill>
                <a:latin typeface="Times New Roman" panose="02020603050405020304" pitchFamily="18" charset="0"/>
                <a:cs typeface="Times New Roman" panose="02020603050405020304" pitchFamily="18" charset="0"/>
              </a:rPr>
              <a:t>III. HIỆU QUẢ THỰC HIỆN  </a:t>
            </a:r>
            <a:endParaRPr lang="en-US" altLang="en-US" sz="2400">
              <a:solidFill>
                <a:srgbClr val="002060"/>
              </a:solidFill>
              <a:latin typeface="Times New Roman" panose="02020603050405020304" pitchFamily="18" charset="0"/>
              <a:ea typeface="Times New Roman" panose="02020603050405020304" pitchFamily="18" charset="0"/>
            </a:endParaRPr>
          </a:p>
        </p:txBody>
      </p:sp>
      <p:sp>
        <p:nvSpPr>
          <p:cNvPr id="18" name="TextBox 17"/>
          <p:cNvSpPr txBox="1"/>
          <p:nvPr/>
        </p:nvSpPr>
        <p:spPr>
          <a:xfrm>
            <a:off x="1155700" y="5608638"/>
            <a:ext cx="6242050" cy="484187"/>
          </a:xfrm>
          <a:prstGeom prst="rect">
            <a:avLst/>
          </a:prstGeom>
          <a:noFill/>
          <a:ln w="9525">
            <a:noFill/>
          </a:ln>
        </p:spPr>
        <p:txBody>
          <a:bodyPr>
            <a:spAutoFit/>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457200" lvl="0" indent="0" defTabSz="914400" eaLnBrk="1" hangingPunct="1">
              <a:lnSpc>
                <a:spcPct val="115000"/>
              </a:lnSpc>
              <a:spcBef>
                <a:spcPts val="600"/>
              </a:spcBef>
              <a:spcAft>
                <a:spcPts val="300"/>
              </a:spcAft>
              <a:buClrTx/>
              <a:buSzTx/>
              <a:buFontTx/>
              <a:buNone/>
            </a:pPr>
            <a:r>
              <a:rPr lang="vi-VN" altLang="en-US" sz="2400" b="1">
                <a:solidFill>
                  <a:srgbClr val="002060"/>
                </a:solidFill>
                <a:latin typeface="Times New Roman" panose="02020603050405020304" pitchFamily="18" charset="0"/>
                <a:cs typeface="Times New Roman" panose="02020603050405020304" pitchFamily="18" charset="0"/>
              </a:rPr>
              <a:t>IV. KẾT LUẬN, KHUYẾN NGHỊ </a:t>
            </a:r>
            <a:endParaRPr lang="en-US" altLang="en-US" sz="2400">
              <a:solidFill>
                <a:srgbClr val="00206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0">
                                            <p:txEl>
                                              <p:charRg st="0" end="15"/>
                                            </p:txEl>
                                          </p:spTgt>
                                        </p:tgtEl>
                                        <p:attrNameLst>
                                          <p:attrName>style.visibility</p:attrName>
                                        </p:attrNameLst>
                                      </p:cBhvr>
                                      <p:to>
                                        <p:strVal val="visible"/>
                                      </p:to>
                                    </p:set>
                                    <p:animEffect transition="in" filter="fade">
                                      <p:cBhvr>
                                        <p:cTn id="13" dur="1000"/>
                                        <p:tgtEl>
                                          <p:spTgt spid="10">
                                            <p:txEl>
                                              <p:charRg st="0" end="15"/>
                                            </p:txEl>
                                          </p:spTgt>
                                        </p:tgtEl>
                                      </p:cBhvr>
                                    </p:animEffect>
                                    <p:anim calcmode="lin" valueType="num">
                                      <p:cBhvr>
                                        <p:cTn id="14" dur="1000" fill="hold"/>
                                        <p:tgtEl>
                                          <p:spTgt spid="10">
                                            <p:txEl>
                                              <p:charRg st="0" end="15"/>
                                            </p:txEl>
                                          </p:spTgt>
                                        </p:tgtEl>
                                        <p:attrNameLst>
                                          <p:attrName>ppt_x</p:attrName>
                                        </p:attrNameLst>
                                      </p:cBhvr>
                                      <p:tavLst>
                                        <p:tav tm="0">
                                          <p:val>
                                            <p:strVal val="#ppt_x"/>
                                          </p:val>
                                        </p:tav>
                                        <p:tav tm="100000">
                                          <p:val>
                                            <p:strVal val="#ppt_x"/>
                                          </p:val>
                                        </p:tav>
                                      </p:tavLst>
                                    </p:anim>
                                    <p:anim calcmode="lin" valueType="num">
                                      <p:cBhvr>
                                        <p:cTn id="15" dur="1000" fill="hold"/>
                                        <p:tgtEl>
                                          <p:spTgt spid="10">
                                            <p:txEl>
                                              <p:charRg st="0" end="15"/>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ppt_x"/>
                                          </p:val>
                                        </p:tav>
                                        <p:tav tm="100000">
                                          <p:val>
                                            <p:strVal val="#ppt_x"/>
                                          </p:val>
                                        </p:tav>
                                      </p:tavLst>
                                    </p:anim>
                                    <p:anim calcmode="lin" valueType="num">
                                      <p:cBhvr additive="base">
                                        <p:cTn id="2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additive="base">
                                        <p:cTn id="39" dur="500" fill="hold"/>
                                        <p:tgtEl>
                                          <p:spTgt spid="18"/>
                                        </p:tgtEl>
                                        <p:attrNameLst>
                                          <p:attrName>ppt_x</p:attrName>
                                        </p:attrNameLst>
                                      </p:cBhvr>
                                      <p:tavLst>
                                        <p:tav tm="0">
                                          <p:val>
                                            <p:strVal val="#ppt_x"/>
                                          </p:val>
                                        </p:tav>
                                        <p:tav tm="100000">
                                          <p:val>
                                            <p:strVal val="#ppt_x"/>
                                          </p:val>
                                        </p:tav>
                                      </p:tavLst>
                                    </p:anim>
                                    <p:anim calcmode="lin" valueType="num">
                                      <p:cBhvr additive="base">
                                        <p:cTn id="4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5">
                                            <p:txEl>
                                              <p:charRg st="0" end="26"/>
                                            </p:txEl>
                                          </p:spTgt>
                                        </p:tgtEl>
                                        <p:attrNameLst>
                                          <p:attrName>style.visibility</p:attrName>
                                        </p:attrNameLst>
                                      </p:cBhvr>
                                      <p:to>
                                        <p:strVal val="visible"/>
                                      </p:to>
                                    </p:set>
                                    <p:animEffect transition="in" filter="fade">
                                      <p:cBhvr>
                                        <p:cTn id="45" dur="1000"/>
                                        <p:tgtEl>
                                          <p:spTgt spid="15">
                                            <p:txEl>
                                              <p:charRg st="0" end="26"/>
                                            </p:txEl>
                                          </p:spTgt>
                                        </p:tgtEl>
                                      </p:cBhvr>
                                    </p:animEffect>
                                    <p:anim calcmode="lin" valueType="num">
                                      <p:cBhvr>
                                        <p:cTn id="46" dur="1000" fill="hold"/>
                                        <p:tgtEl>
                                          <p:spTgt spid="15">
                                            <p:txEl>
                                              <p:charRg st="0" end="26"/>
                                            </p:txEl>
                                          </p:spTgt>
                                        </p:tgtEl>
                                        <p:attrNameLst>
                                          <p:attrName>ppt_x</p:attrName>
                                        </p:attrNameLst>
                                      </p:cBhvr>
                                      <p:tavLst>
                                        <p:tav tm="0">
                                          <p:val>
                                            <p:strVal val="#ppt_x"/>
                                          </p:val>
                                        </p:tav>
                                        <p:tav tm="100000">
                                          <p:val>
                                            <p:strVal val="#ppt_x"/>
                                          </p:val>
                                        </p:tav>
                                      </p:tavLst>
                                    </p:anim>
                                    <p:anim calcmode="lin" valueType="num">
                                      <p:cBhvr>
                                        <p:cTn id="47" dur="1000" fill="hold"/>
                                        <p:tgtEl>
                                          <p:spTgt spid="15">
                                            <p:txEl>
                                              <p:charRg st="0" end="2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18">
                                            <p:txEl>
                                              <p:charRg st="0" end="27"/>
                                            </p:txEl>
                                          </p:spTgt>
                                        </p:tgtEl>
                                        <p:attrNameLst>
                                          <p:attrName>style.visibility</p:attrName>
                                        </p:attrNameLst>
                                      </p:cBhvr>
                                      <p:to>
                                        <p:strVal val="visible"/>
                                      </p:to>
                                    </p:set>
                                    <p:animEffect transition="in" filter="fade">
                                      <p:cBhvr>
                                        <p:cTn id="52" dur="1000"/>
                                        <p:tgtEl>
                                          <p:spTgt spid="18">
                                            <p:txEl>
                                              <p:charRg st="0" end="27"/>
                                            </p:txEl>
                                          </p:spTgt>
                                        </p:tgtEl>
                                      </p:cBhvr>
                                    </p:animEffect>
                                    <p:anim calcmode="lin" valueType="num">
                                      <p:cBhvr>
                                        <p:cTn id="53" dur="1000" fill="hold"/>
                                        <p:tgtEl>
                                          <p:spTgt spid="18">
                                            <p:txEl>
                                              <p:charRg st="0" end="27"/>
                                            </p:txEl>
                                          </p:spTgt>
                                        </p:tgtEl>
                                        <p:attrNameLst>
                                          <p:attrName>ppt_x</p:attrName>
                                        </p:attrNameLst>
                                      </p:cBhvr>
                                      <p:tavLst>
                                        <p:tav tm="0">
                                          <p:val>
                                            <p:strVal val="#ppt_x"/>
                                          </p:val>
                                        </p:tav>
                                        <p:tav tm="100000">
                                          <p:val>
                                            <p:strVal val="#ppt_x"/>
                                          </p:val>
                                        </p:tav>
                                      </p:tavLst>
                                    </p:anim>
                                    <p:anim calcmode="lin" valueType="num">
                                      <p:cBhvr>
                                        <p:cTn id="54" dur="1000" fill="hold"/>
                                        <p:tgtEl>
                                          <p:spTgt spid="18">
                                            <p:txEl>
                                              <p:charRg st="0" end="2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3" grpId="0"/>
      <p:bldP spid="15"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4" name="TextBox 4"/>
          <p:cNvSpPr txBox="1"/>
          <p:nvPr/>
        </p:nvSpPr>
        <p:spPr>
          <a:xfrm>
            <a:off x="666750" y="157163"/>
            <a:ext cx="3359150" cy="1016000"/>
          </a:xfrm>
          <a:prstGeom prst="rect">
            <a:avLst/>
          </a:prstGeom>
          <a:noFill/>
          <a:ln w="9525">
            <a:noFill/>
          </a:ln>
        </p:spPr>
        <p:txBody>
          <a:bodyPr>
            <a:spAutoFit/>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defTabSz="914400" eaLnBrk="1" hangingPunct="1">
              <a:spcBef>
                <a:spcPct val="0"/>
              </a:spcBef>
              <a:buClrTx/>
              <a:buSzTx/>
              <a:buFontTx/>
              <a:buNone/>
            </a:pPr>
            <a:r>
              <a:rPr lang="en-US" altLang="en-US" sz="3200" b="1" dirty="0">
                <a:solidFill>
                  <a:srgbClr val="FF0000"/>
                </a:solidFill>
                <a:latin typeface="Times New Roman" panose="02020603050405020304" pitchFamily="18" charset="0"/>
                <a:cs typeface="Times New Roman" panose="02020603050405020304" pitchFamily="18" charset="0"/>
              </a:rPr>
              <a:t>I. ĐẶT VẤN ĐỀ</a:t>
            </a:r>
            <a:r>
              <a:rPr lang="vi-VN" altLang="en-US" sz="3200" b="1" dirty="0">
                <a:solidFill>
                  <a:srgbClr val="FF0000"/>
                </a:solidFill>
                <a:latin typeface="Times New Roman" panose="02020603050405020304" pitchFamily="18" charset="0"/>
                <a:cs typeface="Times New Roman" panose="02020603050405020304" pitchFamily="18" charset="0"/>
              </a:rPr>
              <a:t>: </a:t>
            </a:r>
            <a:endParaRPr lang="en-US" altLang="en-US" sz="3200" b="1" dirty="0">
              <a:solidFill>
                <a:srgbClr val="FF0000"/>
              </a:solidFill>
              <a:latin typeface="Times New Roman" panose="02020603050405020304" pitchFamily="18" charset="0"/>
              <a:cs typeface="Times New Roman" panose="02020603050405020304" pitchFamily="18" charset="0"/>
            </a:endParaRPr>
          </a:p>
          <a:p>
            <a:pPr marL="0" lvl="0" indent="0" defTabSz="914400" eaLnBrk="1" hangingPunct="1">
              <a:spcBef>
                <a:spcPct val="0"/>
              </a:spcBef>
              <a:buClrTx/>
              <a:buSzTx/>
              <a:buFontTx/>
              <a:buNone/>
            </a:pPr>
            <a:endParaRPr lang="en-US" altLang="en-US" sz="2800" dirty="0">
              <a:solidFill>
                <a:srgbClr val="FF0000"/>
              </a:solidFill>
              <a:latin typeface="Calibri" panose="020F0502020204030204" charset="0"/>
            </a:endParaRPr>
          </a:p>
        </p:txBody>
      </p:sp>
      <p:sp>
        <p:nvSpPr>
          <p:cNvPr id="100" name="Text Box 99"/>
          <p:cNvSpPr txBox="1"/>
          <p:nvPr/>
        </p:nvSpPr>
        <p:spPr>
          <a:xfrm>
            <a:off x="343535" y="1351915"/>
            <a:ext cx="11631930" cy="3107690"/>
          </a:xfrm>
          <a:prstGeom prst="rect">
            <a:avLst/>
          </a:prstGeom>
          <a:noFill/>
          <a:ln w="9525">
            <a:noFill/>
          </a:ln>
        </p:spPr>
        <p:txBody>
          <a:bodyPr wrap="square">
            <a:spAutoFit/>
          </a:bodyPr>
          <a:p>
            <a:pPr indent="125730"/>
            <a:r>
              <a:rPr lang="en-US" sz="2800" b="0">
                <a:latin typeface="Times New Roman" panose="02020603050405020304" pitchFamily="18" charset="0"/>
                <a:ea typeface="SimSun" panose="02010600030101010101" pitchFamily="2" charset="-122"/>
              </a:rPr>
              <a:t>Qua giảng dạy tôi nhận thấy mặc dù các em đã được làm quen với bộ môn Vật lý  từ năm lớp 6 và lớp 7, nhưng ở giai đoạn này các em mới được làm quen, được cung cấp những kiến thức dưới dạng định tính, những khái niệm chưa đầy đủ. Đến năm lớp 8 ở môn Vật lý các em bắt đầu làm quen với các dạng bài tập định lượng nên nhiều học sinh chưa định hướng được yêu cầu đặt ra của bài toán, chưa có phương pháp giải hoặc một số em biết cách làm nhưng trình bày chưa chặt chẽ, chưa khoa học.</a:t>
            </a:r>
            <a:endParaRPr lang="en-US" sz="280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0"/>
                                        </p:tgtEl>
                                        <p:attrNameLst>
                                          <p:attrName>style.visibility</p:attrName>
                                        </p:attrNameLst>
                                      </p:cBhvr>
                                      <p:to>
                                        <p:strVal val="visible"/>
                                      </p:to>
                                    </p:set>
                                    <p:animEffect transition="in" filter="blinds(horizontal)">
                                      <p:cBhvr>
                                        <p:cTn id="12"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10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4" name="TextBox 4"/>
          <p:cNvSpPr txBox="1"/>
          <p:nvPr/>
        </p:nvSpPr>
        <p:spPr>
          <a:xfrm>
            <a:off x="666750" y="157163"/>
            <a:ext cx="3359150" cy="1016000"/>
          </a:xfrm>
          <a:prstGeom prst="rect">
            <a:avLst/>
          </a:prstGeom>
          <a:noFill/>
          <a:ln w="9525">
            <a:noFill/>
          </a:ln>
        </p:spPr>
        <p:txBody>
          <a:bodyPr>
            <a:spAutoFit/>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defTabSz="914400" eaLnBrk="1" hangingPunct="1">
              <a:spcBef>
                <a:spcPct val="0"/>
              </a:spcBef>
              <a:buClrTx/>
              <a:buSzTx/>
              <a:buFontTx/>
              <a:buNone/>
            </a:pPr>
            <a:r>
              <a:rPr lang="en-US" altLang="en-US" sz="3200" b="1" dirty="0">
                <a:solidFill>
                  <a:srgbClr val="FF0000"/>
                </a:solidFill>
                <a:latin typeface="Times New Roman" panose="02020603050405020304" pitchFamily="18" charset="0"/>
                <a:cs typeface="Times New Roman" panose="02020603050405020304" pitchFamily="18" charset="0"/>
              </a:rPr>
              <a:t>I. ĐẶT VẤN ĐỀ</a:t>
            </a:r>
            <a:r>
              <a:rPr lang="vi-VN" altLang="en-US" sz="3200" b="1" dirty="0">
                <a:solidFill>
                  <a:srgbClr val="FF0000"/>
                </a:solidFill>
                <a:latin typeface="Times New Roman" panose="02020603050405020304" pitchFamily="18" charset="0"/>
                <a:cs typeface="Times New Roman" panose="02020603050405020304" pitchFamily="18" charset="0"/>
              </a:rPr>
              <a:t>: </a:t>
            </a:r>
            <a:endParaRPr lang="en-US" altLang="en-US" sz="3200" b="1" dirty="0">
              <a:solidFill>
                <a:srgbClr val="FF0000"/>
              </a:solidFill>
              <a:latin typeface="Times New Roman" panose="02020603050405020304" pitchFamily="18" charset="0"/>
              <a:cs typeface="Times New Roman" panose="02020603050405020304" pitchFamily="18" charset="0"/>
            </a:endParaRPr>
          </a:p>
          <a:p>
            <a:pPr marL="0" lvl="0" indent="0" defTabSz="914400" eaLnBrk="1" hangingPunct="1">
              <a:spcBef>
                <a:spcPct val="0"/>
              </a:spcBef>
              <a:buClrTx/>
              <a:buSzTx/>
              <a:buFontTx/>
              <a:buNone/>
            </a:pPr>
            <a:endParaRPr lang="en-US" altLang="en-US" sz="2800" dirty="0">
              <a:solidFill>
                <a:srgbClr val="FF0000"/>
              </a:solidFill>
              <a:latin typeface="Calibri" panose="020F0502020204030204" charset="0"/>
            </a:endParaRPr>
          </a:p>
        </p:txBody>
      </p:sp>
      <p:sp>
        <p:nvSpPr>
          <p:cNvPr id="2" name="Text Box 1"/>
          <p:cNvSpPr txBox="1"/>
          <p:nvPr/>
        </p:nvSpPr>
        <p:spPr>
          <a:xfrm>
            <a:off x="86995" y="730885"/>
            <a:ext cx="12018645" cy="2676525"/>
          </a:xfrm>
          <a:prstGeom prst="rect">
            <a:avLst/>
          </a:prstGeom>
          <a:noFill/>
          <a:ln w="9525">
            <a:noFill/>
          </a:ln>
        </p:spPr>
        <p:txBody>
          <a:bodyPr wrap="square">
            <a:spAutoFit/>
          </a:bodyPr>
          <a:p>
            <a:pPr indent="0" algn="just"/>
            <a:r>
              <a:rPr lang="en-US" sz="2800" b="0">
                <a:latin typeface="Times New Roman" panose="02020603050405020304" pitchFamily="18" charset="0"/>
                <a:ea typeface="SimSun" panose="02010600030101010101" pitchFamily="2" charset="-122"/>
              </a:rPr>
              <a:t> Qua quá trình giảng dạy ở trường trung học cơ sở nơi tôi đang công tác tôi nhận thấy còn có rất nhiều học sinh còn gặp khó khăn, lúng túng không biết giải những bài tập định tính mà giáo viên giao về nhà và còn nhiều hạn chế trong việc vận dụng kiến thức đã học để giải bài tập, chưa chủ động sáng tạo, chưa tự lực giải quyết các nhiệm vụ học tập dưới sự điều khiển của giáo viên, nhiều học sinh chưa có kỹ năng vận dụng Toán học vào Vật lý để giải các bài tập.</a:t>
            </a:r>
            <a:endParaRPr lang="en-US" sz="2800"/>
          </a:p>
        </p:txBody>
      </p:sp>
      <p:sp>
        <p:nvSpPr>
          <p:cNvPr id="3" name="Text Box 2"/>
          <p:cNvSpPr txBox="1"/>
          <p:nvPr/>
        </p:nvSpPr>
        <p:spPr>
          <a:xfrm>
            <a:off x="86995" y="3407410"/>
            <a:ext cx="11825605" cy="3107690"/>
          </a:xfrm>
          <a:prstGeom prst="rect">
            <a:avLst/>
          </a:prstGeom>
          <a:noFill/>
          <a:ln w="9525">
            <a:noFill/>
          </a:ln>
        </p:spPr>
        <p:txBody>
          <a:bodyPr wrap="square">
            <a:spAutoFit/>
          </a:bodyPr>
          <a:p>
            <a:pPr indent="0" algn="just"/>
            <a:r>
              <a:rPr lang="en-US" sz="2800" b="0">
                <a:latin typeface="Times New Roman" panose="02020603050405020304" pitchFamily="18" charset="0"/>
                <a:ea typeface="SimSun" panose="02010600030101010101" pitchFamily="2" charset="-122"/>
              </a:rPr>
              <a:t>Với  những hiểu biết và chút kinh nghiệm của bản thân, tôi nhận thấy rằng để học sinh học tốt thì đòi hỏi mỗi người giáo viên phải có cách giảng dạy phù hợp với môn học, phù hợp với trình độ học sinh, phải sáng tạo, lôi cuốn, hấp dẫn học sinh trong từng tiết học,…..Tôi xin chia sẻ kinh nghiệm của mình qua đề tài sáng kiến kinh nghiệm: “Một số giải pháp giúp học  sinh giải tốt bài tập Vật lý 8 chủ đề “Tốc độ” tại trường THCS Nguyễn Văn Bứa” với mong sẽ giúp cho học sinh vận dụng và làm tốt hơn các dạng bài tập nằm trong chủ đề.</a:t>
            </a:r>
            <a:endParaRPr lang="en-US" sz="280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TextBox 3"/>
          <p:cNvSpPr txBox="1"/>
          <p:nvPr/>
        </p:nvSpPr>
        <p:spPr>
          <a:xfrm>
            <a:off x="223838" y="134938"/>
            <a:ext cx="9344025" cy="581025"/>
          </a:xfrm>
          <a:prstGeom prst="rect">
            <a:avLst/>
          </a:prstGeom>
          <a:noFill/>
          <a:ln w="9525">
            <a:noFill/>
          </a:ln>
        </p:spPr>
        <p:txBody>
          <a:bodyPr>
            <a:spAutoFit/>
          </a:bodyPr>
          <a:lst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stStyle>
          <a:p>
            <a:pPr marL="0" lvl="0" indent="0" algn="just" defTabSz="914400" eaLnBrk="1" hangingPunct="1">
              <a:lnSpc>
                <a:spcPct val="115000"/>
              </a:lnSpc>
              <a:spcBef>
                <a:spcPts val="600"/>
              </a:spcBef>
              <a:spcAft>
                <a:spcPts val="300"/>
              </a:spcAft>
              <a:buClrTx/>
              <a:buSzTx/>
              <a:buFontTx/>
              <a:buNone/>
            </a:pPr>
            <a:r>
              <a:rPr lang="vi-VN" altLang="en-US" sz="3000" b="1" dirty="0">
                <a:solidFill>
                  <a:srgbClr val="FF0000"/>
                </a:solidFill>
                <a:latin typeface="Times New Roman" panose="02020603050405020304" pitchFamily="18" charset="0"/>
                <a:cs typeface="Times New Roman" panose="02020603050405020304" pitchFamily="18" charset="0"/>
              </a:rPr>
              <a:t> II. </a:t>
            </a:r>
            <a:r>
              <a:rPr lang="en-US" altLang="en-US" sz="3000" b="1" dirty="0">
                <a:solidFill>
                  <a:srgbClr val="FF0000"/>
                </a:solidFill>
                <a:latin typeface="Times New Roman" panose="02020603050405020304" pitchFamily="18" charset="0"/>
                <a:cs typeface="Times New Roman" panose="02020603050405020304" pitchFamily="18" charset="0"/>
              </a:rPr>
              <a:t>GIẢI PHÁP GIẢI QUYẾT VẤN ĐỀ</a:t>
            </a:r>
            <a:endParaRPr lang="en-US" altLang="en-US" sz="3000" dirty="0">
              <a:solidFill>
                <a:srgbClr val="FF0000"/>
              </a:solidFill>
              <a:latin typeface="Times New Roman" panose="02020603050405020304" pitchFamily="18" charset="0"/>
              <a:ea typeface="Times New Roman" panose="02020603050405020304" pitchFamily="18" charset="0"/>
            </a:endParaRPr>
          </a:p>
        </p:txBody>
      </p:sp>
      <p:sp>
        <p:nvSpPr>
          <p:cNvPr id="100" name="Text Box 99"/>
          <p:cNvSpPr txBox="1"/>
          <p:nvPr/>
        </p:nvSpPr>
        <p:spPr>
          <a:xfrm>
            <a:off x="332740" y="1238250"/>
            <a:ext cx="11202670" cy="521970"/>
          </a:xfrm>
          <a:prstGeom prst="rect">
            <a:avLst/>
          </a:prstGeom>
          <a:noFill/>
          <a:ln w="9525">
            <a:noFill/>
          </a:ln>
        </p:spPr>
        <p:txBody>
          <a:bodyPr wrap="square">
            <a:spAutoFit/>
          </a:bodyPr>
          <a:p>
            <a:pPr indent="127000"/>
            <a:r>
              <a:rPr lang="en-US" sz="2800" b="1">
                <a:latin typeface="Times New Roman" panose="02020603050405020304" pitchFamily="18" charset="0"/>
                <a:ea typeface="SimSun" panose="02010600030101010101" pitchFamily="2" charset="-122"/>
              </a:rPr>
              <a:t>1. Những công việc giáo viên cần chuẩn bị trước khi giảng dạy bài tập.</a:t>
            </a:r>
            <a:endParaRPr lang="en-US" sz="2800"/>
          </a:p>
        </p:txBody>
      </p:sp>
      <p:sp>
        <p:nvSpPr>
          <p:cNvPr id="2" name="Text Box 1"/>
          <p:cNvSpPr txBox="1"/>
          <p:nvPr/>
        </p:nvSpPr>
        <p:spPr>
          <a:xfrm>
            <a:off x="332740" y="1917065"/>
            <a:ext cx="7925435" cy="521970"/>
          </a:xfrm>
          <a:prstGeom prst="rect">
            <a:avLst/>
          </a:prstGeom>
          <a:noFill/>
          <a:ln w="9525">
            <a:noFill/>
          </a:ln>
        </p:spPr>
        <p:txBody>
          <a:bodyPr wrap="square">
            <a:spAutoFit/>
          </a:bodyPr>
          <a:p>
            <a:pPr indent="127000"/>
            <a:r>
              <a:rPr lang="en-US" sz="2800" b="1">
                <a:latin typeface="Times New Roman" panose="02020603050405020304" pitchFamily="18" charset="0"/>
                <a:ea typeface="SimSun" panose="02010600030101010101" pitchFamily="2" charset="-122"/>
              </a:rPr>
              <a:t>2. Hệ thống hóa các kiến thức trong chủ đề tốc độ.</a:t>
            </a:r>
            <a:endParaRPr lang="en-US" sz="2800"/>
          </a:p>
        </p:txBody>
      </p:sp>
      <p:sp>
        <p:nvSpPr>
          <p:cNvPr id="5" name="Text Box 4"/>
          <p:cNvSpPr txBox="1"/>
          <p:nvPr/>
        </p:nvSpPr>
        <p:spPr>
          <a:xfrm>
            <a:off x="332740" y="2661602"/>
            <a:ext cx="5080000" cy="521970"/>
          </a:xfrm>
          <a:prstGeom prst="rect">
            <a:avLst/>
          </a:prstGeom>
          <a:noFill/>
          <a:ln w="9525">
            <a:noFill/>
          </a:ln>
        </p:spPr>
        <p:txBody>
          <a:bodyPr>
            <a:spAutoFit/>
          </a:bodyPr>
          <a:p>
            <a:pPr indent="127000"/>
            <a:r>
              <a:rPr lang="en-US" sz="2800" b="1">
                <a:latin typeface="Times New Roman" panose="02020603050405020304" pitchFamily="18" charset="0"/>
                <a:ea typeface="SimSun" panose="02010600030101010101" pitchFamily="2" charset="-122"/>
              </a:rPr>
              <a:t>3. Phương pháp giải bài tập</a:t>
            </a:r>
            <a:endParaRPr lang="en-US" sz="2800"/>
          </a:p>
        </p:txBody>
      </p:sp>
      <p:sp>
        <p:nvSpPr>
          <p:cNvPr id="6" name="Text Box 5"/>
          <p:cNvSpPr txBox="1"/>
          <p:nvPr/>
        </p:nvSpPr>
        <p:spPr>
          <a:xfrm>
            <a:off x="274955" y="3329305"/>
            <a:ext cx="7699375" cy="521970"/>
          </a:xfrm>
          <a:prstGeom prst="rect">
            <a:avLst/>
          </a:prstGeom>
          <a:noFill/>
          <a:ln w="9525">
            <a:noFill/>
          </a:ln>
        </p:spPr>
        <p:txBody>
          <a:bodyPr wrap="square">
            <a:spAutoFit/>
          </a:bodyPr>
          <a:p>
            <a:pPr indent="127000"/>
            <a:r>
              <a:rPr lang="en-US" sz="2800" b="1">
                <a:latin typeface="Times New Roman" panose="02020603050405020304" pitchFamily="18" charset="0"/>
                <a:ea typeface="SimSun" panose="02010600030101010101" pitchFamily="2" charset="-122"/>
              </a:rPr>
              <a:t>4. Một số dạng bài tập trong chủ đề tốc độ</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0"/>
                                        </p:tgtEl>
                                        <p:attrNameLst>
                                          <p:attrName>style.visibility</p:attrName>
                                        </p:attrNameLst>
                                      </p:cBhvr>
                                      <p:to>
                                        <p:strVal val="visible"/>
                                      </p:to>
                                    </p:set>
                                    <p:animEffect transition="in" filter="blinds(horizontal)">
                                      <p:cBhvr>
                                        <p:cTn id="12" dur="500"/>
                                        <p:tgtEl>
                                          <p:spTgt spid="10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0" grpId="0"/>
      <p:bldP spid="2"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100" name="Text Box 99"/>
          <p:cNvSpPr txBox="1"/>
          <p:nvPr/>
        </p:nvSpPr>
        <p:spPr>
          <a:xfrm>
            <a:off x="192405" y="203835"/>
            <a:ext cx="11202670" cy="521970"/>
          </a:xfrm>
          <a:prstGeom prst="rect">
            <a:avLst/>
          </a:prstGeom>
          <a:noFill/>
          <a:ln w="9525">
            <a:noFill/>
          </a:ln>
        </p:spPr>
        <p:txBody>
          <a:bodyPr wrap="square">
            <a:spAutoFit/>
          </a:bodyPr>
          <a:p>
            <a:pPr indent="127000"/>
            <a:r>
              <a:rPr lang="en-US" sz="2800" b="1">
                <a:latin typeface="Times New Roman" panose="02020603050405020304" pitchFamily="18" charset="0"/>
                <a:ea typeface="SimSun" panose="02010600030101010101" pitchFamily="2" charset="-122"/>
              </a:rPr>
              <a:t>1. Những công việc giáo viên cần chuẩn bị trước khi giảng dạy bài tập.</a:t>
            </a:r>
            <a:endParaRPr lang="en-US" sz="2800"/>
          </a:p>
        </p:txBody>
      </p:sp>
      <p:sp>
        <p:nvSpPr>
          <p:cNvPr id="4" name="Rounded Rectangle 3"/>
          <p:cNvSpPr/>
          <p:nvPr/>
        </p:nvSpPr>
        <p:spPr>
          <a:xfrm>
            <a:off x="107315" y="1348105"/>
            <a:ext cx="2435860" cy="4408805"/>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p>
            <a:pPr algn="ctr"/>
            <a:r>
              <a:rPr lang="en-US" sz="3600" b="1">
                <a:solidFill>
                  <a:schemeClr val="tx1"/>
                </a:solidFill>
                <a:latin typeface="Times New Roman" panose="02020603050405020304" pitchFamily="18" charset="0"/>
                <a:cs typeface="Times New Roman" panose="02020603050405020304" pitchFamily="18" charset="0"/>
              </a:rPr>
              <a:t>Giáo viên cần chuẩn bị </a:t>
            </a:r>
            <a:endParaRPr lang="en-US" sz="3600" b="1">
              <a:solidFill>
                <a:schemeClr val="tx1"/>
              </a:solidFill>
              <a:latin typeface="Times New Roman" panose="02020603050405020304" pitchFamily="18" charset="0"/>
              <a:cs typeface="Times New Roman" panose="02020603050405020304" pitchFamily="18" charset="0"/>
            </a:endParaRPr>
          </a:p>
        </p:txBody>
      </p:sp>
      <p:sp>
        <p:nvSpPr>
          <p:cNvPr id="6" name="Flowchart: Alternate Process 5"/>
          <p:cNvSpPr/>
          <p:nvPr/>
        </p:nvSpPr>
        <p:spPr>
          <a:xfrm>
            <a:off x="2750185" y="739140"/>
            <a:ext cx="9087485" cy="74422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p>
            <a:pPr algn="l"/>
            <a:r>
              <a:rPr lang="en-US" sz="2800">
                <a:solidFill>
                  <a:schemeClr val="tx1"/>
                </a:solidFill>
                <a:latin typeface="Times New Roman" panose="02020603050405020304" pitchFamily="18" charset="0"/>
                <a:cs typeface="Times New Roman" panose="02020603050405020304" pitchFamily="18" charset="0"/>
              </a:rPr>
              <a:t>Giáo viên soạn bài kĩ trước khi đến lớp .</a:t>
            </a:r>
            <a:endParaRPr lang="en-US" sz="2800">
              <a:solidFill>
                <a:schemeClr val="tx1"/>
              </a:solidFill>
              <a:latin typeface="Times New Roman" panose="02020603050405020304" pitchFamily="18" charset="0"/>
              <a:cs typeface="Times New Roman" panose="02020603050405020304" pitchFamily="18" charset="0"/>
            </a:endParaRPr>
          </a:p>
        </p:txBody>
      </p:sp>
      <p:sp>
        <p:nvSpPr>
          <p:cNvPr id="7" name="Flowchart: Alternate Process 6"/>
          <p:cNvSpPr/>
          <p:nvPr/>
        </p:nvSpPr>
        <p:spPr>
          <a:xfrm>
            <a:off x="2750185" y="1557655"/>
            <a:ext cx="9087485" cy="74422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p>
            <a:pPr algn="l"/>
            <a:r>
              <a:rPr lang="en-US" sz="2800">
                <a:solidFill>
                  <a:schemeClr val="tx1"/>
                </a:solidFill>
                <a:latin typeface="Times New Roman" panose="02020603050405020304" pitchFamily="18" charset="0"/>
                <a:cs typeface="Times New Roman" panose="02020603050405020304" pitchFamily="18" charset="0"/>
              </a:rPr>
              <a:t>Khắc sâu các kiến thức cơ bản cho học sinh.</a:t>
            </a:r>
            <a:endParaRPr lang="en-US" sz="2800">
              <a:solidFill>
                <a:schemeClr val="tx1"/>
              </a:solidFill>
              <a:latin typeface="Times New Roman" panose="02020603050405020304" pitchFamily="18" charset="0"/>
              <a:cs typeface="Times New Roman" panose="02020603050405020304" pitchFamily="18" charset="0"/>
            </a:endParaRPr>
          </a:p>
        </p:txBody>
      </p:sp>
      <p:sp>
        <p:nvSpPr>
          <p:cNvPr id="8" name="Flowchart: Alternate Process 7"/>
          <p:cNvSpPr/>
          <p:nvPr/>
        </p:nvSpPr>
        <p:spPr>
          <a:xfrm>
            <a:off x="2750185" y="2396490"/>
            <a:ext cx="9087485" cy="83693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p>
            <a:pPr algn="l"/>
            <a:r>
              <a:rPr lang="en-US" sz="2800">
                <a:solidFill>
                  <a:schemeClr val="tx1"/>
                </a:solidFill>
                <a:latin typeface="Times New Roman" panose="02020603050405020304" pitchFamily="18" charset="0"/>
                <a:cs typeface="Times New Roman" panose="02020603050405020304" pitchFamily="18" charset="0"/>
              </a:rPr>
              <a:t>Giáo viên đọc thêm sách tham khảo để sưu tầm nhiều dạng bài tập và chọn phương pháp giải</a:t>
            </a:r>
            <a:endParaRPr lang="en-US" sz="2800">
              <a:solidFill>
                <a:schemeClr val="tx1"/>
              </a:solidFill>
              <a:latin typeface="Times New Roman" panose="02020603050405020304" pitchFamily="18" charset="0"/>
              <a:cs typeface="Times New Roman" panose="02020603050405020304" pitchFamily="18" charset="0"/>
            </a:endParaRPr>
          </a:p>
        </p:txBody>
      </p:sp>
      <p:sp>
        <p:nvSpPr>
          <p:cNvPr id="9" name="Flowchart: Alternate Process 8"/>
          <p:cNvSpPr/>
          <p:nvPr/>
        </p:nvSpPr>
        <p:spPr>
          <a:xfrm>
            <a:off x="2750185" y="3305175"/>
            <a:ext cx="9087485" cy="808355"/>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p>
            <a:pPr algn="l"/>
            <a:r>
              <a:rPr lang="en-US" sz="2800">
                <a:solidFill>
                  <a:schemeClr val="tx1"/>
                </a:solidFill>
                <a:latin typeface="Times New Roman" panose="02020603050405020304" pitchFamily="18" charset="0"/>
                <a:cs typeface="Times New Roman" panose="02020603050405020304" pitchFamily="18" charset="0"/>
              </a:rPr>
              <a:t>Với mỗi bài tập phải giúp học sinh định hướng được phương pháp giải, đưa về dạng toán cơ bản</a:t>
            </a:r>
            <a:endParaRPr lang="en-US" sz="2800">
              <a:solidFill>
                <a:schemeClr val="tx1"/>
              </a:solidFill>
              <a:latin typeface="Times New Roman" panose="02020603050405020304" pitchFamily="18" charset="0"/>
              <a:cs typeface="Times New Roman" panose="02020603050405020304" pitchFamily="18" charset="0"/>
            </a:endParaRPr>
          </a:p>
        </p:txBody>
      </p:sp>
      <p:sp>
        <p:nvSpPr>
          <p:cNvPr id="10" name="Flowchart: Alternate Process 9"/>
          <p:cNvSpPr/>
          <p:nvPr/>
        </p:nvSpPr>
        <p:spPr>
          <a:xfrm>
            <a:off x="2750185" y="4198620"/>
            <a:ext cx="9087485" cy="82931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p>
            <a:pPr algn="l"/>
            <a:r>
              <a:rPr lang="en-US" sz="2800">
                <a:solidFill>
                  <a:schemeClr val="tx1"/>
                </a:solidFill>
                <a:latin typeface="Times New Roman" panose="02020603050405020304" pitchFamily="18" charset="0"/>
                <a:cs typeface="Times New Roman" panose="02020603050405020304" pitchFamily="18" charset="0"/>
              </a:rPr>
              <a:t>Với bài tập có nhiều đại lượng cần chú ý rèn kĩ năng tóm tắt đề bài và đổi đơn vị khi cần thiết</a:t>
            </a:r>
            <a:endParaRPr lang="en-US" sz="2800">
              <a:solidFill>
                <a:schemeClr val="tx1"/>
              </a:solidFill>
              <a:latin typeface="Times New Roman" panose="02020603050405020304" pitchFamily="18" charset="0"/>
              <a:cs typeface="Times New Roman" panose="02020603050405020304" pitchFamily="18" charset="0"/>
            </a:endParaRPr>
          </a:p>
        </p:txBody>
      </p:sp>
      <p:sp>
        <p:nvSpPr>
          <p:cNvPr id="11" name="Flowchart: Alternate Process 10"/>
          <p:cNvSpPr/>
          <p:nvPr/>
        </p:nvSpPr>
        <p:spPr>
          <a:xfrm>
            <a:off x="2750185" y="5107305"/>
            <a:ext cx="9087485" cy="82931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p>
            <a:pPr algn="l"/>
            <a:r>
              <a:rPr lang="en-US" sz="2800">
                <a:solidFill>
                  <a:schemeClr val="tx1"/>
                </a:solidFill>
                <a:latin typeface="Times New Roman" panose="02020603050405020304" pitchFamily="18" charset="0"/>
                <a:cs typeface="Times New Roman" panose="02020603050405020304" pitchFamily="18" charset="0"/>
              </a:rPr>
              <a:t>Bài tập dạng đồ thị cần rèn cho các em cách đọc và vẽ được đồ thị.</a:t>
            </a:r>
            <a:endParaRPr lang="en-US" sz="2800">
              <a:solidFill>
                <a:schemeClr val="tx1"/>
              </a:solidFill>
              <a:latin typeface="Times New Roman" panose="02020603050405020304" pitchFamily="18" charset="0"/>
              <a:cs typeface="Times New Roman" panose="02020603050405020304" pitchFamily="18" charset="0"/>
            </a:endParaRPr>
          </a:p>
        </p:txBody>
      </p:sp>
      <p:sp>
        <p:nvSpPr>
          <p:cNvPr id="12" name="Flowchart: Alternate Process 11"/>
          <p:cNvSpPr/>
          <p:nvPr/>
        </p:nvSpPr>
        <p:spPr>
          <a:xfrm>
            <a:off x="2750185" y="5998210"/>
            <a:ext cx="9087485" cy="82931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p>
            <a:pPr algn="l"/>
            <a:r>
              <a:rPr lang="en-US" sz="2800">
                <a:solidFill>
                  <a:schemeClr val="tx1"/>
                </a:solidFill>
                <a:latin typeface="Times New Roman" panose="02020603050405020304" pitchFamily="18" charset="0"/>
                <a:cs typeface="Times New Roman" panose="02020603050405020304" pitchFamily="18" charset="0"/>
              </a:rPr>
              <a:t>Ở mỗi tiết học phải dành thời gian hướng dẫn học sinh làm bài tập về nhà.</a:t>
            </a:r>
            <a:endParaRPr lang="en-US" sz="28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1"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0" grpId="1"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ext Box 1"/>
          <p:cNvSpPr txBox="1"/>
          <p:nvPr/>
        </p:nvSpPr>
        <p:spPr>
          <a:xfrm>
            <a:off x="106045" y="73660"/>
            <a:ext cx="7925435" cy="521970"/>
          </a:xfrm>
          <a:prstGeom prst="rect">
            <a:avLst/>
          </a:prstGeom>
          <a:noFill/>
          <a:ln w="9525">
            <a:noFill/>
          </a:ln>
        </p:spPr>
        <p:txBody>
          <a:bodyPr wrap="square">
            <a:spAutoFit/>
          </a:bodyPr>
          <a:p>
            <a:pPr indent="127000"/>
            <a:r>
              <a:rPr lang="en-US" sz="2800" b="1">
                <a:latin typeface="Times New Roman" panose="02020603050405020304" pitchFamily="18" charset="0"/>
                <a:ea typeface="SimSun" panose="02010600030101010101" pitchFamily="2" charset="-122"/>
              </a:rPr>
              <a:t>2. Hệ thống hóa các kiến thức trong chủ đề tốc độ.</a:t>
            </a:r>
            <a:endParaRPr lang="en-US" sz="2800"/>
          </a:p>
        </p:txBody>
      </p:sp>
      <p:sp>
        <p:nvSpPr>
          <p:cNvPr id="3" name="Text Box 2"/>
          <p:cNvSpPr txBox="1"/>
          <p:nvPr/>
        </p:nvSpPr>
        <p:spPr>
          <a:xfrm>
            <a:off x="187960" y="670560"/>
            <a:ext cx="11816080" cy="953135"/>
          </a:xfrm>
          <a:prstGeom prst="rect">
            <a:avLst/>
          </a:prstGeom>
          <a:noFill/>
          <a:ln w="9525">
            <a:noFill/>
          </a:ln>
        </p:spPr>
        <p:txBody>
          <a:bodyPr wrap="square">
            <a:spAutoFit/>
          </a:bodyPr>
          <a:p>
            <a:pPr indent="125730"/>
            <a:r>
              <a:rPr lang="en-US" sz="2800" b="0">
                <a:latin typeface="Times New Roman" panose="02020603050405020304" pitchFamily="18" charset="0"/>
                <a:ea typeface="SimSun" panose="02010600030101010101" pitchFamily="2" charset="-122"/>
              </a:rPr>
              <a:t>- Ý nghĩa của tốc độ: Quãng đường vật đi được trong 1s cho biết  mức độ nhanh hay chậm của chuyển động, được gọi là tốc độ chuyển động.</a:t>
            </a:r>
            <a:endParaRPr lang="en-US" sz="2800"/>
          </a:p>
        </p:txBody>
      </p:sp>
      <p:pic>
        <p:nvPicPr>
          <p:cNvPr id="5" name="Picture 4"/>
          <p:cNvPicPr/>
          <p:nvPr/>
        </p:nvPicPr>
        <p:blipFill>
          <a:blip r:embed="rId2"/>
          <a:stretch>
            <a:fillRect/>
          </a:stretch>
        </p:blipFill>
        <p:spPr>
          <a:xfrm>
            <a:off x="4159885" y="1623695"/>
            <a:ext cx="1584325" cy="1052830"/>
          </a:xfrm>
          <a:prstGeom prst="rect">
            <a:avLst/>
          </a:prstGeom>
          <a:noFill/>
          <a:ln w="9525">
            <a:noFill/>
          </a:ln>
        </p:spPr>
      </p:pic>
      <p:sp>
        <p:nvSpPr>
          <p:cNvPr id="101" name="Text Box 100"/>
          <p:cNvSpPr txBox="1"/>
          <p:nvPr/>
        </p:nvSpPr>
        <p:spPr>
          <a:xfrm>
            <a:off x="332740" y="1785620"/>
            <a:ext cx="5080000" cy="521970"/>
          </a:xfrm>
          <a:prstGeom prst="rect">
            <a:avLst/>
          </a:prstGeom>
          <a:noFill/>
          <a:ln w="9525">
            <a:noFill/>
          </a:ln>
        </p:spPr>
        <p:txBody>
          <a:bodyPr>
            <a:spAutoFit/>
          </a:bodyPr>
          <a:p>
            <a:pPr indent="125730"/>
            <a:r>
              <a:rPr lang="en-US" sz="2800" b="0">
                <a:latin typeface="Times New Roman" panose="02020603050405020304" pitchFamily="18" charset="0"/>
                <a:ea typeface="SimSun" panose="02010600030101010101" pitchFamily="2" charset="-122"/>
              </a:rPr>
              <a:t>- Công thức tính tốc độ:  </a:t>
            </a:r>
            <a:endParaRPr lang="en-US" sz="2800"/>
          </a:p>
        </p:txBody>
      </p:sp>
      <p:sp>
        <p:nvSpPr>
          <p:cNvPr id="13" name="Text Box 12"/>
          <p:cNvSpPr txBox="1"/>
          <p:nvPr/>
        </p:nvSpPr>
        <p:spPr>
          <a:xfrm>
            <a:off x="257175" y="2743200"/>
            <a:ext cx="11632565" cy="521970"/>
          </a:xfrm>
          <a:prstGeom prst="rect">
            <a:avLst/>
          </a:prstGeom>
          <a:noFill/>
          <a:ln w="9525">
            <a:noFill/>
          </a:ln>
        </p:spPr>
        <p:txBody>
          <a:bodyPr wrap="square">
            <a:spAutoFit/>
          </a:bodyPr>
          <a:p>
            <a:pPr indent="0"/>
            <a:r>
              <a:rPr lang="en-US" sz="2800" b="0">
                <a:latin typeface="Times New Roman" panose="02020603050405020304" pitchFamily="18" charset="0"/>
                <a:ea typeface="SimSun" panose="02010600030101010101" pitchFamily="2" charset="-122"/>
              </a:rPr>
              <a:t>- Công thức tính tốc độ trung bình của một chuyển động không đều</a:t>
            </a:r>
            <a:endParaRPr lang="en-US" sz="2800"/>
          </a:p>
        </p:txBody>
      </p:sp>
      <p:pic>
        <p:nvPicPr>
          <p:cNvPr id="14" name="Picture 13"/>
          <p:cNvPicPr/>
          <p:nvPr/>
        </p:nvPicPr>
        <p:blipFill>
          <a:blip r:embed="rId3"/>
          <a:stretch>
            <a:fillRect/>
          </a:stretch>
        </p:blipFill>
        <p:spPr>
          <a:xfrm>
            <a:off x="4054475" y="3265170"/>
            <a:ext cx="1595120" cy="1163955"/>
          </a:xfrm>
          <a:prstGeom prst="rect">
            <a:avLst/>
          </a:prstGeom>
          <a:noFill/>
          <a:ln w="9525">
            <a:noFill/>
          </a:ln>
        </p:spPr>
      </p:pic>
      <p:sp>
        <p:nvSpPr>
          <p:cNvPr id="15" name="Text Box 14"/>
          <p:cNvSpPr txBox="1"/>
          <p:nvPr/>
        </p:nvSpPr>
        <p:spPr>
          <a:xfrm>
            <a:off x="332740" y="5132070"/>
            <a:ext cx="3139440" cy="521970"/>
          </a:xfrm>
          <a:prstGeom prst="rect">
            <a:avLst/>
          </a:prstGeom>
          <a:noFill/>
          <a:ln w="9525">
            <a:noFill/>
          </a:ln>
        </p:spPr>
        <p:txBody>
          <a:bodyPr wrap="square">
            <a:spAutoFit/>
          </a:bodyPr>
          <a:p>
            <a:pPr indent="0"/>
            <a:r>
              <a:rPr lang="en-US" sz="2800" b="0">
                <a:latin typeface="Times New Roman" panose="02020603050405020304" pitchFamily="18" charset="0"/>
                <a:ea typeface="SimSun" panose="02010600030101010101" pitchFamily="2" charset="-122"/>
              </a:rPr>
              <a:t>- Đổi đơn vị tốc độ            </a:t>
            </a:r>
            <a:endParaRPr lang="en-US" sz="2800"/>
          </a:p>
        </p:txBody>
      </p:sp>
      <p:pic>
        <p:nvPicPr>
          <p:cNvPr id="16" name="Picture 15"/>
          <p:cNvPicPr/>
          <p:nvPr/>
        </p:nvPicPr>
        <p:blipFill>
          <a:blip r:embed="rId4"/>
          <a:stretch>
            <a:fillRect/>
          </a:stretch>
        </p:blipFill>
        <p:spPr>
          <a:xfrm>
            <a:off x="3900170" y="4697730"/>
            <a:ext cx="5224780" cy="199453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1"/>
                                        </p:tgtEl>
                                        <p:attrNameLst>
                                          <p:attrName>style.visibility</p:attrName>
                                        </p:attrNameLst>
                                      </p:cBhvr>
                                      <p:to>
                                        <p:strVal val="visible"/>
                                      </p:to>
                                    </p:set>
                                    <p:animEffect transition="in" filter="blinds(horizontal)">
                                      <p:cBhvr>
                                        <p:cTn id="12" dur="500"/>
                                        <p:tgtEl>
                                          <p:spTgt spid="10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1" grpId="0"/>
      <p:bldP spid="13"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Text Box 3"/>
          <p:cNvSpPr txBox="1"/>
          <p:nvPr/>
        </p:nvSpPr>
        <p:spPr>
          <a:xfrm>
            <a:off x="0" y="317"/>
            <a:ext cx="5080000" cy="521970"/>
          </a:xfrm>
          <a:prstGeom prst="rect">
            <a:avLst/>
          </a:prstGeom>
          <a:noFill/>
          <a:ln w="9525">
            <a:noFill/>
          </a:ln>
        </p:spPr>
        <p:txBody>
          <a:bodyPr>
            <a:spAutoFit/>
          </a:bodyPr>
          <a:p>
            <a:pPr indent="127000"/>
            <a:r>
              <a:rPr lang="en-US" sz="2800" b="1">
                <a:latin typeface="Times New Roman" panose="02020603050405020304" pitchFamily="18" charset="0"/>
                <a:ea typeface="SimSun" panose="02010600030101010101" pitchFamily="2" charset="-122"/>
              </a:rPr>
              <a:t>3. Phương pháp giải bài tập</a:t>
            </a:r>
            <a:endParaRPr lang="en-US" sz="2800"/>
          </a:p>
        </p:txBody>
      </p:sp>
      <p:sp>
        <p:nvSpPr>
          <p:cNvPr id="6" name="Oval 5"/>
          <p:cNvSpPr/>
          <p:nvPr/>
        </p:nvSpPr>
        <p:spPr>
          <a:xfrm>
            <a:off x="658495" y="1552575"/>
            <a:ext cx="4257675" cy="388112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p>
            <a:pPr algn="ctr"/>
            <a:r>
              <a:rPr lang="en-US" sz="3600" b="1">
                <a:solidFill>
                  <a:schemeClr val="tx1"/>
                </a:solidFill>
                <a:latin typeface="Times New Roman" panose="02020603050405020304" pitchFamily="18" charset="0"/>
                <a:cs typeface="Times New Roman" panose="02020603050405020304" pitchFamily="18" charset="0"/>
              </a:rPr>
              <a:t>Phương pháp </a:t>
            </a:r>
            <a:endParaRPr lang="en-US" sz="3600" b="1">
              <a:solidFill>
                <a:schemeClr val="tx1"/>
              </a:solidFill>
              <a:latin typeface="Times New Roman" panose="02020603050405020304" pitchFamily="18" charset="0"/>
              <a:cs typeface="Times New Roman" panose="02020603050405020304" pitchFamily="18" charset="0"/>
            </a:endParaRPr>
          </a:p>
        </p:txBody>
      </p:sp>
      <p:sp>
        <p:nvSpPr>
          <p:cNvPr id="9" name="Flowchart: Terminator 8"/>
          <p:cNvSpPr/>
          <p:nvPr/>
        </p:nvSpPr>
        <p:spPr>
          <a:xfrm>
            <a:off x="3772535" y="1111885"/>
            <a:ext cx="6877685" cy="970280"/>
          </a:xfrm>
          <a:prstGeom prst="flowChartTerminator">
            <a:avLst/>
          </a:prstGeom>
        </p:spPr>
        <p:style>
          <a:lnRef idx="1">
            <a:schemeClr val="accent4"/>
          </a:lnRef>
          <a:fillRef idx="2">
            <a:schemeClr val="accent4"/>
          </a:fillRef>
          <a:effectRef idx="1">
            <a:schemeClr val="accent4"/>
          </a:effectRef>
          <a:fontRef idx="minor">
            <a:schemeClr val="dk1"/>
          </a:fontRef>
        </p:style>
        <p:txBody>
          <a:bodyPr rtlCol="0" anchor="ctr"/>
          <a:p>
            <a:pPr algn="ctr"/>
            <a:r>
              <a:rPr lang="en-US" sz="3200">
                <a:latin typeface="Times New Roman" panose="02020603050405020304" pitchFamily="18" charset="0"/>
                <a:cs typeface="Times New Roman" panose="02020603050405020304" pitchFamily="18" charset="0"/>
              </a:rPr>
              <a:t>Bước 1: Tìm hiểu đề bài</a:t>
            </a:r>
            <a:endParaRPr lang="en-US" sz="3200">
              <a:latin typeface="Times New Roman" panose="02020603050405020304" pitchFamily="18" charset="0"/>
              <a:cs typeface="Times New Roman" panose="02020603050405020304" pitchFamily="18" charset="0"/>
            </a:endParaRPr>
          </a:p>
        </p:txBody>
      </p:sp>
      <p:sp>
        <p:nvSpPr>
          <p:cNvPr id="10" name="Flowchart: Terminator 9"/>
          <p:cNvSpPr/>
          <p:nvPr/>
        </p:nvSpPr>
        <p:spPr>
          <a:xfrm>
            <a:off x="4708525" y="2262505"/>
            <a:ext cx="6877685" cy="970280"/>
          </a:xfrm>
          <a:prstGeom prst="flowChartTerminator">
            <a:avLst/>
          </a:prstGeom>
        </p:spPr>
        <p:style>
          <a:lnRef idx="1">
            <a:schemeClr val="accent4"/>
          </a:lnRef>
          <a:fillRef idx="2">
            <a:schemeClr val="accent4"/>
          </a:fillRef>
          <a:effectRef idx="1">
            <a:schemeClr val="accent4"/>
          </a:effectRef>
          <a:fontRef idx="minor">
            <a:schemeClr val="dk1"/>
          </a:fontRef>
        </p:style>
        <p:txBody>
          <a:bodyPr rtlCol="0" anchor="ctr"/>
          <a:p>
            <a:pPr algn="ctr"/>
            <a:r>
              <a:rPr lang="en-US" sz="3200">
                <a:latin typeface="Times New Roman" panose="02020603050405020304" pitchFamily="18" charset="0"/>
                <a:cs typeface="Times New Roman" panose="02020603050405020304" pitchFamily="18" charset="0"/>
              </a:rPr>
              <a:t>Bước 2: Phân tích hiện tượng</a:t>
            </a:r>
            <a:endParaRPr lang="en-US" sz="3200">
              <a:latin typeface="Times New Roman" panose="02020603050405020304" pitchFamily="18" charset="0"/>
              <a:cs typeface="Times New Roman" panose="02020603050405020304" pitchFamily="18" charset="0"/>
            </a:endParaRPr>
          </a:p>
        </p:txBody>
      </p:sp>
      <p:sp>
        <p:nvSpPr>
          <p:cNvPr id="11" name="Flowchart: Terminator 10"/>
          <p:cNvSpPr/>
          <p:nvPr/>
        </p:nvSpPr>
        <p:spPr>
          <a:xfrm>
            <a:off x="4794250" y="3574415"/>
            <a:ext cx="6877685" cy="970280"/>
          </a:xfrm>
          <a:prstGeom prst="flowChartTerminator">
            <a:avLst/>
          </a:prstGeom>
        </p:spPr>
        <p:style>
          <a:lnRef idx="1">
            <a:schemeClr val="accent4"/>
          </a:lnRef>
          <a:fillRef idx="2">
            <a:schemeClr val="accent4"/>
          </a:fillRef>
          <a:effectRef idx="1">
            <a:schemeClr val="accent4"/>
          </a:effectRef>
          <a:fontRef idx="minor">
            <a:schemeClr val="dk1"/>
          </a:fontRef>
        </p:style>
        <p:txBody>
          <a:bodyPr rtlCol="0" anchor="ctr"/>
          <a:p>
            <a:pPr algn="ctr"/>
            <a:r>
              <a:rPr lang="en-US" sz="3200">
                <a:latin typeface="Times New Roman" panose="02020603050405020304" pitchFamily="18" charset="0"/>
                <a:cs typeface="Times New Roman" panose="02020603050405020304" pitchFamily="18" charset="0"/>
              </a:rPr>
              <a:t>Bước 3: Giải và tìm kết quả</a:t>
            </a:r>
            <a:endParaRPr lang="en-US" sz="3200">
              <a:latin typeface="Times New Roman" panose="02020603050405020304" pitchFamily="18" charset="0"/>
              <a:cs typeface="Times New Roman" panose="02020603050405020304" pitchFamily="18" charset="0"/>
            </a:endParaRPr>
          </a:p>
        </p:txBody>
      </p:sp>
      <p:sp>
        <p:nvSpPr>
          <p:cNvPr id="12" name="Flowchart: Terminator 11"/>
          <p:cNvSpPr/>
          <p:nvPr/>
        </p:nvSpPr>
        <p:spPr>
          <a:xfrm>
            <a:off x="4036695" y="4693920"/>
            <a:ext cx="6877685" cy="970280"/>
          </a:xfrm>
          <a:prstGeom prst="flowChartTerminator">
            <a:avLst/>
          </a:prstGeom>
        </p:spPr>
        <p:style>
          <a:lnRef idx="1">
            <a:schemeClr val="accent4"/>
          </a:lnRef>
          <a:fillRef idx="2">
            <a:schemeClr val="accent4"/>
          </a:fillRef>
          <a:effectRef idx="1">
            <a:schemeClr val="accent4"/>
          </a:effectRef>
          <a:fontRef idx="minor">
            <a:schemeClr val="dk1"/>
          </a:fontRef>
        </p:style>
        <p:txBody>
          <a:bodyPr rtlCol="0" anchor="ctr"/>
          <a:p>
            <a:pPr algn="ctr"/>
            <a:r>
              <a:rPr lang="en-US" sz="3200">
                <a:latin typeface="Times New Roman" panose="02020603050405020304" pitchFamily="18" charset="0"/>
                <a:cs typeface="Times New Roman" panose="02020603050405020304" pitchFamily="18" charset="0"/>
              </a:rPr>
              <a:t>Bước 4: Biện luận kết quả</a:t>
            </a:r>
            <a:endParaRPr lang="en-US" sz="32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ext Box 1"/>
          <p:cNvSpPr txBox="1"/>
          <p:nvPr/>
        </p:nvSpPr>
        <p:spPr>
          <a:xfrm>
            <a:off x="0" y="0"/>
            <a:ext cx="7699375" cy="521970"/>
          </a:xfrm>
          <a:prstGeom prst="rect">
            <a:avLst/>
          </a:prstGeom>
          <a:noFill/>
          <a:ln w="9525">
            <a:noFill/>
          </a:ln>
        </p:spPr>
        <p:txBody>
          <a:bodyPr wrap="square">
            <a:spAutoFit/>
          </a:bodyPr>
          <a:p>
            <a:pPr indent="127000"/>
            <a:r>
              <a:rPr lang="en-US" sz="2800" b="1">
                <a:latin typeface="Times New Roman" panose="02020603050405020304" pitchFamily="18" charset="0"/>
                <a:ea typeface="SimSun" panose="02010600030101010101" pitchFamily="2" charset="-122"/>
              </a:rPr>
              <a:t>4. Một số dạng bài tập trong chủ đề tốc độ</a:t>
            </a:r>
            <a:endParaRPr lang="en-US" sz="2800"/>
          </a:p>
        </p:txBody>
      </p:sp>
      <p:sp>
        <p:nvSpPr>
          <p:cNvPr id="3" name="Flowchart: Alternate Process 2"/>
          <p:cNvSpPr/>
          <p:nvPr/>
        </p:nvSpPr>
        <p:spPr>
          <a:xfrm>
            <a:off x="915670" y="1456055"/>
            <a:ext cx="1875790" cy="4193540"/>
          </a:xfrm>
          <a:prstGeom prst="flowChartAlternateProcess">
            <a:avLst/>
          </a:prstGeom>
        </p:spPr>
        <p:style>
          <a:lnRef idx="0">
            <a:schemeClr val="accent4"/>
          </a:lnRef>
          <a:fillRef idx="3">
            <a:schemeClr val="accent4"/>
          </a:fillRef>
          <a:effectRef idx="3">
            <a:schemeClr val="accent4"/>
          </a:effectRef>
          <a:fontRef idx="minor">
            <a:schemeClr val="lt1"/>
          </a:fontRef>
        </p:style>
        <p:txBody>
          <a:bodyPr rtlCol="0" anchor="ctr"/>
          <a:p>
            <a:pPr algn="ctr"/>
            <a:r>
              <a:rPr lang="en-US" sz="3200" b="1">
                <a:solidFill>
                  <a:schemeClr val="tx1"/>
                </a:solidFill>
                <a:latin typeface="Times New Roman" panose="02020603050405020304" pitchFamily="18" charset="0"/>
                <a:cs typeface="Times New Roman" panose="02020603050405020304" pitchFamily="18" charset="0"/>
              </a:rPr>
              <a:t>Một số dạng bài tập</a:t>
            </a:r>
            <a:endParaRPr lang="en-US" sz="3200" b="1">
              <a:solidFill>
                <a:schemeClr val="tx1"/>
              </a:solidFill>
              <a:latin typeface="Times New Roman" panose="02020603050405020304" pitchFamily="18" charset="0"/>
              <a:cs typeface="Times New Roman" panose="02020603050405020304" pitchFamily="18" charset="0"/>
            </a:endParaRPr>
          </a:p>
        </p:txBody>
      </p:sp>
      <p:sp>
        <p:nvSpPr>
          <p:cNvPr id="14" name="Flowchart: Terminator 13"/>
          <p:cNvSpPr/>
          <p:nvPr/>
        </p:nvSpPr>
        <p:spPr>
          <a:xfrm>
            <a:off x="2791460" y="927735"/>
            <a:ext cx="8656320" cy="775335"/>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endParaRPr lang="en-US" sz="2800">
              <a:solidFill>
                <a:schemeClr val="tx1"/>
              </a:solidFill>
              <a:latin typeface="Times New Roman" panose="02020603050405020304" pitchFamily="18" charset="0"/>
              <a:cs typeface="Times New Roman" panose="02020603050405020304" pitchFamily="18" charset="0"/>
              <a:sym typeface="+mn-ea"/>
            </a:endParaRPr>
          </a:p>
          <a:p>
            <a:pPr algn="ctr"/>
            <a:r>
              <a:rPr lang="en-US" sz="2800">
                <a:solidFill>
                  <a:schemeClr val="tx1"/>
                </a:solidFill>
                <a:latin typeface="Times New Roman" panose="02020603050405020304" pitchFamily="18" charset="0"/>
                <a:cs typeface="Times New Roman" panose="02020603050405020304" pitchFamily="18" charset="0"/>
                <a:sym typeface="+mn-ea"/>
              </a:rPr>
              <a:t>Cho thời gian, quãng đường → Tìm tốc độ</a:t>
            </a:r>
            <a:endParaRPr lang="en-US" sz="2800">
              <a:solidFill>
                <a:schemeClr val="tx1"/>
              </a:solidFill>
              <a:latin typeface="Times New Roman" panose="02020603050405020304" pitchFamily="18" charset="0"/>
              <a:cs typeface="Times New Roman" panose="02020603050405020304" pitchFamily="18" charset="0"/>
            </a:endParaRPr>
          </a:p>
          <a:p>
            <a:pPr algn="ctr"/>
            <a:endParaRPr lang="en-US" sz="2800"/>
          </a:p>
        </p:txBody>
      </p:sp>
      <p:sp>
        <p:nvSpPr>
          <p:cNvPr id="15" name="Flowchart: Terminator 14"/>
          <p:cNvSpPr/>
          <p:nvPr/>
        </p:nvSpPr>
        <p:spPr>
          <a:xfrm>
            <a:off x="2898140" y="1857375"/>
            <a:ext cx="8656320" cy="775335"/>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endParaRPr lang="en-US" sz="2800">
              <a:solidFill>
                <a:schemeClr val="tx1"/>
              </a:solidFill>
              <a:latin typeface="Times New Roman" panose="02020603050405020304" pitchFamily="18" charset="0"/>
              <a:cs typeface="Times New Roman" panose="02020603050405020304" pitchFamily="18" charset="0"/>
              <a:sym typeface="+mn-ea"/>
            </a:endParaRPr>
          </a:p>
          <a:p>
            <a:pPr algn="ctr"/>
            <a:r>
              <a:rPr lang="en-US" sz="2800">
                <a:solidFill>
                  <a:schemeClr val="tx1"/>
                </a:solidFill>
                <a:latin typeface="Times New Roman" panose="02020603050405020304" pitchFamily="18" charset="0"/>
                <a:cs typeface="Times New Roman" panose="02020603050405020304" pitchFamily="18" charset="0"/>
                <a:sym typeface="+mn-ea"/>
              </a:rPr>
              <a:t>Cho tốc độ, quãng đường → Tìm thời gian</a:t>
            </a:r>
            <a:endParaRPr lang="en-US" sz="2800">
              <a:solidFill>
                <a:schemeClr val="tx1"/>
              </a:solidFill>
              <a:latin typeface="Times New Roman" panose="02020603050405020304" pitchFamily="18" charset="0"/>
              <a:cs typeface="Times New Roman" panose="02020603050405020304" pitchFamily="18" charset="0"/>
            </a:endParaRPr>
          </a:p>
          <a:p>
            <a:pPr algn="ctr"/>
            <a:endParaRPr lang="en-US" sz="2800"/>
          </a:p>
        </p:txBody>
      </p:sp>
      <p:sp>
        <p:nvSpPr>
          <p:cNvPr id="16" name="Flowchart: Terminator 15"/>
          <p:cNvSpPr/>
          <p:nvPr/>
        </p:nvSpPr>
        <p:spPr>
          <a:xfrm>
            <a:off x="2872740" y="2746375"/>
            <a:ext cx="8656320" cy="775335"/>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endParaRPr lang="en-US" sz="2800">
              <a:solidFill>
                <a:schemeClr val="tx1"/>
              </a:solidFill>
              <a:latin typeface="Times New Roman" panose="02020603050405020304" pitchFamily="18" charset="0"/>
              <a:cs typeface="Times New Roman" panose="02020603050405020304" pitchFamily="18" charset="0"/>
              <a:sym typeface="+mn-ea"/>
            </a:endParaRPr>
          </a:p>
          <a:p>
            <a:pPr algn="ctr"/>
            <a:r>
              <a:rPr lang="en-US" sz="2800">
                <a:solidFill>
                  <a:schemeClr val="tx1"/>
                </a:solidFill>
                <a:latin typeface="Times New Roman" panose="02020603050405020304" pitchFamily="18" charset="0"/>
                <a:cs typeface="Times New Roman" panose="02020603050405020304" pitchFamily="18" charset="0"/>
                <a:sym typeface="+mn-ea"/>
              </a:rPr>
              <a:t>Cho tốc độ, thời gian → Tìm quãng đường</a:t>
            </a:r>
            <a:endParaRPr lang="en-US" sz="2800">
              <a:solidFill>
                <a:schemeClr val="tx1"/>
              </a:solidFill>
              <a:latin typeface="Times New Roman" panose="02020603050405020304" pitchFamily="18" charset="0"/>
              <a:cs typeface="Times New Roman" panose="02020603050405020304" pitchFamily="18" charset="0"/>
            </a:endParaRPr>
          </a:p>
          <a:p>
            <a:pPr algn="ctr"/>
            <a:endParaRPr lang="en-US" sz="2800"/>
          </a:p>
        </p:txBody>
      </p:sp>
      <p:sp>
        <p:nvSpPr>
          <p:cNvPr id="17" name="Flowchart: Terminator 16"/>
          <p:cNvSpPr/>
          <p:nvPr/>
        </p:nvSpPr>
        <p:spPr>
          <a:xfrm>
            <a:off x="2898140" y="3635375"/>
            <a:ext cx="8656320" cy="775335"/>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sz="2800">
                <a:solidFill>
                  <a:schemeClr val="tx1"/>
                </a:solidFill>
                <a:latin typeface="Times New Roman" panose="02020603050405020304" pitchFamily="18" charset="0"/>
                <a:cs typeface="Times New Roman" panose="02020603050405020304" pitchFamily="18" charset="0"/>
                <a:sym typeface="+mn-ea"/>
              </a:rPr>
              <a:t>Tìm tốc độ trung bình</a:t>
            </a:r>
            <a:endParaRPr lang="en-US" sz="2800"/>
          </a:p>
        </p:txBody>
      </p:sp>
      <p:sp>
        <p:nvSpPr>
          <p:cNvPr id="18" name="Flowchart: Terminator 17"/>
          <p:cNvSpPr/>
          <p:nvPr/>
        </p:nvSpPr>
        <p:spPr>
          <a:xfrm>
            <a:off x="2984500" y="4534535"/>
            <a:ext cx="8656320" cy="775335"/>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sz="2800">
                <a:solidFill>
                  <a:schemeClr val="tx1"/>
                </a:solidFill>
                <a:latin typeface="Times New Roman" panose="02020603050405020304" pitchFamily="18" charset="0"/>
                <a:cs typeface="Times New Roman" panose="02020603050405020304" pitchFamily="18" charset="0"/>
                <a:sym typeface="+mn-ea"/>
              </a:rPr>
              <a:t>Vẽ đồ thị biểu diễn quãng đường - thời gian</a:t>
            </a:r>
            <a:endParaRPr lang="en-US" sz="2800"/>
          </a:p>
        </p:txBody>
      </p:sp>
      <p:sp>
        <p:nvSpPr>
          <p:cNvPr id="19" name="Flowchart: Terminator 18"/>
          <p:cNvSpPr/>
          <p:nvPr/>
        </p:nvSpPr>
        <p:spPr>
          <a:xfrm>
            <a:off x="2959100" y="5433695"/>
            <a:ext cx="8656320" cy="775335"/>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en-US" sz="2800">
                <a:solidFill>
                  <a:schemeClr val="tx1"/>
                </a:solidFill>
                <a:latin typeface="Times New Roman" panose="02020603050405020304" pitchFamily="18" charset="0"/>
                <a:cs typeface="Times New Roman" panose="02020603050405020304" pitchFamily="18" charset="0"/>
                <a:sym typeface="+mn-ea"/>
              </a:rPr>
              <a:t>Từ đồ thị xác định quãng đường, thời gian vật đi</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linds(horizont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linds(horizontal)">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linds(horizont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linds(horizontal)">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5" grpId="0" bldLvl="0" animBg="1"/>
      <p:bldP spid="16" grpId="0" bldLvl="0" animBg="1"/>
      <p:bldP spid="17" grpId="0" bldLvl="0" animBg="1"/>
      <p:bldP spid="18" grpId="0" bldLvl="0" animBg="1"/>
      <p:bldP spid="19" grpId="0" bldLvl="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4735</Words>
  <Application>WPS Presentation</Application>
  <PresentationFormat>Widescreen</PresentationFormat>
  <Paragraphs>255</Paragraphs>
  <Slides>12</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12</vt:i4>
      </vt:variant>
    </vt:vector>
  </HeadingPairs>
  <TitlesOfParts>
    <vt:vector size="23" baseType="lpstr">
      <vt:lpstr>Arial</vt:lpstr>
      <vt:lpstr>SimSun</vt:lpstr>
      <vt:lpstr>Wingdings</vt:lpstr>
      <vt:lpstr>Calibri Light</vt:lpstr>
      <vt:lpstr>Calibri</vt:lpstr>
      <vt:lpstr>Microsoft YaHei</vt:lpstr>
      <vt:lpstr>Arial Unicode MS</vt:lpstr>
      <vt:lpstr>Wingdings 3</vt:lpstr>
      <vt:lpstr>Times New Roman</vt:lpstr>
      <vt:lpstr>Tahoma</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PC</cp:lastModifiedBy>
  <cp:revision>1</cp:revision>
  <dcterms:created xsi:type="dcterms:W3CDTF">2022-10-15T14:38:49Z</dcterms:created>
  <dcterms:modified xsi:type="dcterms:W3CDTF">2022-10-15T14:38:49Z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6B375850FE7B478BAED9D31CA9948064</vt:lpwstr>
  </property>
  <property fmtid="{D5CDD505-2E9C-101B-9397-08002B2CF9AE}" pid="3" name="KSOProductBuildVer">
    <vt:lpwstr>1033-11.2.0.11341</vt:lpwstr>
  </property>
</Properties>
</file>