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2" r:id="rId3"/>
    <p:sldId id="284" r:id="rId4"/>
    <p:sldId id="257" r:id="rId5"/>
    <p:sldId id="276" r:id="rId6"/>
    <p:sldId id="277" r:id="rId7"/>
    <p:sldId id="258" r:id="rId8"/>
    <p:sldId id="279" r:id="rId9"/>
    <p:sldId id="274" r:id="rId10"/>
    <p:sldId id="268" r:id="rId11"/>
    <p:sldId id="271" r:id="rId12"/>
    <p:sldId id="272" r:id="rId13"/>
    <p:sldId id="273" r:id="rId14"/>
    <p:sldId id="280" r:id="rId15"/>
    <p:sldId id="283" r:id="rId16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660066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FF"/>
    <a:srgbClr val="0000CC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05"/>
    <p:restoredTop sz="94660"/>
  </p:normalViewPr>
  <p:slideViewPr>
    <p:cSldViewPr showGuides="1">
      <p:cViewPr varScale="1">
        <p:scale>
          <a:sx n="70" d="100"/>
          <a:sy n="70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GIF"/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3.wav"/><Relationship Id="rId11" Type="http://schemas.openxmlformats.org/officeDocument/2006/relationships/image" Target="../media/image33.GIF"/><Relationship Id="rId10" Type="http://schemas.openxmlformats.org/officeDocument/2006/relationships/image" Target="../media/image32.GIF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2.xml"/><Relationship Id="rId13" Type="http://schemas.openxmlformats.org/officeDocument/2006/relationships/audio" Target="../media/audio8.wav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extBox 1"/>
          <p:cNvSpPr txBox="1"/>
          <p:nvPr/>
        </p:nvSpPr>
        <p:spPr>
          <a:xfrm>
            <a:off x="1097122" y="1143000"/>
            <a:ext cx="6894195" cy="4154170"/>
          </a:xfrm>
          <a:prstGeom prst="rect">
            <a:avLst/>
          </a:prstGeom>
          <a:solidFill>
            <a:srgbClr val="FFFF00"/>
          </a:solidFill>
          <a:ln w="571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sz="8800" dirty="0">
                <a:solidFill>
                  <a:srgbClr val="FF0000"/>
                </a:solidFill>
                <a:latin typeface="Arial Black" panose="020B0A04020102020204" pitchFamily="34" charset="0"/>
              </a:rPr>
              <a:t>ENGLISH 7</a:t>
            </a:r>
            <a:endParaRPr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sz="8800" dirty="0">
                <a:solidFill>
                  <a:srgbClr val="FF0000"/>
                </a:solidFill>
                <a:latin typeface="Arial Black" panose="020B0A04020102020204" pitchFamily="34" charset="0"/>
              </a:rPr>
              <a:t>UNIT 6</a:t>
            </a:r>
            <a:endParaRPr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sz="8800" dirty="0">
                <a:solidFill>
                  <a:srgbClr val="FF0000"/>
                </a:solidFill>
                <a:latin typeface="Arial Black" panose="020B0A04020102020204" pitchFamily="34" charset="0"/>
              </a:rPr>
              <a:t>B2</a:t>
            </a:r>
            <a:r>
              <a:rPr lang="vi-VN" sz="8800" dirty="0">
                <a:solidFill>
                  <a:srgbClr val="FF0000"/>
                </a:solidFill>
                <a:latin typeface="Arial Black" panose="020B0A04020102020204" pitchFamily="34" charset="0"/>
              </a:rPr>
              <a:t>,3</a:t>
            </a:r>
            <a:endParaRPr lang="vi-VN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51" name="Group 23"/>
          <p:cNvGrpSpPr/>
          <p:nvPr/>
        </p:nvGrpSpPr>
        <p:grpSpPr>
          <a:xfrm>
            <a:off x="304800" y="533400"/>
            <a:ext cx="3429000" cy="2390775"/>
            <a:chOff x="270" y="318"/>
            <a:chExt cx="2160" cy="1248"/>
          </a:xfrm>
        </p:grpSpPr>
        <p:sp>
          <p:nvSpPr>
            <p:cNvPr id="11278" name="AutoShape 7" descr="2"/>
            <p:cNvSpPr/>
            <p:nvPr/>
          </p:nvSpPr>
          <p:spPr>
            <a:xfrm>
              <a:off x="270" y="318"/>
              <a:ext cx="2160" cy="1248"/>
            </a:xfrm>
            <a:prstGeom prst="star16">
              <a:avLst>
                <a:gd name="adj" fmla="val 45926"/>
              </a:avLst>
            </a:prstGeom>
            <a:blipFill rotWithShape="1">
              <a:blip r:embed="rId1"/>
              <a:stretch>
                <a:fillRect/>
              </a:stretch>
            </a:blipFill>
            <a:ln w="38100" cap="flat" cmpd="sng"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1279" name="Oval 13"/>
            <p:cNvSpPr/>
            <p:nvPr/>
          </p:nvSpPr>
          <p:spPr>
            <a:xfrm>
              <a:off x="576" y="528"/>
              <a:ext cx="240" cy="240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6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564" name="Group 36"/>
          <p:cNvGrpSpPr/>
          <p:nvPr/>
        </p:nvGrpSpPr>
        <p:grpSpPr>
          <a:xfrm>
            <a:off x="5334000" y="176213"/>
            <a:ext cx="3429000" cy="2438400"/>
            <a:chOff x="3120" y="192"/>
            <a:chExt cx="2160" cy="1536"/>
          </a:xfrm>
        </p:grpSpPr>
        <p:sp>
          <p:nvSpPr>
            <p:cNvPr id="11276" name="AutoShape 9" descr="bloi"/>
            <p:cNvSpPr/>
            <p:nvPr/>
          </p:nvSpPr>
          <p:spPr>
            <a:xfrm>
              <a:off x="3120" y="192"/>
              <a:ext cx="2160" cy="1536"/>
            </a:xfrm>
            <a:prstGeom prst="star16">
              <a:avLst>
                <a:gd name="adj" fmla="val 45926"/>
              </a:avLst>
            </a:prstGeom>
            <a:blipFill rotWithShape="1">
              <a:blip r:embed="rId2"/>
              <a:stretch>
                <a:fillRect/>
              </a:stretch>
            </a:blipFill>
            <a:ln w="38100" cap="flat" cmpd="sng"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1277" name="Oval 14"/>
            <p:cNvSpPr/>
            <p:nvPr/>
          </p:nvSpPr>
          <p:spPr>
            <a:xfrm>
              <a:off x="4896" y="576"/>
              <a:ext cx="240" cy="284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8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554" name="Group 26"/>
          <p:cNvGrpSpPr/>
          <p:nvPr/>
        </p:nvGrpSpPr>
        <p:grpSpPr>
          <a:xfrm>
            <a:off x="304800" y="4305300"/>
            <a:ext cx="3429000" cy="2209800"/>
            <a:chOff x="144" y="2112"/>
            <a:chExt cx="2160" cy="1296"/>
          </a:xfrm>
        </p:grpSpPr>
        <p:sp>
          <p:nvSpPr>
            <p:cNvPr id="11274" name="AutoShape 8" descr="3"/>
            <p:cNvSpPr/>
            <p:nvPr/>
          </p:nvSpPr>
          <p:spPr>
            <a:xfrm>
              <a:off x="144" y="2112"/>
              <a:ext cx="2160" cy="1296"/>
            </a:xfrm>
            <a:prstGeom prst="star16">
              <a:avLst>
                <a:gd name="adj" fmla="val 45926"/>
              </a:avLst>
            </a:prstGeom>
            <a:blipFill rotWithShape="1">
              <a:blip r:embed="rId3"/>
              <a:stretch>
                <a:fillRect/>
              </a:stretch>
            </a:blipFill>
            <a:ln w="38100" cap="flat" cmpd="sng"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1275" name="Oval 16"/>
            <p:cNvSpPr/>
            <p:nvPr/>
          </p:nvSpPr>
          <p:spPr>
            <a:xfrm>
              <a:off x="432" y="2976"/>
              <a:ext cx="240" cy="240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9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562" name="Group 34"/>
          <p:cNvGrpSpPr/>
          <p:nvPr/>
        </p:nvGrpSpPr>
        <p:grpSpPr>
          <a:xfrm>
            <a:off x="5715000" y="4343400"/>
            <a:ext cx="3429000" cy="2171700"/>
            <a:chOff x="3600" y="1920"/>
            <a:chExt cx="2160" cy="1584"/>
          </a:xfrm>
        </p:grpSpPr>
        <p:sp>
          <p:nvSpPr>
            <p:cNvPr id="11272" name="AutoShape 32" descr="16"/>
            <p:cNvSpPr/>
            <p:nvPr/>
          </p:nvSpPr>
          <p:spPr>
            <a:xfrm>
              <a:off x="3600" y="1920"/>
              <a:ext cx="2160" cy="1584"/>
            </a:xfrm>
            <a:prstGeom prst="star16">
              <a:avLst>
                <a:gd name="adj" fmla="val 45926"/>
              </a:avLst>
            </a:prstGeom>
            <a:blipFill rotWithShape="1">
              <a:blip r:embed="rId4"/>
              <a:stretch>
                <a:fillRect/>
              </a:stretch>
            </a:blipFill>
            <a:ln w="38100" cap="flat" cmpd="sng"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1273" name="Oval 17"/>
            <p:cNvSpPr/>
            <p:nvPr/>
          </p:nvSpPr>
          <p:spPr>
            <a:xfrm>
              <a:off x="3984" y="3024"/>
              <a:ext cx="240" cy="293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10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2305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888" y="2362200"/>
            <a:ext cx="2957512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3"/>
          <p:cNvSpPr/>
          <p:nvPr/>
        </p:nvSpPr>
        <p:spPr>
          <a:xfrm>
            <a:off x="3352800" y="2384425"/>
            <a:ext cx="381000" cy="460375"/>
          </a:xfrm>
          <a:prstGeom prst="ellipse">
            <a:avLst/>
          </a:prstGeom>
          <a:solidFill>
            <a:srgbClr val="00FFFF"/>
          </a:solidFill>
          <a:ln w="2857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Oval 2"/>
          <p:cNvSpPr/>
          <p:nvPr/>
        </p:nvSpPr>
        <p:spPr>
          <a:xfrm>
            <a:off x="228600" y="0"/>
            <a:ext cx="8915400" cy="4114800"/>
          </a:xfrm>
          <a:prstGeom prst="ellipse">
            <a:avLst/>
          </a:prstGeom>
          <a:solidFill>
            <a:schemeClr val="tx2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 Narrow" pitchFamily="34" charset="0"/>
            </a:endParaRPr>
          </a:p>
        </p:txBody>
      </p:sp>
      <p:pic>
        <p:nvPicPr>
          <p:cNvPr id="12291" name="Picture 3" descr="BOOK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457200"/>
            <a:ext cx="3681413" cy="2662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2" name="Group 4"/>
          <p:cNvGrpSpPr/>
          <p:nvPr/>
        </p:nvGrpSpPr>
        <p:grpSpPr>
          <a:xfrm>
            <a:off x="1066800" y="914400"/>
            <a:ext cx="7018338" cy="2286000"/>
            <a:chOff x="1968" y="864"/>
            <a:chExt cx="1738" cy="461"/>
          </a:xfrm>
        </p:grpSpPr>
        <p:pic>
          <p:nvPicPr>
            <p:cNvPr id="12297" name="Picture 5" descr="CANDLA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864"/>
              <a:ext cx="346" cy="4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8" name="Picture 6" descr="CANDLA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8" y="864"/>
              <a:ext cx="346" cy="4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WordArt 7"/>
          <p:cNvSpPr>
            <a:spLocks noTextEdit="1"/>
          </p:cNvSpPr>
          <p:nvPr/>
        </p:nvSpPr>
        <p:spPr>
          <a:xfrm>
            <a:off x="2590800" y="1371600"/>
            <a:ext cx="43434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5400" cap="flat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Berlin Sans FB Demi" charset="0"/>
                <a:ea typeface="Berlin Sans FB Demi" charset="0"/>
              </a:rPr>
              <a:t>HOMEWORK</a:t>
            </a:r>
            <a:endParaRPr lang="en-US" sz="3600" b="1">
              <a:ln w="25400" cap="flat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  <a:solidFill>
                <a:srgbClr val="FFFF00"/>
              </a:solidFill>
              <a:latin typeface="Berlin Sans FB Demi" charset="0"/>
              <a:ea typeface="Berlin Sans FB Demi" charset="0"/>
            </a:endParaRPr>
          </a:p>
        </p:txBody>
      </p:sp>
      <p:sp>
        <p:nvSpPr>
          <p:cNvPr id="126980" name="Text Box 4"/>
          <p:cNvSpPr txBox="1"/>
          <p:nvPr/>
        </p:nvSpPr>
        <p:spPr>
          <a:xfrm>
            <a:off x="685800" y="4114800"/>
            <a:ext cx="764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200" i="1" dirty="0">
                <a:solidFill>
                  <a:schemeClr val="accent2"/>
                </a:solidFill>
                <a:latin typeface="Arial Narrow" pitchFamily="34" charset="0"/>
              </a:rPr>
              <a:t>- Learn by heart new words.</a:t>
            </a:r>
            <a:endParaRPr sz="3200" i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26982" name="Text Box 6"/>
          <p:cNvSpPr txBox="1"/>
          <p:nvPr/>
        </p:nvSpPr>
        <p:spPr>
          <a:xfrm>
            <a:off x="685800" y="4572000"/>
            <a:ext cx="80549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200" i="1" dirty="0">
                <a:solidFill>
                  <a:schemeClr val="accent2"/>
                </a:solidFill>
                <a:latin typeface="Arial Narrow" pitchFamily="34" charset="0"/>
              </a:rPr>
              <a:t>- Write the top 10 most popular activities in  your free time</a:t>
            </a:r>
            <a:endParaRPr sz="3200" i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685800" y="5638800"/>
            <a:ext cx="8328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200" i="1" dirty="0">
                <a:solidFill>
                  <a:schemeClr val="accent2"/>
                </a:solidFill>
                <a:latin typeface="Arial Narrow" pitchFamily="34" charset="0"/>
              </a:rPr>
              <a:t>- Prepare: B3.</a:t>
            </a:r>
            <a:endParaRPr sz="3200" b="0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6982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  <p:bldP spid="126982" grpId="0" build="allAtOnce"/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opy of KHUNG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3"/>
          <p:cNvSpPr txBox="1"/>
          <p:nvPr/>
        </p:nvSpPr>
        <p:spPr>
          <a:xfrm>
            <a:off x="2347913" y="2211388"/>
            <a:ext cx="339883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0"/>
              </a:spcBef>
            </a:pPr>
            <a:endParaRPr sz="18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3316" name="Picture 4" descr="button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button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3035300"/>
            <a:ext cx="4248150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button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button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50" y="4737100"/>
            <a:ext cx="2438400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22" name="Picture 10" descr="tough_guy_drumming_h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505200"/>
            <a:ext cx="2254250" cy="266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gypsy_woman_guitar_si_a_h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913" y="2516188"/>
            <a:ext cx="1385887" cy="194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bassist_lights_h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430588"/>
            <a:ext cx="1547813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Bemu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4" descr="Bemu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5" descr="Orange_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4419600"/>
            <a:ext cx="1752600" cy="205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6" descr="A5-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4192588"/>
            <a:ext cx="2427288" cy="236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9" name="WordArt 17"/>
          <p:cNvSpPr>
            <a:spLocks noTextEdit="1"/>
          </p:cNvSpPr>
          <p:nvPr/>
        </p:nvSpPr>
        <p:spPr>
          <a:xfrm>
            <a:off x="1295400" y="609600"/>
            <a:ext cx="6248400" cy="4114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010846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THANK YOU FOR ATTENTION!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3330" name="WordArt 18"/>
          <p:cNvSpPr>
            <a:spLocks noTextEdit="1"/>
          </p:cNvSpPr>
          <p:nvPr/>
        </p:nvSpPr>
        <p:spPr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 charset="0"/>
                <a:ea typeface=".VnArial" charset="0"/>
              </a:rPr>
              <a:t>the end</a:t>
            </a:r>
            <a:endParaRPr lang="en-US" sz="3600" b="1">
              <a:solidFill>
                <a:srgbClr val="800080"/>
              </a:soli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  <p:sp>
        <p:nvSpPr>
          <p:cNvPr id="13331" name="WordArt 19"/>
          <p:cNvSpPr>
            <a:spLocks noTextEdit="1"/>
          </p:cNvSpPr>
          <p:nvPr/>
        </p:nvSpPr>
        <p:spPr>
          <a:xfrm rot="5400000">
            <a:off x="6442075" y="3090863"/>
            <a:ext cx="3459163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 charset="0"/>
                <a:ea typeface=".VnArial" charset="0"/>
              </a:rPr>
              <a:t>GOOD BYE!</a:t>
            </a:r>
            <a:endParaRPr lang="en-US" sz="3600" b="1">
              <a:solidFill>
                <a:srgbClr val="FF00FF"/>
              </a:soli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.VnArial" charset="0"/>
              <a:ea typeface=".VnArial" charset="0"/>
            </a:endParaRPr>
          </a:p>
        </p:txBody>
      </p:sp>
    </p:spTree>
  </p:cSld>
  <p:clrMapOvr>
    <a:masterClrMapping/>
  </p:clrMapOvr>
  <p:transition advTm="240000">
    <p:blinds dir="vert"/>
    <p:sndAc>
      <p:stSnd>
        <p:snd r:embed="rId12" name="BLUE..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4" name="Group 2"/>
          <p:cNvGraphicFramePr>
            <a:graphicFrameLocks noGrp="1"/>
          </p:cNvGraphicFramePr>
          <p:nvPr>
            <p:ph idx="1"/>
          </p:nvPr>
        </p:nvGraphicFramePr>
        <p:xfrm>
          <a:off x="228600" y="1225550"/>
          <a:ext cx="8458200" cy="5480050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American teenagers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Vietnam teenagers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5" name="Text Box 5"/>
          <p:cNvSpPr txBox="1"/>
          <p:nvPr/>
        </p:nvSpPr>
        <p:spPr>
          <a:xfrm>
            <a:off x="228600" y="1870075"/>
            <a:ext cx="4419600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Eat in fast food restaurants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2.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Attend youth organizations such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as scouts and guides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3.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Learn to play a musical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instrument such as the guitar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4.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Go shopping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5.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Watch television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6.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Go to the movies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7.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Listen to music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8.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Collect things such as stamps or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coins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9.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Make model of things such as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cars or planes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10.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Help old people with their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shopping or cleaning.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3806" name="Text Box 5"/>
          <p:cNvSpPr txBox="1"/>
          <p:nvPr/>
        </p:nvSpPr>
        <p:spPr>
          <a:xfrm>
            <a:off x="4648200" y="2743200"/>
            <a:ext cx="4419600" cy="3779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dirty="0">
                <a:latin typeface="Arial Narrow" pitchFamily="34" charset="0"/>
              </a:rPr>
              <a:t>. ……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4.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5.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6.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7.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8.</a:t>
            </a:r>
            <a:r>
              <a:rPr dirty="0">
                <a:latin typeface="Arial Narrow" pitchFamily="34" charset="0"/>
              </a:rPr>
              <a:t> ……..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9.</a:t>
            </a:r>
            <a:r>
              <a:rPr dirty="0">
                <a:latin typeface="Arial Narrow" pitchFamily="34" charset="0"/>
              </a:rPr>
              <a:t> ……..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10.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</p:txBody>
      </p:sp>
      <p:grpSp>
        <p:nvGrpSpPr>
          <p:cNvPr id="33807" name="Group 15"/>
          <p:cNvGrpSpPr/>
          <p:nvPr/>
        </p:nvGrpSpPr>
        <p:grpSpPr>
          <a:xfrm>
            <a:off x="5900738" y="2895600"/>
            <a:ext cx="2633662" cy="1695450"/>
            <a:chOff x="192" y="624"/>
            <a:chExt cx="1659" cy="1068"/>
          </a:xfrm>
        </p:grpSpPr>
        <p:pic>
          <p:nvPicPr>
            <p:cNvPr id="14356" name="Picture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624"/>
              <a:ext cx="1659" cy="1068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4357" name="Oval 17"/>
            <p:cNvSpPr/>
            <p:nvPr/>
          </p:nvSpPr>
          <p:spPr>
            <a:xfrm>
              <a:off x="192" y="624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3810" name="Group 18"/>
          <p:cNvGrpSpPr/>
          <p:nvPr/>
        </p:nvGrpSpPr>
        <p:grpSpPr>
          <a:xfrm>
            <a:off x="5900738" y="4800600"/>
            <a:ext cx="2633662" cy="1677988"/>
            <a:chOff x="1872" y="1536"/>
            <a:chExt cx="1659" cy="1057"/>
          </a:xfrm>
        </p:grpSpPr>
        <p:pic>
          <p:nvPicPr>
            <p:cNvPr id="14354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" y="1536"/>
              <a:ext cx="1659" cy="1057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4355" name="Oval 20"/>
            <p:cNvSpPr/>
            <p:nvPr/>
          </p:nvSpPr>
          <p:spPr>
            <a:xfrm>
              <a:off x="2544" y="2400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33813" name="Text Box 5"/>
          <p:cNvSpPr txBox="1"/>
          <p:nvPr/>
        </p:nvSpPr>
        <p:spPr>
          <a:xfrm>
            <a:off x="4648200" y="1811338"/>
            <a:ext cx="4419600" cy="931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dirty="0">
                <a:latin typeface="Arial Narrow" pitchFamily="34" charset="0"/>
              </a:rPr>
              <a:t> Go shopping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2.</a:t>
            </a:r>
            <a:r>
              <a:rPr dirty="0">
                <a:latin typeface="Arial Narrow" pitchFamily="34" charset="0"/>
              </a:rPr>
              <a:t> Attend youth organizations </a:t>
            </a:r>
            <a:endParaRPr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6" grpId="0"/>
      <p:bldP spid="338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428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29" name="WordArt 4"/>
            <p:cNvSpPr>
              <a:spLocks noTextEdit="1"/>
            </p:cNvSpPr>
            <p:nvPr/>
          </p:nvSpPr>
          <p:spPr>
            <a:xfrm>
              <a:off x="336" y="336"/>
              <a:ext cx="1728" cy="16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/>
            </a:bodyPr>
            <a:p>
              <a:pPr algn="ctr"/>
              <a:r>
                <a:rPr lang="en-US" sz="3600" b="1">
                  <a:ln w="38100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107763" dir="2699999" algn="ctr" rotWithShape="0">
                      <a:srgbClr val="FF33CC">
                        <a:alpha val="50000"/>
                      </a:srgbClr>
                    </a:outerShdw>
                  </a:effectLst>
                  <a:latin typeface="VNI-Ariston" charset="0"/>
                  <a:ea typeface="VNI-Ariston" charset="0"/>
                </a:rPr>
                <a:t>Game:</a:t>
              </a:r>
              <a:endParaRPr lang="en-US" sz="3600" b="1">
                <a:ln w="381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2699999" algn="ctr" rotWithShape="0">
                    <a:srgbClr val="FF33CC">
                      <a:alpha val="50000"/>
                    </a:srgbClr>
                  </a:outerShdw>
                </a:effectLst>
                <a:latin typeface="VNI-Ariston" charset="0"/>
                <a:ea typeface="VNI-Ariston" charset="0"/>
              </a:endParaRPr>
            </a:p>
          </p:txBody>
        </p:sp>
      </p:grpSp>
      <p:pic>
        <p:nvPicPr>
          <p:cNvPr id="99337" name="Picture 9" descr="1024x768_la_torre_eiff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1722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AutoShape 6"/>
          <p:cNvSpPr/>
          <p:nvPr/>
        </p:nvSpPr>
        <p:spPr>
          <a:xfrm>
            <a:off x="5676900" y="49149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Reading /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 studying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65" name="AutoShape 7" descr="New Picture (8)"/>
          <p:cNvSpPr/>
          <p:nvPr/>
        </p:nvSpPr>
        <p:spPr>
          <a:xfrm>
            <a:off x="5651500" y="2530475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3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66" name="AutoShape 8"/>
          <p:cNvSpPr/>
          <p:nvPr/>
        </p:nvSpPr>
        <p:spPr>
          <a:xfrm>
            <a:off x="1549400" y="13208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Swimming</a:t>
            </a:r>
            <a:endParaRPr sz="3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67" name="AutoShape 9" descr="Copy (2) of New Picture (8)"/>
          <p:cNvSpPr/>
          <p:nvPr/>
        </p:nvSpPr>
        <p:spPr>
          <a:xfrm>
            <a:off x="5613400" y="1320800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4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3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68" name="AutoShape 10"/>
          <p:cNvSpPr/>
          <p:nvPr/>
        </p:nvSpPr>
        <p:spPr>
          <a:xfrm>
            <a:off x="5613400" y="13208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3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69" name="AutoShape 11"/>
          <p:cNvSpPr/>
          <p:nvPr/>
        </p:nvSpPr>
        <p:spPr>
          <a:xfrm>
            <a:off x="3644900" y="49022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Playing 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soccer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70" name="AutoShape 12"/>
          <p:cNvSpPr/>
          <p:nvPr/>
        </p:nvSpPr>
        <p:spPr>
          <a:xfrm>
            <a:off x="5676900" y="49149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12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71" name="AutoShape 13" descr="Copy (5) of New Picture (8)"/>
          <p:cNvSpPr/>
          <p:nvPr/>
        </p:nvSpPr>
        <p:spPr>
          <a:xfrm>
            <a:off x="3581400" y="1320800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5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3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72" name="AutoShape 14"/>
          <p:cNvSpPr/>
          <p:nvPr/>
        </p:nvSpPr>
        <p:spPr>
          <a:xfrm>
            <a:off x="3644900" y="49022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11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73" name="AutoShape 15" descr="Copy (3) of New Picture (8)"/>
          <p:cNvSpPr/>
          <p:nvPr/>
        </p:nvSpPr>
        <p:spPr>
          <a:xfrm>
            <a:off x="1612900" y="4889500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6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74" name="AutoShape 16"/>
          <p:cNvSpPr/>
          <p:nvPr/>
        </p:nvSpPr>
        <p:spPr>
          <a:xfrm>
            <a:off x="3619500" y="25146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Playing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games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75" name="AutoShape 17"/>
          <p:cNvSpPr/>
          <p:nvPr/>
        </p:nvSpPr>
        <p:spPr>
          <a:xfrm>
            <a:off x="1612900" y="4905375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10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76" name="AutoShape 18" descr="Picture3"/>
          <p:cNvSpPr/>
          <p:nvPr/>
        </p:nvSpPr>
        <p:spPr>
          <a:xfrm>
            <a:off x="5664200" y="3721100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77" name="AutoShape 19"/>
          <p:cNvSpPr/>
          <p:nvPr/>
        </p:nvSpPr>
        <p:spPr>
          <a:xfrm>
            <a:off x="1549400" y="13208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1</a:t>
            </a:r>
            <a:endParaRPr sz="54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78" name="AutoShape 20"/>
          <p:cNvSpPr/>
          <p:nvPr/>
        </p:nvSpPr>
        <p:spPr>
          <a:xfrm>
            <a:off x="1600200" y="370205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r>
              <a:rPr sz="30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Narrow" pitchFamily="34" charset="0"/>
              </a:rPr>
              <a:t>play </a:t>
            </a:r>
            <a:endParaRPr sz="30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sz="3000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Narrow" pitchFamily="34" charset="0"/>
              </a:rPr>
              <a:t>volleyball</a:t>
            </a:r>
            <a:endParaRPr sz="3000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5379" name="AutoShape 21"/>
          <p:cNvSpPr/>
          <p:nvPr/>
        </p:nvSpPr>
        <p:spPr>
          <a:xfrm>
            <a:off x="5664200" y="37211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9</a:t>
            </a:r>
            <a:endParaRPr sz="54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80" name="AutoShape 22" descr="Copy of New Picture (8)"/>
          <p:cNvSpPr/>
          <p:nvPr/>
        </p:nvSpPr>
        <p:spPr>
          <a:xfrm>
            <a:off x="3632200" y="3708400"/>
            <a:ext cx="1981200" cy="1143000"/>
          </a:xfrm>
          <a:prstGeom prst="roundRect">
            <a:avLst>
              <a:gd name="adj" fmla="val 16667"/>
            </a:avLst>
          </a:prstGeom>
          <a:blipFill rotWithShape="1">
            <a:blip r:embed="rId8"/>
            <a:stretch>
              <a:fillRect/>
            </a:stretch>
          </a:blip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1" name="AutoShape 23"/>
          <p:cNvSpPr/>
          <p:nvPr/>
        </p:nvSpPr>
        <p:spPr>
          <a:xfrm>
            <a:off x="1565275" y="25146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Watching 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sz="3000" dirty="0">
                <a:solidFill>
                  <a:srgbClr val="0000CC"/>
                </a:solidFill>
                <a:latin typeface="Arial Narrow" pitchFamily="34" charset="0"/>
              </a:rPr>
              <a:t>television</a:t>
            </a:r>
            <a:endParaRPr sz="30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382" name="AutoShape 24"/>
          <p:cNvSpPr/>
          <p:nvPr/>
        </p:nvSpPr>
        <p:spPr>
          <a:xfrm>
            <a:off x="3609975" y="25146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5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3" name="AutoShape 25"/>
          <p:cNvSpPr/>
          <p:nvPr/>
        </p:nvSpPr>
        <p:spPr>
          <a:xfrm>
            <a:off x="1565275" y="25146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4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4" name="AutoShape 26"/>
          <p:cNvSpPr/>
          <p:nvPr/>
        </p:nvSpPr>
        <p:spPr>
          <a:xfrm>
            <a:off x="3632200" y="37084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8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5" name="AutoShape 27"/>
          <p:cNvSpPr/>
          <p:nvPr/>
        </p:nvSpPr>
        <p:spPr>
          <a:xfrm>
            <a:off x="5651500" y="25146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6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6" name="AutoShape 28"/>
          <p:cNvSpPr/>
          <p:nvPr/>
        </p:nvSpPr>
        <p:spPr>
          <a:xfrm>
            <a:off x="3581400" y="13208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2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7" name="AutoShape 29"/>
          <p:cNvSpPr/>
          <p:nvPr/>
        </p:nvSpPr>
        <p:spPr>
          <a:xfrm>
            <a:off x="1600200" y="3695700"/>
            <a:ext cx="1981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5400" dirty="0">
                <a:solidFill>
                  <a:srgbClr val="0000CC"/>
                </a:solidFill>
                <a:latin typeface="Arial Narrow" pitchFamily="34" charset="0"/>
              </a:rPr>
              <a:t>7</a:t>
            </a:r>
            <a:endParaRPr sz="5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388" name="Rectangle 30"/>
          <p:cNvSpPr/>
          <p:nvPr/>
        </p:nvSpPr>
        <p:spPr>
          <a:xfrm>
            <a:off x="304800" y="1066800"/>
            <a:ext cx="762000" cy="4876800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  <a:tileRect/>
          </a:gradFill>
          <a:ln w="63500" cap="flat" cmpd="sng">
            <a:pattFill prst="pct90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 Narrow" pitchFamily="34" charset="0"/>
            </a:endParaRPr>
          </a:p>
        </p:txBody>
      </p:sp>
      <p:sp>
        <p:nvSpPr>
          <p:cNvPr id="16415" name="Text Box 31"/>
          <p:cNvSpPr txBox="1"/>
          <p:nvPr/>
        </p:nvSpPr>
        <p:spPr>
          <a:xfrm>
            <a:off x="0" y="10668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600" dirty="0">
                <a:solidFill>
                  <a:srgbClr val="FF0000"/>
                </a:solidFill>
                <a:latin typeface="Arial Narrow" pitchFamily="34" charset="0"/>
              </a:rPr>
              <a:t>A</a:t>
            </a:r>
            <a:endParaRPr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533400" y="17145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533400" y="216535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533400" y="2617788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533400" y="3068638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533400" y="3521075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533400" y="3971925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533400" y="4424363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533400" y="48768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8" name="Rectangle 40"/>
          <p:cNvSpPr/>
          <p:nvPr/>
        </p:nvSpPr>
        <p:spPr>
          <a:xfrm>
            <a:off x="8077200" y="1066800"/>
            <a:ext cx="762000" cy="4876800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0" scaled="1"/>
            <a:tileRect/>
          </a:gradFill>
          <a:ln w="63500" cap="flat" cmpd="sng">
            <a:pattFill prst="pct90">
              <a:fgClr>
                <a:srgbClr val="FF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 Narrow" pitchFamily="34" charset="0"/>
            </a:endParaRPr>
          </a:p>
        </p:txBody>
      </p:sp>
      <p:sp>
        <p:nvSpPr>
          <p:cNvPr id="16425" name="Text Box 41"/>
          <p:cNvSpPr txBox="1"/>
          <p:nvPr/>
        </p:nvSpPr>
        <p:spPr>
          <a:xfrm>
            <a:off x="7772400" y="9906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600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endParaRPr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8305800" y="16764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8305800" y="21336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8305800" y="25908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8305800" y="30480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8305800" y="35052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8305800" y="39624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8305800" y="44196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8305800" y="4876800"/>
            <a:ext cx="304800" cy="304800"/>
          </a:xfrm>
          <a:prstGeom prst="star5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34" name="Text Box 50"/>
          <p:cNvSpPr txBox="1"/>
          <p:nvPr/>
        </p:nvSpPr>
        <p:spPr>
          <a:xfrm>
            <a:off x="-1676400" y="1574800"/>
            <a:ext cx="1600200" cy="558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FFFF00"/>
                </a:solidFill>
                <a:latin typeface="Arial Narrow" pitchFamily="34" charset="0"/>
              </a:rPr>
              <a:t>WINNER</a:t>
            </a:r>
            <a:endParaRPr sz="3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6435" name="Text Box 51"/>
          <p:cNvSpPr txBox="1"/>
          <p:nvPr/>
        </p:nvSpPr>
        <p:spPr>
          <a:xfrm>
            <a:off x="9296400" y="1492250"/>
            <a:ext cx="1600200" cy="558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FFFF00"/>
                </a:solidFill>
                <a:latin typeface="Arial Narrow" pitchFamily="34" charset="0"/>
              </a:rPr>
              <a:t>WINNER</a:t>
            </a:r>
            <a:endParaRPr sz="3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410" name="Oval 52"/>
          <p:cNvSpPr/>
          <p:nvPr/>
        </p:nvSpPr>
        <p:spPr>
          <a:xfrm>
            <a:off x="304800" y="5305425"/>
            <a:ext cx="685800" cy="609600"/>
          </a:xfrm>
          <a:prstGeom prst="ellipse">
            <a:avLst/>
          </a:prstGeom>
          <a:solidFill>
            <a:srgbClr val="00FFFF"/>
          </a:solidFill>
          <a:ln w="38100" cap="flat" cmpd="sng">
            <a:pattFill prst="trellis">
              <a:fgClr>
                <a:srgbClr val="8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FF0000"/>
                </a:solidFill>
                <a:latin typeface="Arial Narrow" pitchFamily="34" charset="0"/>
              </a:rPr>
              <a:t>KQ</a:t>
            </a:r>
            <a:endParaRPr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1" name="Oval 53"/>
          <p:cNvSpPr/>
          <p:nvPr/>
        </p:nvSpPr>
        <p:spPr>
          <a:xfrm>
            <a:off x="8077200" y="5305425"/>
            <a:ext cx="685800" cy="609600"/>
          </a:xfrm>
          <a:prstGeom prst="ellipse">
            <a:avLst/>
          </a:prstGeom>
          <a:solidFill>
            <a:srgbClr val="00FFFF"/>
          </a:solidFill>
          <a:ln w="38100" cap="flat" cmpd="sng">
            <a:pattFill prst="trellis">
              <a:fgClr>
                <a:srgbClr val="8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000" dirty="0">
                <a:solidFill>
                  <a:srgbClr val="FF0000"/>
                </a:solidFill>
                <a:latin typeface="Arial Narrow" pitchFamily="34" charset="0"/>
              </a:rPr>
              <a:t>KQ</a:t>
            </a:r>
            <a:endParaRPr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16438" name="Group 54"/>
          <p:cNvGrpSpPr/>
          <p:nvPr/>
        </p:nvGrpSpPr>
        <p:grpSpPr>
          <a:xfrm>
            <a:off x="0" y="-228600"/>
            <a:ext cx="9296400" cy="6934200"/>
            <a:chOff x="0" y="0"/>
            <a:chExt cx="5760" cy="4320"/>
          </a:xfrm>
        </p:grpSpPr>
        <p:pic>
          <p:nvPicPr>
            <p:cNvPr id="15426" name="Picture 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27" name="WordArt 56"/>
            <p:cNvSpPr>
              <a:spLocks noTextEdit="1"/>
            </p:cNvSpPr>
            <p:nvPr/>
          </p:nvSpPr>
          <p:spPr>
            <a:xfrm>
              <a:off x="336" y="336"/>
              <a:ext cx="1728" cy="16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/>
            </a:bodyPr>
            <a:p>
              <a:pPr algn="ctr"/>
              <a:r>
                <a:rPr lang="en-US" sz="3600" b="1">
                  <a:ln w="38100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107763" dir="2699999" algn="ctr" rotWithShape="0">
                      <a:srgbClr val="FF33CC">
                        <a:alpha val="50000"/>
                      </a:srgbClr>
                    </a:outerShdw>
                  </a:effectLst>
                  <a:latin typeface="VNI-Ariston" charset="0"/>
                  <a:ea typeface="VNI-Ariston" charset="0"/>
                </a:rPr>
                <a:t>Game:</a:t>
              </a:r>
              <a:endParaRPr lang="en-US" sz="3600" b="1">
                <a:ln w="38100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2699999" algn="ctr" rotWithShape="0">
                    <a:srgbClr val="FF33CC">
                      <a:alpha val="50000"/>
                    </a:srgbClr>
                  </a:outerShdw>
                </a:effectLst>
                <a:latin typeface="VNI-Ariston" charset="0"/>
                <a:ea typeface="VNI-Ariston" charset="0"/>
              </a:endParaRPr>
            </a:p>
          </p:txBody>
        </p:sp>
      </p:grpSp>
      <p:sp>
        <p:nvSpPr>
          <p:cNvPr id="15413" name="AutoShape 57"/>
          <p:cNvSpPr/>
          <p:nvPr/>
        </p:nvSpPr>
        <p:spPr>
          <a:xfrm>
            <a:off x="2451100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4" name="AutoShape 58"/>
          <p:cNvSpPr/>
          <p:nvPr/>
        </p:nvSpPr>
        <p:spPr>
          <a:xfrm>
            <a:off x="6773863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11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5" name="AutoShape 59"/>
          <p:cNvSpPr/>
          <p:nvPr/>
        </p:nvSpPr>
        <p:spPr>
          <a:xfrm>
            <a:off x="6234113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10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6" name="AutoShape 60"/>
          <p:cNvSpPr/>
          <p:nvPr/>
        </p:nvSpPr>
        <p:spPr>
          <a:xfrm>
            <a:off x="7315200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12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7" name="AutoShape 61"/>
          <p:cNvSpPr/>
          <p:nvPr/>
        </p:nvSpPr>
        <p:spPr>
          <a:xfrm>
            <a:off x="5692775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9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8" name="AutoShape 62"/>
          <p:cNvSpPr/>
          <p:nvPr/>
        </p:nvSpPr>
        <p:spPr>
          <a:xfrm>
            <a:off x="1371600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19" name="AutoShape 63"/>
          <p:cNvSpPr/>
          <p:nvPr/>
        </p:nvSpPr>
        <p:spPr>
          <a:xfrm>
            <a:off x="3532188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5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20" name="AutoShape 64"/>
          <p:cNvSpPr/>
          <p:nvPr/>
        </p:nvSpPr>
        <p:spPr>
          <a:xfrm>
            <a:off x="2992438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4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21" name="AutoShape 65"/>
          <p:cNvSpPr/>
          <p:nvPr/>
        </p:nvSpPr>
        <p:spPr>
          <a:xfrm>
            <a:off x="5153025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8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22" name="AutoShape 66"/>
          <p:cNvSpPr/>
          <p:nvPr/>
        </p:nvSpPr>
        <p:spPr>
          <a:xfrm>
            <a:off x="4071938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6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23" name="AutoShape 67"/>
          <p:cNvSpPr/>
          <p:nvPr/>
        </p:nvSpPr>
        <p:spPr>
          <a:xfrm>
            <a:off x="1911350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424" name="AutoShape 68"/>
          <p:cNvSpPr/>
          <p:nvPr/>
        </p:nvSpPr>
        <p:spPr>
          <a:xfrm>
            <a:off x="4613275" y="62484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38100" cap="flat" cmpd="sng">
            <a:pattFill prst="trellis">
              <a:fgClr>
                <a:srgbClr val="FF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7</a:t>
            </a:r>
            <a:endParaRPr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453" name="AutoShape 69"/>
          <p:cNvSpPr/>
          <p:nvPr/>
        </p:nvSpPr>
        <p:spPr>
          <a:xfrm>
            <a:off x="8305800" y="6096000"/>
            <a:ext cx="838200" cy="762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000" dirty="0">
                <a:solidFill>
                  <a:srgbClr val="0000FF"/>
                </a:solidFill>
                <a:latin typeface="Arial Narrow" pitchFamily="34" charset="0"/>
              </a:rPr>
              <a:t>K</a:t>
            </a:r>
            <a:endParaRPr sz="4000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ndAc>
      <p:stSnd>
        <p:snd r:embed="rId9" name="dkmx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6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5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0416 -0.0037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0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5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2084 0.00834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2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5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5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2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5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5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6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5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8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8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5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0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5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9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2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5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4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5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5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5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3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5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0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6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kmx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1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3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53"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5" grpId="0" animBg="1"/>
      <p:bldP spid="15365" grpId="1" animBg="1"/>
      <p:bldP spid="15366" grpId="0" animBg="1"/>
      <p:bldP spid="15366" grpId="1" animBg="1"/>
      <p:bldP spid="15367" grpId="0" animBg="1"/>
      <p:bldP spid="15367" grpId="1" animBg="1"/>
      <p:bldP spid="15368" grpId="0" animBg="1"/>
      <p:bldP spid="15368" grpId="1" animBg="1"/>
      <p:bldP spid="15368" grpId="2" animBg="1"/>
      <p:bldP spid="15368" grpId="3" animBg="1"/>
      <p:bldP spid="15369" grpId="0" animBg="1"/>
      <p:bldP spid="15369" grpId="1" animBg="1"/>
      <p:bldP spid="15370" grpId="0" animBg="1"/>
      <p:bldP spid="15370" grpId="1" animBg="1"/>
      <p:bldP spid="15370" grpId="2" animBg="1"/>
      <p:bldP spid="15370" grpId="3" animBg="1"/>
      <p:bldP spid="15371" grpId="0" animBg="1"/>
      <p:bldP spid="15371" grpId="1" animBg="1"/>
      <p:bldP spid="15372" grpId="0" animBg="1"/>
      <p:bldP spid="15372" grpId="1" animBg="1"/>
      <p:bldP spid="15372" grpId="2" animBg="1"/>
      <p:bldP spid="15372" grpId="3" animBg="1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5" grpId="2" animBg="1"/>
      <p:bldP spid="15375" grpId="3" animBg="1"/>
      <p:bldP spid="15376" grpId="0" animBg="1"/>
      <p:bldP spid="15376" grpId="1" animBg="1"/>
      <p:bldP spid="15377" grpId="0" animBg="1"/>
      <p:bldP spid="15377" grpId="1" animBg="1"/>
      <p:bldP spid="15377" grpId="2" animBg="1"/>
      <p:bldP spid="15377" grpId="3" animBg="1"/>
      <p:bldP spid="15378" grpId="0" animBg="1"/>
      <p:bldP spid="15378" grpId="1" animBg="1"/>
      <p:bldP spid="15379" grpId="0" animBg="1"/>
      <p:bldP spid="15379" grpId="1" animBg="1"/>
      <p:bldP spid="15379" grpId="2" animBg="1"/>
      <p:bldP spid="15379" grpId="3" animBg="1"/>
      <p:bldP spid="15380" grpId="0" animBg="1"/>
      <p:bldP spid="15380" grpId="1" animBg="1"/>
      <p:bldP spid="15381" grpId="0" animBg="1"/>
      <p:bldP spid="15381" grpId="1" animBg="1"/>
      <p:bldP spid="15382" grpId="0" animBg="1"/>
      <p:bldP spid="15382" grpId="1" animBg="1"/>
      <p:bldP spid="15382" grpId="2" animBg="1"/>
      <p:bldP spid="15382" grpId="3" animBg="1"/>
      <p:bldP spid="15383" grpId="0" animBg="1"/>
      <p:bldP spid="15383" grpId="1" animBg="1"/>
      <p:bldP spid="15383" grpId="2" animBg="1"/>
      <p:bldP spid="15383" grpId="3" animBg="1"/>
      <p:bldP spid="15384" grpId="0" animBg="1"/>
      <p:bldP spid="15384" grpId="1" animBg="1"/>
      <p:bldP spid="15384" grpId="2" animBg="1"/>
      <p:bldP spid="15384" grpId="3" animBg="1"/>
      <p:bldP spid="15385" grpId="0" animBg="1"/>
      <p:bldP spid="15385" grpId="1" animBg="1"/>
      <p:bldP spid="15385" grpId="2" animBg="1"/>
      <p:bldP spid="15385" grpId="3" animBg="1"/>
      <p:bldP spid="15386" grpId="0" animBg="1"/>
      <p:bldP spid="15386" grpId="1" animBg="1"/>
      <p:bldP spid="15386" grpId="2" animBg="1"/>
      <p:bldP spid="15386" grpId="3" animBg="1"/>
      <p:bldP spid="15387" grpId="0" animBg="1"/>
      <p:bldP spid="15387" grpId="1" animBg="1"/>
      <p:bldP spid="15387" grpId="2" animBg="1"/>
      <p:bldP spid="15387" grpId="3" animBg="1"/>
      <p:bldP spid="16434" grpId="0" animBg="1"/>
      <p:bldP spid="16435" grpId="0" animBg="1"/>
      <p:bldP spid="15413" grpId="0" animBg="1"/>
      <p:bldP spid="15414" grpId="0" animBg="1"/>
      <p:bldP spid="15415" grpId="0" animBg="1"/>
      <p:bldP spid="15416" grpId="0" animBg="1"/>
      <p:bldP spid="15417" grpId="0" animBg="1"/>
      <p:bldP spid="15418" grpId="0" animBg="1"/>
      <p:bldP spid="15419" grpId="0" animBg="1"/>
      <p:bldP spid="15420" grpId="0" animBg="1"/>
      <p:bldP spid="15421" grpId="0" animBg="1"/>
      <p:bldP spid="15422" grpId="0" animBg="1"/>
      <p:bldP spid="15423" grpId="0" animBg="1"/>
      <p:bldP spid="154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57200" y="6245225"/>
            <a:ext cx="2133600" cy="476250"/>
          </a:xfrm>
          <a:ln/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 algn="l" eaLnBrk="1" hangingPunct="1"/>
            <a:endParaRPr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ln/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660066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sz="1400" b="0" dirty="0">
                <a:solidFill>
                  <a:schemeClr val="tx1"/>
                </a:solidFill>
                <a:latin typeface="Arial Black" panose="020B0A04020102020204" pitchFamily="34" charset="0"/>
              </a:rPr>
            </a:fld>
            <a:endParaRPr lang="en-US" sz="1400" b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flowe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1045"/>
          <p:cNvSpPr txBox="1"/>
          <p:nvPr/>
        </p:nvSpPr>
        <p:spPr>
          <a:xfrm>
            <a:off x="1219200" y="381000"/>
            <a:ext cx="7391400" cy="5169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 u="sng" dirty="0">
              <a:solidFill>
                <a:srgbClr val="FF0066"/>
              </a:solidFill>
              <a:latin typeface=".VnTimeH" panose="020B7200000000000000" pitchFamily="34" charset="0"/>
            </a:endParaRPr>
          </a:p>
          <a:p>
            <a:pPr>
              <a:spcBef>
                <a:spcPct val="50000"/>
              </a:spcBef>
            </a:pPr>
            <a:r>
              <a:rPr sz="3200" u="sng" dirty="0">
                <a:solidFill>
                  <a:srgbClr val="FF0066"/>
                </a:solidFill>
                <a:latin typeface=".VnTimeH" panose="020B7200000000000000" pitchFamily="34" charset="0"/>
              </a:rPr>
              <a:t>UNIT 6</a:t>
            </a:r>
            <a:r>
              <a:rPr sz="3200" dirty="0">
                <a:solidFill>
                  <a:srgbClr val="FF0066"/>
                </a:solidFill>
                <a:latin typeface=".VnTimeH" panose="020B7200000000000000" pitchFamily="34" charset="0"/>
              </a:rPr>
              <a:t>: AFTER SCHOOL</a:t>
            </a:r>
            <a:endParaRPr sz="3200" dirty="0">
              <a:solidFill>
                <a:srgbClr val="FF0066"/>
              </a:solidFill>
              <a:latin typeface=".VnTimeH" panose="020B7200000000000000" pitchFamily="34" charset="0"/>
            </a:endParaRPr>
          </a:p>
          <a:p>
            <a:endParaRPr sz="2800" dirty="0">
              <a:solidFill>
                <a:srgbClr val="FF0066"/>
              </a:solidFill>
              <a:latin typeface=".VnTimeH" panose="020B7200000000000000" pitchFamily="34" charset="0"/>
            </a:endParaRPr>
          </a:p>
          <a:p>
            <a:r>
              <a:rPr sz="3600" u="sng" dirty="0">
                <a:solidFill>
                  <a:srgbClr val="FF66FF"/>
                </a:solidFill>
                <a:latin typeface="Algerian" pitchFamily="82" charset="0"/>
              </a:rPr>
              <a:t>Section b:</a:t>
            </a:r>
            <a:r>
              <a:rPr sz="3600" dirty="0">
                <a:solidFill>
                  <a:srgbClr val="FF66FF"/>
                </a:solidFill>
                <a:latin typeface="Algerian" pitchFamily="82" charset="0"/>
              </a:rPr>
              <a:t> let’s go !</a:t>
            </a:r>
            <a:endParaRPr sz="3600" dirty="0">
              <a:solidFill>
                <a:srgbClr val="FF66FF"/>
              </a:solidFill>
              <a:latin typeface="Algerian" pitchFamily="82" charset="0"/>
            </a:endParaRPr>
          </a:p>
          <a:p>
            <a:r>
              <a:rPr sz="3600" dirty="0">
                <a:solidFill>
                  <a:srgbClr val="FF66FF"/>
                </a:solidFill>
                <a:latin typeface="Algerian" pitchFamily="82" charset="0"/>
              </a:rPr>
              <a:t>Period 37:( B</a:t>
            </a:r>
            <a:r>
              <a:rPr lang="vi-VN" sz="3600" dirty="0">
                <a:solidFill>
                  <a:srgbClr val="FF66FF"/>
                </a:solidFill>
                <a:latin typeface="Algerian" pitchFamily="82" charset="0"/>
              </a:rPr>
              <a:t>2,3</a:t>
            </a:r>
            <a:r>
              <a:rPr sz="3600" dirty="0">
                <a:solidFill>
                  <a:srgbClr val="FF66FF"/>
                </a:solidFill>
                <a:latin typeface="Algerian" pitchFamily="82" charset="0"/>
              </a:rPr>
              <a:t>)</a:t>
            </a:r>
            <a:endParaRPr sz="3600" dirty="0">
              <a:solidFill>
                <a:srgbClr val="FF66FF"/>
              </a:solidFill>
              <a:latin typeface="Algerian" pitchFamily="82" charset="0"/>
            </a:endParaRPr>
          </a:p>
          <a:p>
            <a:endParaRPr sz="3600" dirty="0">
              <a:solidFill>
                <a:srgbClr val="FF66FF"/>
              </a:solidFill>
              <a:latin typeface=".VnAristote" pitchFamily="34" charset="0"/>
            </a:endParaRPr>
          </a:p>
          <a:p>
            <a:endParaRPr dirty="0">
              <a:solidFill>
                <a:srgbClr val="FF0066"/>
              </a:solidFill>
              <a:latin typeface=".VnBodoni" pitchFamily="34" charset="0"/>
            </a:endParaRPr>
          </a:p>
          <a:p>
            <a:pPr>
              <a:spcBef>
                <a:spcPct val="50000"/>
              </a:spcBef>
            </a:pPr>
            <a:endParaRPr dirty="0">
              <a:solidFill>
                <a:srgbClr val="FF0066"/>
              </a:solidFill>
              <a:latin typeface=".VnBodoni" pitchFamily="34" charset="0"/>
            </a:endParaRPr>
          </a:p>
          <a:p>
            <a:pPr>
              <a:spcBef>
                <a:spcPct val="50000"/>
              </a:spcBef>
            </a:pPr>
            <a:endParaRPr sz="36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381000"/>
            <a:ext cx="2057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4"/>
          <p:cNvSpPr txBox="1"/>
          <p:nvPr/>
        </p:nvSpPr>
        <p:spPr>
          <a:xfrm>
            <a:off x="0" y="838200"/>
            <a:ext cx="3352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0000CC"/>
                </a:solidFill>
                <a:latin typeface="Arial Narrow" pitchFamily="34" charset="0"/>
              </a:rPr>
              <a:t> -</a:t>
            </a:r>
            <a:r>
              <a:rPr dirty="0">
                <a:solidFill>
                  <a:srgbClr val="0000CC"/>
                </a:solidFill>
                <a:latin typeface="Arial Narrow" pitchFamily="34" charset="0"/>
              </a:rPr>
              <a:t>teenager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3352800" y="9144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thanh thiếu niên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0" y="12192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0000CC"/>
                </a:solidFill>
                <a:latin typeface="Arial Narrow" pitchFamily="34" charset="0"/>
              </a:rPr>
              <a:t> -</a:t>
            </a:r>
            <a:r>
              <a:rPr dirty="0">
                <a:solidFill>
                  <a:srgbClr val="0000CC"/>
                </a:solidFill>
                <a:latin typeface="Arial Narrow" pitchFamily="34" charset="0"/>
              </a:rPr>
              <a:t>scout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3200400" y="13716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 nam hướng đạo sinh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0" y="17526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 -guide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3200400" y="18288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nữ hướng đạo sinh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0" y="25908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 -musical instrument</a:t>
            </a:r>
            <a:r>
              <a:rPr sz="3200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dirty="0">
                <a:solidFill>
                  <a:srgbClr val="0000CC"/>
                </a:solidFill>
                <a:latin typeface="Arial Narrow" pitchFamily="34" charset="0"/>
              </a:rPr>
              <a:t>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2743200" y="44196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990033"/>
                </a:solidFill>
                <a:latin typeface="Arial Narrow" pitchFamily="34" charset="0"/>
              </a:rPr>
              <a:t>     </a:t>
            </a:r>
            <a:r>
              <a:rPr dirty="0">
                <a:solidFill>
                  <a:srgbClr val="990033"/>
                </a:solidFill>
                <a:latin typeface="Arial Narrow" pitchFamily="34" charset="0"/>
              </a:rPr>
              <a:t>tham gia ,có mặt 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2819400" y="30480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990033"/>
                </a:solidFill>
                <a:latin typeface="Arial Narrow" pitchFamily="34" charset="0"/>
              </a:rPr>
              <a:t>    </a:t>
            </a:r>
            <a:r>
              <a:rPr dirty="0">
                <a:solidFill>
                  <a:srgbClr val="990033"/>
                </a:solidFill>
                <a:latin typeface="Arial Narrow" pitchFamily="34" charset="0"/>
              </a:rPr>
              <a:t>đồng tiền, đồng xu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146050" y="3190875"/>
            <a:ext cx="1792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- coin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146050" y="35433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0000CC"/>
                </a:solidFill>
                <a:latin typeface="Arial Narrow" pitchFamily="34" charset="0"/>
              </a:rPr>
              <a:t>- </a:t>
            </a:r>
            <a:r>
              <a:rPr dirty="0">
                <a:solidFill>
                  <a:srgbClr val="0000CC"/>
                </a:solidFill>
                <a:latin typeface="Arial Narrow" pitchFamily="34" charset="0"/>
              </a:rPr>
              <a:t>make</a:t>
            </a:r>
            <a:r>
              <a:rPr sz="3200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dirty="0">
                <a:solidFill>
                  <a:srgbClr val="0000CC"/>
                </a:solidFill>
                <a:latin typeface="Arial Narrow" pitchFamily="34" charset="0"/>
              </a:rPr>
              <a:t>models  of 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087" name="Text Box 15"/>
          <p:cNvSpPr txBox="1"/>
          <p:nvPr/>
        </p:nvSpPr>
        <p:spPr>
          <a:xfrm>
            <a:off x="3124200" y="36576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 làm mô hình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4111" name="Text Box 3"/>
          <p:cNvSpPr txBox="1"/>
          <p:nvPr/>
        </p:nvSpPr>
        <p:spPr>
          <a:xfrm>
            <a:off x="0" y="609600"/>
            <a:ext cx="17922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dirty="0">
                <a:solidFill>
                  <a:srgbClr val="CC00FF"/>
                </a:solidFill>
                <a:latin typeface="Arial" panose="020B0604020202020204" pitchFamily="34" charset="0"/>
              </a:rPr>
              <a:t>New words</a:t>
            </a:r>
            <a:endParaRPr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Text Box 18"/>
          <p:cNvSpPr txBox="1"/>
          <p:nvPr/>
        </p:nvSpPr>
        <p:spPr>
          <a:xfrm>
            <a:off x="3048000" y="259080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dirty="0">
                <a:solidFill>
                  <a:srgbClr val="990033"/>
                </a:solidFill>
                <a:latin typeface="Arial Narrow" pitchFamily="34" charset="0"/>
              </a:rPr>
              <a:t>  </a:t>
            </a:r>
            <a:r>
              <a:rPr dirty="0">
                <a:solidFill>
                  <a:srgbClr val="990033"/>
                </a:solidFill>
                <a:latin typeface="Arial Narrow" pitchFamily="34" charset="0"/>
              </a:rPr>
              <a:t>dụng cụ âm nhạc 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pic>
        <p:nvPicPr>
          <p:cNvPr id="3091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3" y="914400"/>
            <a:ext cx="3049587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3000"/>
            <a:ext cx="3435350" cy="213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3093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25" y="1143000"/>
            <a:ext cx="2759075" cy="223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7" name="Text Box 25"/>
          <p:cNvSpPr txBox="1"/>
          <p:nvPr/>
        </p:nvSpPr>
        <p:spPr>
          <a:xfrm>
            <a:off x="0" y="41021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 -organization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104" name="Text Box 32"/>
          <p:cNvSpPr txBox="1"/>
          <p:nvPr/>
        </p:nvSpPr>
        <p:spPr>
          <a:xfrm>
            <a:off x="3124200" y="41148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 tổ chức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  <p:pic>
        <p:nvPicPr>
          <p:cNvPr id="3094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81000"/>
            <a:ext cx="2667000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9" name="Text Box 33"/>
          <p:cNvSpPr txBox="1"/>
          <p:nvPr/>
        </p:nvSpPr>
        <p:spPr>
          <a:xfrm>
            <a:off x="1447800" y="0"/>
            <a:ext cx="6324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spcBef>
                <a:spcPct val="50000"/>
              </a:spcBef>
            </a:pPr>
            <a:r>
              <a:rPr dirty="0">
                <a:solidFill>
                  <a:srgbClr val="800080"/>
                </a:solidFill>
                <a:latin typeface="Arial Narrow" pitchFamily="34" charset="0"/>
              </a:rPr>
              <a:t>Unit 6 :</a:t>
            </a:r>
            <a:r>
              <a:rPr dirty="0">
                <a:latin typeface="Arial Narrow" pitchFamily="34" charset="0"/>
              </a:rPr>
              <a:t> </a:t>
            </a:r>
            <a:r>
              <a:rPr dirty="0">
                <a:solidFill>
                  <a:srgbClr val="0000CC"/>
                </a:solidFill>
                <a:latin typeface=".VnRevue" pitchFamily="34" charset="0"/>
              </a:rPr>
              <a:t>After School - </a:t>
            </a:r>
            <a:r>
              <a:rPr dirty="0">
                <a:solidFill>
                  <a:srgbClr val="FF00FF"/>
                </a:solidFill>
                <a:latin typeface="Arial Narrow" pitchFamily="34" charset="0"/>
              </a:rPr>
              <a:t>B2</a:t>
            </a:r>
            <a:r>
              <a:rPr lang="vi-VN" dirty="0">
                <a:solidFill>
                  <a:srgbClr val="FF00FF"/>
                </a:solidFill>
                <a:latin typeface="Arial Narrow" pitchFamily="34" charset="0"/>
              </a:rPr>
              <a:t>, 3</a:t>
            </a:r>
            <a:r>
              <a:rPr dirty="0">
                <a:solidFill>
                  <a:srgbClr val="FF00FF"/>
                </a:solidFill>
                <a:latin typeface="Arial Narrow" pitchFamily="34" charset="0"/>
              </a:rPr>
              <a:t> .Read and discuss </a:t>
            </a:r>
            <a:endParaRPr dirty="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3106" name="Text Box 34"/>
          <p:cNvSpPr txBox="1"/>
          <p:nvPr/>
        </p:nvSpPr>
        <p:spPr>
          <a:xfrm>
            <a:off x="0" y="22098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 -show (n):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107" name="Text Box 35"/>
          <p:cNvSpPr txBox="1"/>
          <p:nvPr/>
        </p:nvSpPr>
        <p:spPr>
          <a:xfrm>
            <a:off x="57150" y="4530725"/>
            <a:ext cx="1792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</a:rPr>
              <a:t> -attend (v)</a:t>
            </a:r>
            <a:endParaRPr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108" name="Text Box 36"/>
          <p:cNvSpPr txBox="1"/>
          <p:nvPr/>
        </p:nvSpPr>
        <p:spPr>
          <a:xfrm>
            <a:off x="3200400" y="22860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dirty="0">
                <a:solidFill>
                  <a:srgbClr val="990033"/>
                </a:solidFill>
                <a:latin typeface="Arial Narrow" pitchFamily="34" charset="0"/>
              </a:rPr>
              <a:t>chỉ ra , cho thấy </a:t>
            </a:r>
            <a:endParaRPr dirty="0">
              <a:solidFill>
                <a:srgbClr val="990033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90" grpId="0"/>
      <p:bldP spid="3097" grpId="0"/>
      <p:bldP spid="3104" grpId="0"/>
      <p:bldP spid="3106" grpId="0"/>
      <p:bldP spid="3107" grpId="0"/>
      <p:bldP spid="3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2859088" y="549275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 Black" panose="020B0A04020102020204" pitchFamily="34" charset="0"/>
              </a:rPr>
              <a:t>Matching </a:t>
            </a:r>
            <a:endParaRPr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579438" y="140652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teenager 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566738" y="233362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3333CC"/>
                </a:solidFill>
                <a:latin typeface="Arial Black" panose="020B0A04020102020204" pitchFamily="34" charset="0"/>
              </a:rPr>
              <a:t>scout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573088" y="4186238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coin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565150" y="3722688"/>
            <a:ext cx="47323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musical instrument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573088" y="32924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attend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560388" y="1885950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show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573088" y="2835275"/>
            <a:ext cx="2822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guide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5227638" y="13874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tham gia 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5227638" y="18446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dirty="0">
                <a:solidFill>
                  <a:srgbClr val="0000CC"/>
                </a:solidFill>
                <a:latin typeface="Arial Black" panose="020B0A04020102020204" pitchFamily="34" charset="0"/>
              </a:rPr>
              <a:t>tiền xu 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4992688" y="23780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   :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4916488" y="2911475"/>
            <a:ext cx="43799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    : </a:t>
            </a:r>
            <a:r>
              <a:rPr dirty="0">
                <a:solidFill>
                  <a:srgbClr val="0000CC"/>
                </a:solidFill>
                <a:latin typeface="Arial Black" panose="020B0A04020102020204" pitchFamily="34" charset="0"/>
              </a:rPr>
              <a:t>nam hướng đạo sinh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4840288" y="32924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     : cho thấy , chỉ ra 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5" name="Text Box 15"/>
          <p:cNvSpPr txBox="1"/>
          <p:nvPr/>
        </p:nvSpPr>
        <p:spPr>
          <a:xfrm>
            <a:off x="5227638" y="37496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nhạc cụ 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6" name="Text Box 16"/>
          <p:cNvSpPr txBox="1"/>
          <p:nvPr/>
        </p:nvSpPr>
        <p:spPr>
          <a:xfrm>
            <a:off x="5227638" y="42068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thanh thiếu niên </a:t>
            </a:r>
            <a:r>
              <a:rPr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37" name="Text Box 17"/>
          <p:cNvSpPr txBox="1"/>
          <p:nvPr/>
        </p:nvSpPr>
        <p:spPr>
          <a:xfrm>
            <a:off x="5227638" y="23780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nữ hướng đạo sinh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8690" name="Line 18"/>
          <p:cNvSpPr/>
          <p:nvPr/>
        </p:nvSpPr>
        <p:spPr>
          <a:xfrm>
            <a:off x="4002088" y="3978275"/>
            <a:ext cx="1371600" cy="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1" name="Line 19"/>
          <p:cNvSpPr/>
          <p:nvPr/>
        </p:nvSpPr>
        <p:spPr>
          <a:xfrm>
            <a:off x="2209800" y="1844675"/>
            <a:ext cx="3087688" cy="25146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2" name="Line 20"/>
          <p:cNvSpPr/>
          <p:nvPr/>
        </p:nvSpPr>
        <p:spPr>
          <a:xfrm>
            <a:off x="1563688" y="2149475"/>
            <a:ext cx="3810000" cy="13716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3" name="Line 21"/>
          <p:cNvSpPr/>
          <p:nvPr/>
        </p:nvSpPr>
        <p:spPr>
          <a:xfrm>
            <a:off x="1563688" y="2606675"/>
            <a:ext cx="3810000" cy="5334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4" name="Line 22"/>
          <p:cNvSpPr/>
          <p:nvPr/>
        </p:nvSpPr>
        <p:spPr>
          <a:xfrm flipV="1">
            <a:off x="1563688" y="2682875"/>
            <a:ext cx="3657600" cy="3810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5" name="Line 23"/>
          <p:cNvSpPr/>
          <p:nvPr/>
        </p:nvSpPr>
        <p:spPr>
          <a:xfrm flipV="1">
            <a:off x="1792288" y="1616075"/>
            <a:ext cx="3429000" cy="19050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6" name="Line 24"/>
          <p:cNvSpPr/>
          <p:nvPr/>
        </p:nvSpPr>
        <p:spPr>
          <a:xfrm flipV="1">
            <a:off x="1411288" y="2149475"/>
            <a:ext cx="4114800" cy="2265363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45" name="Text Box 26"/>
          <p:cNvSpPr txBox="1"/>
          <p:nvPr/>
        </p:nvSpPr>
        <p:spPr>
          <a:xfrm>
            <a:off x="573088" y="46640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organization 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146" name="Text Box 27"/>
          <p:cNvSpPr txBox="1"/>
          <p:nvPr/>
        </p:nvSpPr>
        <p:spPr>
          <a:xfrm>
            <a:off x="5227638" y="47402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làm mô hình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700" name="Line 28"/>
          <p:cNvSpPr/>
          <p:nvPr/>
        </p:nvSpPr>
        <p:spPr>
          <a:xfrm>
            <a:off x="2859088" y="4968875"/>
            <a:ext cx="2438400" cy="7620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1" name="Line 29"/>
          <p:cNvSpPr/>
          <p:nvPr/>
        </p:nvSpPr>
        <p:spPr>
          <a:xfrm flipV="1">
            <a:off x="3395663" y="4968875"/>
            <a:ext cx="1901825" cy="533400"/>
          </a:xfrm>
          <a:prstGeom prst="line">
            <a:avLst/>
          </a:prstGeom>
          <a:ln w="38100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49" name="Text Box 30"/>
          <p:cNvSpPr txBox="1"/>
          <p:nvPr/>
        </p:nvSpPr>
        <p:spPr>
          <a:xfrm>
            <a:off x="5297488" y="54260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: tổ chức </a:t>
            </a:r>
            <a:endParaRPr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50" name="Text Box 31"/>
          <p:cNvSpPr txBox="1"/>
          <p:nvPr/>
        </p:nvSpPr>
        <p:spPr>
          <a:xfrm>
            <a:off x="496888" y="5273675"/>
            <a:ext cx="3803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Arial Black" panose="020B0A04020102020204" pitchFamily="34" charset="0"/>
              </a:rPr>
              <a:t> make models of </a:t>
            </a:r>
            <a:endParaRPr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3"/>
          <p:cNvSpPr txBox="1"/>
          <p:nvPr/>
        </p:nvSpPr>
        <p:spPr>
          <a:xfrm>
            <a:off x="533400" y="0"/>
            <a:ext cx="6615113" cy="1068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Guess the ten most popular activities 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Amarican teenagers  like to do :</a:t>
            </a: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2"/>
          <p:cNvSpPr txBox="1"/>
          <p:nvPr/>
        </p:nvSpPr>
        <p:spPr>
          <a:xfrm>
            <a:off x="0" y="13716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1.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13"/>
          <p:cNvSpPr txBox="1"/>
          <p:nvPr/>
        </p:nvSpPr>
        <p:spPr>
          <a:xfrm>
            <a:off x="0" y="18288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 Box 14"/>
          <p:cNvSpPr txBox="1"/>
          <p:nvPr/>
        </p:nvSpPr>
        <p:spPr>
          <a:xfrm>
            <a:off x="0" y="22860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Text Box 15"/>
          <p:cNvSpPr txBox="1"/>
          <p:nvPr/>
        </p:nvSpPr>
        <p:spPr>
          <a:xfrm>
            <a:off x="0" y="27432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Text Box 16"/>
          <p:cNvSpPr txBox="1"/>
          <p:nvPr/>
        </p:nvSpPr>
        <p:spPr>
          <a:xfrm>
            <a:off x="0" y="31242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Text Box 17"/>
          <p:cNvSpPr txBox="1"/>
          <p:nvPr/>
        </p:nvSpPr>
        <p:spPr>
          <a:xfrm>
            <a:off x="0" y="35814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6.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Text Box 18"/>
          <p:cNvSpPr txBox="1"/>
          <p:nvPr/>
        </p:nvSpPr>
        <p:spPr>
          <a:xfrm>
            <a:off x="0" y="40386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Text Box 19"/>
          <p:cNvSpPr txBox="1"/>
          <p:nvPr/>
        </p:nvSpPr>
        <p:spPr>
          <a:xfrm>
            <a:off x="0" y="44958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8.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Text Box 20"/>
          <p:cNvSpPr txBox="1"/>
          <p:nvPr/>
        </p:nvSpPr>
        <p:spPr>
          <a:xfrm>
            <a:off x="0" y="50292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9.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Text Box 21"/>
          <p:cNvSpPr txBox="1"/>
          <p:nvPr/>
        </p:nvSpPr>
        <p:spPr>
          <a:xfrm>
            <a:off x="0" y="56388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10.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4"/>
          <p:cNvSpPr txBox="1"/>
          <p:nvPr/>
        </p:nvSpPr>
        <p:spPr>
          <a:xfrm>
            <a:off x="0" y="609600"/>
            <a:ext cx="883920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i="1" dirty="0">
                <a:latin typeface="Arial Narrow" pitchFamily="34" charset="0"/>
              </a:rPr>
              <a:t>A magazine survey of 13 years old shows what American teenagers like to do in their free time. Here are the top ten most popular activities. </a:t>
            </a:r>
            <a:endParaRPr i="1" dirty="0">
              <a:latin typeface="Arial Narrow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2133600" y="0"/>
            <a:ext cx="34702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Read and discuss.</a:t>
            </a: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457200" y="1676400"/>
            <a:ext cx="8229600" cy="375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Eat in fast food restaurants.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2.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Attend youth organizations such as scouts and guides.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3.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Learn to play a musical instrument such as the guitar.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4.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Go shopping.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5.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Watch television.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6.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Go to the movies.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7.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Listen to music.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8.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Collect things such as stamps or coins.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9.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Make model of things such as cars or planes.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sz="2800" dirty="0">
                <a:solidFill>
                  <a:srgbClr val="FF0000"/>
                </a:solidFill>
                <a:latin typeface="Arial Narrow" pitchFamily="34" charset="0"/>
              </a:rPr>
              <a:t>10.</a:t>
            </a:r>
            <a:r>
              <a:rPr sz="2800" dirty="0">
                <a:solidFill>
                  <a:srgbClr val="0033CC"/>
                </a:solidFill>
                <a:latin typeface="Arial Narrow" pitchFamily="34" charset="0"/>
              </a:rPr>
              <a:t> Help old people with their shopping or cleaning.</a:t>
            </a:r>
            <a:endParaRPr sz="2800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70" name="Group 2"/>
          <p:cNvGrpSpPr/>
          <p:nvPr/>
        </p:nvGrpSpPr>
        <p:grpSpPr>
          <a:xfrm>
            <a:off x="2590800" y="1371600"/>
            <a:ext cx="1524000" cy="2078038"/>
            <a:chOff x="1824" y="816"/>
            <a:chExt cx="960" cy="1661"/>
          </a:xfrm>
        </p:grpSpPr>
        <p:pic>
          <p:nvPicPr>
            <p:cNvPr id="8231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24" y="816"/>
              <a:ext cx="960" cy="1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2" name="Text Box 4"/>
            <p:cNvSpPr txBox="1"/>
            <p:nvPr/>
          </p:nvSpPr>
          <p:spPr>
            <a:xfrm>
              <a:off x="2112" y="2112"/>
              <a:ext cx="5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0000CC"/>
                  </a:solidFill>
                  <a:latin typeface="Arial Narrow" pitchFamily="34" charset="0"/>
                </a:rPr>
                <a:t>Hoa</a:t>
              </a:r>
              <a:endParaRPr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  <p:sp>
        <p:nvSpPr>
          <p:cNvPr id="8195" name="Text Box 5"/>
          <p:cNvSpPr txBox="1"/>
          <p:nvPr/>
        </p:nvSpPr>
        <p:spPr>
          <a:xfrm>
            <a:off x="304800" y="0"/>
            <a:ext cx="815340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In a group of four, ask your friends what they like doing in their free time. Make a list of your group’s favorite leisure activities</a:t>
            </a:r>
            <a:endParaRPr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32774" name="Group 6"/>
          <p:cNvGrpSpPr/>
          <p:nvPr/>
        </p:nvGrpSpPr>
        <p:grpSpPr>
          <a:xfrm>
            <a:off x="457200" y="1676400"/>
            <a:ext cx="1524000" cy="1820863"/>
            <a:chOff x="624" y="1488"/>
            <a:chExt cx="960" cy="1346"/>
          </a:xfrm>
        </p:grpSpPr>
        <p:pic>
          <p:nvPicPr>
            <p:cNvPr id="8229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" y="1488"/>
              <a:ext cx="960" cy="1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0" name="Text Box 8"/>
            <p:cNvSpPr txBox="1"/>
            <p:nvPr/>
          </p:nvSpPr>
          <p:spPr>
            <a:xfrm>
              <a:off x="864" y="2496"/>
              <a:ext cx="576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0000CC"/>
                  </a:solidFill>
                  <a:latin typeface="Arial Narrow" pitchFamily="34" charset="0"/>
                </a:rPr>
                <a:t>Mai</a:t>
              </a:r>
              <a:endParaRPr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2777" name="Group 9"/>
          <p:cNvGrpSpPr/>
          <p:nvPr/>
        </p:nvGrpSpPr>
        <p:grpSpPr>
          <a:xfrm>
            <a:off x="4343400" y="1447800"/>
            <a:ext cx="1905000" cy="2146300"/>
            <a:chOff x="2928" y="1056"/>
            <a:chExt cx="1344" cy="1352"/>
          </a:xfrm>
        </p:grpSpPr>
        <p:pic>
          <p:nvPicPr>
            <p:cNvPr id="8227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" y="1056"/>
              <a:ext cx="1344" cy="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8" name="Text Box 11"/>
            <p:cNvSpPr txBox="1"/>
            <p:nvPr/>
          </p:nvSpPr>
          <p:spPr>
            <a:xfrm>
              <a:off x="3312" y="2120"/>
              <a:ext cx="57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0000CC"/>
                  </a:solidFill>
                  <a:latin typeface="Arial Narrow" pitchFamily="34" charset="0"/>
                </a:rPr>
                <a:t>Lan</a:t>
              </a:r>
              <a:endParaRPr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2780" name="Group 12"/>
          <p:cNvGrpSpPr/>
          <p:nvPr/>
        </p:nvGrpSpPr>
        <p:grpSpPr>
          <a:xfrm>
            <a:off x="6553200" y="1981200"/>
            <a:ext cx="1981200" cy="1787525"/>
            <a:chOff x="4128" y="1488"/>
            <a:chExt cx="1387" cy="1484"/>
          </a:xfrm>
        </p:grpSpPr>
        <p:pic>
          <p:nvPicPr>
            <p:cNvPr id="8225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" y="1488"/>
              <a:ext cx="1387" cy="1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26" name="Text Box 14"/>
            <p:cNvSpPr txBox="1"/>
            <p:nvPr/>
          </p:nvSpPr>
          <p:spPr>
            <a:xfrm>
              <a:off x="4800" y="2593"/>
              <a:ext cx="576" cy="3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dirty="0">
                  <a:solidFill>
                    <a:srgbClr val="0000CC"/>
                  </a:solidFill>
                  <a:latin typeface="Arial Narrow" pitchFamily="34" charset="0"/>
                </a:rPr>
                <a:t>Ba</a:t>
              </a:r>
              <a:endParaRPr dirty="0">
                <a:solidFill>
                  <a:srgbClr val="0000CC"/>
                </a:solidFill>
                <a:latin typeface="Arial Narrow" pitchFamily="34" charset="0"/>
              </a:endParaRPr>
            </a:p>
          </p:txBody>
        </p:sp>
      </p:grpSp>
      <p:sp>
        <p:nvSpPr>
          <p:cNvPr id="32783" name="AutoShape 15"/>
          <p:cNvSpPr/>
          <p:nvPr/>
        </p:nvSpPr>
        <p:spPr>
          <a:xfrm>
            <a:off x="0" y="533400"/>
            <a:ext cx="1981200" cy="1219200"/>
          </a:xfrm>
          <a:prstGeom prst="wedgeEllipseCallout">
            <a:avLst>
              <a:gd name="adj1" fmla="val 3954"/>
              <a:gd name="adj2" fmla="val 57787"/>
            </a:avLst>
          </a:prstGeom>
          <a:solidFill>
            <a:srgbClr val="00FFFF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dirty="0">
                <a:solidFill>
                  <a:srgbClr val="0000CC"/>
                </a:solidFill>
                <a:latin typeface="Arial Narrow" pitchFamily="34" charset="0"/>
                <a:sym typeface="Wingdings" panose="05000000000000000000" pitchFamily="2" charset="2"/>
              </a:rPr>
              <a:t>Go shopping</a:t>
            </a:r>
            <a:endParaRPr dirty="0">
              <a:solidFill>
                <a:srgbClr val="0000CC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32784" name="AutoShape 16"/>
          <p:cNvSpPr/>
          <p:nvPr/>
        </p:nvSpPr>
        <p:spPr>
          <a:xfrm>
            <a:off x="2209800" y="609600"/>
            <a:ext cx="1905000" cy="838200"/>
          </a:xfrm>
          <a:prstGeom prst="wedgeEllipseCallout">
            <a:avLst>
              <a:gd name="adj1" fmla="val 2880"/>
              <a:gd name="adj2" fmla="val 67088"/>
            </a:avLst>
          </a:prstGeom>
          <a:solidFill>
            <a:srgbClr val="00FFFF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dirty="0">
                <a:solidFill>
                  <a:srgbClr val="0000CC"/>
                </a:solidFill>
                <a:latin typeface="Arial Narrow" pitchFamily="34" charset="0"/>
                <a:sym typeface="Wingdings" panose="05000000000000000000" pitchFamily="2" charset="2"/>
              </a:rPr>
              <a:t>Listen to music</a:t>
            </a:r>
            <a:endParaRPr dirty="0">
              <a:solidFill>
                <a:srgbClr val="0000CC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32785" name="AutoShape 17"/>
          <p:cNvSpPr/>
          <p:nvPr/>
        </p:nvSpPr>
        <p:spPr>
          <a:xfrm>
            <a:off x="4267200" y="533400"/>
            <a:ext cx="2590800" cy="914400"/>
          </a:xfrm>
          <a:prstGeom prst="wedgeEllipseCallout">
            <a:avLst>
              <a:gd name="adj1" fmla="val 3125"/>
              <a:gd name="adj2" fmla="val 69097"/>
            </a:avLst>
          </a:prstGeom>
          <a:solidFill>
            <a:srgbClr val="00FFFF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  <a:sym typeface="Wingdings" panose="05000000000000000000" pitchFamily="2" charset="2"/>
              </a:rPr>
              <a:t>Watch television</a:t>
            </a:r>
            <a:endParaRPr dirty="0">
              <a:solidFill>
                <a:srgbClr val="0000CC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sp>
        <p:nvSpPr>
          <p:cNvPr id="32786" name="AutoShape 18"/>
          <p:cNvSpPr/>
          <p:nvPr/>
        </p:nvSpPr>
        <p:spPr>
          <a:xfrm>
            <a:off x="6858000" y="685800"/>
            <a:ext cx="1905000" cy="1219200"/>
          </a:xfrm>
          <a:prstGeom prst="wedgeEllipseCallout">
            <a:avLst>
              <a:gd name="adj1" fmla="val -1750"/>
              <a:gd name="adj2" fmla="val 64324"/>
            </a:avLst>
          </a:prstGeom>
          <a:solidFill>
            <a:srgbClr val="00FFFF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l"/>
            <a:r>
              <a:rPr dirty="0">
                <a:solidFill>
                  <a:srgbClr val="0000CC"/>
                </a:solidFill>
                <a:latin typeface="Arial Narrow" pitchFamily="34" charset="0"/>
                <a:sym typeface="Wingdings" panose="05000000000000000000" pitchFamily="2" charset="2"/>
              </a:rPr>
              <a:t>Play soccer</a:t>
            </a:r>
            <a:endParaRPr dirty="0">
              <a:solidFill>
                <a:srgbClr val="0000CC"/>
              </a:solidFill>
              <a:latin typeface="Arial Narrow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2809" name="Group 41"/>
          <p:cNvGraphicFramePr>
            <a:graphicFrameLocks noGrp="1"/>
          </p:cNvGraphicFramePr>
          <p:nvPr>
            <p:ph idx="1"/>
          </p:nvPr>
        </p:nvGraphicFramePr>
        <p:xfrm>
          <a:off x="1066800" y="4270375"/>
          <a:ext cx="4648200" cy="2590800"/>
        </p:xfrm>
        <a:graphic>
          <a:graphicData uri="http://schemas.openxmlformats.org/drawingml/2006/table">
            <a:tbl>
              <a:tblPr/>
              <a:tblGrid>
                <a:gridCol w="1524000"/>
                <a:gridCol w="31242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Mai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Go shopping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Hoa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Listen to music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Lan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Watch television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Ba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Play soccer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1" name="Text Box 5"/>
          <p:cNvSpPr txBox="1"/>
          <p:nvPr/>
        </p:nvSpPr>
        <p:spPr>
          <a:xfrm>
            <a:off x="0" y="3581400"/>
            <a:ext cx="74676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000" i="1" dirty="0">
                <a:solidFill>
                  <a:srgbClr val="FF3300"/>
                </a:solidFill>
                <a:latin typeface="Arial Narrow" pitchFamily="34" charset="0"/>
              </a:rPr>
              <a:t>Ex: What do you do in your free time?</a:t>
            </a:r>
            <a:endParaRPr sz="3000" i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2808" name="Line 40"/>
          <p:cNvSpPr/>
          <p:nvPr/>
        </p:nvSpPr>
        <p:spPr>
          <a:xfrm>
            <a:off x="0" y="5486400"/>
            <a:ext cx="990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sp>
    </p:spTree>
  </p:cSld>
  <p:clrMapOvr>
    <a:masterClrMapping/>
  </p:clrMapOvr>
  <p:transition>
    <p:sndAc>
      <p:stSnd>
        <p:snd r:embed="rId5" name="read B23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  <p:bldP spid="32785" grpId="0" animBg="1"/>
      <p:bldP spid="32786" grpId="0" animBg="1"/>
      <p:bldP spid="1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41" name="Group 41"/>
          <p:cNvGraphicFramePr>
            <a:graphicFrameLocks noGrp="1"/>
          </p:cNvGraphicFramePr>
          <p:nvPr>
            <p:ph idx="1"/>
          </p:nvPr>
        </p:nvGraphicFramePr>
        <p:xfrm>
          <a:off x="228600" y="1225550"/>
          <a:ext cx="8458200" cy="5480050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American teenagers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Vietnam teenagers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4" name="Text Box 5"/>
          <p:cNvSpPr txBox="1"/>
          <p:nvPr/>
        </p:nvSpPr>
        <p:spPr>
          <a:xfrm>
            <a:off x="228600" y="1870075"/>
            <a:ext cx="4419600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Eat in fast food restaurants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2.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Attend youth organizations such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as scouts and guides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3.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Learn to play a musical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instrument such as the guitar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4.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Go shopping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5.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Watch television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6.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Go to the movies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7.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Listen to music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8.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Collect things such as stamps or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coins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9.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Make model of things such as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cars or planes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10.</a:t>
            </a: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Help old people with their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  <a:p>
            <a:pPr algn="l">
              <a:lnSpc>
                <a:spcPct val="85000"/>
              </a:lnSpc>
            </a:pPr>
            <a:r>
              <a:rPr dirty="0">
                <a:solidFill>
                  <a:srgbClr val="0033CC"/>
                </a:solidFill>
                <a:latin typeface="Arial Narrow" pitchFamily="34" charset="0"/>
              </a:rPr>
              <a:t>    shopping or cleaning.</a:t>
            </a:r>
            <a:endParaRPr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5626" name="Text Box 5"/>
          <p:cNvSpPr txBox="1"/>
          <p:nvPr/>
        </p:nvSpPr>
        <p:spPr>
          <a:xfrm>
            <a:off x="4648200" y="2743200"/>
            <a:ext cx="4419600" cy="3779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dirty="0">
                <a:latin typeface="Arial Narrow" pitchFamily="34" charset="0"/>
              </a:rPr>
              <a:t>. ……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4.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5.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6.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7.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8.</a:t>
            </a:r>
            <a:r>
              <a:rPr dirty="0">
                <a:latin typeface="Arial Narrow" pitchFamily="34" charset="0"/>
              </a:rPr>
              <a:t> ……..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9.</a:t>
            </a:r>
            <a:r>
              <a:rPr dirty="0">
                <a:latin typeface="Arial Narrow" pitchFamily="34" charset="0"/>
              </a:rPr>
              <a:t> ……..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10.</a:t>
            </a:r>
            <a:r>
              <a:rPr dirty="0">
                <a:latin typeface="Arial Narrow" pitchFamily="34" charset="0"/>
              </a:rPr>
              <a:t> …….</a:t>
            </a:r>
            <a:endParaRPr dirty="0">
              <a:latin typeface="Arial Narrow" pitchFamily="34" charset="0"/>
            </a:endParaRPr>
          </a:p>
        </p:txBody>
      </p:sp>
      <p:sp>
        <p:nvSpPr>
          <p:cNvPr id="25633" name="Text Box 5"/>
          <p:cNvSpPr txBox="1"/>
          <p:nvPr/>
        </p:nvSpPr>
        <p:spPr>
          <a:xfrm>
            <a:off x="4648200" y="1811338"/>
            <a:ext cx="4419600" cy="941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dirty="0">
                <a:latin typeface="Arial Narrow" pitchFamily="34" charset="0"/>
              </a:rPr>
              <a:t> Go shopping</a:t>
            </a:r>
            <a:endParaRPr dirty="0">
              <a:latin typeface="Arial Narrow" pitchFamily="34" charset="0"/>
            </a:endParaRPr>
          </a:p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2.</a:t>
            </a:r>
            <a:r>
              <a:rPr dirty="0">
                <a:latin typeface="Arial Narrow" pitchFamily="34" charset="0"/>
              </a:rPr>
              <a:t> Listen to music</a:t>
            </a:r>
            <a:endParaRPr dirty="0">
              <a:latin typeface="Arial Narrow" pitchFamily="34" charset="0"/>
            </a:endParaRPr>
          </a:p>
        </p:txBody>
      </p:sp>
      <p:sp>
        <p:nvSpPr>
          <p:cNvPr id="9232" name="Text Box 5"/>
          <p:cNvSpPr txBox="1"/>
          <p:nvPr/>
        </p:nvSpPr>
        <p:spPr>
          <a:xfrm>
            <a:off x="2133600" y="0"/>
            <a:ext cx="632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30000"/>
              </a:spcBef>
            </a:pPr>
            <a:r>
              <a:rPr dirty="0">
                <a:solidFill>
                  <a:srgbClr val="FF0000"/>
                </a:solidFill>
                <a:latin typeface="Arial Narrow" pitchFamily="34" charset="0"/>
              </a:rPr>
              <a:t>Complete what Vietnamese teenagers like to do </a:t>
            </a:r>
            <a:endParaRPr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26" grpId="0"/>
      <p:bldP spid="25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72" name="Text Box 16"/>
          <p:cNvSpPr txBox="1"/>
          <p:nvPr/>
        </p:nvSpPr>
        <p:spPr>
          <a:xfrm>
            <a:off x="45720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latin typeface="Arial Narrow" pitchFamily="34" charset="0"/>
              </a:rPr>
              <a:t>1-Go shopping</a:t>
            </a:r>
            <a:endParaRPr sz="2800" dirty="0">
              <a:latin typeface="Arial Narrow" pitchFamily="34" charset="0"/>
            </a:endParaRPr>
          </a:p>
        </p:txBody>
      </p:sp>
      <p:grpSp>
        <p:nvGrpSpPr>
          <p:cNvPr id="19479" name="Group 23"/>
          <p:cNvGrpSpPr/>
          <p:nvPr/>
        </p:nvGrpSpPr>
        <p:grpSpPr>
          <a:xfrm rot="543850">
            <a:off x="609600" y="838200"/>
            <a:ext cx="2633663" cy="1695450"/>
            <a:chOff x="192" y="624"/>
            <a:chExt cx="1659" cy="1068"/>
          </a:xfrm>
        </p:grpSpPr>
        <p:pic>
          <p:nvPicPr>
            <p:cNvPr id="10257" name="Picture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2" y="624"/>
              <a:ext cx="1659" cy="1068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58" name="Oval 18"/>
            <p:cNvSpPr/>
            <p:nvPr/>
          </p:nvSpPr>
          <p:spPr>
            <a:xfrm>
              <a:off x="192" y="624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9487" name="Group 31"/>
          <p:cNvGrpSpPr/>
          <p:nvPr/>
        </p:nvGrpSpPr>
        <p:grpSpPr>
          <a:xfrm>
            <a:off x="5737225" y="762000"/>
            <a:ext cx="2687638" cy="1608138"/>
            <a:chOff x="3614" y="480"/>
            <a:chExt cx="1693" cy="1013"/>
          </a:xfrm>
        </p:grpSpPr>
        <p:pic>
          <p:nvPicPr>
            <p:cNvPr id="10255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672154">
              <a:off x="3648" y="480"/>
              <a:ext cx="1659" cy="1013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56" name="Oval 19"/>
            <p:cNvSpPr/>
            <p:nvPr/>
          </p:nvSpPr>
          <p:spPr>
            <a:xfrm>
              <a:off x="3614" y="616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3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9480" name="Group 24"/>
          <p:cNvGrpSpPr/>
          <p:nvPr/>
        </p:nvGrpSpPr>
        <p:grpSpPr>
          <a:xfrm>
            <a:off x="3233738" y="2362200"/>
            <a:ext cx="2633662" cy="1677988"/>
            <a:chOff x="1872" y="1536"/>
            <a:chExt cx="1659" cy="1057"/>
          </a:xfrm>
        </p:grpSpPr>
        <p:pic>
          <p:nvPicPr>
            <p:cNvPr id="10253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" y="1536"/>
              <a:ext cx="1659" cy="1057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54" name="Oval 20"/>
            <p:cNvSpPr/>
            <p:nvPr/>
          </p:nvSpPr>
          <p:spPr>
            <a:xfrm>
              <a:off x="2544" y="2400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19484" name="Text Box 28"/>
          <p:cNvSpPr txBox="1"/>
          <p:nvPr/>
        </p:nvSpPr>
        <p:spPr>
          <a:xfrm>
            <a:off x="3200400" y="4038600"/>
            <a:ext cx="2819400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sz="2800" dirty="0">
                <a:latin typeface="Arial Narrow" pitchFamily="34" charset="0"/>
              </a:rPr>
              <a:t>2. Attend youth organizations</a:t>
            </a:r>
            <a:endParaRPr sz="2800" dirty="0">
              <a:latin typeface="Arial Narrow" pitchFamily="34" charset="0"/>
            </a:endParaRPr>
          </a:p>
        </p:txBody>
      </p:sp>
      <p:grpSp>
        <p:nvGrpSpPr>
          <p:cNvPr id="19490" name="Group 34"/>
          <p:cNvGrpSpPr/>
          <p:nvPr/>
        </p:nvGrpSpPr>
        <p:grpSpPr>
          <a:xfrm>
            <a:off x="609600" y="3810000"/>
            <a:ext cx="2667000" cy="1905000"/>
            <a:chOff x="336" y="2208"/>
            <a:chExt cx="1680" cy="1200"/>
          </a:xfrm>
        </p:grpSpPr>
        <p:sp>
          <p:nvSpPr>
            <p:cNvPr id="10251" name="Rectangle 32" descr="13"/>
            <p:cNvSpPr/>
            <p:nvPr/>
          </p:nvSpPr>
          <p:spPr>
            <a:xfrm rot="-988877">
              <a:off x="336" y="2208"/>
              <a:ext cx="1680" cy="105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0252" name="Oval 21"/>
            <p:cNvSpPr/>
            <p:nvPr/>
          </p:nvSpPr>
          <p:spPr>
            <a:xfrm rot="-759250">
              <a:off x="528" y="3216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4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9491" name="Group 35"/>
          <p:cNvGrpSpPr/>
          <p:nvPr/>
        </p:nvGrpSpPr>
        <p:grpSpPr>
          <a:xfrm>
            <a:off x="5791200" y="3505200"/>
            <a:ext cx="2743200" cy="1676400"/>
            <a:chOff x="3648" y="2208"/>
            <a:chExt cx="1728" cy="1056"/>
          </a:xfrm>
        </p:grpSpPr>
        <p:sp>
          <p:nvSpPr>
            <p:cNvPr id="10249" name="Rectangle 33" descr="11"/>
            <p:cNvSpPr/>
            <p:nvPr/>
          </p:nvSpPr>
          <p:spPr>
            <a:xfrm rot="480551">
              <a:off x="3696" y="2208"/>
              <a:ext cx="1680" cy="1056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 Narrow" pitchFamily="34" charset="0"/>
              </a:endParaRPr>
            </a:p>
          </p:txBody>
        </p:sp>
        <p:sp>
          <p:nvSpPr>
            <p:cNvPr id="10250" name="Oval 22"/>
            <p:cNvSpPr/>
            <p:nvPr/>
          </p:nvSpPr>
          <p:spPr>
            <a:xfrm rot="457930">
              <a:off x="3648" y="2928"/>
              <a:ext cx="192" cy="192"/>
            </a:xfrm>
            <a:prstGeom prst="ellipse">
              <a:avLst/>
            </a:prstGeom>
            <a:solidFill>
              <a:srgbClr val="00FFFF"/>
            </a:solidFill>
            <a:ln w="28575" cap="flat" cmpd="sng">
              <a:solidFill>
                <a:srgbClr val="8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r>
                <a:rPr sz="2800" dirty="0">
                  <a:solidFill>
                    <a:srgbClr val="FF0000"/>
                  </a:solidFill>
                  <a:latin typeface="Arial Narrow" pitchFamily="34" charset="0"/>
                </a:rPr>
                <a:t>5</a:t>
              </a:r>
              <a:endParaRPr sz="28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Arial Narrow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2973</Words>
  <Application>WPS Presentation</Application>
  <PresentationFormat>On-screen Show (4:3)</PresentationFormat>
  <Paragraphs>364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Arial Narrow</vt:lpstr>
      <vt:lpstr>Arial Black</vt:lpstr>
      <vt:lpstr>.VnTimeH</vt:lpstr>
      <vt:lpstr>Algerian</vt:lpstr>
      <vt:lpstr>Segoe Print</vt:lpstr>
      <vt:lpstr>.VnAristote</vt:lpstr>
      <vt:lpstr>.VnBodoni</vt:lpstr>
      <vt:lpstr>Times New Roman</vt:lpstr>
      <vt:lpstr>.VnRevue</vt:lpstr>
      <vt:lpstr>Verdana</vt:lpstr>
      <vt:lpstr>Berlin Sans FB Demi</vt:lpstr>
      <vt:lpstr>.VnArial</vt:lpstr>
      <vt:lpstr>VNI-Ariston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defaultuser0</cp:lastModifiedBy>
  <cp:revision>57</cp:revision>
  <dcterms:created xsi:type="dcterms:W3CDTF">2011-10-29T07:35:30Z</dcterms:created>
  <dcterms:modified xsi:type="dcterms:W3CDTF">2021-11-26T05:17:21Z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DA0A14E1C42849CCA9F3B1D33D6C2016</vt:lpwstr>
  </property>
  <property fmtid="{D5CDD505-2E9C-101B-9397-08002B2CF9AE}" pid="3" name="KSOProductBuildVer">
    <vt:lpwstr>1033-11.2.0.10382</vt:lpwstr>
  </property>
</Properties>
</file>