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0"/>
  </p:handoutMasterIdLst>
  <p:sldIdLst>
    <p:sldId id="301" r:id="rId3"/>
    <p:sldId id="372" r:id="rId4"/>
    <p:sldId id="373" r:id="rId6"/>
    <p:sldId id="309" r:id="rId7"/>
    <p:sldId id="299" r:id="rId8"/>
    <p:sldId id="291" r:id="rId9"/>
    <p:sldId id="292" r:id="rId10"/>
    <p:sldId id="293" r:id="rId11"/>
    <p:sldId id="294" r:id="rId12"/>
    <p:sldId id="295" r:id="rId13"/>
    <p:sldId id="296" r:id="rId14"/>
    <p:sldId id="365" r:id="rId15"/>
    <p:sldId id="366" r:id="rId16"/>
    <p:sldId id="367" r:id="rId17"/>
    <p:sldId id="368" r:id="rId18"/>
    <p:sldId id="369" r:id="rId19"/>
  </p:sldIdLst>
  <p:sldSz cx="9144000" cy="6858000" type="screen4x3"/>
  <p:notesSz cx="6845300" cy="9196705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39933"/>
    <a:srgbClr val="660066"/>
    <a:srgbClr val="FFFFFF"/>
    <a:srgbClr val="006666"/>
    <a:srgbClr val="808080"/>
    <a:srgbClr val="800080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8"/>
    <p:restoredTop sz="94664"/>
  </p:normalViewPr>
  <p:slideViewPr>
    <p:cSldViewPr showGuides="1">
      <p:cViewPr>
        <p:scale>
          <a:sx n="77" d="100"/>
          <a:sy n="77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402"/>
    </p:cViewPr>
  </p:sorterViewPr>
  <p:gridSpacing cx="36003" cy="36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fontAlgn="base">
              <a:buNone/>
            </a:pPr>
            <a:fld id="{9A0DB2DC-4C9A-4742-B13C-FB6460FD3503}" type="slidenum">
              <a:rPr lang="en-US" sz="1200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sz="1200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Rectangle 4"/>
          <p:cNvSpPr>
            <a:spLocks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0995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1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5930" marR="0" lvl="1" indent="0" algn="l" defTabSz="90995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Second level</a:t>
            </a:r>
            <a:endParaRPr kumimoji="1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913130" marR="0" lvl="2" indent="0" algn="l" defTabSz="90995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Third level</a:t>
            </a:r>
            <a:endParaRPr kumimoji="1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1368425" marR="0" lvl="3" indent="0" algn="l" defTabSz="90995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Fourth level</a:t>
            </a:r>
            <a:endParaRPr kumimoji="1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1825625" marR="0" lvl="4" indent="0" algn="l" defTabSz="90995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Fifth level</a:t>
            </a:r>
            <a:endParaRPr kumimoji="1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fontAlgn="base">
              <a:buNone/>
            </a:pPr>
            <a:fld id="{9A0DB2DC-4C9A-4742-B13C-FB6460FD3503}" type="slidenum">
              <a:rPr lang="en-US" sz="1200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n-US" sz="1200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0995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5930" algn="l" defTabSz="90995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3130" algn="l" defTabSz="90995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68425" algn="l" defTabSz="90995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5625" algn="l" defTabSz="90995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Slide Number Placeholder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GB" sz="1200" dirty="0"/>
            </a:fld>
            <a:endParaRPr lang="en-US" altLang="en-GB" sz="1200" dirty="0"/>
          </a:p>
        </p:txBody>
      </p:sp>
      <p:sp>
        <p:nvSpPr>
          <p:cNvPr id="614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GB" sz="1200" dirty="0"/>
            </a:fld>
            <a:endParaRPr lang="en-US" altLang="en-GB" sz="1200" dirty="0">
              <a:ea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148" name="Rectangle 3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 anchorCtr="0"/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lide Number Placeholder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GB" sz="1200" dirty="0"/>
            </a:fld>
            <a:endParaRPr lang="en-US" altLang="en-GB" sz="1200" dirty="0"/>
          </a:p>
        </p:txBody>
      </p:sp>
      <p:sp>
        <p:nvSpPr>
          <p:cNvPr id="819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GB" sz="1200" dirty="0"/>
            </a:fld>
            <a:endParaRPr lang="en-US" altLang="en-GB" sz="1200" dirty="0">
              <a:ea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 anchorCtr="0"/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763000"/>
            <a:ext cx="2971800" cy="4572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en-GB" sz="1200" dirty="0">
                <a:latin typeface="Times New Roman" panose="02020603050405020304" pitchFamily="18" charset="0"/>
              </a:rPr>
            </a:fld>
            <a:endParaRPr lang="en-US" altLang="en-GB" sz="1200" dirty="0">
              <a:latin typeface="Times New Roman" panose="02020603050405020304" pitchFamily="18" charset="0"/>
            </a:endParaRPr>
          </a:p>
        </p:txBody>
      </p:sp>
      <p:sp>
        <p:nvSpPr>
          <p:cNvPr id="8194" name="Rectangle 2"/>
          <p:cNvSpPr>
            <a:spLocks noTextEdit="1"/>
          </p:cNvSpPr>
          <p:nvPr>
            <p:ph type="sldImg"/>
          </p:nvPr>
        </p:nvSpPr>
        <p:spPr>
          <a:xfrm>
            <a:off x="1123950" y="688975"/>
            <a:ext cx="4598988" cy="3449638"/>
          </a:xfrm>
          <a:ln/>
        </p:spPr>
      </p:sp>
      <p:sp>
        <p:nvSpPr>
          <p:cNvPr id="8195" name="Rectangle 3"/>
          <p:cNvSpPr>
            <a:spLocks noGrp="1"/>
          </p:cNvSpPr>
          <p:nvPr>
            <p:ph type="body"/>
          </p:nvPr>
        </p:nvSpPr>
        <p:spPr>
          <a:xfrm>
            <a:off x="684213" y="4368800"/>
            <a:ext cx="5476875" cy="4138613"/>
          </a:xfrm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B8AF71-4357-4BEA-8CD4-9E2FDB9EBA09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B8AF71-4357-4BEA-8CD4-9E2FDB9EBA09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B8AF71-4357-4BEA-8CD4-9E2FDB9EBA09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B8AF71-4357-4BEA-8CD4-9E2FDB9EBA09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B8AF71-4357-4BEA-8CD4-9E2FDB9EBA09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B8AF71-4357-4BEA-8CD4-9E2FDB9EBA09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B8AF71-4357-4BEA-8CD4-9E2FDB9EBA09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B8AF71-4357-4BEA-8CD4-9E2FDB9EBA09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B8AF71-4357-4BEA-8CD4-9E2FDB9EBA09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B8AF71-4357-4BEA-8CD4-9E2FDB9EBA09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B8AF71-4357-4BEA-8CD4-9E2FDB9EBA09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B8AF71-4357-4BEA-8CD4-9E2FDB9EBA09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B8AF71-4357-4BEA-8CD4-9E2FDB9EBA09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hecker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NEN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79" name="Text Box 3"/>
          <p:cNvSpPr txBox="1"/>
          <p:nvPr/>
        </p:nvSpPr>
        <p:spPr>
          <a:xfrm>
            <a:off x="3505200" y="609600"/>
            <a:ext cx="3124200" cy="1082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sz="6500" b="1" dirty="0">
                <a:solidFill>
                  <a:srgbClr val="800080"/>
                </a:solidFill>
                <a:latin typeface=".VnAristote" pitchFamily="34" charset="0"/>
              </a:rPr>
              <a:t>Unit 3</a:t>
            </a:r>
            <a:endParaRPr lang="en-US" sz="6500" b="1" dirty="0">
              <a:solidFill>
                <a:srgbClr val="800080"/>
              </a:solidFill>
              <a:latin typeface=".VnAristote" pitchFamily="34" charset="0"/>
            </a:endParaRPr>
          </a:p>
        </p:txBody>
      </p:sp>
      <p:sp>
        <p:nvSpPr>
          <p:cNvPr id="101380" name="Text Box 4"/>
          <p:cNvSpPr txBox="1"/>
          <p:nvPr/>
        </p:nvSpPr>
        <p:spPr>
          <a:xfrm>
            <a:off x="533400" y="1676400"/>
            <a:ext cx="9677400" cy="914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sz="5400" b="1" dirty="0">
                <a:solidFill>
                  <a:srgbClr val="0000CC"/>
                </a:solidFill>
                <a:latin typeface=".VnRevue" pitchFamily="34" charset="0"/>
              </a:rPr>
              <a:t>A trip to the countryside </a:t>
            </a:r>
            <a:endParaRPr lang="en-US" sz="5400" b="1" dirty="0">
              <a:solidFill>
                <a:srgbClr val="0000CC"/>
              </a:solidFill>
              <a:latin typeface=".VnRevue" pitchFamily="34" charset="0"/>
            </a:endParaRPr>
          </a:p>
        </p:txBody>
      </p:sp>
      <p:sp>
        <p:nvSpPr>
          <p:cNvPr id="4101" name="WordArt 5"/>
          <p:cNvSpPr>
            <a:spLocks noTextEdit="1"/>
          </p:cNvSpPr>
          <p:nvPr/>
        </p:nvSpPr>
        <p:spPr>
          <a:xfrm>
            <a:off x="757238" y="3608388"/>
            <a:ext cx="76327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Bottom">
                <a:rot lat="0" lon="0" rev="0"/>
              </a:camera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p>
            <a:pPr algn="ctr"/>
            <a:r>
              <a:rPr lang="en-GB" altLang="en-US" sz="3600"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  <a:tileRect/>
                </a:gradFill>
                <a:latin typeface="Arial Black" panose="020B0A04020102020204" charset="0"/>
                <a:ea typeface="Arial Black" panose="020B0A04020102020204" charset="0"/>
              </a:rPr>
              <a:t>LESSON :</a:t>
            </a:r>
            <a:r>
              <a:rPr lang="en-US" altLang="en-GB" sz="3600"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  <a:tileRect/>
                </a:gradFill>
                <a:latin typeface="Arial Black" panose="020B0A04020102020204" charset="0"/>
                <a:ea typeface="Arial Black" panose="020B0A04020102020204" charset="0"/>
              </a:rPr>
              <a:t> Speak(a)+</a:t>
            </a:r>
            <a:r>
              <a:rPr lang="en-GB" altLang="en-US" sz="3600"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  <a:tileRect/>
                </a:gradFill>
                <a:latin typeface="Arial Black" panose="020B0A04020102020204" charset="0"/>
                <a:ea typeface="Arial Black" panose="020B0A04020102020204" charset="0"/>
              </a:rPr>
              <a:t> Wri</a:t>
            </a:r>
            <a:r>
              <a:rPr lang="en-US" altLang="en-GB" sz="3600"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  <a:tileRect/>
                </a:gradFill>
                <a:latin typeface="Arial Black" panose="020B0A04020102020204" charset="0"/>
                <a:ea typeface="Arial Black" panose="020B0A04020102020204" charset="0"/>
              </a:rPr>
              <a:t>te</a:t>
            </a:r>
            <a:r>
              <a:rPr lang="en-GB" altLang="en-US" sz="3600"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  <a:tileRect/>
                </a:gradFill>
                <a:latin typeface="Arial Black" panose="020B0A04020102020204" charset="0"/>
                <a:ea typeface="Arial Black" panose="020B0A04020102020204" charset="0"/>
              </a:rPr>
              <a:t> </a:t>
            </a:r>
            <a:endParaRPr lang="en-GB" altLang="en-US" sz="3600">
              <a:gradFill rotWithShape="1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5400000" scaled="1"/>
                <a:tileRect/>
              </a:gradFill>
              <a:latin typeface="Arial Black" panose="020B0A04020102020204" charset="0"/>
              <a:ea typeface="Arial Black" panose="020B0A04020102020204" charset="0"/>
            </a:endParaRPr>
          </a:p>
        </p:txBody>
      </p:sp>
    </p:spTree>
  </p:cSld>
  <p:clrMapOvr>
    <a:masterClrMapping/>
  </p:clrMapOvr>
  <p:transition>
    <p:sndAc>
      <p:stSnd>
        <p:snd r:embed="rId2" name="unit 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80" grpId="0"/>
      <p:bldP spid="10138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Text Box 2"/>
          <p:cNvSpPr txBox="1"/>
          <p:nvPr/>
        </p:nvSpPr>
        <p:spPr>
          <a:xfrm>
            <a:off x="0" y="2565400"/>
            <a:ext cx="4679950" cy="120015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>
            <a:spAutoFit/>
          </a:bodyPr>
          <a:p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We / lucky / catch / last bus / and / we / arrive / home / very late / evening.</a:t>
            </a:r>
            <a:endParaRPr lang="en-US" sz="2400" b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67" name="AutoShape 3"/>
          <p:cNvSpPr/>
          <p:nvPr/>
        </p:nvSpPr>
        <p:spPr>
          <a:xfrm>
            <a:off x="534988" y="4981575"/>
            <a:ext cx="8358187" cy="919163"/>
          </a:xfrm>
          <a:prstGeom prst="flowChartAlternateProcess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We were lucky to catch the last bus and we arrived home very late in the evening.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73" name="AutoShape 9"/>
          <p:cNvSpPr/>
          <p:nvPr/>
        </p:nvSpPr>
        <p:spPr>
          <a:xfrm>
            <a:off x="179388" y="4329113"/>
            <a:ext cx="360362" cy="971550"/>
          </a:xfrm>
          <a:prstGeom prst="curvedRightArrow">
            <a:avLst>
              <a:gd name="adj1" fmla="val 53920"/>
              <a:gd name="adj2" fmla="val 107841"/>
              <a:gd name="adj3" fmla="val 33328"/>
            </a:avLst>
          </a:prstGeom>
          <a:solidFill>
            <a:srgbClr val="FFFF00"/>
          </a:solidFill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74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388" y="692150"/>
            <a:ext cx="4105275" cy="3671888"/>
          </a:xfrm>
          <a:prstGeom prst="rect">
            <a:avLst/>
          </a:prstGeom>
          <a:noFill/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7" grpId="0"/>
      <p:bldP spid="880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8433" name="AutoShape 11"/>
          <p:cNvSpPr/>
          <p:nvPr/>
        </p:nvSpPr>
        <p:spPr>
          <a:xfrm>
            <a:off x="250825" y="73025"/>
            <a:ext cx="8712200" cy="6669088"/>
          </a:xfrm>
          <a:prstGeom prst="foldedCorner">
            <a:avLst>
              <a:gd name="adj" fmla="val 7250"/>
            </a:avLst>
          </a:prstGeom>
          <a:solidFill>
            <a:srgbClr val="FFCC99">
              <a:alpha val="41960"/>
            </a:srgbClr>
          </a:solidFill>
          <a:ln w="381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9092" name="AutoShape 4"/>
          <p:cNvSpPr/>
          <p:nvPr/>
        </p:nvSpPr>
        <p:spPr>
          <a:xfrm>
            <a:off x="412750" y="1274763"/>
            <a:ext cx="8424863" cy="4678362"/>
          </a:xfrm>
          <a:prstGeom prst="flowChartAlternateProcess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>
              <a:lnSpc>
                <a:spcPct val="80000"/>
              </a:lnSpc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It was a beautiful day, my friends and I decided to go on a picnic. We took a bus to the countryside and then walked  about 20 minutes to the picnic site next to the river.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We put down the blankets and laid out the food.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After meal, we played the games “What song is it?” and blind man's buff. Late in the afternoon we went fishing. We enjoyed our picnic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When we looked at the time, it was nearly 6.30 pm. We hurried gathered our things and ran to the bus stop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When we looked at the time, it was nearly 6.30 pm. We hurriedly gathered our things and ran to the bus stop. 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We were lucky to catch the last bus and we arrived home very late in the evening.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  <p:sndAc>
      <p:stSnd>
        <p:snd r:embed="rId1" name="beautiful sunday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863600" y="549275"/>
            <a:ext cx="67017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2800">
                <a:solidFill>
                  <a:srgbClr val="FF0000"/>
                </a:solidFill>
              </a:rPr>
              <a:t>Homework:</a:t>
            </a:r>
            <a:endParaRPr lang="en-US" altLang="en-GB" sz="2800">
              <a:solidFill>
                <a:srgbClr val="FF0000"/>
              </a:solidFill>
            </a:endParaRPr>
          </a:p>
          <a:p>
            <a:r>
              <a:rPr lang="en-US" altLang="en-GB" sz="2800"/>
              <a:t> review vocab. and grammar of unit 2</a:t>
            </a:r>
            <a:endParaRPr lang="en-US" altLang="en-GB" sz="2800"/>
          </a:p>
        </p:txBody>
      </p:sp>
    </p:spTree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ransition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867" name="Text Box 19"/>
          <p:cNvSpPr txBox="1">
            <a:spLocks noChangeArrowheads="1"/>
          </p:cNvSpPr>
          <p:nvPr/>
        </p:nvSpPr>
        <p:spPr bwMode="auto">
          <a:xfrm>
            <a:off x="8839200" y="242888"/>
            <a:ext cx="304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</a:t>
            </a:r>
            <a:endParaRPr kumimoji="0" lang="en-US" kern="1200" cap="none" spc="0" normalizeH="0" baseline="0" noProof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2" name="Text Box 25"/>
          <p:cNvSpPr txBox="1"/>
          <p:nvPr/>
        </p:nvSpPr>
        <p:spPr>
          <a:xfrm>
            <a:off x="4038600" y="5805488"/>
            <a:ext cx="2667000" cy="366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5123" name="Text Box 30"/>
          <p:cNvSpPr txBox="1"/>
          <p:nvPr/>
        </p:nvSpPr>
        <p:spPr>
          <a:xfrm>
            <a:off x="1752600" y="57150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</a:rPr>
              <a:t> </a:t>
            </a:r>
            <a:endParaRPr lang="en-US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149" name="Text Box 13"/>
          <p:cNvSpPr txBox="1"/>
          <p:nvPr/>
        </p:nvSpPr>
        <p:spPr>
          <a:xfrm>
            <a:off x="762000" y="1219200"/>
            <a:ext cx="4953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 1.Where is your home village?</a:t>
            </a:r>
            <a:endParaRPr lang="en-US" sz="280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150" name="Text Box 13"/>
          <p:cNvSpPr txBox="1"/>
          <p:nvPr/>
        </p:nvSpPr>
        <p:spPr>
          <a:xfrm>
            <a:off x="914400" y="2057400"/>
            <a:ext cx="4572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 2.How far is it from the city?</a:t>
            </a:r>
            <a:endParaRPr lang="en-US" sz="280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151" name="Text Box 13"/>
          <p:cNvSpPr txBox="1"/>
          <p:nvPr/>
        </p:nvSpPr>
        <p:spPr>
          <a:xfrm>
            <a:off x="838200" y="2895600"/>
            <a:ext cx="4572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3. How can you get there ?</a:t>
            </a:r>
            <a:endParaRPr lang="en-US" sz="280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152" name="Text Box 13"/>
          <p:cNvSpPr txBox="1"/>
          <p:nvPr/>
        </p:nvSpPr>
        <p:spPr>
          <a:xfrm>
            <a:off x="381000" y="3505200"/>
            <a:ext cx="6858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4. How long does it take to get there?</a:t>
            </a:r>
            <a:endParaRPr lang="en-US" sz="280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128" name="Text Box 13"/>
          <p:cNvSpPr txBox="1"/>
          <p:nvPr/>
        </p:nvSpPr>
        <p:spPr>
          <a:xfrm>
            <a:off x="1600200" y="457518"/>
            <a:ext cx="64008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ANSWER THE QUESTIONS :</a:t>
            </a:r>
            <a:endParaRPr lang="en-US" sz="32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158" name="Text Box 13"/>
          <p:cNvSpPr txBox="1"/>
          <p:nvPr/>
        </p:nvSpPr>
        <p:spPr>
          <a:xfrm>
            <a:off x="914400" y="4191000"/>
            <a:ext cx="7620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5. What do people do for a living in your village?</a:t>
            </a:r>
            <a:endParaRPr lang="en-US" sz="280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160" name="Text Box 13"/>
          <p:cNvSpPr txBox="1"/>
          <p:nvPr/>
        </p:nvSpPr>
        <p:spPr>
          <a:xfrm>
            <a:off x="609600" y="4876800"/>
            <a:ext cx="5943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6. Does your village have a river?</a:t>
            </a:r>
            <a:endParaRPr lang="en-US" sz="280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6152" grpId="0"/>
      <p:bldP spid="6158" grpId="0"/>
      <p:bldP spid="61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867" name="Text Box 19"/>
          <p:cNvSpPr txBox="1">
            <a:spLocks noChangeArrowheads="1"/>
          </p:cNvSpPr>
          <p:nvPr/>
        </p:nvSpPr>
        <p:spPr bwMode="auto">
          <a:xfrm>
            <a:off x="8839200" y="242888"/>
            <a:ext cx="304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</a:t>
            </a:r>
            <a:endParaRPr kumimoji="0" lang="en-US" kern="1200" cap="none" spc="0" normalizeH="0" baseline="0" noProof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0" name="Text Box 25"/>
          <p:cNvSpPr txBox="1"/>
          <p:nvPr/>
        </p:nvSpPr>
        <p:spPr>
          <a:xfrm>
            <a:off x="4038600" y="5805488"/>
            <a:ext cx="2667000" cy="366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7171" name="Text Box 30"/>
          <p:cNvSpPr txBox="1"/>
          <p:nvPr/>
        </p:nvSpPr>
        <p:spPr>
          <a:xfrm>
            <a:off x="762000" y="4967288"/>
            <a:ext cx="2667000" cy="366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</a:rPr>
              <a:t> </a:t>
            </a:r>
            <a:endParaRPr lang="en-US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9461" name="Text Box 13"/>
          <p:cNvSpPr txBox="1"/>
          <p:nvPr/>
        </p:nvSpPr>
        <p:spPr>
          <a:xfrm>
            <a:off x="1676400" y="1157288"/>
            <a:ext cx="4953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7173" name="Text Box 13"/>
          <p:cNvSpPr txBox="1"/>
          <p:nvPr/>
        </p:nvSpPr>
        <p:spPr>
          <a:xfrm>
            <a:off x="1676400" y="471488"/>
            <a:ext cx="64008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ANSWER THE QUESTIONS :</a:t>
            </a:r>
            <a:endParaRPr lang="en-US" sz="32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9470" name="Rectangles 19469"/>
          <p:cNvSpPr/>
          <p:nvPr/>
        </p:nvSpPr>
        <p:spPr>
          <a:xfrm>
            <a:off x="1143000" y="1219200"/>
            <a:ext cx="60960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sz="3200">
                <a:solidFill>
                  <a:schemeClr val="accent2"/>
                </a:solidFill>
                <a:latin typeface="Arial" panose="020B0604020202020204" pitchFamily="34" charset="0"/>
              </a:rPr>
              <a:t>1. It is to the south of the city.</a:t>
            </a:r>
            <a:endParaRPr lang="en-US" sz="32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9471" name="Rectangles 19470"/>
          <p:cNvSpPr/>
          <p:nvPr/>
        </p:nvSpPr>
        <p:spPr>
          <a:xfrm>
            <a:off x="1524000" y="1905000"/>
            <a:ext cx="60960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sz="3200">
                <a:solidFill>
                  <a:schemeClr val="hlink"/>
                </a:solidFill>
                <a:latin typeface="Arial" panose="020B0604020202020204" pitchFamily="34" charset="0"/>
              </a:rPr>
              <a:t>2. It is 30 kilometers from the city</a:t>
            </a:r>
            <a:endParaRPr lang="en-US" sz="32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9472" name="Rectangles 19471"/>
          <p:cNvSpPr/>
          <p:nvPr/>
        </p:nvSpPr>
        <p:spPr>
          <a:xfrm>
            <a:off x="1219200" y="2667000"/>
            <a:ext cx="6096000" cy="6858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3200">
                <a:solidFill>
                  <a:schemeClr val="folHlink"/>
                </a:solidFill>
                <a:latin typeface="Arial" panose="020B0604020202020204" pitchFamily="34" charset="0"/>
              </a:rPr>
              <a:t>3. I can get there by bus /car.</a:t>
            </a:r>
            <a:endParaRPr lang="en-US" sz="32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9473" name="Rectangles 19472"/>
          <p:cNvSpPr/>
          <p:nvPr/>
        </p:nvSpPr>
        <p:spPr>
          <a:xfrm>
            <a:off x="1066800" y="3429000"/>
            <a:ext cx="6096000" cy="6858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</a:rPr>
              <a:t>4. It takes me about 1 hour.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74" name="Rectangles 19473"/>
          <p:cNvSpPr/>
          <p:nvPr/>
        </p:nvSpPr>
        <p:spPr>
          <a:xfrm>
            <a:off x="1600200" y="4191000"/>
            <a:ext cx="6096000" cy="6858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3200">
                <a:solidFill>
                  <a:srgbClr val="663300"/>
                </a:solidFill>
                <a:latin typeface="Arial" panose="020B0604020202020204" pitchFamily="34" charset="0"/>
              </a:rPr>
              <a:t>5. They plant rice and vegetables</a:t>
            </a:r>
            <a:r>
              <a:rPr lang="en-US" sz="3200">
                <a:latin typeface="Arial" panose="020B0604020202020204" pitchFamily="34" charset="0"/>
              </a:rPr>
              <a:t>.</a:t>
            </a: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19475" name="Rectangles 19474"/>
          <p:cNvSpPr/>
          <p:nvPr/>
        </p:nvSpPr>
        <p:spPr>
          <a:xfrm>
            <a:off x="990600" y="4953000"/>
            <a:ext cx="6172200" cy="9906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000099"/>
                </a:solidFill>
                <a:latin typeface="Arial" panose="020B0604020202020204" pitchFamily="34" charset="0"/>
              </a:rPr>
              <a:t>6. Yes, there is a river flowing </a:t>
            </a:r>
            <a:endParaRPr lang="en-US" sz="28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800">
                <a:solidFill>
                  <a:srgbClr val="000099"/>
                </a:solidFill>
                <a:latin typeface="Arial" panose="020B0604020202020204" pitchFamily="34" charset="0"/>
              </a:rPr>
              <a:t>across the village.</a:t>
            </a:r>
            <a:endParaRPr lang="en-US" sz="28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70" grpId="0"/>
      <p:bldP spid="19471" grpId="0"/>
      <p:bldP spid="19472" grpId="0" bldLvl="0" animBg="1"/>
      <p:bldP spid="19473" grpId="0" bldLvl="0" animBg="1"/>
      <p:bldP spid="19474" grpId="0" bldLvl="0" animBg="1"/>
      <p:bldP spid="1947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35" name="Rectangle 19"/>
          <p:cNvSpPr>
            <a:spLocks noChangeArrowheads="1"/>
          </p:cNvSpPr>
          <p:nvPr/>
        </p:nvSpPr>
        <p:spPr bwMode="auto">
          <a:xfrm>
            <a:off x="179388" y="152400"/>
            <a:ext cx="86058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Unit 3 : A TRIP TO THE COUNTRYSIDE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A. Write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280988" y="1228725"/>
            <a:ext cx="4608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I. New words: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1619" name="Picture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5738" y="3824288"/>
            <a:ext cx="4356100" cy="278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95288" y="2317750"/>
            <a:ext cx="5178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- A blanket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21" name="Text Box 5"/>
          <p:cNvSpPr txBox="1"/>
          <p:nvPr/>
        </p:nvSpPr>
        <p:spPr>
          <a:xfrm>
            <a:off x="3930650" y="2317750"/>
            <a:ext cx="5076825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chăn, tấm trải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80988" y="2743200"/>
            <a:ext cx="687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- to lay out – laid – laid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23" name="Text Box 7"/>
          <p:cNvSpPr txBox="1"/>
          <p:nvPr/>
        </p:nvSpPr>
        <p:spPr>
          <a:xfrm>
            <a:off x="5003800" y="2674938"/>
            <a:ext cx="5256213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bày, dọn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1624" name="Text Box 8"/>
          <p:cNvSpPr txBox="1"/>
          <p:nvPr/>
        </p:nvSpPr>
        <p:spPr>
          <a:xfrm>
            <a:off x="3921125" y="3414713"/>
            <a:ext cx="5075238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tập hợp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231775" y="3327400"/>
            <a:ext cx="38877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 - to gather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166688" y="1808163"/>
            <a:ext cx="3630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 - a picnic site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27" name="Text Box 11"/>
          <p:cNvSpPr txBox="1"/>
          <p:nvPr/>
        </p:nvSpPr>
        <p:spPr>
          <a:xfrm>
            <a:off x="3606800" y="1803400"/>
            <a:ext cx="5026025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địa điểm dã ngoại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11628" name="Picture 1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88" y="3789363"/>
            <a:ext cx="4356100" cy="2673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629" name="Picture 13" descr="bana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3752850"/>
            <a:ext cx="4392613" cy="270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630" name="Picture 14" descr="image0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738" y="3716338"/>
            <a:ext cx="4679950" cy="2925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1620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162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1162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5" grpId="0"/>
      <p:bldP spid="111618" grpId="0"/>
      <p:bldP spid="111621" grpId="0"/>
      <p:bldP spid="111624" grpId="0"/>
      <p:bldP spid="111625" grpId="0"/>
      <p:bldP spid="111626" grpId="0"/>
      <p:bldP spid="1116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60" name="Text Box 4"/>
          <p:cNvSpPr txBox="1"/>
          <p:nvPr/>
        </p:nvSpPr>
        <p:spPr>
          <a:xfrm>
            <a:off x="431800" y="333375"/>
            <a:ext cx="8243888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/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Look at the pictures and the information given. Then write a passage entitled “A Country Picnic”. Start like this: 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It was a beautiful day 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400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90" name="AutoShape 34" descr="Picture1"/>
          <p:cNvSpPr/>
          <p:nvPr/>
        </p:nvSpPr>
        <p:spPr>
          <a:xfrm>
            <a:off x="250825" y="4437063"/>
            <a:ext cx="2736850" cy="2160587"/>
          </a:xfrm>
          <a:prstGeom prst="roundRect">
            <a:avLst>
              <a:gd name="adj" fmla="val 8449"/>
            </a:avLst>
          </a:prstGeom>
          <a:blipFill rotWithShape="1">
            <a:blip r:embed="rId1"/>
            <a:stretch>
              <a:fillRect/>
            </a:stretch>
          </a:blipFill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6291" name="AutoShape 35" descr="Picture2"/>
          <p:cNvSpPr/>
          <p:nvPr/>
        </p:nvSpPr>
        <p:spPr>
          <a:xfrm>
            <a:off x="3167063" y="4473575"/>
            <a:ext cx="2736850" cy="2160588"/>
          </a:xfrm>
          <a:prstGeom prst="roundRect">
            <a:avLst>
              <a:gd name="adj" fmla="val 9185"/>
            </a:avLst>
          </a:prstGeom>
          <a:blipFill rotWithShape="1">
            <a:blip r:embed="rId2"/>
            <a:stretch>
              <a:fillRect/>
            </a:stretch>
          </a:blipFill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6292" name="AutoShape 36" descr="Picture3"/>
          <p:cNvSpPr/>
          <p:nvPr/>
        </p:nvSpPr>
        <p:spPr>
          <a:xfrm>
            <a:off x="4392613" y="2097088"/>
            <a:ext cx="2736850" cy="2160587"/>
          </a:xfrm>
          <a:prstGeom prst="roundRect">
            <a:avLst>
              <a:gd name="adj" fmla="val 8523"/>
            </a:avLst>
          </a:prstGeom>
          <a:blipFill rotWithShape="1">
            <a:blip r:embed="rId3"/>
            <a:stretch>
              <a:fillRect/>
            </a:stretch>
          </a:blipFill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6293" name="AutoShape 37" descr="Picture4"/>
          <p:cNvSpPr/>
          <p:nvPr/>
        </p:nvSpPr>
        <p:spPr>
          <a:xfrm>
            <a:off x="863600" y="2133600"/>
            <a:ext cx="2736850" cy="2160588"/>
          </a:xfrm>
          <a:prstGeom prst="roundRect">
            <a:avLst>
              <a:gd name="adj" fmla="val 9921"/>
            </a:avLst>
          </a:prstGeom>
          <a:blipFill rotWithShape="1">
            <a:blip r:embed="rId4"/>
            <a:stretch>
              <a:fillRect/>
            </a:stretch>
          </a:blipFill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6294" name="AutoShape 38" descr="Picture5"/>
          <p:cNvSpPr/>
          <p:nvPr/>
        </p:nvSpPr>
        <p:spPr>
          <a:xfrm>
            <a:off x="6264275" y="4400550"/>
            <a:ext cx="2736850" cy="2160588"/>
          </a:xfrm>
          <a:prstGeom prst="roundRect">
            <a:avLst>
              <a:gd name="adj" fmla="val 9847"/>
            </a:avLst>
          </a:prstGeom>
          <a:blipFill rotWithShape="1">
            <a:blip r:embed="rId5"/>
            <a:stretch>
              <a:fillRect/>
            </a:stretch>
          </a:blipFill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6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6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6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96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6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90" grpId="0" animBg="1"/>
      <p:bldP spid="96291" grpId="0" animBg="1"/>
      <p:bldP spid="96292" grpId="0" animBg="1"/>
      <p:bldP spid="96293" grpId="0" animBg="1"/>
      <p:bldP spid="962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904" name="Text Box 8"/>
          <p:cNvSpPr txBox="1"/>
          <p:nvPr/>
        </p:nvSpPr>
        <p:spPr>
          <a:xfrm>
            <a:off x="0" y="1304925"/>
            <a:ext cx="4211638" cy="1938338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>
            <a:spAutoFit/>
          </a:bodyPr>
          <a:p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beautiful day / my friends and I / go / picnic.</a:t>
            </a:r>
            <a:endParaRPr lang="en-US" sz="2400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take / bus / countryside / walk / 20 minutes / picnic site / river.</a:t>
            </a:r>
            <a:endParaRPr lang="en-US" sz="2400" b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05" name="AutoShape 9"/>
          <p:cNvSpPr/>
          <p:nvPr/>
        </p:nvSpPr>
        <p:spPr>
          <a:xfrm>
            <a:off x="900113" y="4906963"/>
            <a:ext cx="8002587" cy="1328737"/>
          </a:xfrm>
          <a:prstGeom prst="flowChartAlternateProcess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/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It was a beautiful day, my friends and I decided to go on a picnic. We took a bus to the countryside and then walked  about 20 minutes to the picnic site next to the river.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08" name="AutoShape 12"/>
          <p:cNvSpPr/>
          <p:nvPr/>
        </p:nvSpPr>
        <p:spPr>
          <a:xfrm>
            <a:off x="395288" y="4041775"/>
            <a:ext cx="360362" cy="971550"/>
          </a:xfrm>
          <a:prstGeom prst="curvedRightArrow">
            <a:avLst>
              <a:gd name="adj1" fmla="val 53920"/>
              <a:gd name="adj2" fmla="val 107841"/>
              <a:gd name="adj3" fmla="val 33328"/>
            </a:avLst>
          </a:prstGeom>
          <a:solidFill>
            <a:srgbClr val="FFFF00"/>
          </a:solidFill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3316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0563" y="476250"/>
            <a:ext cx="4319587" cy="3636963"/>
          </a:xfrm>
          <a:prstGeom prst="rect">
            <a:avLst/>
          </a:prstGeom>
          <a:noFill/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 animBg="1"/>
      <p:bldP spid="80905" grpId="0"/>
      <p:bldP spid="809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4" name="Text Box 4"/>
          <p:cNvSpPr txBox="1"/>
          <p:nvPr/>
        </p:nvSpPr>
        <p:spPr>
          <a:xfrm>
            <a:off x="468313" y="3573463"/>
            <a:ext cx="3455987" cy="830262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>
            <a:spAutoFit/>
          </a:bodyPr>
          <a:p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Put down / blankets / lay out / food.</a:t>
            </a:r>
            <a:endParaRPr lang="en-US" sz="2400" b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25" name="AutoShape 5"/>
          <p:cNvSpPr/>
          <p:nvPr/>
        </p:nvSpPr>
        <p:spPr>
          <a:xfrm>
            <a:off x="2484438" y="5557838"/>
            <a:ext cx="5367337" cy="919162"/>
          </a:xfrm>
          <a:prstGeom prst="flowChartAlternateProcess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We put down the blankets and laid out the food.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31" name="AutoShape 11"/>
          <p:cNvSpPr/>
          <p:nvPr/>
        </p:nvSpPr>
        <p:spPr>
          <a:xfrm>
            <a:off x="1727200" y="4868863"/>
            <a:ext cx="360363" cy="971550"/>
          </a:xfrm>
          <a:prstGeom prst="curvedRightArrow">
            <a:avLst>
              <a:gd name="adj1" fmla="val 53920"/>
              <a:gd name="adj2" fmla="val 107841"/>
              <a:gd name="adj3" fmla="val 33328"/>
            </a:avLst>
          </a:prstGeom>
          <a:solidFill>
            <a:srgbClr val="FFFF00"/>
          </a:solidFill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4340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638" y="800100"/>
            <a:ext cx="4573587" cy="4213225"/>
          </a:xfrm>
          <a:prstGeom prst="rect">
            <a:avLst/>
          </a:prstGeom>
          <a:noFill/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  <p:bldP spid="819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20" name="Text Box 4"/>
          <p:cNvSpPr txBox="1"/>
          <p:nvPr/>
        </p:nvSpPr>
        <p:spPr>
          <a:xfrm>
            <a:off x="0" y="1268413"/>
            <a:ext cx="4249738" cy="1938337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>
            <a:spAutoFit/>
          </a:bodyPr>
          <a:p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After meal / play / games / “What song is it?” / </a:t>
            </a:r>
            <a:endParaRPr lang="en-US" sz="2400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blind man’s buff.</a:t>
            </a:r>
            <a:endParaRPr lang="en-US" sz="2400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Late / afternoon / go fishing. We / enjoy / picnic.</a:t>
            </a:r>
            <a:endParaRPr lang="en-US" sz="2400" b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21" name="AutoShape 5"/>
          <p:cNvSpPr/>
          <p:nvPr/>
        </p:nvSpPr>
        <p:spPr>
          <a:xfrm>
            <a:off x="647700" y="5359400"/>
            <a:ext cx="8243888" cy="1327150"/>
          </a:xfrm>
          <a:prstGeom prst="flowChartAlternateProcess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After meal, we played the games “What song is it?” and blind man's buff. Late in the afternoon we went fishing. We enjoyed our picnic.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2613" y="728663"/>
            <a:ext cx="4464050" cy="4140200"/>
          </a:xfrm>
          <a:prstGeom prst="rect">
            <a:avLst/>
          </a:prstGeom>
          <a:noFill/>
          <a:ln w="38100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6027" name="AutoShape 11"/>
          <p:cNvSpPr/>
          <p:nvPr/>
        </p:nvSpPr>
        <p:spPr>
          <a:xfrm>
            <a:off x="250825" y="4724400"/>
            <a:ext cx="360363" cy="971550"/>
          </a:xfrm>
          <a:prstGeom prst="curvedRightArrow">
            <a:avLst>
              <a:gd name="adj1" fmla="val 53920"/>
              <a:gd name="adj2" fmla="val 107841"/>
              <a:gd name="adj3" fmla="val 33328"/>
            </a:avLst>
          </a:prstGeom>
          <a:solidFill>
            <a:srgbClr val="FFFF00"/>
          </a:solidFill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p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  <p:bldP spid="86021" grpId="0"/>
      <p:bldP spid="860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Text Box 2"/>
          <p:cNvSpPr txBox="1"/>
          <p:nvPr/>
        </p:nvSpPr>
        <p:spPr>
          <a:xfrm>
            <a:off x="0" y="2060575"/>
            <a:ext cx="4392613" cy="2062163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anchor="t" anchorCtr="0">
            <a:spAutoFit/>
          </a:bodyPr>
          <a:p>
            <a:r>
              <a:rPr lang="en-US" sz="3200" b="1" dirty="0">
                <a:solidFill>
                  <a:srgbClr val="660066"/>
                </a:solidFill>
                <a:latin typeface="Arial Narrow" panose="020B0606020202030204" pitchFamily="34" charset="0"/>
              </a:rPr>
              <a:t>When / look at / time / it / nearly 6.30 pm / hurriedly gather / things / run / bus stop.</a:t>
            </a:r>
            <a:endParaRPr lang="en-US" sz="3200" b="1" dirty="0"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  <p:sp>
        <p:nvSpPr>
          <p:cNvPr id="87043" name="AutoShape 3"/>
          <p:cNvSpPr/>
          <p:nvPr/>
        </p:nvSpPr>
        <p:spPr>
          <a:xfrm>
            <a:off x="719138" y="4908550"/>
            <a:ext cx="8101012" cy="1736725"/>
          </a:xfrm>
          <a:prstGeom prst="flowChartAlternateProcess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/>
            <a:r>
              <a:rPr lang="en-US" sz="3200" b="1" dirty="0">
                <a:solidFill>
                  <a:srgbClr val="0000CC"/>
                </a:solidFill>
                <a:latin typeface="Arial Narrow" panose="020B0606020202030204" pitchFamily="34" charset="0"/>
              </a:rPr>
              <a:t>When we looked at the time, it was nearly 6.30 pm. We hurried</a:t>
            </a:r>
            <a:r>
              <a:rPr lang="en-US" altLang="en-GB" sz="3200" b="1" dirty="0">
                <a:solidFill>
                  <a:srgbClr val="0000CC"/>
                </a:solidFill>
                <a:latin typeface="Arial Narrow" panose="020B0606020202030204" pitchFamily="34" charset="0"/>
              </a:rPr>
              <a:t>ly</a:t>
            </a:r>
            <a:r>
              <a:rPr lang="en-US" sz="3200" b="1" dirty="0">
                <a:solidFill>
                  <a:srgbClr val="0000CC"/>
                </a:solidFill>
                <a:latin typeface="Arial Narrow" panose="020B0606020202030204" pitchFamily="34" charset="0"/>
              </a:rPr>
              <a:t> gathered our things and ran to the bus stop.</a:t>
            </a:r>
            <a:endParaRPr lang="en-US" sz="32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87053" name="AutoShape 13"/>
          <p:cNvSpPr/>
          <p:nvPr/>
        </p:nvSpPr>
        <p:spPr>
          <a:xfrm>
            <a:off x="250825" y="4724400"/>
            <a:ext cx="360363" cy="971550"/>
          </a:xfrm>
          <a:prstGeom prst="curvedRightArrow">
            <a:avLst>
              <a:gd name="adj1" fmla="val 53920"/>
              <a:gd name="adj2" fmla="val 107841"/>
              <a:gd name="adj3" fmla="val 33328"/>
            </a:avLst>
          </a:prstGeom>
          <a:solidFill>
            <a:srgbClr val="FFFF00"/>
          </a:solidFill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6388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728663"/>
            <a:ext cx="4032250" cy="3816350"/>
          </a:xfrm>
          <a:prstGeom prst="rect">
            <a:avLst/>
          </a:prstGeom>
          <a:noFill/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/>
      <p:bldP spid="87043" grpId="0"/>
      <p:bldP spid="8705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2529</Words>
  <Application>WPS Presentation</Application>
  <PresentationFormat>On-screen Show (4:3)</PresentationFormat>
  <Paragraphs>99</Paragraphs>
  <Slides>16</Slides>
  <Notes>4</Notes>
  <HiddenSlides>1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.VnAristote</vt:lpstr>
      <vt:lpstr>Segoe Print</vt:lpstr>
      <vt:lpstr>.VnRevue</vt:lpstr>
      <vt:lpstr>Arial Narrow</vt:lpstr>
      <vt:lpstr>Verdana</vt:lpstr>
      <vt:lpstr>VNI-Times</vt:lpstr>
      <vt:lpstr>VNI-Revue</vt:lpstr>
      <vt:lpstr>Arial Black</vt:lpstr>
      <vt:lpstr>Microsoft YaHei</vt:lpstr>
      <vt:lpstr>Arial Unicode MS</vt:lpstr>
      <vt:lpstr>Impact</vt:lpstr>
      <vt:lpstr>VNI-Times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ACER</cp:lastModifiedBy>
  <cp:revision>92</cp:revision>
  <dcterms:created xsi:type="dcterms:W3CDTF">2021-10-14T04:46:11Z</dcterms:created>
  <dcterms:modified xsi:type="dcterms:W3CDTF">2021-10-15T08:45:30Z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2</vt:r8>
  </property>
  <property fmtid="{D5CDD505-2E9C-101B-9397-08002B2CF9AE}" pid="3" name="LCID">
    <vt:r8>1033</vt:r8>
  </property>
  <property fmtid="{D5CDD505-2E9C-101B-9397-08002B2CF9AE}" pid="4" name="ICV">
    <vt:lpwstr>A887CD9EA57E478594DA79CBC5A45EBE</vt:lpwstr>
  </property>
  <property fmtid="{D5CDD505-2E9C-101B-9397-08002B2CF9AE}" pid="5" name="KSOProductBuildVer">
    <vt:lpwstr>2057-11.2.0.10323</vt:lpwstr>
  </property>
</Properties>
</file>