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05266-27E6-4BAB-A5C8-C7565C50E460}" type="datetimeFigureOut">
              <a:rPr lang="en-US" smtClean="0"/>
              <a:t>07-Aug-22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A91C61-C9E6-49E3-A60E-26F57D4F86E3}" type="slidenum">
              <a:rPr lang="en-US" smtClean="0"/>
              <a:t>‹#›</a:t>
            </a:fld>
            <a:endParaRPr lang="en-US"/>
          </a:p>
        </p:txBody>
      </p:sp>
    </p:spTree>
    <p:extLst>
      <p:ext uri="{BB962C8B-B14F-4D97-AF65-F5344CB8AC3E}">
        <p14:creationId xmlns:p14="http://schemas.microsoft.com/office/powerpoint/2010/main" val="319381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31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285967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277712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8</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202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401725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3941128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18</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13458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999688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2C8E42-4AEF-467B-827F-F5565973F3CC}" type="datetimeFigureOut">
              <a:rPr lang="en-US" smtClean="0"/>
              <a:t>07-Aug-22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3436882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C8E42-4AEF-467B-827F-F5565973F3CC}" type="datetimeFigureOut">
              <a:rPr lang="en-US" smtClean="0"/>
              <a:t>07-Aug-22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1866103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C8E42-4AEF-467B-827F-F5565973F3CC}" type="datetimeFigureOut">
              <a:rPr lang="en-US" smtClean="0"/>
              <a:t>07-Aug-22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179755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294423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C8E42-4AEF-467B-827F-F5565973F3CC}" type="datetimeFigureOut">
              <a:rPr lang="en-US" smtClean="0"/>
              <a:t>07-Aug-22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2744334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2C8E42-4AEF-467B-827F-F5565973F3CC}" type="datetimeFigureOut">
              <a:rPr lang="en-US" smtClean="0"/>
              <a:t>07-Aug-22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142620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2C8E42-4AEF-467B-827F-F5565973F3CC}" type="datetimeFigureOut">
              <a:rPr lang="en-US" smtClean="0"/>
              <a:t>07-Aug-22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3560659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2C8E42-4AEF-467B-827F-F5565973F3CC}" type="datetimeFigureOut">
              <a:rPr lang="en-US" smtClean="0"/>
              <a:t>07-Aug-22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2465383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2C8E42-4AEF-467B-827F-F5565973F3CC}" type="datetimeFigureOut">
              <a:rPr lang="en-US" smtClean="0"/>
              <a:t>07-Aug-22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162833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C8E42-4AEF-467B-827F-F5565973F3CC}" type="datetimeFigureOut">
              <a:rPr lang="en-US" smtClean="0"/>
              <a:t>07-Aug-22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38802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2C8E42-4AEF-467B-827F-F5565973F3CC}" type="datetimeFigureOut">
              <a:rPr lang="en-US" smtClean="0"/>
              <a:t>07-Aug-22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317887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2C8E42-4AEF-467B-827F-F5565973F3CC}" type="datetimeFigureOut">
              <a:rPr lang="en-US" smtClean="0"/>
              <a:t>07-Aug-22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A6818-2B9E-4806-8CB2-D794E22BD501}" type="slidenum">
              <a:rPr lang="en-US" smtClean="0"/>
              <a:t>‹#›</a:t>
            </a:fld>
            <a:endParaRPr lang="en-US"/>
          </a:p>
        </p:txBody>
      </p:sp>
    </p:spTree>
    <p:extLst>
      <p:ext uri="{BB962C8B-B14F-4D97-AF65-F5344CB8AC3E}">
        <p14:creationId xmlns:p14="http://schemas.microsoft.com/office/powerpoint/2010/main" val="2564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C8E42-4AEF-467B-827F-F5565973F3CC}" type="datetimeFigureOut">
              <a:rPr lang="en-US" smtClean="0"/>
              <a:t>07-Aug-22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A6818-2B9E-4806-8CB2-D794E22BD501}" type="slidenum">
              <a:rPr lang="en-US" smtClean="0"/>
              <a:t>‹#›</a:t>
            </a:fld>
            <a:endParaRPr lang="en-US"/>
          </a:p>
        </p:txBody>
      </p:sp>
    </p:spTree>
    <p:extLst>
      <p:ext uri="{BB962C8B-B14F-4D97-AF65-F5344CB8AC3E}">
        <p14:creationId xmlns:p14="http://schemas.microsoft.com/office/powerpoint/2010/main" val="4039711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hyperlink" Target="https://www.baoquangbinh.vn/kinh-te/201712/phong-nha-ke-bang-xep-thu-2-diem-den-trai-nghiem-nhat-viet-nam-nam-2017-2152138/" TargetMode="External"/><Relationship Id="rId4" Type="http://schemas.openxmlformats.org/officeDocument/2006/relationships/image" Target="../media/image25.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hyperlink" Target="https://vnexpress.net/nhung-bai-bien-ky-la-nhat-the-gioi-3074924.html" TargetMode="External"/><Relationship Id="rId3" Type="http://schemas.openxmlformats.org/officeDocument/2006/relationships/image" Target="../media/image31.jpeg"/><Relationship Id="rId7" Type="http://schemas.openxmlformats.org/officeDocument/2006/relationships/hyperlink" Target="https://vnkienthuc.com/threads/cau-tuc-ngu-nuoc-chay-da-mon-mang-y-nghia-hoa-hoc-gi.5598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hyperlink" Target="https://lazi.vn/dulich/d/132/dao-jeju-han-quo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phongnhakebang.vn/phong-nha-ky-quan-de-nhat-dong.html" TargetMode="External"/><Relationship Id="rId4" Type="http://schemas.openxmlformats.org/officeDocument/2006/relationships/hyperlink" Target="https://halongbay.com.v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kenh14cdn.com/A3YmnWqkHeph7OwGyu6TwbX57tgTw/Image/2012/05/05B/120520kpda05_f5407.jpg" TargetMode="External"/><Relationship Id="rId13" Type="http://schemas.openxmlformats.org/officeDocument/2006/relationships/hyperlink" Target="https://vpcp.chinhphu.vn/thu-tuong-yeu-cau-3-tinh-kiem-tra-phan-anh-viec-chat-pha-rung-11517493.htm" TargetMode="External"/><Relationship Id="rId3" Type="http://schemas.openxmlformats.org/officeDocument/2006/relationships/image" Target="../media/image37.jpeg"/><Relationship Id="rId7" Type="http://schemas.openxmlformats.org/officeDocument/2006/relationships/image" Target="../media/image40.jpeg"/><Relationship Id="rId12" Type="http://schemas.openxmlformats.org/officeDocument/2006/relationships/hyperlink" Target="https://www.wikiwand.com/vi/N%E1%BA%BFp_l%E1%BB%93i"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hyperlink" Target="https://vnexpress.net/vi-sao-dam-chay-rung-o-ha-tinh-nhieu-lan-bung-phat-lai-3946484.html" TargetMode="External"/><Relationship Id="rId11" Type="http://schemas.openxmlformats.org/officeDocument/2006/relationships/hyperlink" Target="https://www.uef.edu.vn/huong-nghiep/nganh-nghe/nghe-mo-khai-khoang-1389" TargetMode="External"/><Relationship Id="rId5" Type="http://schemas.openxmlformats.org/officeDocument/2006/relationships/image" Target="../media/image39.jpeg"/><Relationship Id="rId10" Type="http://schemas.openxmlformats.org/officeDocument/2006/relationships/image" Target="../media/image41.jpg"/><Relationship Id="rId4" Type="http://schemas.openxmlformats.org/officeDocument/2006/relationships/image" Target="../media/image38.jpeg"/><Relationship Id="rId9" Type="http://schemas.openxmlformats.org/officeDocument/2006/relationships/hyperlink" Target="https://vtc.vn/kinh-ngac-mat-dat-bong-nut-toac-o-mexico-ar169725.htm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ww.nguoiduatin.vn/tag/dot-rung-lam-ray" TargetMode="External"/><Relationship Id="rId7" Type="http://schemas.openxmlformats.org/officeDocument/2006/relationships/hyperlink" Target="https://kinhtemoitruong.vn/sa-pa-va-nhung-noi-co-ruong-bac-thang-dep-noi-tieng-53983.html" TargetMode="Externa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s://vnanet.vn/vi/anh/anh-thoi-su-trong-nuoc-1014/dien-bien-canh-bao-nguy-co-sat-lo-khu-vuc-nui-doi-sau-dap-dang-ho-chua-nuoc-nam-khau-hu-6062878.html" TargetMode="External"/><Relationship Id="rId4" Type="http://schemas.openxmlformats.org/officeDocument/2006/relationships/image" Target="../media/image43.jpg"/><Relationship Id="rId9" Type="http://schemas.openxmlformats.org/officeDocument/2006/relationships/hyperlink" Target="https://m.baohaiduong.vn/tags/xay-truo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vi.wikipedia.org/wiki/Everest"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s://vi.wikipedia.org/wiki/R%C3%A3nh_Mariana"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jpeg"/><Relationship Id="rId11" Type="http://schemas.openxmlformats.org/officeDocument/2006/relationships/hyperlink" Target="https://slidetodoc.com/chng-ii-cc-thnh-phn-t-nhin-ca/" TargetMode="External"/><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baocaobang.vn/Dat-nuoc-Con-nguoi/Dinh-nui-Phan-Xi-Pang/16572.bc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291" y="-2669851"/>
            <a:ext cx="14014579" cy="11858625"/>
          </a:xfrm>
          <a:prstGeom prst="rect">
            <a:avLst/>
          </a:prstGeom>
        </p:spPr>
      </p:pic>
      <p:sp>
        <p:nvSpPr>
          <p:cNvPr id="5" name="TextBox 4"/>
          <p:cNvSpPr txBox="1"/>
          <p:nvPr/>
        </p:nvSpPr>
        <p:spPr>
          <a:xfrm>
            <a:off x="732850" y="2307249"/>
            <a:ext cx="10578517" cy="3785652"/>
          </a:xfrm>
          <a:prstGeom prst="rect">
            <a:avLst/>
          </a:prstGeom>
          <a:noFill/>
          <a:ln>
            <a:noFill/>
          </a:ln>
        </p:spPr>
        <p:txBody>
          <a:bodyPr wrap="square" rtlCol="0">
            <a:spAutoFit/>
          </a:bodyPr>
          <a:lstStyle/>
          <a:p>
            <a:pPr algn="ct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Bài</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10: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Quá</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trình</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nội</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sinh</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và</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Quá</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trình</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ngoại</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sinh</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Các</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dạng</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địa</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hình</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chính</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Khoáng</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sản</a:t>
            </a:r>
            <a:r>
              <a:rPr lang="en-US" sz="6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a:t>
            </a:r>
          </a:p>
          <a:p>
            <a:pPr algn="ctr"/>
            <a:endParaRPr lang="en-US" sz="60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768016" y="1"/>
            <a:ext cx="2122311" cy="2122311"/>
          </a:xfrm>
          <a:prstGeom prst="rect">
            <a:avLst/>
          </a:prstGeom>
        </p:spPr>
      </p:pic>
      <p:sp>
        <p:nvSpPr>
          <p:cNvPr id="2" name="TextBox 1"/>
          <p:cNvSpPr txBox="1"/>
          <p:nvPr/>
        </p:nvSpPr>
        <p:spPr>
          <a:xfrm>
            <a:off x="7712364" y="5800437"/>
            <a:ext cx="2846164" cy="400110"/>
          </a:xfrm>
          <a:prstGeom prst="rect">
            <a:avLst/>
          </a:prstGeom>
          <a:no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GV: </a:t>
            </a:r>
            <a:r>
              <a:rPr lang="en-US" sz="2000" b="1" dirty="0" err="1" smtClean="0">
                <a:solidFill>
                  <a:srgbClr val="FF0000"/>
                </a:solidFill>
                <a:latin typeface="Arial" panose="020B0604020202020204" pitchFamily="34" charset="0"/>
                <a:cs typeface="Arial" panose="020B0604020202020204" pitchFamily="34" charset="0"/>
              </a:rPr>
              <a:t>Trần</a:t>
            </a:r>
            <a:r>
              <a:rPr lang="en-US" sz="2000" b="1" dirty="0" smtClean="0">
                <a:solidFill>
                  <a:srgbClr val="FF0000"/>
                </a:solidFill>
                <a:latin typeface="Arial" panose="020B0604020202020204" pitchFamily="34" charset="0"/>
                <a:cs typeface="Arial" panose="020B0604020202020204" pitchFamily="34" charset="0"/>
              </a:rPr>
              <a:t> Thị Kim Liên</a:t>
            </a:r>
            <a:endParaRPr 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4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062" y="500170"/>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7804" y="561643"/>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6" y="6395050"/>
            <a:ext cx="7399606"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smtClean="0">
                <a:latin typeface="Times New Roman" panose="02020603050405020304" pitchFamily="18" charset="0"/>
                <a:cs typeface="Times New Roman" panose="02020603050405020304" pitchFamily="18" charset="0"/>
              </a:rPr>
              <a:t>Qúa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222272" y="5323591"/>
            <a:ext cx="5646574" cy="923330"/>
          </a:xfrm>
          <a:prstGeom prst="rect">
            <a:avLst/>
          </a:prstGeom>
          <a:noFill/>
        </p:spPr>
        <p:txBody>
          <a:bodyPr wrap="square" rtlCol="0">
            <a:spAutoFit/>
          </a:bodyPr>
          <a:lstStyle/>
          <a:p>
            <a:r>
              <a:rPr lang="en-US" dirty="0" smtClean="0">
                <a:hlinkClick r:id="rId10"/>
              </a:rPr>
              <a:t>https://www.baoquangbinh.vn/kinh-te/201712/phong-nha-ke-bang-xep-thu-2-diem-den-trai-nghiem-nhat-viet-nam-nam-2017-2152138/</a:t>
            </a:r>
            <a:r>
              <a:rPr lang="en-US" dirty="0" smtClean="0"/>
              <a:t> </a:t>
            </a:r>
            <a:endParaRPr lang="en-US" dirty="0"/>
          </a:p>
        </p:txBody>
      </p:sp>
    </p:spTree>
    <p:extLst>
      <p:ext uri="{BB962C8B-B14F-4D97-AF65-F5344CB8AC3E}">
        <p14:creationId xmlns:p14="http://schemas.microsoft.com/office/powerpoint/2010/main" val="233793099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8"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10-1409885176_660x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196" y="0"/>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smtClean="0">
                <a:latin typeface="Times New Roman" panose="02020603050405020304" pitchFamily="18" charset="0"/>
                <a:cs typeface="Times New Roman" panose="02020603050405020304" pitchFamily="18" charset="0"/>
              </a:rPr>
              <a:t>Bờ</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bị</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36443"/>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7444"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a:t>
            </a:r>
            <a:r>
              <a:rPr lang="vi-VN" altLang="en-US" sz="2400" b="1" dirty="0" smtClean="0">
                <a:latin typeface="+mj-lt"/>
              </a:rPr>
              <a:t>JÊJU</a:t>
            </a:r>
            <a:endParaRPr lang="en-US" altLang="en-US" sz="2400" b="1" dirty="0">
              <a:latin typeface="+mj-lt"/>
            </a:endParaRPr>
          </a:p>
        </p:txBody>
      </p:sp>
      <p:pic>
        <p:nvPicPr>
          <p:cNvPr id="2050" name="Picture 2"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01" y="-110836"/>
            <a:ext cx="6068786" cy="36878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59546" y="2924223"/>
            <a:ext cx="2651688" cy="461665"/>
          </a:xfrm>
          <a:prstGeom prst="rect">
            <a:avLst/>
          </a:prstGeom>
          <a:solidFill>
            <a:srgbClr val="00B0F0"/>
          </a:solidFill>
        </p:spPr>
        <p:txBody>
          <a:bodyPr wrap="non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Nước</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chảy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đá</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mòn</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2448" y="-110836"/>
            <a:ext cx="5951764" cy="646331"/>
          </a:xfrm>
          <a:prstGeom prst="rect">
            <a:avLst/>
          </a:prstGeom>
          <a:noFill/>
        </p:spPr>
        <p:txBody>
          <a:bodyPr wrap="square" rtlCol="0">
            <a:spAutoFit/>
          </a:bodyPr>
          <a:lstStyle/>
          <a:p>
            <a:r>
              <a:rPr lang="en-US" dirty="0" smtClean="0">
                <a:hlinkClick r:id="rId7"/>
              </a:rPr>
              <a:t>https://vnkienthuc.com/threads/cau-tuc-ngu-nuoc-chay-da-mon-mang-y-nghia-hoa-hoc-gi.55985/</a:t>
            </a:r>
            <a:r>
              <a:rPr lang="en-US" dirty="0" smtClean="0"/>
              <a:t> </a:t>
            </a:r>
            <a:endParaRPr lang="en-US" dirty="0"/>
          </a:p>
        </p:txBody>
      </p:sp>
      <p:sp>
        <p:nvSpPr>
          <p:cNvPr id="9" name="TextBox 8"/>
          <p:cNvSpPr txBox="1"/>
          <p:nvPr/>
        </p:nvSpPr>
        <p:spPr>
          <a:xfrm>
            <a:off x="6158147" y="133785"/>
            <a:ext cx="5804864" cy="651306"/>
          </a:xfrm>
          <a:prstGeom prst="rect">
            <a:avLst/>
          </a:prstGeom>
          <a:noFill/>
        </p:spPr>
        <p:txBody>
          <a:bodyPr wrap="square" rtlCol="0">
            <a:spAutoFit/>
          </a:bodyPr>
          <a:lstStyle/>
          <a:p>
            <a:r>
              <a:rPr lang="en-US" dirty="0" smtClean="0">
                <a:hlinkClick r:id="rId8"/>
              </a:rPr>
              <a:t>https://vnexpress.net/nhung-bai-bien-ky-la-nhat-the-gioi-3074924.html</a:t>
            </a:r>
            <a:r>
              <a:rPr lang="en-US" dirty="0" smtClean="0"/>
              <a:t> </a:t>
            </a:r>
            <a:endParaRPr lang="en-US" dirty="0"/>
          </a:p>
        </p:txBody>
      </p:sp>
      <p:sp>
        <p:nvSpPr>
          <p:cNvPr id="10" name="TextBox 9"/>
          <p:cNvSpPr txBox="1"/>
          <p:nvPr/>
        </p:nvSpPr>
        <p:spPr>
          <a:xfrm>
            <a:off x="6410036" y="3820150"/>
            <a:ext cx="4673908" cy="369332"/>
          </a:xfrm>
          <a:prstGeom prst="rect">
            <a:avLst/>
          </a:prstGeom>
          <a:noFill/>
        </p:spPr>
        <p:txBody>
          <a:bodyPr wrap="none" rtlCol="0">
            <a:spAutoFit/>
          </a:bodyPr>
          <a:lstStyle/>
          <a:p>
            <a:r>
              <a:rPr lang="en-US" dirty="0" smtClean="0">
                <a:hlinkClick r:id="rId9"/>
              </a:rPr>
              <a:t>https://lazi.vn/dulich/d/132/dao-jeju-han-quoc</a:t>
            </a:r>
            <a:r>
              <a:rPr lang="en-US" dirty="0" smtClean="0"/>
              <a:t> </a:t>
            </a:r>
            <a:endParaRPr lang="en-US" dirty="0"/>
          </a:p>
        </p:txBody>
      </p:sp>
    </p:spTree>
    <p:extLst>
      <p:ext uri="{BB962C8B-B14F-4D97-AF65-F5344CB8AC3E}">
        <p14:creationId xmlns:p14="http://schemas.microsoft.com/office/powerpoint/2010/main" val="42929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500"/>
                                        <p:tgtEl>
                                          <p:spTgt spid="7"/>
                                        </p:tgtEl>
                                      </p:cBhvr>
                                    </p:animEffect>
                                  </p:childTnLst>
                                </p:cTn>
                              </p:par>
                              <p:par>
                                <p:cTn id="10" presetID="14"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Vịnh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 – </a:t>
            </a:r>
            <a:r>
              <a:rPr lang="en-US" sz="2800" b="1" dirty="0" err="1" smtClean="0">
                <a:latin typeface="Times New Roman" panose="02020603050405020304" pitchFamily="18" charset="0"/>
                <a:cs typeface="Times New Roman" panose="02020603050405020304" pitchFamily="18" charset="0"/>
              </a:rPr>
              <a:t>Quảng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t>
            </a:r>
            <a:r>
              <a:rPr lang="en-US" sz="2800" b="1" dirty="0" err="1" smtClean="0">
                <a:latin typeface="Times New Roman" panose="02020603050405020304" pitchFamily="18" charset="0"/>
                <a:cs typeface="Times New Roman" panose="02020603050405020304" pitchFamily="18" charset="0"/>
              </a:rPr>
              <a:t>ha</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t>
            </a:r>
            <a:r>
              <a:rPr lang="en-US" sz="2800" b="1" dirty="0" err="1" smtClean="0">
                <a:latin typeface="Times New Roman" panose="02020603050405020304" pitchFamily="18" charset="0"/>
                <a:cs typeface="Times New Roman" panose="02020603050405020304" pitchFamily="18" charset="0"/>
              </a:rPr>
              <a:t>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Bàng</a:t>
            </a: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pic>
        <p:nvPicPr>
          <p:cNvPr id="3074" name="Picture 2" descr="Ban Quản lý vịnh Hạ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0338"/>
            <a:ext cx="6439250" cy="48186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0375" y="5763954"/>
            <a:ext cx="2955637" cy="369332"/>
          </a:xfrm>
          <a:prstGeom prst="rect">
            <a:avLst/>
          </a:prstGeom>
          <a:noFill/>
        </p:spPr>
        <p:txBody>
          <a:bodyPr wrap="square" rtlCol="0">
            <a:spAutoFit/>
          </a:bodyPr>
          <a:lstStyle/>
          <a:p>
            <a:r>
              <a:rPr lang="en-US" dirty="0" smtClean="0">
                <a:hlinkClick r:id="rId4"/>
              </a:rPr>
              <a:t>https://halongbay.com.vn/</a:t>
            </a:r>
            <a:r>
              <a:rPr lang="en-US" dirty="0" smtClean="0"/>
              <a:t> </a:t>
            </a:r>
            <a:endParaRPr lang="en-US" dirty="0"/>
          </a:p>
        </p:txBody>
      </p:sp>
      <p:sp>
        <p:nvSpPr>
          <p:cNvPr id="3" name="TextBox 2"/>
          <p:cNvSpPr txBox="1"/>
          <p:nvPr/>
        </p:nvSpPr>
        <p:spPr>
          <a:xfrm>
            <a:off x="5726546" y="5763954"/>
            <a:ext cx="6589048" cy="369332"/>
          </a:xfrm>
          <a:prstGeom prst="rect">
            <a:avLst/>
          </a:prstGeom>
          <a:noFill/>
        </p:spPr>
        <p:txBody>
          <a:bodyPr wrap="none" rtlCol="0">
            <a:spAutoFit/>
          </a:bodyPr>
          <a:lstStyle/>
          <a:p>
            <a:r>
              <a:rPr lang="en-US" dirty="0" smtClean="0">
                <a:hlinkClick r:id="rId5"/>
              </a:rPr>
              <a:t>https://phongnhakebang.vn/phong-nha-ky-quan-de-nhat-dong.html</a:t>
            </a:r>
            <a:r>
              <a:rPr lang="en-US" dirty="0" smtClean="0"/>
              <a:t> </a:t>
            </a:r>
            <a:endParaRPr lang="en-US" dirty="0"/>
          </a:p>
        </p:txBody>
      </p:sp>
    </p:spTree>
    <p:extLst>
      <p:ext uri="{BB962C8B-B14F-4D97-AF65-F5344CB8AC3E}">
        <p14:creationId xmlns:p14="http://schemas.microsoft.com/office/powerpoint/2010/main" val="121051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randombar(horizontal)">
                                      <p:cBhvr>
                                        <p:cTn id="13" dur="500"/>
                                        <p:tgtEl>
                                          <p:spTgt spid="205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78059" y="504017"/>
          <a:ext cx="11783785" cy="5290293"/>
        </p:xfrm>
        <a:graphic>
          <a:graphicData uri="http://schemas.openxmlformats.org/drawingml/2006/table">
            <a:tbl>
              <a:tblPr firstRow="1" bandRow="1">
                <a:tableStyleId>{5C22544A-7EE6-4342-B048-85BDC9FD1C3A}</a:tableStyleId>
              </a:tblPr>
              <a:tblGrid>
                <a:gridCol w="2303884">
                  <a:extLst>
                    <a:ext uri="{9D8B030D-6E8A-4147-A177-3AD203B41FA5}">
                      <a16:colId xmlns:a16="http://schemas.microsoft.com/office/drawing/2014/main" val="20000"/>
                    </a:ext>
                  </a:extLst>
                </a:gridCol>
                <a:gridCol w="4544008">
                  <a:extLst>
                    <a:ext uri="{9D8B030D-6E8A-4147-A177-3AD203B41FA5}">
                      <a16:colId xmlns:a16="http://schemas.microsoft.com/office/drawing/2014/main" val="20001"/>
                    </a:ext>
                  </a:extLst>
                </a:gridCol>
                <a:gridCol w="4935893">
                  <a:extLst>
                    <a:ext uri="{9D8B030D-6E8A-4147-A177-3AD203B41FA5}">
                      <a16:colId xmlns:a16="http://schemas.microsoft.com/office/drawing/2014/main" val="20002"/>
                    </a:ext>
                  </a:extLst>
                </a:gridCol>
              </a:tblGrid>
              <a:tr h="1155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extLst>
                  <a:ext uri="{0D108BD9-81ED-4DB2-BD59-A6C34878D82A}">
                    <a16:rowId xmlns:a16="http://schemas.microsoft.com/office/drawing/2014/main" val="10000"/>
                  </a:ext>
                </a:extLst>
              </a:tr>
              <a:tr h="2720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trong vỏ Trái Đất. Do các chuyển động kiến tạo, hoạt động núi lửa và động đất.</a:t>
                      </a:r>
                      <a:endPar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ngoài vỏ Trái Đất (các hiện tượng mưa, nắng, nhiệt độ, dòng chảy,… làm phá hủy</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đá</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gốc</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vật</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bở</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rời</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414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Làm gia tăng tính gồ ghề của bề mặt đất</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Phá hủy, san bằng các chỗ gồ</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ghề</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0111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232649" y="2947099"/>
            <a:ext cx="7865705" cy="1938992"/>
          </a:xfrm>
          <a:prstGeom prst="rect">
            <a:avLst/>
          </a:prstGeom>
          <a:solidFill>
            <a:schemeClr val="accent2">
              <a:lumMod val="60000"/>
              <a:lumOff val="4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vi-VN" sz="2400" b="1" dirty="0">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r>
              <a:rPr lang="vi-VN" sz="2400" b="1" dirty="0" smtClean="0">
                <a:latin typeface="Times New Roman" panose="02020603050405020304" pitchFamily="18" charset="0"/>
                <a:ea typeface="Calibri" panose="020F0502020204030204" pitchFamily="34" charset="0"/>
              </a:rPr>
              <a:t>...</a:t>
            </a:r>
            <a:endParaRPr lang="en-US" sz="2400" b="1" dirty="0"/>
          </a:p>
        </p:txBody>
      </p:sp>
      <p:pic>
        <p:nvPicPr>
          <p:cNvPr id="7" name="Picture 6"/>
          <p:cNvPicPr/>
          <p:nvPr/>
        </p:nvPicPr>
        <p:blipFill>
          <a:blip r:embed="rId2"/>
          <a:stretch>
            <a:fillRect/>
          </a:stretch>
        </p:blipFill>
        <p:spPr>
          <a:xfrm>
            <a:off x="8278107" y="0"/>
            <a:ext cx="3806889" cy="6507804"/>
          </a:xfrm>
          <a:prstGeom prst="rect">
            <a:avLst/>
          </a:prstGeom>
        </p:spPr>
      </p:pic>
      <p:sp>
        <p:nvSpPr>
          <p:cNvPr id="9" name="Text Box 8"/>
          <p:cNvSpPr txBox="1">
            <a:spLocks noChangeArrowheads="1"/>
          </p:cNvSpPr>
          <p:nvPr/>
        </p:nvSpPr>
        <p:spPr bwMode="auto">
          <a:xfrm>
            <a:off x="232649" y="1122609"/>
            <a:ext cx="6352977" cy="1015663"/>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 b.</a:t>
            </a:r>
          </a:p>
          <a:p>
            <a:pPr algn="just">
              <a:spcBef>
                <a:spcPct val="50000"/>
              </a:spcBef>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9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308688" y="2133868"/>
          <a:ext cx="11587844" cy="4220279"/>
        </p:xfrm>
        <a:graphic>
          <a:graphicData uri="http://schemas.openxmlformats.org/drawingml/2006/table">
            <a:tbl>
              <a:tblPr firstRow="1" bandRow="1">
                <a:tableStyleId>{5C22544A-7EE6-4342-B048-85BDC9FD1C3A}</a:tableStyleId>
              </a:tblPr>
              <a:tblGrid>
                <a:gridCol w="2118768">
                  <a:extLst>
                    <a:ext uri="{9D8B030D-6E8A-4147-A177-3AD203B41FA5}">
                      <a16:colId xmlns:a16="http://schemas.microsoft.com/office/drawing/2014/main" val="20000"/>
                    </a:ext>
                  </a:extLst>
                </a:gridCol>
                <a:gridCol w="4477625">
                  <a:extLst>
                    <a:ext uri="{9D8B030D-6E8A-4147-A177-3AD203B41FA5}">
                      <a16:colId xmlns:a16="http://schemas.microsoft.com/office/drawing/2014/main" val="20001"/>
                    </a:ext>
                  </a:extLst>
                </a:gridCol>
                <a:gridCol w="4991451">
                  <a:extLst>
                    <a:ext uri="{9D8B030D-6E8A-4147-A177-3AD203B41FA5}">
                      <a16:colId xmlns:a16="http://schemas.microsoft.com/office/drawing/2014/main" val="20002"/>
                    </a:ext>
                  </a:extLst>
                </a:gridCol>
              </a:tblGrid>
              <a:tr h="10308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cs typeface="Times New Roman" panose="02020603050405020304" pitchFamily="18" charset="0"/>
                        </a:rPr>
                        <a:t>Quá</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trình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ndParaRPr>
                    </a:p>
                  </a:txBody>
                  <a:tcPr>
                    <a:solidFill>
                      <a:schemeClr val="accent4">
                        <a:lumMod val="60000"/>
                        <a:lumOff val="40000"/>
                      </a:schemeClr>
                    </a:solidFill>
                  </a:tcPr>
                </a:tc>
                <a:extLst>
                  <a:ext uri="{0D108BD9-81ED-4DB2-BD59-A6C34878D82A}">
                    <a16:rowId xmlns:a16="http://schemas.microsoft.com/office/drawing/2014/main" val="10000"/>
                  </a:ext>
                </a:extLst>
              </a:tr>
              <a:tr h="19267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cs typeface="Times New Roman" panose="02020603050405020304" pitchFamily="18" charset="0"/>
                        </a:rPr>
                        <a:t>Nguyên</a:t>
                      </a:r>
                      <a:r>
                        <a:rPr lang="en-US" sz="2400" b="1" baseline="0" dirty="0" smtClean="0">
                          <a:solidFill>
                            <a:schemeClr val="tx1"/>
                          </a:solidFill>
                          <a:effectLst/>
                          <a:latin typeface="Times New Roman" panose="02020603050405020304" pitchFamily="18"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trong vỏ Trái Đất. Do các chuyển động kiến tạo, hoạt động núi lửa và động đất.</a:t>
                      </a: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ngoài vỏ Trái Đất (các hiện tượng mưa, nắng, nhiệt độ, dòng chảy,… làm phá hủy</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đá</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gốc</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thành</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vật</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bở</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rời</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262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4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Làm gia tăng tính gồ ghề của bề mặt đất</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Phá hủy, san bằng các chỗ gồ</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ghề</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497019" y="1092702"/>
            <a:ext cx="9002710" cy="738664"/>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smtClean="0">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2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96734" y="7476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5" name="Picture 22" descr="dut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4001" name="Text Box 6"/>
          <p:cNvSpPr txBox="1">
            <a:spLocks noChangeArrowheads="1"/>
          </p:cNvSpPr>
          <p:nvPr/>
        </p:nvSpPr>
        <p:spPr bwMode="auto">
          <a:xfrm>
            <a:off x="11061933" y="3836779"/>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34327" y="6212021"/>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122424"/>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pic>
        <p:nvPicPr>
          <p:cNvPr id="4098" name="Picture 2" descr="Vì sao đám cháy rừng ở Hà Tĩnh nhiều lần bùng phát lại? - VnExp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 y="1129697"/>
            <a:ext cx="4045043" cy="308012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6"/>
          <p:cNvSpPr>
            <a:spLocks noChangeArrowheads="1"/>
          </p:cNvSpPr>
          <p:nvPr/>
        </p:nvSpPr>
        <p:spPr bwMode="auto">
          <a:xfrm>
            <a:off x="3302303" y="1129697"/>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A</a:t>
            </a:r>
          </a:p>
        </p:txBody>
      </p:sp>
      <p:sp>
        <p:nvSpPr>
          <p:cNvPr id="23" name="Text Box 6"/>
          <p:cNvSpPr txBox="1">
            <a:spLocks noChangeArrowheads="1"/>
          </p:cNvSpPr>
          <p:nvPr/>
        </p:nvSpPr>
        <p:spPr bwMode="auto">
          <a:xfrm>
            <a:off x="2631470" y="3778919"/>
            <a:ext cx="1418619"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u="sng" dirty="0" err="1" smtClean="0">
                <a:solidFill>
                  <a:srgbClr val="FF33CC"/>
                </a:solidFill>
                <a:latin typeface="Times New Roman" panose="02020603050405020304" pitchFamily="18" charset="0"/>
                <a:cs typeface="Times New Roman" panose="02020603050405020304" pitchFamily="18" charset="0"/>
              </a:rPr>
              <a:t>Cháy</a:t>
            </a:r>
            <a:r>
              <a:rPr lang="en-US" sz="2000" b="1" u="sng" dirty="0" smtClean="0">
                <a:solidFill>
                  <a:srgbClr val="FF33CC"/>
                </a:solidFill>
                <a:latin typeface="Times New Roman" panose="02020603050405020304" pitchFamily="18" charset="0"/>
                <a:cs typeface="Times New Roman" panose="02020603050405020304" pitchFamily="18" charset="0"/>
              </a:rPr>
              <a:t> </a:t>
            </a:r>
            <a:r>
              <a:rPr lang="en-US" sz="2000" b="1" u="sng" dirty="0" err="1" smtClean="0">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8545" y="1434497"/>
            <a:ext cx="3574473" cy="923330"/>
          </a:xfrm>
          <a:prstGeom prst="rect">
            <a:avLst/>
          </a:prstGeom>
          <a:noFill/>
        </p:spPr>
        <p:txBody>
          <a:bodyPr wrap="square" rtlCol="0">
            <a:spAutoFit/>
          </a:bodyPr>
          <a:lstStyle/>
          <a:p>
            <a:r>
              <a:rPr lang="en-US" dirty="0" smtClean="0">
                <a:hlinkClick r:id="rId6"/>
              </a:rPr>
              <a:t>https://vnexpress.net/vi-sao-dam-chay-rung-o-ha-tinh-nhieu-lan-bung-phat-lai-3946484.html</a:t>
            </a:r>
            <a:r>
              <a:rPr lang="en-US" dirty="0" smtClean="0"/>
              <a:t> </a:t>
            </a:r>
            <a:endParaRPr lang="en-US" dirty="0"/>
          </a:p>
        </p:txBody>
      </p:sp>
      <p:pic>
        <p:nvPicPr>
          <p:cNvPr id="4100" name="Picture 4" descr="Điểm mặt 10 tảng đá &quot;suýt ngã&quot; nổi tiếng thế giớ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0490" y="1129697"/>
            <a:ext cx="3890510" cy="30493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39491" y="1518101"/>
            <a:ext cx="3624076" cy="1200329"/>
          </a:xfrm>
          <a:prstGeom prst="rect">
            <a:avLst/>
          </a:prstGeom>
          <a:noFill/>
        </p:spPr>
        <p:txBody>
          <a:bodyPr wrap="square" rtlCol="0">
            <a:spAutoFit/>
          </a:bodyPr>
          <a:lstStyle/>
          <a:p>
            <a:r>
              <a:rPr lang="en-US" dirty="0" smtClean="0">
                <a:hlinkClick r:id="rId8"/>
              </a:rPr>
              <a:t>https://kenh14cdn.com/A3YmnWqkHeph7OwGyu6TwbX57tgTw/Image/2012/05/05B/120520kpda05_f5407.jpg</a:t>
            </a:r>
            <a:r>
              <a:rPr lang="en-US" dirty="0" smtClean="0"/>
              <a:t> </a:t>
            </a:r>
            <a:endParaRPr lang="en-US" dirty="0"/>
          </a:p>
        </p:txBody>
      </p:sp>
      <p:sp>
        <p:nvSpPr>
          <p:cNvPr id="29" name="Text Box 6"/>
          <p:cNvSpPr txBox="1">
            <a:spLocks noChangeArrowheads="1"/>
          </p:cNvSpPr>
          <p:nvPr/>
        </p:nvSpPr>
        <p:spPr bwMode="auto">
          <a:xfrm>
            <a:off x="6523869" y="3738899"/>
            <a:ext cx="1519768"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u="sng" dirty="0" err="1" smtClean="0">
                <a:solidFill>
                  <a:srgbClr val="FF33CC"/>
                </a:solidFill>
                <a:latin typeface="Times New Roman" panose="02020603050405020304" pitchFamily="18" charset="0"/>
                <a:cs typeface="Times New Roman" panose="02020603050405020304" pitchFamily="18" charset="0"/>
              </a:rPr>
              <a:t>Đa</a:t>
            </a:r>
            <a:r>
              <a:rPr lang="en-US" sz="2000" b="1" u="sng" dirty="0" smtClean="0">
                <a:solidFill>
                  <a:srgbClr val="FF33CC"/>
                </a:solidFill>
                <a:latin typeface="Times New Roman" panose="02020603050405020304" pitchFamily="18" charset="0"/>
                <a:cs typeface="Times New Roman" panose="02020603050405020304" pitchFamily="18" charset="0"/>
              </a:rPr>
              <a:t> </a:t>
            </a:r>
            <a:r>
              <a:rPr lang="en-US" sz="2000" b="1" u="sng" dirty="0" err="1" smtClean="0">
                <a:solidFill>
                  <a:srgbClr val="FF33CC"/>
                </a:solidFill>
                <a:latin typeface="Times New Roman" panose="02020603050405020304" pitchFamily="18" charset="0"/>
                <a:cs typeface="Times New Roman" panose="02020603050405020304" pitchFamily="18" charset="0"/>
              </a:rPr>
              <a:t>mài</a:t>
            </a:r>
            <a:r>
              <a:rPr lang="en-US" sz="2000" b="1" u="sng" dirty="0" smtClean="0">
                <a:solidFill>
                  <a:srgbClr val="FF33CC"/>
                </a:solidFill>
                <a:latin typeface="Times New Roman" panose="02020603050405020304" pitchFamily="18" charset="0"/>
                <a:cs typeface="Times New Roman" panose="02020603050405020304" pitchFamily="18" charset="0"/>
              </a:rPr>
              <a:t> </a:t>
            </a:r>
            <a:r>
              <a:rPr lang="en-US" sz="2000" b="1" u="sng" dirty="0" err="1" smtClean="0">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107349" y="1424760"/>
            <a:ext cx="3730811" cy="923330"/>
          </a:xfrm>
          <a:prstGeom prst="rect">
            <a:avLst/>
          </a:prstGeom>
          <a:noFill/>
        </p:spPr>
        <p:txBody>
          <a:bodyPr wrap="square" rtlCol="0">
            <a:spAutoFit/>
          </a:bodyPr>
          <a:lstStyle/>
          <a:p>
            <a:r>
              <a:rPr lang="en-US" dirty="0" smtClean="0">
                <a:hlinkClick r:id="rId9"/>
              </a:rPr>
              <a:t>https://vtc.vn/kinh-ngac-mat-dat-bong-nut-toac-o-mexico-ar169725.html</a:t>
            </a:r>
            <a:r>
              <a:rPr lang="en-US" dirty="0" smtClean="0"/>
              <a:t> </a:t>
            </a:r>
            <a:endParaRPr lang="en-US" dirty="0"/>
          </a:p>
        </p:txBody>
      </p:sp>
      <p:sp>
        <p:nvSpPr>
          <p:cNvPr id="9" name="AutoShape 12" descr="Ngành Mỏ - khai kho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734" y="4236668"/>
            <a:ext cx="3995992" cy="2634901"/>
          </a:xfrm>
          <a:prstGeom prst="rect">
            <a:avLst/>
          </a:prstGeom>
        </p:spPr>
      </p:pic>
      <p:sp>
        <p:nvSpPr>
          <p:cNvPr id="36" name="Text Box 6"/>
          <p:cNvSpPr txBox="1">
            <a:spLocks noChangeArrowheads="1"/>
          </p:cNvSpPr>
          <p:nvPr/>
        </p:nvSpPr>
        <p:spPr bwMode="auto">
          <a:xfrm>
            <a:off x="2441877" y="6224902"/>
            <a:ext cx="1632403"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u="sng" dirty="0" err="1" smtClean="0">
                <a:solidFill>
                  <a:srgbClr val="FF33CC"/>
                </a:solidFill>
                <a:latin typeface="Times New Roman" panose="02020603050405020304" pitchFamily="18" charset="0"/>
                <a:cs typeface="Times New Roman" panose="02020603050405020304" pitchFamily="18" charset="0"/>
              </a:rPr>
              <a:t>Khai</a:t>
            </a:r>
            <a:r>
              <a:rPr lang="en-US" sz="2000" b="1" u="sng" dirty="0">
                <a:solidFill>
                  <a:srgbClr val="FF33CC"/>
                </a:solidFill>
                <a:latin typeface="Times New Roman" panose="02020603050405020304" pitchFamily="18" charset="0"/>
                <a:cs typeface="Times New Roman" panose="02020603050405020304" pitchFamily="18" charset="0"/>
              </a:rPr>
              <a:t> </a:t>
            </a:r>
            <a:r>
              <a:rPr lang="en-US" sz="2000" b="1" u="sng" dirty="0" err="1" smtClean="0">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323" y="4159337"/>
            <a:ext cx="3796036" cy="923330"/>
          </a:xfrm>
          <a:prstGeom prst="rect">
            <a:avLst/>
          </a:prstGeom>
          <a:noFill/>
        </p:spPr>
        <p:txBody>
          <a:bodyPr wrap="square" rtlCol="0">
            <a:spAutoFit/>
          </a:bodyPr>
          <a:lstStyle/>
          <a:p>
            <a:r>
              <a:rPr lang="en-US" dirty="0" smtClean="0">
                <a:hlinkClick r:id="rId11"/>
              </a:rPr>
              <a:t>https://www.uef.edu.vn/huong-nghiep/nganh-nghe/nghe-mo-khai-khoang-1389</a:t>
            </a:r>
            <a:r>
              <a:rPr lang="en-US" dirty="0" smtClean="0"/>
              <a:t> </a:t>
            </a:r>
            <a:endParaRPr lang="en-US" dirty="0"/>
          </a:p>
        </p:txBody>
      </p:sp>
      <p:sp>
        <p:nvSpPr>
          <p:cNvPr id="15" name="TextBox 14"/>
          <p:cNvSpPr txBox="1"/>
          <p:nvPr/>
        </p:nvSpPr>
        <p:spPr>
          <a:xfrm>
            <a:off x="4110490" y="4292898"/>
            <a:ext cx="3232727" cy="646331"/>
          </a:xfrm>
          <a:prstGeom prst="rect">
            <a:avLst/>
          </a:prstGeom>
          <a:noFill/>
        </p:spPr>
        <p:txBody>
          <a:bodyPr wrap="square" rtlCol="0">
            <a:spAutoFit/>
          </a:bodyPr>
          <a:lstStyle/>
          <a:p>
            <a:r>
              <a:rPr lang="en-US" dirty="0" smtClean="0">
                <a:hlinkClick r:id="rId12"/>
              </a:rPr>
              <a:t>https://www.wikiwand.com/vi/N%E1%BA%BFp_l%E1%BB%93i</a:t>
            </a:r>
            <a:r>
              <a:rPr lang="en-US" dirty="0" smtClean="0"/>
              <a:t> </a:t>
            </a:r>
            <a:endParaRPr lang="en-US" dirty="0"/>
          </a:p>
        </p:txBody>
      </p:sp>
      <p:sp>
        <p:nvSpPr>
          <p:cNvPr id="16" name="TextBox 15"/>
          <p:cNvSpPr txBox="1"/>
          <p:nvPr/>
        </p:nvSpPr>
        <p:spPr>
          <a:xfrm>
            <a:off x="8293850" y="4503962"/>
            <a:ext cx="3892405" cy="953561"/>
          </a:xfrm>
          <a:prstGeom prst="rect">
            <a:avLst/>
          </a:prstGeom>
          <a:noFill/>
        </p:spPr>
        <p:txBody>
          <a:bodyPr wrap="square" rtlCol="0">
            <a:spAutoFit/>
          </a:bodyPr>
          <a:lstStyle/>
          <a:p>
            <a:r>
              <a:rPr lang="en-US" dirty="0" smtClean="0">
                <a:hlinkClick r:id="rId13"/>
              </a:rPr>
              <a:t>https://vpcp.chinhphu.vn/thu-tuong-yeu-cau-3-tinh-kiem-tra-phan-anh-viec-chat-pha-rung-11517493.htm</a:t>
            </a:r>
            <a:r>
              <a:rPr lang="en-US" dirty="0" smtClean="0"/>
              <a:t> </a:t>
            </a:r>
            <a:endParaRPr lang="en-US" dirty="0"/>
          </a:p>
        </p:txBody>
      </p:sp>
      <p:sp>
        <p:nvSpPr>
          <p:cNvPr id="40" name="Rectangle 27"/>
          <p:cNvSpPr>
            <a:spLocks noChangeArrowheads="1"/>
          </p:cNvSpPr>
          <p:nvPr/>
        </p:nvSpPr>
        <p:spPr bwMode="auto">
          <a:xfrm>
            <a:off x="7336972" y="120972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B</a:t>
            </a:r>
          </a:p>
        </p:txBody>
      </p:sp>
      <p:sp>
        <p:nvSpPr>
          <p:cNvPr id="41" name="Rectangle 27"/>
          <p:cNvSpPr>
            <a:spLocks noChangeArrowheads="1"/>
          </p:cNvSpPr>
          <p:nvPr/>
        </p:nvSpPr>
        <p:spPr bwMode="auto">
          <a:xfrm>
            <a:off x="3454856" y="4267459"/>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D</a:t>
            </a:r>
          </a:p>
        </p:txBody>
      </p:sp>
    </p:spTree>
    <p:extLst>
      <p:ext uri="{BB962C8B-B14F-4D97-AF65-F5344CB8AC3E}">
        <p14:creationId xmlns:p14="http://schemas.microsoft.com/office/powerpoint/2010/main" val="1525447138"/>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17</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smtClean="0">
                <a:solidFill>
                  <a:srgbClr val="FF33CC"/>
                </a:solidFill>
                <a:latin typeface="Times New Roman" pitchFamily="18" charset="0"/>
                <a:cs typeface="Times New Roman" pitchFamily="18" charset="0"/>
              </a:rPr>
              <a:t>Tác động tích cực</a:t>
            </a:r>
            <a:endParaRPr lang="en-US" b="1" dirty="0">
              <a:solidFill>
                <a:srgbClr val="FF33CC"/>
              </a:solidFill>
              <a:latin typeface="Times New Roman" pitchFamily="18" charset="0"/>
              <a:cs typeface="Times New Roman" pitchFamily="18" charset="0"/>
            </a:endParaRPr>
          </a:p>
        </p:txBody>
      </p:sp>
      <p:sp>
        <p:nvSpPr>
          <p:cNvPr id="2" name="AutoShape 2" descr="đốt rừng làm rẫy - Tin Tức về đốt rừng làm rẫy mới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91" y="3763413"/>
            <a:ext cx="6042875" cy="3151780"/>
          </a:xfrm>
          <a:prstGeom prst="rect">
            <a:avLst/>
          </a:prstGeom>
        </p:spPr>
      </p:pic>
      <p:sp>
        <p:nvSpPr>
          <p:cNvPr id="5" name="TextBox 4"/>
          <p:cNvSpPr txBox="1"/>
          <p:nvPr/>
        </p:nvSpPr>
        <p:spPr>
          <a:xfrm>
            <a:off x="738986" y="4070583"/>
            <a:ext cx="4987006" cy="369332"/>
          </a:xfrm>
          <a:prstGeom prst="rect">
            <a:avLst/>
          </a:prstGeom>
          <a:noFill/>
        </p:spPr>
        <p:txBody>
          <a:bodyPr wrap="none" rtlCol="0">
            <a:spAutoFit/>
          </a:bodyPr>
          <a:lstStyle/>
          <a:p>
            <a:r>
              <a:rPr lang="en-US" dirty="0" smtClean="0">
                <a:hlinkClick r:id="rId3"/>
              </a:rPr>
              <a:t>https://www.nguoiduatin.vn/tag/dot-rung-lam-ray</a:t>
            </a:r>
            <a:r>
              <a:rPr lang="en-US" dirty="0" smtClean="0"/>
              <a:t> </a:t>
            </a:r>
            <a:endParaRPr lang="en-US" dirty="0"/>
          </a:p>
        </p:txBody>
      </p:sp>
      <p:sp>
        <p:nvSpPr>
          <p:cNvPr id="6" name="AutoShape 4" descr="Điện Biên: Cảnh báo nguy cơ sạt lở khu vực núi, đồi sau đập dâng hồ chứa  nước Nậm Khẩu Hu - Ảnh thời sự trong nước - KH-CN Môi trường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466" y="3763413"/>
            <a:ext cx="5967791" cy="2897969"/>
          </a:xfrm>
          <a:prstGeom prst="rect">
            <a:avLst/>
          </a:prstGeom>
        </p:spPr>
      </p:pic>
      <p:sp>
        <p:nvSpPr>
          <p:cNvPr id="18" name="TextBox 17"/>
          <p:cNvSpPr txBox="1"/>
          <p:nvPr/>
        </p:nvSpPr>
        <p:spPr>
          <a:xfrm>
            <a:off x="5454986" y="5613751"/>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smtClean="0">
                <a:solidFill>
                  <a:srgbClr val="FF33CC"/>
                </a:solidFill>
                <a:latin typeface="Times New Roman" pitchFamily="18" charset="0"/>
                <a:cs typeface="Times New Roman" pitchFamily="18" charset="0"/>
              </a:rPr>
              <a:t>động</a:t>
            </a:r>
            <a:r>
              <a:rPr lang="en-US" b="1" dirty="0" smtClean="0">
                <a:solidFill>
                  <a:srgbClr val="FF33CC"/>
                </a:solidFill>
                <a:latin typeface="Times New Roman" pitchFamily="18" charset="0"/>
                <a:cs typeface="Times New Roman" pitchFamily="18" charset="0"/>
              </a:rPr>
              <a:t> </a:t>
            </a:r>
            <a:r>
              <a:rPr lang="en-US" b="1" dirty="0" err="1" smtClean="0">
                <a:solidFill>
                  <a:srgbClr val="FF33CC"/>
                </a:solidFill>
                <a:latin typeface="Times New Roman" pitchFamily="18" charset="0"/>
                <a:cs typeface="Times New Roman" pitchFamily="18" charset="0"/>
              </a:rPr>
              <a:t>tiêu</a:t>
            </a:r>
            <a:r>
              <a:rPr lang="en-US" b="1" dirty="0" smtClean="0">
                <a:solidFill>
                  <a:srgbClr val="FF33CC"/>
                </a:solidFill>
                <a:latin typeface="Times New Roman" pitchFamily="18" charset="0"/>
                <a:cs typeface="Times New Roman" pitchFamily="18" charset="0"/>
              </a:rPr>
              <a:t> </a:t>
            </a:r>
            <a:r>
              <a:rPr lang="en-US" b="1" dirty="0" err="1" smtClean="0">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sp>
        <p:nvSpPr>
          <p:cNvPr id="8" name="TextBox 7"/>
          <p:cNvSpPr txBox="1"/>
          <p:nvPr/>
        </p:nvSpPr>
        <p:spPr>
          <a:xfrm>
            <a:off x="6651057" y="4357830"/>
            <a:ext cx="5236143" cy="1200329"/>
          </a:xfrm>
          <a:prstGeom prst="rect">
            <a:avLst/>
          </a:prstGeom>
          <a:noFill/>
        </p:spPr>
        <p:txBody>
          <a:bodyPr wrap="square" rtlCol="0">
            <a:spAutoFit/>
          </a:bodyPr>
          <a:lstStyle/>
          <a:p>
            <a:r>
              <a:rPr lang="en-US" dirty="0" smtClean="0">
                <a:hlinkClick r:id="rId5"/>
              </a:rPr>
              <a:t>https://vnanet.vn/vi/anh/anh-thoi-su-trong-nuoc-1014/dien-bien-canh-bao-nguy-co-sat-lo-khu-vuc-nui-doi-sau-dap-dang-ho-chua-nuoc-nam-khau-hu-6062878.html</a:t>
            </a:r>
            <a:r>
              <a:rPr lang="en-US" dirty="0" smtClean="0"/>
              <a:t> </a:t>
            </a:r>
            <a:endParaRPr lang="en-US" dirty="0"/>
          </a:p>
        </p:txBody>
      </p:sp>
      <p:pic>
        <p:nvPicPr>
          <p:cNvPr id="5128" name="Picture 8" descr="Sa Pa và những nơi có ruộng bậc thang đẹp nổi tiế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58" y="838221"/>
            <a:ext cx="5872842" cy="2903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51057" y="838221"/>
            <a:ext cx="5024388" cy="646331"/>
          </a:xfrm>
          <a:prstGeom prst="rect">
            <a:avLst/>
          </a:prstGeom>
          <a:noFill/>
        </p:spPr>
        <p:txBody>
          <a:bodyPr wrap="square" rtlCol="0">
            <a:spAutoFit/>
          </a:bodyPr>
          <a:lstStyle/>
          <a:p>
            <a:r>
              <a:rPr lang="en-US" dirty="0" smtClean="0">
                <a:hlinkClick r:id="rId7"/>
              </a:rPr>
              <a:t>https://kinhtemoitruong.vn/sa-pa-va-nhung-noi-co-ruong-bac-thang-dep-noi-tieng-53983.html</a:t>
            </a:r>
            <a:r>
              <a:rPr lang="en-US" dirty="0" smtClean="0"/>
              <a:t> </a:t>
            </a:r>
            <a:endParaRPr lang="en-US" dirty="0"/>
          </a:p>
        </p:txBody>
      </p:sp>
      <p:pic>
        <p:nvPicPr>
          <p:cNvPr id="5132" name="Picture 12" descr="xây trường - BaoHaiDuong - Bao Hai Du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33" y="781969"/>
            <a:ext cx="6221242" cy="29600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124225" y="3451691"/>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smtClean="0">
                <a:solidFill>
                  <a:srgbClr val="FF33CC"/>
                </a:solidFill>
                <a:latin typeface="Times New Roman" pitchFamily="18" charset="0"/>
                <a:cs typeface="Times New Roman" pitchFamily="18" charset="0"/>
              </a:rPr>
              <a:t>động</a:t>
            </a:r>
            <a:r>
              <a:rPr lang="en-US" b="1" dirty="0" smtClean="0">
                <a:solidFill>
                  <a:srgbClr val="FF33CC"/>
                </a:solidFill>
                <a:latin typeface="Times New Roman" pitchFamily="18" charset="0"/>
                <a:cs typeface="Times New Roman" pitchFamily="18" charset="0"/>
              </a:rPr>
              <a:t> </a:t>
            </a:r>
            <a:r>
              <a:rPr lang="en-US" b="1" dirty="0" err="1" smtClean="0">
                <a:solidFill>
                  <a:srgbClr val="FF33CC"/>
                </a:solidFill>
                <a:latin typeface="Times New Roman" pitchFamily="18" charset="0"/>
                <a:cs typeface="Times New Roman" pitchFamily="18" charset="0"/>
              </a:rPr>
              <a:t>tích</a:t>
            </a:r>
            <a:r>
              <a:rPr lang="en-US" b="1" dirty="0" smtClean="0">
                <a:solidFill>
                  <a:srgbClr val="FF33CC"/>
                </a:solidFill>
                <a:latin typeface="Times New Roman" pitchFamily="18" charset="0"/>
                <a:cs typeface="Times New Roman" pitchFamily="18" charset="0"/>
              </a:rPr>
              <a:t> </a:t>
            </a:r>
            <a:r>
              <a:rPr lang="en-US" b="1" dirty="0" err="1" smtClean="0">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sp>
        <p:nvSpPr>
          <p:cNvPr id="10" name="TextBox 9"/>
          <p:cNvSpPr txBox="1"/>
          <p:nvPr/>
        </p:nvSpPr>
        <p:spPr>
          <a:xfrm>
            <a:off x="460375" y="1080558"/>
            <a:ext cx="4284314" cy="369332"/>
          </a:xfrm>
          <a:prstGeom prst="rect">
            <a:avLst/>
          </a:prstGeom>
          <a:noFill/>
        </p:spPr>
        <p:txBody>
          <a:bodyPr wrap="none" rtlCol="0">
            <a:spAutoFit/>
          </a:bodyPr>
          <a:lstStyle/>
          <a:p>
            <a:r>
              <a:rPr lang="en-US" dirty="0" smtClean="0">
                <a:hlinkClick r:id="rId9"/>
              </a:rPr>
              <a:t>https://m.baohaiduong.vn/tags/xay-truong</a:t>
            </a:r>
            <a:r>
              <a:rPr lang="en-US" dirty="0" smtClean="0"/>
              <a:t> </a:t>
            </a:r>
            <a:endParaRPr lang="en-US" dirty="0"/>
          </a:p>
        </p:txBody>
      </p:sp>
    </p:spTree>
    <p:extLst>
      <p:ext uri="{BB962C8B-B14F-4D97-AF65-F5344CB8AC3E}">
        <p14:creationId xmlns:p14="http://schemas.microsoft.com/office/powerpoint/2010/main" val="3778745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3969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34449" y="886101"/>
            <a:ext cx="113503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nvPr>
        </p:nvGraphicFramePr>
        <p:xfrm>
          <a:off x="299548" y="1526340"/>
          <a:ext cx="11485205" cy="4977097"/>
        </p:xfrm>
        <a:graphic>
          <a:graphicData uri="http://schemas.openxmlformats.org/drawingml/2006/table">
            <a:tbl>
              <a:tblPr firstRow="1" bandRow="1">
                <a:tableStyleId>{5C22544A-7EE6-4342-B048-85BDC9FD1C3A}</a:tableStyleId>
              </a:tblPr>
              <a:tblGrid>
                <a:gridCol w="1836962">
                  <a:extLst>
                    <a:ext uri="{9D8B030D-6E8A-4147-A177-3AD203B41FA5}">
                      <a16:colId xmlns:a16="http://schemas.microsoft.com/office/drawing/2014/main" val="20000"/>
                    </a:ext>
                  </a:extLst>
                </a:gridCol>
                <a:gridCol w="4488225">
                  <a:extLst>
                    <a:ext uri="{9D8B030D-6E8A-4147-A177-3AD203B41FA5}">
                      <a16:colId xmlns:a16="http://schemas.microsoft.com/office/drawing/2014/main" val="20001"/>
                    </a:ext>
                  </a:extLst>
                </a:gridCol>
                <a:gridCol w="5160018">
                  <a:extLst>
                    <a:ext uri="{9D8B030D-6E8A-4147-A177-3AD203B41FA5}">
                      <a16:colId xmlns:a16="http://schemas.microsoft.com/office/drawing/2014/main" val="20002"/>
                    </a:ext>
                  </a:extLst>
                </a:gridCol>
              </a:tblGrid>
              <a:tr h="1200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Ngoại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sinh</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extLst>
                  <a:ext uri="{0D108BD9-81ED-4DB2-BD59-A6C34878D82A}">
                    <a16:rowId xmlns:a16="http://schemas.microsoft.com/office/drawing/2014/main" val="10000"/>
                  </a:ext>
                </a:extLst>
              </a:tr>
              <a:tr h="27786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endParaRPr lang="en-US" sz="24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998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
        <p:nvSpPr>
          <p:cNvPr id="4" name="Rectangle 3"/>
          <p:cNvSpPr/>
          <p:nvPr/>
        </p:nvSpPr>
        <p:spPr>
          <a:xfrm>
            <a:off x="2341984" y="3415003"/>
            <a:ext cx="4217437" cy="100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Do các tác nhân từ bên trong vỏ Trái Đất. Do các chuyển động kiến tạo, hoạt động núi lửa và động đất</a:t>
            </a:r>
            <a:r>
              <a:rPr lang="vi-VN"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6777135" y="3279709"/>
            <a:ext cx="4767942" cy="1278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Do các tác nhân từ bên ngoài vỏ Trái Đất (các hiện tượng mưa, nắng, nhiệt độ, dòng chảy,… làm phá hủy</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đá</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gốc</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thành</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các</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vật</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liệu</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bở</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rời</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341984" y="5728798"/>
            <a:ext cx="4038602" cy="616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Làm gia tăng tính gồ ghề của bề mặt đất</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913984" y="5765923"/>
            <a:ext cx="4494245" cy="410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Phá hủy, san bằng các chỗ gồ</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ghề</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22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verest kalapatthar crop.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199" y="1690688"/>
            <a:ext cx="4104492" cy="4515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0808" y="6308437"/>
            <a:ext cx="3971636" cy="369332"/>
          </a:xfrm>
          <a:prstGeom prst="rect">
            <a:avLst/>
          </a:prstGeom>
          <a:noFill/>
        </p:spPr>
        <p:txBody>
          <a:bodyPr wrap="square" rtlCol="0">
            <a:spAutoFit/>
          </a:bodyPr>
          <a:lstStyle/>
          <a:p>
            <a:r>
              <a:rPr lang="en-US" dirty="0" smtClean="0">
                <a:hlinkClick r:id="rId3"/>
              </a:rPr>
              <a:t>https://vi.wikipedia.org/wiki/Everest</a:t>
            </a:r>
            <a:r>
              <a:rPr lang="en-US" dirty="0" smtClean="0"/>
              <a:t> </a:t>
            </a:r>
          </a:p>
        </p:txBody>
      </p:sp>
      <p:sp>
        <p:nvSpPr>
          <p:cNvPr id="6" name="TextBox 5"/>
          <p:cNvSpPr txBox="1"/>
          <p:nvPr/>
        </p:nvSpPr>
        <p:spPr>
          <a:xfrm>
            <a:off x="750330" y="1690688"/>
            <a:ext cx="3872592" cy="523220"/>
          </a:xfrm>
          <a:prstGeom prst="rect">
            <a:avLst/>
          </a:prstGeom>
          <a:noFill/>
        </p:spPr>
        <p:txBody>
          <a:bodyPr wrap="square" rtlCol="0">
            <a:spAutoFit/>
          </a:bodyPr>
          <a:lstStyle/>
          <a:p>
            <a:pPr algn="ctr"/>
            <a:r>
              <a:rPr lang="en-US" sz="2800" b="1" dirty="0" err="1" smtClean="0">
                <a:solidFill>
                  <a:srgbClr val="FFC000"/>
                </a:solidFill>
                <a:latin typeface="Times New Roman" panose="02020603050405020304" pitchFamily="18" charset="0"/>
                <a:cs typeface="Times New Roman" panose="02020603050405020304" pitchFamily="18" charset="0"/>
              </a:rPr>
              <a:t>Đỉnh</a:t>
            </a:r>
            <a:r>
              <a:rPr lang="en-US" sz="2800" b="1" dirty="0" smtClean="0">
                <a:solidFill>
                  <a:srgbClr val="FFC000"/>
                </a:solidFill>
                <a:latin typeface="Times New Roman" panose="02020603050405020304" pitchFamily="18" charset="0"/>
                <a:cs typeface="Times New Roman" panose="02020603050405020304" pitchFamily="18" charset="0"/>
              </a:rPr>
              <a:t> Ê-</a:t>
            </a:r>
            <a:r>
              <a:rPr lang="en-US" sz="2800" b="1" dirty="0" err="1" smtClean="0">
                <a:solidFill>
                  <a:srgbClr val="FFC000"/>
                </a:solidFill>
                <a:latin typeface="Times New Roman" panose="02020603050405020304" pitchFamily="18" charset="0"/>
                <a:cs typeface="Times New Roman" panose="02020603050405020304" pitchFamily="18" charset="0"/>
              </a:rPr>
              <a:t>vơ</a:t>
            </a:r>
            <a:r>
              <a:rPr lang="en-US" sz="2800" b="1" dirty="0" smtClean="0">
                <a:solidFill>
                  <a:srgbClr val="FFC000"/>
                </a:solidFill>
                <a:latin typeface="Times New Roman" panose="02020603050405020304" pitchFamily="18" charset="0"/>
                <a:cs typeface="Times New Roman" panose="02020603050405020304" pitchFamily="18" charset="0"/>
              </a:rPr>
              <a:t>-</a:t>
            </a:r>
            <a:r>
              <a:rPr lang="en-US" sz="2800" b="1" dirty="0" err="1" smtClean="0">
                <a:solidFill>
                  <a:srgbClr val="FFC000"/>
                </a:solidFill>
                <a:latin typeface="Times New Roman" panose="02020603050405020304" pitchFamily="18" charset="0"/>
                <a:cs typeface="Times New Roman" panose="02020603050405020304" pitchFamily="18" charset="0"/>
              </a:rPr>
              <a:t>rét</a:t>
            </a:r>
            <a:r>
              <a:rPr lang="en-US" sz="2800" b="1" dirty="0" smtClean="0">
                <a:solidFill>
                  <a:srgbClr val="FFC000"/>
                </a:solidFill>
                <a:latin typeface="Times New Roman" panose="02020603050405020304" pitchFamily="18" charset="0"/>
                <a:cs typeface="Times New Roman" panose="02020603050405020304" pitchFamily="18" charset="0"/>
              </a:rPr>
              <a:t>: 8848 m</a:t>
            </a:r>
            <a:endParaRPr lang="en-US" sz="2800" b="1" dirty="0">
              <a:solidFill>
                <a:srgbClr val="FFC000"/>
              </a:solidFill>
              <a:latin typeface="Times New Roman" panose="02020603050405020304" pitchFamily="18" charset="0"/>
              <a:cs typeface="Times New Roman" panose="02020603050405020304" pitchFamily="18" charset="0"/>
            </a:endParaRPr>
          </a:p>
        </p:txBody>
      </p:sp>
      <p:pic>
        <p:nvPicPr>
          <p:cNvPr id="1028" name="Picture 4" descr="https://upload.wikimedia.org/wikipedia/commons/thumb/1/1b/Marianatrenchmap.png/300px-Marianatrenchma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956" y="1689520"/>
            <a:ext cx="4162590" cy="45166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85229" y="6206132"/>
            <a:ext cx="3574471" cy="646331"/>
          </a:xfrm>
          <a:prstGeom prst="rect">
            <a:avLst/>
          </a:prstGeom>
          <a:noFill/>
        </p:spPr>
        <p:txBody>
          <a:bodyPr wrap="square" rtlCol="0">
            <a:spAutoFit/>
          </a:bodyPr>
          <a:lstStyle/>
          <a:p>
            <a:r>
              <a:rPr lang="en-US" dirty="0" smtClean="0">
                <a:hlinkClick r:id="rId5"/>
              </a:rPr>
              <a:t>https://vi.wikipedia.org/wiki/R%C3%A3nh_Mariana</a:t>
            </a:r>
            <a:r>
              <a:rPr lang="en-US" dirty="0" smtClean="0"/>
              <a:t> </a:t>
            </a:r>
            <a:endParaRPr lang="en-US" dirty="0"/>
          </a:p>
        </p:txBody>
      </p:sp>
      <p:sp>
        <p:nvSpPr>
          <p:cNvPr id="9" name="TextBox 8"/>
          <p:cNvSpPr txBox="1"/>
          <p:nvPr/>
        </p:nvSpPr>
        <p:spPr>
          <a:xfrm>
            <a:off x="6656490" y="3318118"/>
            <a:ext cx="3575957" cy="830997"/>
          </a:xfrm>
          <a:prstGeom prst="rect">
            <a:avLst/>
          </a:prstGeom>
          <a:noFill/>
        </p:spPr>
        <p:txBody>
          <a:bodyPr wrap="square" rtlCol="0">
            <a:spAutoFit/>
          </a:bodyPr>
          <a:lstStyle/>
          <a:p>
            <a:pPr algn="ctr"/>
            <a:r>
              <a:rPr lang="en-US" sz="2400" b="1" dirty="0" err="1" smtClean="0">
                <a:solidFill>
                  <a:srgbClr val="FFC000"/>
                </a:solidFill>
                <a:latin typeface="Times New Roman" panose="02020603050405020304" pitchFamily="18" charset="0"/>
                <a:cs typeface="Times New Roman" panose="02020603050405020304" pitchFamily="18" charset="0"/>
              </a:rPr>
              <a:t>Độ</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sâu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đại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dương</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khoảng</a:t>
            </a:r>
            <a:endParaRPr lang="en-US" sz="2400" b="1" dirty="0" smtClean="0">
              <a:solidFill>
                <a:srgbClr val="FFC000"/>
              </a:solidFill>
              <a:latin typeface="Times New Roman" panose="02020603050405020304" pitchFamily="18" charset="0"/>
              <a:cs typeface="Times New Roman" panose="02020603050405020304" pitchFamily="18" charset="0"/>
            </a:endParaRPr>
          </a:p>
          <a:p>
            <a:pPr algn="ctr"/>
            <a:r>
              <a:rPr lang="en-US" sz="2400" b="1" dirty="0" smtClean="0">
                <a:solidFill>
                  <a:srgbClr val="FFC000"/>
                </a:solidFill>
                <a:latin typeface="Times New Roman" panose="02020603050405020304" pitchFamily="18" charset="0"/>
                <a:cs typeface="Times New Roman" panose="02020603050405020304" pitchFamily="18" charset="0"/>
              </a:rPr>
              <a:t> 11000 m</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0" name="AutoShape 6"/>
          <p:cNvSpPr>
            <a:spLocks noGrp="1" noChangeArrowheads="1"/>
          </p:cNvSpPr>
          <p:nvPr>
            <p:ph type="title"/>
          </p:nvPr>
        </p:nvSpPr>
        <p:spPr bwMode="auto">
          <a:xfrm>
            <a:off x="4284147" y="309638"/>
            <a:ext cx="7197436" cy="1131166"/>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normAutofit fontScale="90000"/>
          </a:bodyP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29180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134" y="0"/>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94489" y="877163"/>
            <a:ext cx="11057963" cy="523220"/>
          </a:xfrm>
          <a:prstGeom prst="rect">
            <a:avLst/>
          </a:prstGeom>
        </p:spPr>
        <p:txBody>
          <a:bodyPr wrap="square">
            <a:spAutoFit/>
          </a:bodyPr>
          <a:lstStyle/>
          <a:p>
            <a:pPr>
              <a:spcAft>
                <a:spcPts val="0"/>
              </a:spcAft>
            </a:pPr>
            <a:r>
              <a:rPr lang="nl-NL"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Câu 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49362" y="1540913"/>
            <a:ext cx="11335199" cy="5197537"/>
          </a:xfrm>
          <a:prstGeom prst="rect">
            <a:avLst/>
          </a:prstGeom>
          <a:noFill/>
          <a:ln>
            <a:noFill/>
          </a:ln>
        </p:spPr>
      </p:pic>
      <p:sp>
        <p:nvSpPr>
          <p:cNvPr id="5" name="Rectangle 4"/>
          <p:cNvSpPr/>
          <p:nvPr/>
        </p:nvSpPr>
        <p:spPr>
          <a:xfrm>
            <a:off x="1134788" y="2995127"/>
            <a:ext cx="1651519"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Mưa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23252" y="2659225"/>
            <a:ext cx="1987420" cy="503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Ngoại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979298" y="3803780"/>
            <a:ext cx="1412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lửa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465442" y="5358882"/>
            <a:ext cx="1730085"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8391330" y="5190931"/>
            <a:ext cx="182027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đất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253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vi-VN" sz="3600" b="1" dirty="0">
                <a:solidFill>
                  <a:srgbClr val="CC00CC"/>
                </a:solidFill>
                <a:latin typeface="+mj-lt"/>
              </a:rPr>
              <a:t>Em hãy tìm thông tin về hang Sơn </a:t>
            </a:r>
            <a:r>
              <a:rPr lang="vi-VN" sz="3600" b="1" dirty="0" smtClean="0">
                <a:solidFill>
                  <a:srgbClr val="CC00CC"/>
                </a:solidFill>
                <a:latin typeface="Times New Roman" panose="02020603050405020304" pitchFamily="18" charset="0"/>
                <a:cs typeface="Times New Roman" panose="02020603050405020304" pitchFamily="18" charset="0"/>
              </a:rPr>
              <a:t>Đ</a:t>
            </a:r>
            <a:r>
              <a:rPr lang="en-US" sz="3600" b="1" dirty="0" err="1" smtClean="0">
                <a:solidFill>
                  <a:srgbClr val="CC00CC"/>
                </a:solidFill>
                <a:latin typeface="Times New Roman" panose="02020603050405020304" pitchFamily="18" charset="0"/>
                <a:cs typeface="Times New Roman" panose="02020603050405020304" pitchFamily="18" charset="0"/>
              </a:rPr>
              <a:t>oò</a:t>
            </a:r>
            <a:r>
              <a:rPr lang="vi-VN" sz="3600" b="1" dirty="0" smtClean="0">
                <a:solidFill>
                  <a:srgbClr val="CC00CC"/>
                </a:solidFill>
                <a:latin typeface="Times New Roman" panose="02020603050405020304" pitchFamily="18" charset="0"/>
                <a:cs typeface="Times New Roman" panose="02020603050405020304" pitchFamily="18" charset="0"/>
              </a:rPr>
              <a:t>ng </a:t>
            </a:r>
            <a:r>
              <a:rPr lang="vi-VN" sz="3600" b="1" dirty="0">
                <a:solidFill>
                  <a:srgbClr val="CC00CC"/>
                </a:solidFill>
                <a:latin typeface="+mj-lt"/>
              </a:rPr>
              <a:t>và cho biết hang </a:t>
            </a:r>
            <a:r>
              <a:rPr lang="vi-VN" sz="3600" b="1" dirty="0">
                <a:solidFill>
                  <a:srgbClr val="CC00CC"/>
                </a:solidFill>
                <a:latin typeface="Times New Roman" panose="02020603050405020304" pitchFamily="18" charset="0"/>
                <a:cs typeface="Times New Roman" panose="02020603050405020304" pitchFamily="18" charset="0"/>
              </a:rPr>
              <a:t>Sơn Đ</a:t>
            </a:r>
            <a:r>
              <a:rPr lang="en-US" sz="3600" b="1" dirty="0" err="1">
                <a:solidFill>
                  <a:srgbClr val="CC00CC"/>
                </a:solidFill>
                <a:latin typeface="Times New Roman" panose="02020603050405020304" pitchFamily="18" charset="0"/>
                <a:cs typeface="Times New Roman" panose="02020603050405020304" pitchFamily="18" charset="0"/>
              </a:rPr>
              <a:t>oò</a:t>
            </a:r>
            <a:r>
              <a:rPr lang="vi-VN" sz="3600" b="1" dirty="0">
                <a:solidFill>
                  <a:srgbClr val="CC00CC"/>
                </a:solidFill>
                <a:latin typeface="Times New Roman" panose="02020603050405020304" pitchFamily="18" charset="0"/>
                <a:cs typeface="Times New Roman" panose="02020603050405020304" pitchFamily="18" charset="0"/>
              </a:rPr>
              <a:t>ng </a:t>
            </a:r>
            <a:r>
              <a:rPr lang="vi-VN" sz="3600" b="1" dirty="0" smtClean="0">
                <a:solidFill>
                  <a:srgbClr val="CC00CC"/>
                </a:solidFill>
                <a:latin typeface="+mj-lt"/>
              </a:rPr>
              <a:t>là </a:t>
            </a:r>
            <a:r>
              <a:rPr lang="vi-VN" sz="3600" b="1" dirty="0">
                <a:solidFill>
                  <a:srgbClr val="CC00CC"/>
                </a:solidFill>
                <a:latin typeface="+mj-lt"/>
              </a:rPr>
              <a:t>kết quả của quá trình hình thành địa hình nào</a:t>
            </a:r>
            <a:r>
              <a:rPr lang="vi-VN" sz="3600" b="1" dirty="0" smtClean="0">
                <a:solidFill>
                  <a:srgbClr val="CC00CC"/>
                </a:solidFill>
                <a:latin typeface="+mj-lt"/>
              </a:rPr>
              <a:t>?</a:t>
            </a:r>
            <a:endParaRPr lang="en-US" sz="3600" dirty="0">
              <a:solidFill>
                <a:srgbClr val="CC00CC"/>
              </a:solidFill>
              <a:latin typeface="+mj-lt"/>
            </a:endParaRPr>
          </a:p>
        </p:txBody>
      </p:sp>
    </p:spTree>
    <p:extLst>
      <p:ext uri="{BB962C8B-B14F-4D97-AF65-F5344CB8AC3E}">
        <p14:creationId xmlns:p14="http://schemas.microsoft.com/office/powerpoint/2010/main" val="2592173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3539430"/>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tiết</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sau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10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Phân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biệt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dạng</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Trái</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Kể</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tên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loại</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28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10: QUÁ TRÌNH NỘI SINH VÀ NGOẠI SINH. CÁC DẠNG ĐỊA HÌNH CHÍNH. KHOÁNG SẢN.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6" descr="Phong Nha - Kỳ quan đệ nhất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0877"/>
            <a:ext cx="4098439" cy="2766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i lau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441" y="1870875"/>
            <a:ext cx="3748603" cy="27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TNLAKE1"/>
          <p:cNvPicPr>
            <a:picLocks noChangeAspect="1" noChangeArrowheads="1"/>
          </p:cNvPicPr>
          <p:nvPr/>
        </p:nvPicPr>
        <p:blipFill>
          <a:blip r:embed="rId4"/>
          <a:srcRect/>
          <a:stretch>
            <a:fillRect/>
          </a:stretch>
        </p:blipFill>
        <p:spPr bwMode="auto">
          <a:xfrm>
            <a:off x="0" y="4637313"/>
            <a:ext cx="4098447" cy="2190539"/>
          </a:xfrm>
          <a:prstGeom prst="rect">
            <a:avLst/>
          </a:prstGeom>
          <a:noFill/>
          <a:ln w="9525">
            <a:noFill/>
            <a:miter lim="800000"/>
            <a:headEnd/>
            <a:tailEnd/>
          </a:ln>
        </p:spPr>
      </p:pic>
      <p:pic>
        <p:nvPicPr>
          <p:cNvPr id="8" name="Picture 7" descr="10 sự thật thú vị về Sahara - sa mạc huyền thoại của Trái Đấ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439" y="4637312"/>
            <a:ext cx="4098438" cy="2190540"/>
          </a:xfrm>
          <a:prstGeom prst="rect">
            <a:avLst/>
          </a:prstGeom>
          <a:noFill/>
          <a:ln>
            <a:noFill/>
          </a:ln>
        </p:spPr>
      </p:pic>
      <p:pic>
        <p:nvPicPr>
          <p:cNvPr id="9" name="Picture 11" descr="DONG B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6879" y="4637311"/>
            <a:ext cx="3995122" cy="21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stretch>
            <a:fillRect/>
          </a:stretch>
        </p:blipFill>
        <p:spPr>
          <a:xfrm>
            <a:off x="7847044" y="1870875"/>
            <a:ext cx="4344957" cy="2766438"/>
          </a:xfrm>
          <a:prstGeom prst="rect">
            <a:avLst/>
          </a:prstGeom>
        </p:spPr>
      </p:pic>
    </p:spTree>
    <p:extLst>
      <p:ext uri="{BB962C8B-B14F-4D97-AF65-F5344CB8AC3E}">
        <p14:creationId xmlns:p14="http://schemas.microsoft.com/office/powerpoint/2010/main" val="130330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smtClean="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27305" y="3697435"/>
            <a:ext cx="5802068" cy="1941062"/>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23774" y="3782355"/>
            <a:ext cx="3747733"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địa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hình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chính</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205273" y="2323504"/>
            <a:ext cx="6564790" cy="23333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452974" y="2540816"/>
            <a:ext cx="4967600"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Quá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nội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và</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ngoại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455373" y="262424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nvGrpSpPr>
          <p:cNvPr id="20" name="Google Shape;104;p2"/>
          <p:cNvGrpSpPr/>
          <p:nvPr/>
        </p:nvGrpSpPr>
        <p:grpSpPr>
          <a:xfrm flipH="1">
            <a:off x="1474236" y="4772962"/>
            <a:ext cx="4822983" cy="1777128"/>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1956390" y="4992165"/>
            <a:ext cx="3449141"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Khoáng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sản</a:t>
            </a:r>
            <a:endParaRPr lang="en-GB" sz="3600" b="1" dirty="0" smtClean="0">
              <a:latin typeface="Times New Roman" panose="02020603050405020304" pitchFamily="18" charset="0"/>
              <a:cs typeface="Times New Roman" panose="02020603050405020304" pitchFamily="18" charset="0"/>
            </a:endParaRPr>
          </a:p>
        </p:txBody>
      </p:sp>
      <p:sp>
        <p:nvSpPr>
          <p:cNvPr id="25" name="Rounded Rectangle 24"/>
          <p:cNvSpPr/>
          <p:nvPr/>
        </p:nvSpPr>
        <p:spPr>
          <a:xfrm>
            <a:off x="5420574" y="4958464"/>
            <a:ext cx="686144" cy="657996"/>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3</a:t>
            </a:r>
            <a:endParaRPr lang="en-GB" sz="4000" b="1" dirty="0">
              <a:solidFill>
                <a:schemeClr val="bg1">
                  <a:lumMod val="50000"/>
                </a:schemeClr>
              </a:solidFill>
            </a:endParaRPr>
          </a:p>
        </p:txBody>
      </p:sp>
      <p:sp>
        <p:nvSpPr>
          <p:cNvPr id="28" name="Rounded Rectangle 27"/>
          <p:cNvSpPr/>
          <p:nvPr/>
        </p:nvSpPr>
        <p:spPr>
          <a:xfrm>
            <a:off x="6512843" y="39471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2</a:t>
            </a:r>
            <a:endParaRPr lang="en-GB" sz="4000" b="1" dirty="0">
              <a:solidFill>
                <a:schemeClr val="bg1">
                  <a:lumMod val="50000"/>
                </a:schemeClr>
              </a:solidFill>
            </a:endParaRPr>
          </a:p>
        </p:txBody>
      </p:sp>
    </p:spTree>
    <p:custDataLst>
      <p:tags r:id="rId1"/>
    </p:custDataLst>
    <p:extLst>
      <p:ext uri="{BB962C8B-B14F-4D97-AF65-F5344CB8AC3E}">
        <p14:creationId xmlns:p14="http://schemas.microsoft.com/office/powerpoint/2010/main" val="3502460155"/>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738664"/>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smtClean="0">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5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10.1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263754" y="3987156"/>
            <a:ext cx="7865705" cy="461665"/>
          </a:xfrm>
          <a:prstGeom prst="rect">
            <a:avLst/>
          </a:prstGeom>
          <a:solidFill>
            <a:srgbClr val="FFFF0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smtClean="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 b, c?</a:t>
            </a:r>
            <a:endParaRPr lang="en-US" sz="24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263754" y="4755355"/>
            <a:ext cx="7865705" cy="830997"/>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400" b="1" dirty="0" smtClean="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263754" y="5821730"/>
            <a:ext cx="7865705" cy="830997"/>
          </a:xfrm>
          <a:prstGeom prst="rect">
            <a:avLst/>
          </a:prstGeom>
          <a:solidFill>
            <a:schemeClr val="accent2">
              <a:lumMod val="60000"/>
              <a:lumOff val="4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400" b="1" dirty="0" smtClean="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3"/>
          <a:stretch>
            <a:fillRect/>
          </a:stretch>
        </p:blipFill>
        <p:spPr>
          <a:xfrm>
            <a:off x="8313577" y="1532351"/>
            <a:ext cx="3806889" cy="4541878"/>
          </a:xfrm>
          <a:prstGeom prst="rect">
            <a:avLst/>
          </a:prstGeom>
        </p:spPr>
      </p:pic>
      <p:graphicFrame>
        <p:nvGraphicFramePr>
          <p:cNvPr id="2" name="Table 1"/>
          <p:cNvGraphicFramePr>
            <a:graphicFrameLocks noGrp="1"/>
          </p:cNvGraphicFramePr>
          <p:nvPr>
            <p:extLst/>
          </p:nvPr>
        </p:nvGraphicFramePr>
        <p:xfrm>
          <a:off x="660257" y="1493488"/>
          <a:ext cx="7295202" cy="2290506"/>
        </p:xfrm>
        <a:graphic>
          <a:graphicData uri="http://schemas.openxmlformats.org/drawingml/2006/table">
            <a:tbl>
              <a:tblPr firstRow="1" bandRow="1">
                <a:tableStyleId>{5C22544A-7EE6-4342-B048-85BDC9FD1C3A}</a:tableStyleId>
              </a:tblPr>
              <a:tblGrid>
                <a:gridCol w="2431734">
                  <a:extLst>
                    <a:ext uri="{9D8B030D-6E8A-4147-A177-3AD203B41FA5}">
                      <a16:colId xmlns:a16="http://schemas.microsoft.com/office/drawing/2014/main" val="20000"/>
                    </a:ext>
                  </a:extLst>
                </a:gridCol>
                <a:gridCol w="2431734">
                  <a:extLst>
                    <a:ext uri="{9D8B030D-6E8A-4147-A177-3AD203B41FA5}">
                      <a16:colId xmlns:a16="http://schemas.microsoft.com/office/drawing/2014/main" val="20001"/>
                    </a:ext>
                  </a:extLst>
                </a:gridCol>
                <a:gridCol w="2431734">
                  <a:extLst>
                    <a:ext uri="{9D8B030D-6E8A-4147-A177-3AD203B41FA5}">
                      <a16:colId xmlns:a16="http://schemas.microsoft.com/office/drawing/2014/main" val="20002"/>
                    </a:ext>
                  </a:extLst>
                </a:gridCol>
              </a:tblGrid>
              <a:tr h="6693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solidFill>
                          <a:schemeClr val="tx1"/>
                        </a:solidFill>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extLst>
                  <a:ext uri="{0D108BD9-81ED-4DB2-BD59-A6C34878D82A}">
                    <a16:rowId xmlns:a16="http://schemas.microsoft.com/office/drawing/2014/main" val="10000"/>
                  </a:ext>
                </a:extLst>
              </a:tr>
              <a:tr h="672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672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756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1302276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6954" y="4991677"/>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
        <p:nvSpPr>
          <p:cNvPr id="2" name="TextBox 1"/>
          <p:cNvSpPr txBox="1"/>
          <p:nvPr/>
        </p:nvSpPr>
        <p:spPr>
          <a:xfrm>
            <a:off x="110837" y="2895889"/>
            <a:ext cx="1173018" cy="1754326"/>
          </a:xfrm>
          <a:prstGeom prst="rect">
            <a:avLst/>
          </a:prstGeom>
          <a:noFill/>
        </p:spPr>
        <p:txBody>
          <a:bodyPr wrap="square" rtlCol="0">
            <a:spAutoFit/>
          </a:bodyPr>
          <a:lstStyle/>
          <a:p>
            <a:r>
              <a:rPr lang="en-US" dirty="0" smtClean="0">
                <a:hlinkClick r:id="rId11"/>
              </a:rPr>
              <a:t>https://slidetodoc.com/chng-ii-cc-thnh-phn-t-nhin-ca/</a:t>
            </a:r>
            <a:r>
              <a:rPr lang="en-US" dirty="0" smtClean="0"/>
              <a:t> </a:t>
            </a:r>
            <a:endParaRPr lang="en-US" dirty="0"/>
          </a:p>
        </p:txBody>
      </p:sp>
    </p:spTree>
    <p:extLst>
      <p:ext uri="{BB962C8B-B14F-4D97-AF65-F5344CB8AC3E}">
        <p14:creationId xmlns:p14="http://schemas.microsoft.com/office/powerpoint/2010/main" val="2369567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4235" y="2078180"/>
            <a:ext cx="7583054" cy="369455"/>
          </a:xfrm>
          <a:prstGeom prst="rect">
            <a:avLst/>
          </a:prstGeom>
          <a:noFill/>
        </p:spPr>
        <p:txBody>
          <a:bodyPr wrap="square" rtlCol="0">
            <a:spAutoFit/>
          </a:bodyPr>
          <a:lstStyle/>
          <a:p>
            <a:r>
              <a:rPr lang="en-US" dirty="0" smtClean="0">
                <a:hlinkClick r:id="rId4"/>
              </a:rPr>
              <a:t>https://baocaobang.vn/Dat-nuoc-Con-nguoi/Dinh-nui-Phan-Xi-Pang/16572.bcb</a:t>
            </a:r>
            <a:r>
              <a:rPr lang="en-US" dirty="0" smtClean="0"/>
              <a:t> </a:t>
            </a:r>
            <a:endParaRPr lang="en-US" dirty="0"/>
          </a:p>
        </p:txBody>
      </p:sp>
    </p:spTree>
    <p:extLst>
      <p:ext uri="{BB962C8B-B14F-4D97-AF65-F5344CB8AC3E}">
        <p14:creationId xmlns:p14="http://schemas.microsoft.com/office/powerpoint/2010/main" val="1905621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1115</Words>
  <Application>Microsoft Office PowerPoint</Application>
  <PresentationFormat>Widescreen</PresentationFormat>
  <Paragraphs>139</Paragraphs>
  <Slides>22</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.VnTime</vt:lpstr>
      <vt:lpstr>Arial</vt:lpstr>
      <vt:lpstr>Calibri</vt:lpstr>
      <vt:lpstr>Calibri Light</vt:lpstr>
      <vt:lpstr>Symbol</vt:lpstr>
      <vt:lpstr>Times New Roman</vt:lpstr>
      <vt:lpstr>Wingdings</vt:lpstr>
      <vt:lpstr>Office Theme</vt:lpstr>
      <vt:lpstr>PowerPoint Presentation</vt:lpstr>
      <vt:lpstr>Theo các em, điều gì khiến bề mặt Trái Đất lồi lõm như vậy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Trân Thị Kim Liên</dc:creator>
  <cp:lastModifiedBy>Trân Thị Kim Liên</cp:lastModifiedBy>
  <cp:revision>19</cp:revision>
  <dcterms:created xsi:type="dcterms:W3CDTF">2022-07-13T01:28:15Z</dcterms:created>
  <dcterms:modified xsi:type="dcterms:W3CDTF">2022-08-07T01:52:25Z</dcterms:modified>
</cp:coreProperties>
</file>