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75" r:id="rId8"/>
    <p:sldId id="276" r:id="rId9"/>
    <p:sldId id="277" r:id="rId10"/>
    <p:sldId id="264" r:id="rId11"/>
    <p:sldId id="265" r:id="rId12"/>
    <p:sldId id="266" r:id="rId13"/>
    <p:sldId id="268" r:id="rId14"/>
    <p:sldId id="263" r:id="rId15"/>
    <p:sldId id="269" r:id="rId16"/>
    <p:sldId id="270" r:id="rId17"/>
    <p:sldId id="271" r:id="rId18"/>
    <p:sldId id="272" r:id="rId19"/>
    <p:sldId id="273"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3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CBABE1-AADF-4524-9F49-FE142FFCCBCF}"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8FED1-BC3A-4296-A8D0-D6E395A4BABF}" type="slidenum">
              <a:rPr lang="en-US" smtClean="0"/>
              <a:t>‹#›</a:t>
            </a:fld>
            <a:endParaRPr lang="en-US"/>
          </a:p>
        </p:txBody>
      </p:sp>
    </p:spTree>
    <p:extLst>
      <p:ext uri="{BB962C8B-B14F-4D97-AF65-F5344CB8AC3E}">
        <p14:creationId xmlns:p14="http://schemas.microsoft.com/office/powerpoint/2010/main" val="40703252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CBABE1-AADF-4524-9F49-FE142FFCCBCF}"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8FED1-BC3A-4296-A8D0-D6E395A4BABF}" type="slidenum">
              <a:rPr lang="en-US" smtClean="0"/>
              <a:t>‹#›</a:t>
            </a:fld>
            <a:endParaRPr lang="en-US"/>
          </a:p>
        </p:txBody>
      </p:sp>
    </p:spTree>
    <p:extLst>
      <p:ext uri="{BB962C8B-B14F-4D97-AF65-F5344CB8AC3E}">
        <p14:creationId xmlns:p14="http://schemas.microsoft.com/office/powerpoint/2010/main" val="41429809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CBABE1-AADF-4524-9F49-FE142FFCCBCF}"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8FED1-BC3A-4296-A8D0-D6E395A4BABF}" type="slidenum">
              <a:rPr lang="en-US" smtClean="0"/>
              <a:t>‹#›</a:t>
            </a:fld>
            <a:endParaRPr lang="en-US"/>
          </a:p>
        </p:txBody>
      </p:sp>
    </p:spTree>
    <p:extLst>
      <p:ext uri="{BB962C8B-B14F-4D97-AF65-F5344CB8AC3E}">
        <p14:creationId xmlns:p14="http://schemas.microsoft.com/office/powerpoint/2010/main" val="21181388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CBABE1-AADF-4524-9F49-FE142FFCCBCF}"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8FED1-BC3A-4296-A8D0-D6E395A4BABF}" type="slidenum">
              <a:rPr lang="en-US" smtClean="0"/>
              <a:t>‹#›</a:t>
            </a:fld>
            <a:endParaRPr lang="en-US"/>
          </a:p>
        </p:txBody>
      </p:sp>
    </p:spTree>
    <p:extLst>
      <p:ext uri="{BB962C8B-B14F-4D97-AF65-F5344CB8AC3E}">
        <p14:creationId xmlns:p14="http://schemas.microsoft.com/office/powerpoint/2010/main" val="21144500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CBABE1-AADF-4524-9F49-FE142FFCCBCF}"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8FED1-BC3A-4296-A8D0-D6E395A4BABF}" type="slidenum">
              <a:rPr lang="en-US" smtClean="0"/>
              <a:t>‹#›</a:t>
            </a:fld>
            <a:endParaRPr lang="en-US"/>
          </a:p>
        </p:txBody>
      </p:sp>
    </p:spTree>
    <p:extLst>
      <p:ext uri="{BB962C8B-B14F-4D97-AF65-F5344CB8AC3E}">
        <p14:creationId xmlns:p14="http://schemas.microsoft.com/office/powerpoint/2010/main" val="6761597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CBABE1-AADF-4524-9F49-FE142FFCCBCF}" type="datetimeFigureOut">
              <a:rPr lang="en-US" smtClean="0"/>
              <a:t>9/19/2021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8FED1-BC3A-4296-A8D0-D6E395A4BABF}" type="slidenum">
              <a:rPr lang="en-US" smtClean="0"/>
              <a:t>‹#›</a:t>
            </a:fld>
            <a:endParaRPr lang="en-US"/>
          </a:p>
        </p:txBody>
      </p:sp>
    </p:spTree>
    <p:extLst>
      <p:ext uri="{BB962C8B-B14F-4D97-AF65-F5344CB8AC3E}">
        <p14:creationId xmlns:p14="http://schemas.microsoft.com/office/powerpoint/2010/main" val="2190581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CBABE1-AADF-4524-9F49-FE142FFCCBCF}" type="datetimeFigureOut">
              <a:rPr lang="en-US" smtClean="0"/>
              <a:t>9/19/2021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B8FED1-BC3A-4296-A8D0-D6E395A4BABF}" type="slidenum">
              <a:rPr lang="en-US" smtClean="0"/>
              <a:t>‹#›</a:t>
            </a:fld>
            <a:endParaRPr lang="en-US"/>
          </a:p>
        </p:txBody>
      </p:sp>
    </p:spTree>
    <p:extLst>
      <p:ext uri="{BB962C8B-B14F-4D97-AF65-F5344CB8AC3E}">
        <p14:creationId xmlns:p14="http://schemas.microsoft.com/office/powerpoint/2010/main" val="39116348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CBABE1-AADF-4524-9F49-FE142FFCCBCF}" type="datetimeFigureOut">
              <a:rPr lang="en-US" smtClean="0"/>
              <a:t>9/19/2021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B8FED1-BC3A-4296-A8D0-D6E395A4BABF}" type="slidenum">
              <a:rPr lang="en-US" smtClean="0"/>
              <a:t>‹#›</a:t>
            </a:fld>
            <a:endParaRPr lang="en-US"/>
          </a:p>
        </p:txBody>
      </p:sp>
    </p:spTree>
    <p:extLst>
      <p:ext uri="{BB962C8B-B14F-4D97-AF65-F5344CB8AC3E}">
        <p14:creationId xmlns:p14="http://schemas.microsoft.com/office/powerpoint/2010/main" val="20540042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CBABE1-AADF-4524-9F49-FE142FFCCBCF}" type="datetimeFigureOut">
              <a:rPr lang="en-US" smtClean="0"/>
              <a:t>9/19/2021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B8FED1-BC3A-4296-A8D0-D6E395A4BABF}" type="slidenum">
              <a:rPr lang="en-US" smtClean="0"/>
              <a:t>‹#›</a:t>
            </a:fld>
            <a:endParaRPr lang="en-US"/>
          </a:p>
        </p:txBody>
      </p:sp>
    </p:spTree>
    <p:extLst>
      <p:ext uri="{BB962C8B-B14F-4D97-AF65-F5344CB8AC3E}">
        <p14:creationId xmlns:p14="http://schemas.microsoft.com/office/powerpoint/2010/main" val="7600364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CBABE1-AADF-4524-9F49-FE142FFCCBCF}" type="datetimeFigureOut">
              <a:rPr lang="en-US" smtClean="0"/>
              <a:t>9/19/2021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8FED1-BC3A-4296-A8D0-D6E395A4BABF}" type="slidenum">
              <a:rPr lang="en-US" smtClean="0"/>
              <a:t>‹#›</a:t>
            </a:fld>
            <a:endParaRPr lang="en-US"/>
          </a:p>
        </p:txBody>
      </p:sp>
    </p:spTree>
    <p:extLst>
      <p:ext uri="{BB962C8B-B14F-4D97-AF65-F5344CB8AC3E}">
        <p14:creationId xmlns:p14="http://schemas.microsoft.com/office/powerpoint/2010/main" val="13393639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CBABE1-AADF-4524-9F49-FE142FFCCBCF}" type="datetimeFigureOut">
              <a:rPr lang="en-US" smtClean="0"/>
              <a:t>9/19/2021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8FED1-BC3A-4296-A8D0-D6E395A4BABF}" type="slidenum">
              <a:rPr lang="en-US" smtClean="0"/>
              <a:t>‹#›</a:t>
            </a:fld>
            <a:endParaRPr lang="en-US"/>
          </a:p>
        </p:txBody>
      </p:sp>
    </p:spTree>
    <p:extLst>
      <p:ext uri="{BB962C8B-B14F-4D97-AF65-F5344CB8AC3E}">
        <p14:creationId xmlns:p14="http://schemas.microsoft.com/office/powerpoint/2010/main" val="9698295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CBABE1-AADF-4524-9F49-FE142FFCCBCF}" type="datetimeFigureOut">
              <a:rPr lang="en-US" smtClean="0"/>
              <a:t>9/19/2021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B8FED1-BC3A-4296-A8D0-D6E395A4BABF}" type="slidenum">
              <a:rPr lang="en-US" smtClean="0"/>
              <a:t>‹#›</a:t>
            </a:fld>
            <a:endParaRPr lang="en-US"/>
          </a:p>
        </p:txBody>
      </p:sp>
    </p:spTree>
    <p:extLst>
      <p:ext uri="{BB962C8B-B14F-4D97-AF65-F5344CB8AC3E}">
        <p14:creationId xmlns:p14="http://schemas.microsoft.com/office/powerpoint/2010/main" val="2142385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audio" Target="../media/media10.wma"/><Relationship Id="rId2" Type="http://schemas.microsoft.com/office/2007/relationships/media" Target="../media/media10.wma"/><Relationship Id="rId1" Type="http://schemas.openxmlformats.org/officeDocument/2006/relationships/tags" Target="../tags/tag7.xml"/><Relationship Id="rId5" Type="http://schemas.openxmlformats.org/officeDocument/2006/relationships/image" Target="../media/image3.png"/><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media11.wma"/><Relationship Id="rId2" Type="http://schemas.microsoft.com/office/2007/relationships/media" Target="../media/media11.wma"/><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media12.wma"/><Relationship Id="rId2" Type="http://schemas.microsoft.com/office/2007/relationships/media" Target="../media/media12.wma"/><Relationship Id="rId1" Type="http://schemas.openxmlformats.org/officeDocument/2006/relationships/tags" Target="../tags/tag9.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media13.wma"/><Relationship Id="rId2" Type="http://schemas.microsoft.com/office/2007/relationships/media" Target="../media/media13.wma"/><Relationship Id="rId1" Type="http://schemas.openxmlformats.org/officeDocument/2006/relationships/tags" Target="../tags/tag10.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media14.wma"/><Relationship Id="rId2" Type="http://schemas.microsoft.com/office/2007/relationships/media" Target="../media/media14.wma"/><Relationship Id="rId1" Type="http://schemas.openxmlformats.org/officeDocument/2006/relationships/tags" Target="../tags/tag11.xml"/><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media15.wma"/><Relationship Id="rId2" Type="http://schemas.microsoft.com/office/2007/relationships/media" Target="../media/media15.wma"/><Relationship Id="rId1" Type="http://schemas.openxmlformats.org/officeDocument/2006/relationships/tags" Target="../tags/tag12.xml"/><Relationship Id="rId6" Type="http://schemas.openxmlformats.org/officeDocument/2006/relationships/image" Target="../media/image3.png"/><Relationship Id="rId5" Type="http://schemas.openxmlformats.org/officeDocument/2006/relationships/image" Target="../media/image5.jpg"/><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media16.wma"/><Relationship Id="rId7" Type="http://schemas.openxmlformats.org/officeDocument/2006/relationships/image" Target="../media/image3.png"/><Relationship Id="rId2" Type="http://schemas.microsoft.com/office/2007/relationships/media" Target="../media/media16.wma"/><Relationship Id="rId1" Type="http://schemas.openxmlformats.org/officeDocument/2006/relationships/tags" Target="../tags/tag13.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media17.wma"/><Relationship Id="rId2" Type="http://schemas.microsoft.com/office/2007/relationships/media" Target="../media/media17.wma"/><Relationship Id="rId1" Type="http://schemas.openxmlformats.org/officeDocument/2006/relationships/tags" Target="../tags/tag14.xml"/><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media18.wma"/><Relationship Id="rId2" Type="http://schemas.microsoft.com/office/2007/relationships/media" Target="../media/media18.wma"/><Relationship Id="rId1" Type="http://schemas.openxmlformats.org/officeDocument/2006/relationships/tags" Target="../tags/tag15.xml"/><Relationship Id="rId5" Type="http://schemas.openxmlformats.org/officeDocument/2006/relationships/image" Target="../media/image3.png"/><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audio" Target="../media/media19.wma"/><Relationship Id="rId2" Type="http://schemas.microsoft.com/office/2007/relationships/media" Target="../media/media19.wma"/><Relationship Id="rId1" Type="http://schemas.openxmlformats.org/officeDocument/2006/relationships/tags" Target="../tags/tag16.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media2.wma"/><Relationship Id="rId2" Type="http://schemas.microsoft.com/office/2007/relationships/media" Target="../media/media2.wma"/><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audio" Target="../media/media20.wma"/><Relationship Id="rId2" Type="http://schemas.microsoft.com/office/2007/relationships/media" Target="../media/media20.wma"/><Relationship Id="rId1" Type="http://schemas.openxmlformats.org/officeDocument/2006/relationships/tags" Target="../tags/tag17.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wma"/><Relationship Id="rId2" Type="http://schemas.microsoft.com/office/2007/relationships/media" Target="../media/media3.wma"/><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media4.wma"/><Relationship Id="rId2" Type="http://schemas.microsoft.com/office/2007/relationships/media" Target="../media/media4.wma"/><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audio" Target="../media/media7.wma"/><Relationship Id="rId2" Type="http://schemas.microsoft.com/office/2007/relationships/media" Target="../media/media7.wma"/><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media8.wma"/><Relationship Id="rId2" Type="http://schemas.microsoft.com/office/2007/relationships/media" Target="../media/media8.wma"/><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audio" Target="../media/media9.wma"/><Relationship Id="rId2" Type="http://schemas.microsoft.com/office/2007/relationships/media" Target="../media/media9.wma"/><Relationship Id="rId1" Type="http://schemas.openxmlformats.org/officeDocument/2006/relationships/tags" Target="../tags/tag6.xml"/><Relationship Id="rId5" Type="http://schemas.openxmlformats.org/officeDocument/2006/relationships/image" Target="../media/image3.png"/><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Users\Administrator\Desktop\image_c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03" y="-79345"/>
            <a:ext cx="12192000"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7"/>
          <p:cNvSpPr txBox="1">
            <a:spLocks noChangeArrowheads="1"/>
          </p:cNvSpPr>
          <p:nvPr/>
        </p:nvSpPr>
        <p:spPr bwMode="auto">
          <a:xfrm>
            <a:off x="3050849" y="838201"/>
            <a:ext cx="5751319"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4000" b="1" i="1" u="sng" dirty="0" err="1" smtClean="0">
                <a:solidFill>
                  <a:schemeClr val="bg1"/>
                </a:solidFill>
                <a:latin typeface="Times New Roman" panose="02020603050405020304" pitchFamily="18" charset="0"/>
                <a:cs typeface="Times New Roman" panose="02020603050405020304" pitchFamily="18" charset="0"/>
              </a:rPr>
              <a:t>Tiết</a:t>
            </a:r>
            <a:r>
              <a:rPr lang="en-US" altLang="en-US" sz="4000" b="1" i="1" u="sng" dirty="0" smtClean="0">
                <a:solidFill>
                  <a:schemeClr val="bg1"/>
                </a:solidFill>
                <a:latin typeface="Times New Roman" panose="02020603050405020304" pitchFamily="18" charset="0"/>
                <a:cs typeface="Times New Roman" panose="02020603050405020304" pitchFamily="18" charset="0"/>
              </a:rPr>
              <a:t> 8</a:t>
            </a:r>
            <a:r>
              <a:rPr lang="en-US" altLang="en-US" sz="4000" b="1" dirty="0" smtClean="0">
                <a:solidFill>
                  <a:schemeClr val="bg1"/>
                </a:solidFill>
                <a:latin typeface="Times New Roman" panose="02020603050405020304" pitchFamily="18" charset="0"/>
                <a:cs typeface="Times New Roman" panose="02020603050405020304" pitchFamily="18" charset="0"/>
              </a:rPr>
              <a:t>: </a:t>
            </a:r>
          </a:p>
          <a:p>
            <a:pPr algn="ctr">
              <a:spcBef>
                <a:spcPct val="50000"/>
              </a:spcBef>
            </a:pPr>
            <a:r>
              <a:rPr lang="en-US" altLang="en-US" sz="4000" b="1" dirty="0" smtClean="0">
                <a:solidFill>
                  <a:schemeClr val="bg1"/>
                </a:solidFill>
                <a:latin typeface="Times New Roman" panose="02020603050405020304" pitchFamily="18" charset="0"/>
                <a:cs typeface="Times New Roman" panose="02020603050405020304" pitchFamily="18" charset="0"/>
              </a:rPr>
              <a:t>SỬ </a:t>
            </a:r>
            <a:r>
              <a:rPr lang="en-US" altLang="en-US" sz="4000" b="1" dirty="0">
                <a:solidFill>
                  <a:schemeClr val="bg1"/>
                </a:solidFill>
                <a:latin typeface="Times New Roman" panose="02020603050405020304" pitchFamily="18" charset="0"/>
                <a:cs typeface="Times New Roman" panose="02020603050405020304" pitchFamily="18" charset="0"/>
              </a:rPr>
              <a:t>DỤNG MỘT SỐ BIỆN PHÁP NGHỆ THUẬT TRONG VĂN BẢN THUYẾT MINH</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497706408"/>
      </p:ext>
    </p:extLst>
  </p:cSld>
  <p:clrMapOvr>
    <a:masterClrMapping/>
  </p:clrMapOvr>
  <mc:AlternateContent xmlns:mc="http://schemas.openxmlformats.org/markup-compatibility/2006">
    <mc:Choice xmlns:p14="http://schemas.microsoft.com/office/powerpoint/2010/main" Requires="p14">
      <p:transition spd="slow" p14:dur="800" advTm="907">
        <p:circle/>
      </p:transition>
    </mc:Choice>
    <mc:Fallback>
      <p:transition spd="slow" advTm="907">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316193" y="217249"/>
            <a:ext cx="120239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3200" b="1" dirty="0">
                <a:solidFill>
                  <a:srgbClr val="FF0000"/>
                </a:solidFill>
                <a:latin typeface="Times New Roman" panose="02020603050405020304" pitchFamily="18" charset="0"/>
                <a:cs typeface="Times New Roman" panose="02020603050405020304" pitchFamily="18" charset="0"/>
              </a:rPr>
              <a:t>2. </a:t>
            </a:r>
            <a:r>
              <a:rPr lang="en-US" altLang="en-US" sz="3200" b="1" dirty="0" err="1">
                <a:solidFill>
                  <a:srgbClr val="FF0000"/>
                </a:solidFill>
                <a:latin typeface="Times New Roman" panose="02020603050405020304" pitchFamily="18" charset="0"/>
                <a:cs typeface="Times New Roman" panose="02020603050405020304" pitchFamily="18" charset="0"/>
              </a:rPr>
              <a:t>Viết</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văn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bản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thuyết</a:t>
            </a:r>
            <a:r>
              <a:rPr lang="en-US" altLang="en-US" sz="3200" b="1" dirty="0">
                <a:solidFill>
                  <a:srgbClr val="FF0000"/>
                </a:solidFill>
                <a:latin typeface="Times New Roman" panose="02020603050405020304" pitchFamily="18" charset="0"/>
                <a:cs typeface="Times New Roman" panose="02020603050405020304" pitchFamily="18" charset="0"/>
              </a:rPr>
              <a:t> minh </a:t>
            </a:r>
            <a:r>
              <a:rPr lang="en-US" altLang="en-US" sz="3200" b="1" dirty="0" err="1">
                <a:solidFill>
                  <a:srgbClr val="FF0000"/>
                </a:solidFill>
                <a:latin typeface="Times New Roman" panose="02020603050405020304" pitchFamily="18" charset="0"/>
                <a:cs typeface="Times New Roman" panose="02020603050405020304" pitchFamily="18" charset="0"/>
              </a:rPr>
              <a:t>sử</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dụng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một</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số</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biện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pháp</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nghệ</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thuật</a:t>
            </a:r>
            <a:r>
              <a:rPr lang="en-US" altLang="en-US" sz="3200" b="1" dirty="0">
                <a:solidFill>
                  <a:srgbClr val="FF0000"/>
                </a:solidFill>
                <a:latin typeface="Times New Roman" panose="02020603050405020304" pitchFamily="18" charset="0"/>
                <a:cs typeface="Times New Roman" panose="02020603050405020304" pitchFamily="18" charset="0"/>
              </a:rPr>
              <a:t>:</a:t>
            </a:r>
          </a:p>
        </p:txBody>
      </p:sp>
      <p:sp>
        <p:nvSpPr>
          <p:cNvPr id="5" name="Text Box 5"/>
          <p:cNvSpPr txBox="1">
            <a:spLocks noChangeArrowheads="1"/>
          </p:cNvSpPr>
          <p:nvPr/>
        </p:nvSpPr>
        <p:spPr bwMode="auto">
          <a:xfrm>
            <a:off x="732801" y="848237"/>
            <a:ext cx="1004344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3200" b="1" dirty="0" smtClean="0">
                <a:solidFill>
                  <a:srgbClr val="0070C0"/>
                </a:solidFill>
                <a:latin typeface="Times New Roman" panose="02020603050405020304" pitchFamily="18" charset="0"/>
                <a:cs typeface="Times New Roman" panose="02020603050405020304" pitchFamily="18" charset="0"/>
              </a:rPr>
              <a:t>a. </a:t>
            </a:r>
            <a:r>
              <a:rPr lang="en-US" altLang="en-US" sz="3200" b="1" dirty="0" err="1">
                <a:solidFill>
                  <a:srgbClr val="0070C0"/>
                </a:solidFill>
                <a:latin typeface="Times New Roman" panose="02020603050405020304" pitchFamily="18" charset="0"/>
                <a:cs typeface="Times New Roman" panose="02020603050405020304" pitchFamily="18" charset="0"/>
              </a:rPr>
              <a:t>Đọc</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văn</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bản</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Ngọc</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Hoàng</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xử</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tội</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ruồi</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xanh</a:t>
            </a:r>
            <a:r>
              <a:rPr lang="en-US" altLang="en-US" sz="3200" b="1" dirty="0">
                <a:solidFill>
                  <a:srgbClr val="0070C0"/>
                </a:solidFill>
                <a:latin typeface="Times New Roman" panose="02020603050405020304" pitchFamily="18" charset="0"/>
                <a:cs typeface="Times New Roman" panose="02020603050405020304" pitchFamily="18" charset="0"/>
              </a:rPr>
              <a:t>”</a:t>
            </a:r>
          </a:p>
        </p:txBody>
      </p:sp>
      <p:sp>
        <p:nvSpPr>
          <p:cNvPr id="6" name="Text Box 8"/>
          <p:cNvSpPr txBox="1">
            <a:spLocks noChangeArrowheads="1"/>
          </p:cNvSpPr>
          <p:nvPr/>
        </p:nvSpPr>
        <p:spPr bwMode="auto">
          <a:xfrm>
            <a:off x="664435" y="1549824"/>
            <a:ext cx="784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dirty="0" smtClean="0">
                <a:solidFill>
                  <a:srgbClr val="0070C0"/>
                </a:solidFill>
                <a:latin typeface="Times New Roman" panose="02020603050405020304" pitchFamily="18" charset="0"/>
                <a:cs typeface="Times New Roman" panose="02020603050405020304" pitchFamily="18" charset="0"/>
              </a:rPr>
              <a:t>b. </a:t>
            </a:r>
            <a:r>
              <a:rPr lang="en-US" altLang="en-US" sz="3200" b="1" dirty="0" err="1" smtClean="0">
                <a:solidFill>
                  <a:srgbClr val="0070C0"/>
                </a:solidFill>
                <a:latin typeface="Times New Roman" panose="02020603050405020304" pitchFamily="18" charset="0"/>
                <a:cs typeface="Times New Roman" panose="02020603050405020304" pitchFamily="18" charset="0"/>
              </a:rPr>
              <a:t>Thảo</a:t>
            </a:r>
            <a:r>
              <a:rPr lang="en-US" altLang="en-US" sz="3200" b="1" dirty="0" smtClean="0">
                <a:solidFill>
                  <a:srgbClr val="0070C0"/>
                </a:solidFill>
                <a:latin typeface="Times New Roman" panose="02020603050405020304" pitchFamily="18" charset="0"/>
                <a:cs typeface="Times New Roman" panose="02020603050405020304" pitchFamily="18" charset="0"/>
              </a:rPr>
              <a:t> </a:t>
            </a:r>
            <a:r>
              <a:rPr lang="en-US" altLang="en-US" sz="3200" b="1" dirty="0" err="1" smtClean="0">
                <a:solidFill>
                  <a:srgbClr val="0070C0"/>
                </a:solidFill>
                <a:latin typeface="Times New Roman" panose="02020603050405020304" pitchFamily="18" charset="0"/>
                <a:cs typeface="Times New Roman" panose="02020603050405020304" pitchFamily="18" charset="0"/>
              </a:rPr>
              <a:t>luận</a:t>
            </a:r>
            <a:r>
              <a:rPr lang="en-US" altLang="en-US" sz="3200" b="1" dirty="0" smtClean="0">
                <a:solidFill>
                  <a:srgbClr val="0070C0"/>
                </a:solidFill>
                <a:latin typeface="Times New Roman" panose="02020603050405020304" pitchFamily="18" charset="0"/>
                <a:cs typeface="Times New Roman" panose="02020603050405020304" pitchFamily="18" charset="0"/>
              </a:rPr>
              <a:t>:</a:t>
            </a:r>
            <a:endParaRPr lang="en-US" altLang="en-US" sz="3200" b="1" dirty="0">
              <a:solidFill>
                <a:srgbClr val="0070C0"/>
              </a:solidFill>
              <a:latin typeface="Times New Roman" panose="02020603050405020304" pitchFamily="18" charset="0"/>
              <a:cs typeface="Times New Roman" panose="02020603050405020304" pitchFamily="18" charset="0"/>
            </a:endParaRPr>
          </a:p>
        </p:txBody>
      </p:sp>
      <p:sp>
        <p:nvSpPr>
          <p:cNvPr id="7" name="Text Box 12"/>
          <p:cNvSpPr txBox="1">
            <a:spLocks noChangeArrowheads="1"/>
          </p:cNvSpPr>
          <p:nvPr/>
        </p:nvSpPr>
        <p:spPr bwMode="auto">
          <a:xfrm>
            <a:off x="664435" y="2117524"/>
            <a:ext cx="617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70C0"/>
                </a:solidFill>
                <a:latin typeface="Times New Roman" panose="02020603050405020304" pitchFamily="18" charset="0"/>
                <a:cs typeface="Times New Roman" panose="02020603050405020304" pitchFamily="18" charset="0"/>
              </a:rPr>
              <a:t>c. </a:t>
            </a:r>
            <a:r>
              <a:rPr lang="en-US" altLang="en-US" sz="3200" b="1" dirty="0" err="1">
                <a:solidFill>
                  <a:srgbClr val="0070C0"/>
                </a:solidFill>
                <a:latin typeface="Times New Roman" panose="02020603050405020304" pitchFamily="18" charset="0"/>
                <a:cs typeface="Times New Roman" panose="02020603050405020304" pitchFamily="18" charset="0"/>
              </a:rPr>
              <a:t>Kết</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luận</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Ghi</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nhớ</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sgk</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smtClean="0">
                <a:solidFill>
                  <a:srgbClr val="FF0000"/>
                </a:solidFill>
                <a:latin typeface="Times New Roman" panose="02020603050405020304" pitchFamily="18" charset="0"/>
                <a:cs typeface="Times New Roman" panose="02020603050405020304" pitchFamily="18" charset="0"/>
              </a:rPr>
              <a:t>13   </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10" name="Text Box 9"/>
          <p:cNvSpPr txBox="1">
            <a:spLocks noChangeArrowheads="1"/>
          </p:cNvSpPr>
          <p:nvPr/>
        </p:nvSpPr>
        <p:spPr bwMode="auto">
          <a:xfrm>
            <a:off x="230736" y="2819111"/>
            <a:ext cx="976429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lgn="just">
              <a:buFontTx/>
              <a:buChar char="-"/>
            </a:pPr>
            <a:r>
              <a:rPr lang="vi-VN" altLang="en-US" sz="2800" b="1" dirty="0" smtClean="0">
                <a:solidFill>
                  <a:srgbClr val="0000FF"/>
                </a:solidFill>
                <a:latin typeface="Times New Roman" panose="02020603050405020304" pitchFamily="18" charset="0"/>
              </a:rPr>
              <a:t>Muốn </a:t>
            </a:r>
            <a:r>
              <a:rPr lang="vi-VN" altLang="en-US" sz="2800" b="1" dirty="0">
                <a:solidFill>
                  <a:srgbClr val="0000FF"/>
                </a:solidFill>
                <a:latin typeface="Times New Roman" panose="02020603050405020304" pitchFamily="18" charset="0"/>
              </a:rPr>
              <a:t>cho văn bản thuyết minh được sinh động, hấp dẫn người ta vận dụng thêm một số biện pháp nghệ thuật như kể chuyện, tự thuật, đối thoại theo lối ấn dụ, nhân hóa hoặc các hình thức vè, diễn ca</a:t>
            </a:r>
            <a:r>
              <a:rPr lang="vi-VN" altLang="en-US" sz="2800" b="1" dirty="0" smtClean="0">
                <a:solidFill>
                  <a:srgbClr val="0000FF"/>
                </a:solidFill>
                <a:latin typeface="Times New Roman" panose="02020603050405020304" pitchFamily="18" charset="0"/>
              </a:rPr>
              <a:t>...</a:t>
            </a:r>
            <a:endParaRPr lang="en-US" altLang="en-US" sz="2800" b="1" dirty="0" smtClean="0">
              <a:solidFill>
                <a:srgbClr val="0000FF"/>
              </a:solidFill>
              <a:latin typeface="Times New Roman" panose="02020603050405020304" pitchFamily="18" charset="0"/>
            </a:endParaRPr>
          </a:p>
          <a:p>
            <a:pPr algn="just"/>
            <a:endParaRPr lang="vi-VN" altLang="en-US" sz="2800" b="1" dirty="0">
              <a:solidFill>
                <a:srgbClr val="0000FF"/>
              </a:solidFill>
              <a:latin typeface="Times New Roman" panose="02020603050405020304" pitchFamily="18" charset="0"/>
            </a:endParaRPr>
          </a:p>
          <a:p>
            <a:pPr marL="457200" indent="-457200" algn="just">
              <a:buFontTx/>
              <a:buChar char="-"/>
            </a:pPr>
            <a:r>
              <a:rPr lang="vi-VN" altLang="en-US" sz="2800" b="1" dirty="0" smtClean="0">
                <a:solidFill>
                  <a:srgbClr val="0000FF"/>
                </a:solidFill>
                <a:latin typeface="Times New Roman" panose="02020603050405020304" pitchFamily="18" charset="0"/>
              </a:rPr>
              <a:t>Các </a:t>
            </a:r>
            <a:r>
              <a:rPr lang="vi-VN" altLang="en-US" sz="2800" b="1" dirty="0">
                <a:solidFill>
                  <a:srgbClr val="0000FF"/>
                </a:solidFill>
                <a:latin typeface="Times New Roman" panose="02020603050405020304" pitchFamily="18" charset="0"/>
              </a:rPr>
              <a:t>biện pháp nghệ thuật cần được sử dụng thích hợp góp phần làm nổi bật đặc điểm của đối tượng thuyết minh và gây hứng thú cho người đọc</a:t>
            </a:r>
            <a:r>
              <a:rPr lang="vi-VN" altLang="en-US" sz="2800" b="1" dirty="0" smtClean="0">
                <a:solidFill>
                  <a:srgbClr val="0000FF"/>
                </a:solidFill>
                <a:latin typeface="Times New Roman" panose="02020603050405020304" pitchFamily="18" charset="0"/>
              </a:rPr>
              <a:t>.</a:t>
            </a:r>
            <a:endParaRPr lang="en-US" altLang="en-US" sz="2800" b="1" dirty="0" smtClean="0">
              <a:solidFill>
                <a:srgbClr val="0000FF"/>
              </a:solidFill>
              <a:latin typeface="Times New Roman" panose="02020603050405020304" pitchFamily="18" charset="0"/>
            </a:endParaRPr>
          </a:p>
          <a:p>
            <a:pPr algn="just"/>
            <a:endParaRPr lang="en-US" altLang="en-US" sz="2800" b="1" dirty="0">
              <a:solidFill>
                <a:srgbClr val="0000FF"/>
              </a:solidFill>
              <a:latin typeface=".VnTime" panose="020B7200000000000000" pitchFamily="34" charset="0"/>
            </a:endParaRP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2181127603"/>
      </p:ext>
    </p:extLst>
  </p:cSld>
  <p:clrMapOvr>
    <a:masterClrMapping/>
  </p:clrMapOvr>
  <mc:AlternateContent xmlns:mc="http://schemas.openxmlformats.org/markup-compatibility/2006">
    <mc:Choice xmlns:p14="http://schemas.microsoft.com/office/powerpoint/2010/main" Requires="p14">
      <p:transition spd="slow" p14:dur="800" advTm="3217">
        <p:circle/>
      </p:transition>
    </mc:Choice>
    <mc:Fallback>
      <p:transition spd="slow" advTm="3217">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2"/>
                </p:tgtEl>
              </p:cMediaNode>
            </p:audio>
          </p:childTnLst>
        </p:cTn>
      </p:par>
    </p:tnLst>
    <p:bldLst>
      <p:bldP spid="7"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Users\Administrator\Desktop\image_cr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750"/>
            <a:ext cx="12192000"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7"/>
          <p:cNvSpPr txBox="1">
            <a:spLocks noChangeArrowheads="1"/>
          </p:cNvSpPr>
          <p:nvPr/>
        </p:nvSpPr>
        <p:spPr bwMode="auto">
          <a:xfrm>
            <a:off x="3137017" y="744196"/>
            <a:ext cx="619498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4000" b="1" i="1" u="sng" dirty="0" err="1" smtClean="0">
                <a:solidFill>
                  <a:schemeClr val="bg1"/>
                </a:solidFill>
                <a:latin typeface="Times New Roman" panose="02020603050405020304" pitchFamily="18" charset="0"/>
                <a:cs typeface="Times New Roman" panose="02020603050405020304" pitchFamily="18" charset="0"/>
              </a:rPr>
              <a:t>Tiết</a:t>
            </a:r>
            <a:r>
              <a:rPr lang="en-US" altLang="en-US" sz="4000" b="1" i="1" u="sng" dirty="0" smtClean="0">
                <a:solidFill>
                  <a:schemeClr val="bg1"/>
                </a:solidFill>
                <a:latin typeface="Times New Roman" panose="02020603050405020304" pitchFamily="18" charset="0"/>
                <a:cs typeface="Times New Roman" panose="02020603050405020304" pitchFamily="18" charset="0"/>
              </a:rPr>
              <a:t> 9</a:t>
            </a:r>
            <a:r>
              <a:rPr lang="en-US" altLang="en-US" sz="4000" b="1" dirty="0" smtClean="0">
                <a:solidFill>
                  <a:schemeClr val="bg1"/>
                </a:solidFill>
                <a:latin typeface="Times New Roman" panose="02020603050405020304" pitchFamily="18" charset="0"/>
                <a:cs typeface="Times New Roman" panose="02020603050405020304" pitchFamily="18" charset="0"/>
              </a:rPr>
              <a:t>: </a:t>
            </a:r>
          </a:p>
          <a:p>
            <a:pPr algn="ctr">
              <a:spcBef>
                <a:spcPct val="50000"/>
              </a:spcBef>
            </a:pPr>
            <a:r>
              <a:rPr lang="en-US" altLang="en-US" sz="4000" b="1" dirty="0" smtClean="0">
                <a:solidFill>
                  <a:schemeClr val="bg1"/>
                </a:solidFill>
                <a:latin typeface="Times New Roman" panose="02020603050405020304" pitchFamily="18" charset="0"/>
                <a:cs typeface="Times New Roman" panose="02020603050405020304" pitchFamily="18" charset="0"/>
              </a:rPr>
              <a:t>SỬ </a:t>
            </a:r>
            <a:r>
              <a:rPr lang="en-US" altLang="en-US" sz="4000" b="1" dirty="0">
                <a:solidFill>
                  <a:schemeClr val="bg1"/>
                </a:solidFill>
                <a:latin typeface="Times New Roman" panose="02020603050405020304" pitchFamily="18" charset="0"/>
                <a:cs typeface="Times New Roman" panose="02020603050405020304" pitchFamily="18" charset="0"/>
              </a:rPr>
              <a:t>DỤNG </a:t>
            </a:r>
            <a:r>
              <a:rPr lang="en-US" altLang="en-US" sz="4000" b="1" dirty="0" smtClean="0">
                <a:solidFill>
                  <a:schemeClr val="bg1"/>
                </a:solidFill>
                <a:latin typeface="Times New Roman" panose="02020603050405020304" pitchFamily="18" charset="0"/>
                <a:cs typeface="Times New Roman" panose="02020603050405020304" pitchFamily="18" charset="0"/>
              </a:rPr>
              <a:t>YẾU TỐ MIÊU TẢ TRONG </a:t>
            </a:r>
            <a:r>
              <a:rPr lang="en-US" altLang="en-US" sz="4000" b="1" dirty="0">
                <a:solidFill>
                  <a:schemeClr val="bg1"/>
                </a:solidFill>
                <a:latin typeface="Times New Roman" panose="02020603050405020304" pitchFamily="18" charset="0"/>
                <a:cs typeface="Times New Roman" panose="02020603050405020304" pitchFamily="18" charset="0"/>
              </a:rPr>
              <a:t>VĂN BẢN THUYẾT MINH</a:t>
            </a: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3453867478"/>
      </p:ext>
    </p:extLst>
  </p:cSld>
  <p:clrMapOvr>
    <a:masterClrMapping/>
  </p:clrMapOvr>
  <mc:AlternateContent xmlns:mc="http://schemas.openxmlformats.org/markup-compatibility/2006">
    <mc:Choice xmlns:p14="http://schemas.microsoft.com/office/powerpoint/2010/main" Requires="p14">
      <p:transition spd="slow" p14:dur="800" advTm="3086">
        <p:circle/>
      </p:transition>
    </mc:Choice>
    <mc:Fallback>
      <p:transition spd="slow" advTm="3086">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58370"/>
                                        </p:tgtEl>
                                        <p:attrNameLst>
                                          <p:attrName>style.visibility</p:attrName>
                                        </p:attrNameLst>
                                      </p:cBhvr>
                                      <p:to>
                                        <p:strVal val="visible"/>
                                      </p:to>
                                    </p:set>
                                    <p:animEffect transition="in" filter="blinds(horizontal)">
                                      <p:cBhvr>
                                        <p:cTn id="11" dur="500"/>
                                        <p:tgtEl>
                                          <p:spTgt spid="58370"/>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linds(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2"/>
                </p:tgtEl>
              </p:cMediaNode>
            </p:audio>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39282" y="160338"/>
            <a:ext cx="9742918" cy="1143000"/>
          </a:xfrm>
        </p:spPr>
        <p:txBody>
          <a:bodyPr/>
          <a:lstStyle/>
          <a:p>
            <a:pPr algn="l" eaLnBrk="1" hangingPunct="1"/>
            <a:r>
              <a:rPr lang="en-US" altLang="en-US" sz="3200" b="1" dirty="0">
                <a:solidFill>
                  <a:srgbClr val="7030A0"/>
                </a:solidFill>
                <a:latin typeface="Times New Roman" panose="02020603050405020304" pitchFamily="18" charset="0"/>
                <a:cs typeface="Times New Roman" panose="02020603050405020304" pitchFamily="18" charset="0"/>
              </a:rPr>
              <a:t>I. </a:t>
            </a:r>
            <a:r>
              <a:rPr lang="en-US" altLang="en-US" sz="3200" b="1" u="sng" dirty="0" err="1">
                <a:solidFill>
                  <a:srgbClr val="7030A0"/>
                </a:solidFill>
                <a:latin typeface="Times New Roman" panose="02020603050405020304" pitchFamily="18" charset="0"/>
                <a:cs typeface="Times New Roman" panose="02020603050405020304" pitchFamily="18" charset="0"/>
              </a:rPr>
              <a:t>Tìm</a:t>
            </a:r>
            <a:r>
              <a:rPr lang="en-US" altLang="en-US" sz="3200" b="1" u="sng" dirty="0">
                <a:solidFill>
                  <a:srgbClr val="7030A0"/>
                </a:solidFill>
                <a:latin typeface="Times New Roman" panose="02020603050405020304" pitchFamily="18" charset="0"/>
                <a:cs typeface="Times New Roman" panose="02020603050405020304" pitchFamily="18" charset="0"/>
              </a:rPr>
              <a:t> </a:t>
            </a:r>
            <a:r>
              <a:rPr lang="en-US" altLang="en-US" sz="3200" b="1" u="sng" dirty="0" err="1">
                <a:solidFill>
                  <a:srgbClr val="7030A0"/>
                </a:solidFill>
                <a:latin typeface="Times New Roman" panose="02020603050405020304" pitchFamily="18" charset="0"/>
                <a:cs typeface="Times New Roman" panose="02020603050405020304" pitchFamily="18" charset="0"/>
              </a:rPr>
              <a:t>hiểu</a:t>
            </a:r>
            <a:r>
              <a:rPr lang="en-US" altLang="en-US" sz="3200" b="1" u="sng" dirty="0">
                <a:solidFill>
                  <a:srgbClr val="7030A0"/>
                </a:solidFill>
                <a:latin typeface="Times New Roman" panose="02020603050405020304" pitchFamily="18" charset="0"/>
                <a:cs typeface="Times New Roman" panose="02020603050405020304" pitchFamily="18" charset="0"/>
              </a:rPr>
              <a:t> </a:t>
            </a:r>
            <a:r>
              <a:rPr lang="en-US" altLang="en-US" sz="3200" b="1" u="sng" dirty="0" err="1">
                <a:solidFill>
                  <a:srgbClr val="7030A0"/>
                </a:solidFill>
                <a:latin typeface="Times New Roman" panose="02020603050405020304" pitchFamily="18" charset="0"/>
                <a:cs typeface="Times New Roman" panose="02020603050405020304" pitchFamily="18" charset="0"/>
              </a:rPr>
              <a:t>yếu</a:t>
            </a:r>
            <a:r>
              <a:rPr lang="en-US" altLang="en-US" sz="3200" b="1" u="sng" dirty="0">
                <a:solidFill>
                  <a:srgbClr val="7030A0"/>
                </a:solidFill>
                <a:latin typeface="Times New Roman" panose="02020603050405020304" pitchFamily="18" charset="0"/>
                <a:cs typeface="Times New Roman" panose="02020603050405020304" pitchFamily="18" charset="0"/>
              </a:rPr>
              <a:t> </a:t>
            </a:r>
            <a:r>
              <a:rPr lang="en-US" altLang="en-US" sz="3200" b="1" u="sng" dirty="0" err="1">
                <a:solidFill>
                  <a:srgbClr val="7030A0"/>
                </a:solidFill>
                <a:latin typeface="Times New Roman" panose="02020603050405020304" pitchFamily="18" charset="0"/>
                <a:cs typeface="Times New Roman" panose="02020603050405020304" pitchFamily="18" charset="0"/>
              </a:rPr>
              <a:t>tố</a:t>
            </a:r>
            <a:r>
              <a:rPr lang="en-US" altLang="en-US" sz="3200" b="1" u="sng" dirty="0">
                <a:solidFill>
                  <a:srgbClr val="7030A0"/>
                </a:solidFill>
                <a:latin typeface="Times New Roman" panose="02020603050405020304" pitchFamily="18" charset="0"/>
                <a:cs typeface="Times New Roman" panose="02020603050405020304" pitchFamily="18" charset="0"/>
              </a:rPr>
              <a:t> </a:t>
            </a:r>
            <a:r>
              <a:rPr lang="en-US" altLang="en-US" sz="3200" b="1" u="sng" dirty="0" err="1">
                <a:solidFill>
                  <a:srgbClr val="7030A0"/>
                </a:solidFill>
                <a:latin typeface="Times New Roman" panose="02020603050405020304" pitchFamily="18" charset="0"/>
                <a:cs typeface="Times New Roman" panose="02020603050405020304" pitchFamily="18" charset="0"/>
              </a:rPr>
              <a:t>miêu</a:t>
            </a:r>
            <a:r>
              <a:rPr lang="en-US" altLang="en-US" sz="3200" b="1" u="sng" dirty="0">
                <a:solidFill>
                  <a:srgbClr val="7030A0"/>
                </a:solidFill>
                <a:latin typeface="Times New Roman" panose="02020603050405020304" pitchFamily="18" charset="0"/>
                <a:cs typeface="Times New Roman" panose="02020603050405020304" pitchFamily="18" charset="0"/>
              </a:rPr>
              <a:t> </a:t>
            </a:r>
            <a:r>
              <a:rPr lang="en-US" altLang="en-US" sz="3200" b="1" u="sng" dirty="0" err="1">
                <a:solidFill>
                  <a:srgbClr val="7030A0"/>
                </a:solidFill>
                <a:latin typeface="Times New Roman" panose="02020603050405020304" pitchFamily="18" charset="0"/>
                <a:cs typeface="Times New Roman" panose="02020603050405020304" pitchFamily="18" charset="0"/>
              </a:rPr>
              <a:t>tả</a:t>
            </a:r>
            <a:r>
              <a:rPr lang="en-US" altLang="en-US" sz="3200" b="1" u="sng" dirty="0">
                <a:solidFill>
                  <a:srgbClr val="7030A0"/>
                </a:solidFill>
                <a:latin typeface="Times New Roman" panose="02020603050405020304" pitchFamily="18" charset="0"/>
                <a:cs typeface="Times New Roman" panose="02020603050405020304" pitchFamily="18" charset="0"/>
              </a:rPr>
              <a:t> </a:t>
            </a:r>
            <a:r>
              <a:rPr lang="en-US" altLang="en-US" sz="3200" b="1" u="sng" dirty="0" err="1">
                <a:solidFill>
                  <a:srgbClr val="7030A0"/>
                </a:solidFill>
                <a:latin typeface="Times New Roman" panose="02020603050405020304" pitchFamily="18" charset="0"/>
                <a:cs typeface="Times New Roman" panose="02020603050405020304" pitchFamily="18" charset="0"/>
              </a:rPr>
              <a:t>trong</a:t>
            </a:r>
            <a:r>
              <a:rPr lang="en-US" altLang="en-US" sz="3200" b="1" u="sng" dirty="0">
                <a:solidFill>
                  <a:srgbClr val="7030A0"/>
                </a:solidFill>
                <a:latin typeface="Times New Roman" panose="02020603050405020304" pitchFamily="18" charset="0"/>
                <a:cs typeface="Times New Roman" panose="02020603050405020304" pitchFamily="18" charset="0"/>
              </a:rPr>
              <a:t> </a:t>
            </a:r>
            <a:r>
              <a:rPr lang="en-US" altLang="en-US" sz="3200" b="1" u="sng" dirty="0" err="1">
                <a:solidFill>
                  <a:srgbClr val="7030A0"/>
                </a:solidFill>
                <a:latin typeface="Times New Roman" panose="02020603050405020304" pitchFamily="18" charset="0"/>
                <a:cs typeface="Times New Roman" panose="02020603050405020304" pitchFamily="18" charset="0"/>
              </a:rPr>
              <a:t>văn</a:t>
            </a:r>
            <a:r>
              <a:rPr lang="en-US" altLang="en-US" sz="3200" b="1" u="sng" dirty="0">
                <a:solidFill>
                  <a:srgbClr val="7030A0"/>
                </a:solidFill>
                <a:latin typeface="Times New Roman" panose="02020603050405020304" pitchFamily="18" charset="0"/>
                <a:cs typeface="Times New Roman" panose="02020603050405020304" pitchFamily="18" charset="0"/>
              </a:rPr>
              <a:t> </a:t>
            </a:r>
            <a:r>
              <a:rPr lang="en-US" altLang="en-US" sz="3200" b="1" u="sng" dirty="0" err="1">
                <a:solidFill>
                  <a:srgbClr val="7030A0"/>
                </a:solidFill>
                <a:latin typeface="Times New Roman" panose="02020603050405020304" pitchFamily="18" charset="0"/>
                <a:cs typeface="Times New Roman" panose="02020603050405020304" pitchFamily="18" charset="0"/>
              </a:rPr>
              <a:t>bản</a:t>
            </a:r>
            <a:r>
              <a:rPr lang="en-US" altLang="en-US" sz="3200" b="1" u="sng" dirty="0">
                <a:solidFill>
                  <a:srgbClr val="7030A0"/>
                </a:solidFill>
                <a:latin typeface="Times New Roman" panose="02020603050405020304" pitchFamily="18" charset="0"/>
                <a:cs typeface="Times New Roman" panose="02020603050405020304" pitchFamily="18" charset="0"/>
              </a:rPr>
              <a:t> </a:t>
            </a:r>
            <a:r>
              <a:rPr lang="en-US" altLang="en-US" sz="3200" b="1" u="sng" dirty="0" err="1">
                <a:solidFill>
                  <a:srgbClr val="7030A0"/>
                </a:solidFill>
                <a:latin typeface="Times New Roman" panose="02020603050405020304" pitchFamily="18" charset="0"/>
                <a:cs typeface="Times New Roman" panose="02020603050405020304" pitchFamily="18" charset="0"/>
              </a:rPr>
              <a:t>thuyết</a:t>
            </a:r>
            <a:r>
              <a:rPr lang="en-US" altLang="en-US" sz="3200" b="1" u="sng" dirty="0">
                <a:solidFill>
                  <a:srgbClr val="7030A0"/>
                </a:solidFill>
                <a:latin typeface="Times New Roman" panose="02020603050405020304" pitchFamily="18" charset="0"/>
                <a:cs typeface="Times New Roman" panose="02020603050405020304" pitchFamily="18" charset="0"/>
              </a:rPr>
              <a:t> minh</a:t>
            </a:r>
            <a:r>
              <a:rPr lang="en-US" altLang="en-US" sz="4000" b="1" dirty="0">
                <a:solidFill>
                  <a:srgbClr val="7030A0"/>
                </a:solidFill>
                <a:latin typeface="Times New Roman" panose="02020603050405020304" pitchFamily="18" charset="0"/>
                <a:cs typeface="Times New Roman" panose="02020603050405020304" pitchFamily="18" charset="0"/>
              </a:rPr>
              <a:t> </a:t>
            </a:r>
          </a:p>
        </p:txBody>
      </p:sp>
      <p:sp>
        <p:nvSpPr>
          <p:cNvPr id="22531" name="Rectangle 3"/>
          <p:cNvSpPr>
            <a:spLocks noGrp="1" noChangeArrowheads="1"/>
          </p:cNvSpPr>
          <p:nvPr>
            <p:ph idx="1"/>
          </p:nvPr>
        </p:nvSpPr>
        <p:spPr>
          <a:xfrm>
            <a:off x="505845" y="1147528"/>
            <a:ext cx="9476355" cy="4525963"/>
          </a:xfrm>
        </p:spPr>
        <p:txBody>
          <a:bodyPr>
            <a:normAutofit fontScale="92500"/>
          </a:bodyPr>
          <a:lstStyle/>
          <a:p>
            <a:pPr marL="0" indent="0" algn="just">
              <a:lnSpc>
                <a:spcPct val="150000"/>
              </a:lnSpc>
              <a:buNone/>
            </a:pPr>
            <a:r>
              <a:rPr lang="en-US" altLang="en-US" b="1" dirty="0">
                <a:solidFill>
                  <a:srgbClr val="FF0000"/>
                </a:solidFill>
                <a:latin typeface="Times New Roman" panose="02020603050405020304" pitchFamily="18" charset="0"/>
                <a:cs typeface="Times New Roman" panose="02020603050405020304" pitchFamily="18" charset="0"/>
              </a:rPr>
              <a:t>1. </a:t>
            </a:r>
            <a:r>
              <a:rPr lang="en-US" altLang="en-US" b="1" dirty="0" err="1">
                <a:solidFill>
                  <a:srgbClr val="FF0000"/>
                </a:solidFill>
                <a:latin typeface="Times New Roman" panose="02020603050405020304" pitchFamily="18" charset="0"/>
                <a:cs typeface="Times New Roman" panose="02020603050405020304" pitchFamily="18" charset="0"/>
              </a:rPr>
              <a:t>Văn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bản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Cây</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chuối</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trong</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đời</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sống</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Việt</a:t>
            </a:r>
            <a:r>
              <a:rPr lang="en-US" altLang="en-US" b="1" i="1" dirty="0">
                <a:latin typeface="Times New Roman" panose="02020603050405020304" pitchFamily="18" charset="0"/>
                <a:cs typeface="Times New Roman" panose="02020603050405020304" pitchFamily="18" charset="0"/>
              </a:rPr>
              <a:t> </a:t>
            </a:r>
            <a:r>
              <a:rPr lang="en-US" altLang="en-US" b="1" i="1" dirty="0" smtClean="0">
                <a:latin typeface="Times New Roman" panose="02020603050405020304" pitchFamily="18" charset="0"/>
                <a:cs typeface="Times New Roman" panose="02020603050405020304" pitchFamily="18" charset="0"/>
              </a:rPr>
              <a:t>Nam</a:t>
            </a:r>
            <a:r>
              <a:rPr lang="en-US" altLang="en-US" b="1" dirty="0" smtClean="0">
                <a:latin typeface="Times New Roman" panose="02020603050405020304" pitchFamily="18" charset="0"/>
                <a:cs typeface="Times New Roman" panose="02020603050405020304" pitchFamily="18" charset="0"/>
              </a:rPr>
              <a:t>/ SGK-24</a:t>
            </a:r>
            <a:endParaRPr lang="en-US" altLang="en-US" b="1" i="1" dirty="0">
              <a:latin typeface="Times New Roman" panose="02020603050405020304" pitchFamily="18" charset="0"/>
              <a:cs typeface="Times New Roman" panose="02020603050405020304" pitchFamily="18" charset="0"/>
            </a:endParaRPr>
          </a:p>
          <a:p>
            <a:pPr marL="0" indent="0" algn="just">
              <a:lnSpc>
                <a:spcPct val="150000"/>
              </a:lnSpc>
              <a:buNone/>
            </a:pPr>
            <a:r>
              <a:rPr lang="en-US" altLang="en-US" b="1" dirty="0">
                <a:solidFill>
                  <a:srgbClr val="FF0000"/>
                </a:solidFill>
                <a:latin typeface="Times New Roman" panose="02020603050405020304" pitchFamily="18" charset="0"/>
                <a:cs typeface="Times New Roman" panose="02020603050405020304" pitchFamily="18" charset="0"/>
              </a:rPr>
              <a:t>a. </a:t>
            </a:r>
            <a:r>
              <a:rPr lang="en-US" altLang="en-US" b="1" dirty="0" err="1">
                <a:solidFill>
                  <a:srgbClr val="FF0000"/>
                </a:solidFill>
                <a:latin typeface="Times New Roman" panose="02020603050405020304" pitchFamily="18" charset="0"/>
                <a:cs typeface="Times New Roman" panose="02020603050405020304" pitchFamily="18" charset="0"/>
              </a:rPr>
              <a:t>Nhan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đề</a:t>
            </a:r>
            <a:r>
              <a:rPr lang="en-US" altLang="en-US" b="1" i="1" dirty="0">
                <a:solidFill>
                  <a:srgbClr val="FF0000"/>
                </a:solidFill>
                <a:latin typeface="Times New Roman" panose="02020603050405020304" pitchFamily="18" charset="0"/>
                <a:cs typeface="Times New Roman" panose="02020603050405020304" pitchFamily="18" charset="0"/>
              </a:rPr>
              <a:t> : </a:t>
            </a:r>
          </a:p>
          <a:p>
            <a:pPr marL="0" indent="0" algn="just">
              <a:lnSpc>
                <a:spcPct val="150000"/>
              </a:lnSpc>
              <a:buNone/>
            </a:pPr>
            <a:r>
              <a:rPr lang="en-US" altLang="en-US" b="1" dirty="0">
                <a:latin typeface="Times New Roman" panose="02020603050405020304" pitchFamily="18" charset="0"/>
                <a:cs typeface="Times New Roman" panose="02020603050405020304" pitchFamily="18" charset="0"/>
              </a:rPr>
              <a:t>- Cho </a:t>
            </a:r>
            <a:r>
              <a:rPr lang="en-US" altLang="en-US" b="1" dirty="0" err="1" smtClean="0">
                <a:latin typeface="Times New Roman" panose="02020603050405020304" pitchFamily="18" charset="0"/>
                <a:cs typeface="Times New Roman" panose="02020603050405020304" pitchFamily="18" charset="0"/>
              </a:rPr>
              <a:t>thấy</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vai</a:t>
            </a:r>
            <a:r>
              <a:rPr lang="en-US" altLang="en-US" b="1" dirty="0" smtClean="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trò</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của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cây</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chuối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đối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với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đời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sống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vật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chất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và</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tinh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thần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của</a:t>
            </a:r>
            <a:r>
              <a:rPr lang="en-US" altLang="en-US" b="1" dirty="0">
                <a:latin typeface="Times New Roman" panose="02020603050405020304" pitchFamily="18" charset="0"/>
                <a:cs typeface="Times New Roman" panose="02020603050405020304" pitchFamily="18" charset="0"/>
              </a:rPr>
              <a:t> con </a:t>
            </a:r>
            <a:r>
              <a:rPr lang="en-US" altLang="en-US" b="1" dirty="0" err="1">
                <a:latin typeface="Times New Roman" panose="02020603050405020304" pitchFamily="18" charset="0"/>
                <a:cs typeface="Times New Roman" panose="02020603050405020304" pitchFamily="18" charset="0"/>
              </a:rPr>
              <a:t>người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Việt</a:t>
            </a:r>
            <a:r>
              <a:rPr lang="en-US" altLang="en-US" b="1" dirty="0">
                <a:latin typeface="Times New Roman" panose="02020603050405020304" pitchFamily="18" charset="0"/>
                <a:cs typeface="Times New Roman" panose="02020603050405020304" pitchFamily="18" charset="0"/>
              </a:rPr>
              <a:t> Nam </a:t>
            </a:r>
            <a:r>
              <a:rPr lang="en-US" altLang="en-US" b="1" dirty="0" err="1">
                <a:latin typeface="Times New Roman" panose="02020603050405020304" pitchFamily="18" charset="0"/>
                <a:cs typeface="Times New Roman" panose="02020603050405020304" pitchFamily="18" charset="0"/>
              </a:rPr>
              <a:t>từ</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xưa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đến</a:t>
            </a:r>
            <a:r>
              <a:rPr lang="en-US" altLang="en-US" b="1" dirty="0">
                <a:latin typeface="Times New Roman" panose="02020603050405020304" pitchFamily="18" charset="0"/>
                <a:cs typeface="Times New Roman" panose="02020603050405020304" pitchFamily="18" charset="0"/>
              </a:rPr>
              <a:t> nay </a:t>
            </a:r>
          </a:p>
          <a:p>
            <a:pPr marL="0" indent="0" algn="just">
              <a:lnSpc>
                <a:spcPct val="150000"/>
              </a:lnSpc>
              <a:buNone/>
            </a:pPr>
            <a:r>
              <a:rPr lang="en-US" altLang="en-US" b="1" dirty="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Đồng</a:t>
            </a:r>
            <a:r>
              <a:rPr lang="en-US" altLang="en-US" b="1" dirty="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thời</a:t>
            </a:r>
            <a:r>
              <a:rPr lang="en-US" altLang="en-US" b="1" dirty="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bày</a:t>
            </a:r>
            <a:r>
              <a:rPr lang="en-US" altLang="en-US" b="1" dirty="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tỏ</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thái</a:t>
            </a:r>
            <a:r>
              <a:rPr lang="en-US" altLang="en-US" b="1" dirty="0" smtClean="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độ</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của</a:t>
            </a:r>
            <a:r>
              <a:rPr lang="en-US" altLang="en-US" b="1" dirty="0">
                <a:latin typeface="Times New Roman" panose="02020603050405020304" pitchFamily="18" charset="0"/>
                <a:cs typeface="Times New Roman" panose="02020603050405020304" pitchFamily="18" charset="0"/>
              </a:rPr>
              <a:t> con </a:t>
            </a:r>
            <a:r>
              <a:rPr lang="en-US" altLang="en-US" b="1" dirty="0" err="1">
                <a:latin typeface="Times New Roman" panose="02020603050405020304" pitchFamily="18" charset="0"/>
                <a:cs typeface="Times New Roman" panose="02020603050405020304" pitchFamily="18" charset="0"/>
              </a:rPr>
              <a:t>người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trong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việc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nuôi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trồng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chăm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sóc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và</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sử</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dụng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có</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hiệu</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quả</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các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giá</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trị</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của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cây</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chuối</a:t>
            </a:r>
            <a:r>
              <a:rPr lang="en-US" altLang="en-US" b="1" dirty="0">
                <a:latin typeface="Times New Roman" panose="02020603050405020304" pitchFamily="18" charset="0"/>
                <a:cs typeface="Times New Roman" panose="02020603050405020304" pitchFamily="18" charset="0"/>
              </a:rPr>
              <a:t>.</a:t>
            </a: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2900000148"/>
      </p:ext>
    </p:extLst>
  </p:cSld>
  <p:clrMapOvr>
    <a:masterClrMapping/>
  </p:clrMapOvr>
  <mc:AlternateContent xmlns:mc="http://schemas.openxmlformats.org/markup-compatibility/2006">
    <mc:Choice xmlns:p14="http://schemas.microsoft.com/office/powerpoint/2010/main" Requires="p14">
      <p:transition spd="slow" p14:dur="800" advTm="6897">
        <p:circle/>
      </p:transition>
    </mc:Choice>
    <mc:Fallback>
      <p:transition spd="slow" advTm="6897">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nodeType="clickEffect">
                                  <p:stCondLst>
                                    <p:cond delay="0"/>
                                  </p:stCondLst>
                                  <p:childTnLst>
                                    <p:set>
                                      <p:cBhvr>
                                        <p:cTn id="10" dur="1" fill="hold">
                                          <p:stCondLst>
                                            <p:cond delay="0"/>
                                          </p:stCondLst>
                                        </p:cTn>
                                        <p:tgtEl>
                                          <p:spTgt spid="22531">
                                            <p:txEl>
                                              <p:pRg st="0" end="0"/>
                                            </p:txEl>
                                          </p:spTgt>
                                        </p:tgtEl>
                                        <p:attrNameLst>
                                          <p:attrName>style.visibility</p:attrName>
                                        </p:attrNameLst>
                                      </p:cBhvr>
                                      <p:to>
                                        <p:strVal val="visible"/>
                                      </p:to>
                                    </p:set>
                                    <p:animEffect transition="in" filter="fade">
                                      <p:cBhvr>
                                        <p:cTn id="11" dur="1000"/>
                                        <p:tgtEl>
                                          <p:spTgt spid="22531">
                                            <p:txEl>
                                              <p:pRg st="0" end="0"/>
                                            </p:txEl>
                                          </p:spTgt>
                                        </p:tgtEl>
                                      </p:cBhvr>
                                    </p:animEffect>
                                    <p:anim calcmode="lin" valueType="num">
                                      <p:cBhvr>
                                        <p:cTn id="12" dur="1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25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22531">
                                            <p:txEl>
                                              <p:pRg st="1" end="1"/>
                                            </p:txEl>
                                          </p:spTgt>
                                        </p:tgtEl>
                                        <p:attrNameLst>
                                          <p:attrName>style.visibility</p:attrName>
                                        </p:attrNameLst>
                                      </p:cBhvr>
                                      <p:to>
                                        <p:strVal val="visible"/>
                                      </p:to>
                                    </p:set>
                                    <p:anim calcmode="lin" valueType="num">
                                      <p:cBhvr additive="base">
                                        <p:cTn id="18"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22531">
                                            <p:txEl>
                                              <p:pRg st="2" end="2"/>
                                            </p:txEl>
                                          </p:spTgt>
                                        </p:tgtEl>
                                        <p:attrNameLst>
                                          <p:attrName>style.visibility</p:attrName>
                                        </p:attrNameLst>
                                      </p:cBhvr>
                                      <p:to>
                                        <p:strVal val="visible"/>
                                      </p:to>
                                    </p:set>
                                    <p:animEffect transition="in" filter="fade">
                                      <p:cBhvr>
                                        <p:cTn id="24" dur="1000"/>
                                        <p:tgtEl>
                                          <p:spTgt spid="22531">
                                            <p:txEl>
                                              <p:pRg st="2" end="2"/>
                                            </p:txEl>
                                          </p:spTgt>
                                        </p:tgtEl>
                                      </p:cBhvr>
                                    </p:animEffect>
                                    <p:anim calcmode="lin" valueType="num">
                                      <p:cBhvr>
                                        <p:cTn id="25" dur="10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225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2531">
                                            <p:txEl>
                                              <p:pRg st="3" end="3"/>
                                            </p:txEl>
                                          </p:spTgt>
                                        </p:tgtEl>
                                        <p:attrNameLst>
                                          <p:attrName>style.visibility</p:attrName>
                                        </p:attrNameLst>
                                      </p:cBhvr>
                                      <p:to>
                                        <p:strVal val="visible"/>
                                      </p:to>
                                    </p:set>
                                    <p:anim calcmode="lin" valueType="num">
                                      <p:cBhvr additive="base">
                                        <p:cTn id="31"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3"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118217"/>
            <a:ext cx="9770952" cy="722549"/>
          </a:xfrm>
        </p:spPr>
        <p:txBody>
          <a:bodyPr>
            <a:noAutofit/>
          </a:bodyPr>
          <a:lstStyle/>
          <a:p>
            <a:pPr algn="l" eaLnBrk="1" hangingPunct="1"/>
            <a:r>
              <a:rPr lang="en-US" altLang="en-US" sz="2800" b="1" dirty="0">
                <a:latin typeface="Times New Roman" panose="02020603050405020304" pitchFamily="18" charset="0"/>
                <a:cs typeface="Times New Roman" panose="02020603050405020304" pitchFamily="18" charset="0"/>
              </a:rPr>
              <a:t/>
            </a:r>
            <a:br>
              <a:rPr lang="en-US" altLang="en-US" sz="2800" b="1" dirty="0">
                <a:latin typeface="Times New Roman" panose="02020603050405020304" pitchFamily="18" charset="0"/>
                <a:cs typeface="Times New Roman" panose="02020603050405020304" pitchFamily="18" charset="0"/>
              </a:rPr>
            </a:br>
            <a:r>
              <a:rPr lang="en-US" altLang="en-US" sz="2800" b="1" dirty="0">
                <a:solidFill>
                  <a:srgbClr val="FF0000"/>
                </a:solidFill>
                <a:latin typeface="Times New Roman" panose="02020603050405020304" pitchFamily="18" charset="0"/>
                <a:cs typeface="Times New Roman" panose="02020603050405020304" pitchFamily="18" charset="0"/>
              </a:rPr>
              <a:t>b. </a:t>
            </a:r>
            <a:r>
              <a:rPr lang="en-US" altLang="en-US" sz="2800" b="1" dirty="0" err="1">
                <a:solidFill>
                  <a:srgbClr val="FF0000"/>
                </a:solidFill>
                <a:latin typeface="Times New Roman" panose="02020603050405020304" pitchFamily="18" charset="0"/>
                <a:cs typeface="Times New Roman" panose="02020603050405020304" pitchFamily="18" charset="0"/>
              </a:rPr>
              <a:t>Những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câu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văn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thuyết</a:t>
            </a:r>
            <a:r>
              <a:rPr lang="en-US" altLang="en-US" sz="2800" b="1" dirty="0">
                <a:solidFill>
                  <a:srgbClr val="FF0000"/>
                </a:solidFill>
                <a:latin typeface="Times New Roman" panose="02020603050405020304" pitchFamily="18" charset="0"/>
                <a:cs typeface="Times New Roman" panose="02020603050405020304" pitchFamily="18" charset="0"/>
              </a:rPr>
              <a:t> minh </a:t>
            </a:r>
            <a:r>
              <a:rPr lang="en-US" altLang="en-US" sz="2800" b="1" dirty="0" err="1">
                <a:solidFill>
                  <a:srgbClr val="FF0000"/>
                </a:solidFill>
                <a:latin typeface="Times New Roman" panose="02020603050405020304" pitchFamily="18" charset="0"/>
                <a:cs typeface="Times New Roman" panose="02020603050405020304" pitchFamily="18" charset="0"/>
              </a:rPr>
              <a:t>về</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đặc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điểm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của</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cây</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chuối</a:t>
            </a:r>
            <a:r>
              <a:rPr lang="en-US" altLang="en-US" sz="2800" b="1" dirty="0">
                <a:solidFill>
                  <a:srgbClr val="FF0000"/>
                </a:solidFill>
                <a:latin typeface="Times New Roman" panose="02020603050405020304" pitchFamily="18" charset="0"/>
                <a:cs typeface="Times New Roman" panose="02020603050405020304" pitchFamily="18" charset="0"/>
              </a:rPr>
              <a:t> </a:t>
            </a:r>
            <a:br>
              <a:rPr lang="en-US" altLang="en-US" sz="2800" b="1" dirty="0">
                <a:solidFill>
                  <a:srgbClr val="FF0000"/>
                </a:solidFill>
                <a:latin typeface="Times New Roman" panose="02020603050405020304" pitchFamily="18" charset="0"/>
                <a:cs typeface="Times New Roman" panose="02020603050405020304" pitchFamily="18" charset="0"/>
              </a:rPr>
            </a:b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43011" name="Rectangle 3"/>
          <p:cNvSpPr>
            <a:spLocks noGrp="1" noChangeArrowheads="1"/>
          </p:cNvSpPr>
          <p:nvPr>
            <p:ph idx="1"/>
          </p:nvPr>
        </p:nvSpPr>
        <p:spPr>
          <a:xfrm>
            <a:off x="685800" y="840766"/>
            <a:ext cx="9442765" cy="4876800"/>
          </a:xfrm>
        </p:spPr>
        <p:txBody>
          <a:bodyPr>
            <a:noAutofit/>
          </a:bodyPr>
          <a:lstStyle/>
          <a:p>
            <a:pPr marL="0" indent="14288" algn="just">
              <a:buNone/>
              <a:defRPr/>
            </a:pPr>
            <a:r>
              <a:rPr lang="en-US" altLang="en-US" b="1" u="sng" dirty="0" err="1">
                <a:solidFill>
                  <a:srgbClr val="0070C0"/>
                </a:solidFill>
                <a:latin typeface="Times New Roman" panose="02020603050405020304" pitchFamily="18" charset="0"/>
                <a:cs typeface="Times New Roman" panose="02020603050405020304" pitchFamily="18" charset="0"/>
              </a:rPr>
              <a:t>Đoạn</a:t>
            </a:r>
            <a:r>
              <a:rPr lang="en-US" altLang="en-US" b="1" u="sng" dirty="0">
                <a:solidFill>
                  <a:srgbClr val="0070C0"/>
                </a:solidFill>
                <a:latin typeface="Times New Roman" panose="02020603050405020304" pitchFamily="18" charset="0"/>
                <a:cs typeface="Times New Roman" panose="02020603050405020304" pitchFamily="18" charset="0"/>
              </a:rPr>
              <a:t> 1</a:t>
            </a:r>
            <a:r>
              <a:rPr lang="en-US" altLang="en-US" b="1" dirty="0">
                <a:solidFill>
                  <a:srgbClr val="0070C0"/>
                </a:solidFill>
                <a:latin typeface="Times New Roman" panose="02020603050405020304" pitchFamily="18" charset="0"/>
                <a:cs typeface="Times New Roman" panose="02020603050405020304" pitchFamily="18" charset="0"/>
              </a:rPr>
              <a:t>: </a:t>
            </a:r>
          </a:p>
          <a:p>
            <a:pPr marL="0" indent="14288" algn="just">
              <a:buNone/>
              <a:defRPr/>
            </a:pP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Câu</a:t>
            </a:r>
            <a:r>
              <a:rPr lang="en-US" altLang="en-US" b="1" i="1" dirty="0">
                <a:latin typeface="Times New Roman" panose="02020603050405020304" pitchFamily="18" charset="0"/>
                <a:cs typeface="Times New Roman" panose="02020603050405020304" pitchFamily="18" charset="0"/>
              </a:rPr>
              <a:t> 1</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khắp</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Việt</a:t>
            </a:r>
            <a:r>
              <a:rPr lang="en-US" altLang="en-US" b="1" dirty="0">
                <a:latin typeface="Times New Roman" panose="02020603050405020304" pitchFamily="18" charset="0"/>
                <a:cs typeface="Times New Roman" panose="02020603050405020304" pitchFamily="18" charset="0"/>
              </a:rPr>
              <a:t> Nam, </a:t>
            </a:r>
            <a:r>
              <a:rPr lang="en-US" altLang="en-US" b="1" dirty="0" err="1">
                <a:latin typeface="Times New Roman" panose="02020603050405020304" pitchFamily="18" charset="0"/>
                <a:cs typeface="Times New Roman" panose="02020603050405020304" pitchFamily="18" charset="0"/>
              </a:rPr>
              <a:t>nơi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đâu</a:t>
            </a:r>
            <a:r>
              <a:rPr lang="en-US" altLang="en-US" b="1" dirty="0">
                <a:latin typeface="Times New Roman" panose="02020603050405020304" pitchFamily="18" charset="0"/>
                <a:cs typeface="Times New Roman" panose="02020603050405020304" pitchFamily="18" charset="0"/>
              </a:rPr>
              <a:t> ta </a:t>
            </a:r>
            <a:r>
              <a:rPr lang="en-US" altLang="en-US" b="1" dirty="0" err="1">
                <a:latin typeface="Times New Roman" panose="02020603050405020304" pitchFamily="18" charset="0"/>
                <a:cs typeface="Times New Roman" panose="02020603050405020304" pitchFamily="18" charset="0"/>
              </a:rPr>
              <a:t>cũng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bắt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gặp</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những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cây</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chuối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thân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mềm</a:t>
            </a:r>
            <a:r>
              <a:rPr lang="en-US" altLang="en-US" b="1" dirty="0">
                <a:latin typeface="Times New Roman" panose="02020603050405020304" pitchFamily="18" charset="0"/>
                <a:cs typeface="Times New Roman" panose="02020603050405020304" pitchFamily="18" charset="0"/>
              </a:rPr>
              <a:t>....”</a:t>
            </a:r>
          </a:p>
          <a:p>
            <a:pPr marL="0" indent="14288" algn="just">
              <a:buNone/>
              <a:defRPr/>
            </a:pPr>
            <a:r>
              <a:rPr lang="en-US" altLang="en-US" b="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Câu</a:t>
            </a:r>
            <a:r>
              <a:rPr lang="en-US" altLang="en-US" b="1" i="1" dirty="0">
                <a:latin typeface="Times New Roman" panose="02020603050405020304" pitchFamily="18" charset="0"/>
                <a:cs typeface="Times New Roman" panose="02020603050405020304" pitchFamily="18" charset="0"/>
              </a:rPr>
              <a:t> 3</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Cây</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chuối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rất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ưa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nước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nên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người</a:t>
            </a:r>
            <a:r>
              <a:rPr lang="en-US" altLang="en-US" b="1" dirty="0">
                <a:latin typeface="Times New Roman" panose="02020603050405020304" pitchFamily="18" charset="0"/>
                <a:cs typeface="Times New Roman" panose="02020603050405020304" pitchFamily="18" charset="0"/>
              </a:rPr>
              <a:t> ta </a:t>
            </a:r>
            <a:r>
              <a:rPr lang="en-US" altLang="en-US" b="1" dirty="0" err="1">
                <a:latin typeface="Times New Roman" panose="02020603050405020304" pitchFamily="18" charset="0"/>
                <a:cs typeface="Times New Roman" panose="02020603050405020304" pitchFamily="18" charset="0"/>
              </a:rPr>
              <a:t>thường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trồng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bờ</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ao</a:t>
            </a:r>
            <a:r>
              <a:rPr lang="en-US" altLang="en-US" b="1" dirty="0">
                <a:latin typeface="Times New Roman" panose="02020603050405020304" pitchFamily="18" charset="0"/>
                <a:cs typeface="Times New Roman" panose="02020603050405020304" pitchFamily="18" charset="0"/>
              </a:rPr>
              <a:t>...” </a:t>
            </a:r>
          </a:p>
          <a:p>
            <a:pPr algn="just">
              <a:buFontTx/>
              <a:buChar char="-"/>
              <a:defRPr/>
            </a:pPr>
            <a:r>
              <a:rPr lang="en-US" altLang="en-US" b="1" i="1" dirty="0" err="1" smtClean="0">
                <a:latin typeface="Times New Roman" panose="02020603050405020304" pitchFamily="18" charset="0"/>
                <a:cs typeface="Times New Roman" panose="02020603050405020304" pitchFamily="18" charset="0"/>
              </a:rPr>
              <a:t>Câu</a:t>
            </a:r>
            <a:r>
              <a:rPr lang="en-US" altLang="en-US" b="1" i="1" dirty="0" smtClean="0">
                <a:latin typeface="Times New Roman" panose="02020603050405020304" pitchFamily="18" charset="0"/>
                <a:cs typeface="Times New Roman" panose="02020603050405020304" pitchFamily="18" charset="0"/>
              </a:rPr>
              <a:t> </a:t>
            </a:r>
            <a:r>
              <a:rPr lang="en-US" altLang="en-US" b="1" i="1" dirty="0">
                <a:latin typeface="Times New Roman" panose="02020603050405020304" pitchFamily="18" charset="0"/>
                <a:cs typeface="Times New Roman" panose="02020603050405020304" pitchFamily="18" charset="0"/>
              </a:rPr>
              <a:t>4</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Chuối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phát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triển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rất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nhanh</a:t>
            </a:r>
            <a:r>
              <a:rPr lang="en-US" altLang="en-US" b="1" dirty="0" smtClean="0">
                <a:latin typeface="Times New Roman" panose="02020603050405020304" pitchFamily="18" charset="0"/>
                <a:cs typeface="Times New Roman" panose="02020603050405020304" pitchFamily="18" charset="0"/>
              </a:rPr>
              <a:t>...</a:t>
            </a:r>
          </a:p>
          <a:p>
            <a:pPr marL="0" indent="14288" algn="just">
              <a:buNone/>
              <a:defRPr/>
            </a:pPr>
            <a:r>
              <a:rPr lang="en-US" altLang="en-US" b="1" u="sng" dirty="0" err="1" smtClean="0">
                <a:solidFill>
                  <a:srgbClr val="0070C0"/>
                </a:solidFill>
                <a:latin typeface="Times New Roman" panose="02020603050405020304" pitchFamily="18" charset="0"/>
                <a:cs typeface="Times New Roman" panose="02020603050405020304" pitchFamily="18" charset="0"/>
              </a:rPr>
              <a:t>Đoạn</a:t>
            </a:r>
            <a:r>
              <a:rPr lang="en-US" altLang="en-US" b="1" u="sng" dirty="0" smtClean="0">
                <a:solidFill>
                  <a:srgbClr val="0070C0"/>
                </a:solidFill>
                <a:latin typeface="Times New Roman" panose="02020603050405020304" pitchFamily="18" charset="0"/>
                <a:cs typeface="Times New Roman" panose="02020603050405020304" pitchFamily="18" charset="0"/>
              </a:rPr>
              <a:t> </a:t>
            </a:r>
            <a:r>
              <a:rPr lang="en-US" altLang="en-US" b="1" u="sng" dirty="0">
                <a:solidFill>
                  <a:srgbClr val="0070C0"/>
                </a:solidFill>
                <a:latin typeface="Times New Roman" panose="02020603050405020304" pitchFamily="18" charset="0"/>
                <a:cs typeface="Times New Roman" panose="02020603050405020304" pitchFamily="18" charset="0"/>
              </a:rPr>
              <a:t>2</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Cây</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chuối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là</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thức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ăn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thức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dụng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từ</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thân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đến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lá</a:t>
            </a:r>
            <a:r>
              <a:rPr lang="en-US" altLang="en-US" b="1" dirty="0" smtClean="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từ</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gốc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đến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hoa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quả</a:t>
            </a:r>
            <a:r>
              <a:rPr lang="en-US" altLang="en-US" b="1" dirty="0" smtClean="0">
                <a:latin typeface="Times New Roman" panose="02020603050405020304" pitchFamily="18" charset="0"/>
                <a:cs typeface="Times New Roman" panose="02020603050405020304" pitchFamily="18" charset="0"/>
              </a:rPr>
              <a:t>!</a:t>
            </a:r>
          </a:p>
          <a:p>
            <a:pPr marL="0" indent="14288" algn="just">
              <a:buNone/>
              <a:defRPr/>
            </a:pPr>
            <a:r>
              <a:rPr lang="en-US" altLang="en-US" b="1" u="sng" dirty="0" err="1" smtClean="0">
                <a:solidFill>
                  <a:srgbClr val="0070C0"/>
                </a:solidFill>
                <a:latin typeface="Times New Roman" panose="02020603050405020304" pitchFamily="18" charset="0"/>
                <a:cs typeface="Times New Roman" panose="02020603050405020304" pitchFamily="18" charset="0"/>
              </a:rPr>
              <a:t>Đoạn</a:t>
            </a:r>
            <a:r>
              <a:rPr lang="en-US" altLang="en-US" b="1" u="sng" dirty="0" smtClean="0">
                <a:solidFill>
                  <a:srgbClr val="0070C0"/>
                </a:solidFill>
                <a:latin typeface="Times New Roman" panose="02020603050405020304" pitchFamily="18" charset="0"/>
                <a:cs typeface="Times New Roman" panose="02020603050405020304" pitchFamily="18" charset="0"/>
              </a:rPr>
              <a:t> </a:t>
            </a:r>
            <a:r>
              <a:rPr lang="en-US" altLang="en-US" b="1" u="sng" dirty="0">
                <a:solidFill>
                  <a:srgbClr val="0070C0"/>
                </a:solidFill>
                <a:latin typeface="Times New Roman" panose="02020603050405020304" pitchFamily="18" charset="0"/>
                <a:cs typeface="Times New Roman" panose="02020603050405020304" pitchFamily="18" charset="0"/>
              </a:rPr>
              <a:t>3:</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Giới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thiệu</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quả</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chuối</a:t>
            </a:r>
            <a:r>
              <a:rPr lang="en-US" altLang="en-US" b="1" dirty="0">
                <a:latin typeface="Times New Roman" panose="02020603050405020304" pitchFamily="18" charset="0"/>
                <a:cs typeface="Times New Roman" panose="02020603050405020304" pitchFamily="18" charset="0"/>
              </a:rPr>
              <a:t> </a:t>
            </a:r>
          </a:p>
          <a:p>
            <a:pPr marL="0" indent="14288" algn="just">
              <a:buNone/>
              <a:defRPr/>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Chuối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chín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để</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ăn</a:t>
            </a:r>
            <a:endParaRPr lang="en-US" altLang="en-US" b="1" dirty="0">
              <a:latin typeface="Times New Roman" panose="02020603050405020304" pitchFamily="18" charset="0"/>
              <a:cs typeface="Times New Roman" panose="02020603050405020304" pitchFamily="18" charset="0"/>
            </a:endParaRPr>
          </a:p>
          <a:p>
            <a:pPr marL="0" indent="14288" algn="just">
              <a:buNone/>
              <a:defRPr/>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Chuối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xanh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để</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chế</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biến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thức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ăn</a:t>
            </a:r>
            <a:endParaRPr lang="en-US" altLang="en-US" b="1" dirty="0">
              <a:latin typeface="Times New Roman" panose="02020603050405020304" pitchFamily="18" charset="0"/>
              <a:cs typeface="Times New Roman" panose="02020603050405020304" pitchFamily="18" charset="0"/>
            </a:endParaRPr>
          </a:p>
          <a:p>
            <a:pPr marL="0" indent="14288" algn="just">
              <a:buNone/>
              <a:defRPr/>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Chuối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để</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thờ</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cúng</a:t>
            </a:r>
            <a:r>
              <a:rPr lang="en-US" altLang="en-US" b="1" dirty="0">
                <a:latin typeface="Times New Roman" panose="02020603050405020304" pitchFamily="18" charset="0"/>
                <a:cs typeface="Times New Roman" panose="02020603050405020304" pitchFamily="18" charset="0"/>
              </a:rPr>
              <a:t> </a:t>
            </a:r>
          </a:p>
          <a:p>
            <a:pPr marL="0" indent="14288" algn="just">
              <a:buFontTx/>
              <a:buChar char="-"/>
              <a:defRPr/>
            </a:pPr>
            <a:endParaRPr lang="en-US" altLang="en-US" b="1" dirty="0">
              <a:latin typeface="Times New Roman" panose="02020603050405020304" pitchFamily="18" charset="0"/>
              <a:cs typeface="Times New Roman" panose="02020603050405020304" pitchFamily="18" charset="0"/>
            </a:endParaRPr>
          </a:p>
          <a:p>
            <a:pPr marL="0" indent="0" algn="just">
              <a:buNone/>
              <a:defRPr/>
            </a:pPr>
            <a:endParaRPr lang="en-US" altLang="en-US" b="1" dirty="0">
              <a:latin typeface="Times New Roman" panose="02020603050405020304" pitchFamily="18" charset="0"/>
              <a:cs typeface="Times New Roman" panose="02020603050405020304" pitchFamily="18" charset="0"/>
            </a:endParaRP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1381590567"/>
      </p:ext>
    </p:extLst>
  </p:cSld>
  <p:clrMapOvr>
    <a:masterClrMapping/>
  </p:clrMapOvr>
  <mc:AlternateContent xmlns:mc="http://schemas.openxmlformats.org/markup-compatibility/2006">
    <mc:Choice xmlns:p14="http://schemas.microsoft.com/office/powerpoint/2010/main" Requires="p14">
      <p:transition spd="slow" p14:dur="800" advTm="14026">
        <p:circle/>
      </p:transition>
    </mc:Choice>
    <mc:Fallback>
      <p:transition spd="slow" advTm="14026">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ntr" presetSubtype="32" fill="hold" nodeType="clickEffect">
                                  <p:stCondLst>
                                    <p:cond delay="0"/>
                                  </p:stCondLst>
                                  <p:childTnLst>
                                    <p:set>
                                      <p:cBhvr>
                                        <p:cTn id="10" dur="1" fill="hold">
                                          <p:stCondLst>
                                            <p:cond delay="0"/>
                                          </p:stCondLst>
                                        </p:cTn>
                                        <p:tgtEl>
                                          <p:spTgt spid="43011">
                                            <p:txEl>
                                              <p:pRg st="0" end="0"/>
                                            </p:txEl>
                                          </p:spTgt>
                                        </p:tgtEl>
                                        <p:attrNameLst>
                                          <p:attrName>style.visibility</p:attrName>
                                        </p:attrNameLst>
                                      </p:cBhvr>
                                      <p:to>
                                        <p:strVal val="visible"/>
                                      </p:to>
                                    </p:set>
                                    <p:animEffect transition="in" filter="circle(out)">
                                      <p:cBhvr>
                                        <p:cTn id="11" dur="2000"/>
                                        <p:tgtEl>
                                          <p:spTgt spid="4301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6" presetClass="entr" presetSubtype="32" fill="hold" nodeType="clickEffect">
                                  <p:stCondLst>
                                    <p:cond delay="0"/>
                                  </p:stCondLst>
                                  <p:childTnLst>
                                    <p:set>
                                      <p:cBhvr>
                                        <p:cTn id="15" dur="1" fill="hold">
                                          <p:stCondLst>
                                            <p:cond delay="0"/>
                                          </p:stCondLst>
                                        </p:cTn>
                                        <p:tgtEl>
                                          <p:spTgt spid="43011">
                                            <p:txEl>
                                              <p:pRg st="1" end="1"/>
                                            </p:txEl>
                                          </p:spTgt>
                                        </p:tgtEl>
                                        <p:attrNameLst>
                                          <p:attrName>style.visibility</p:attrName>
                                        </p:attrNameLst>
                                      </p:cBhvr>
                                      <p:to>
                                        <p:strVal val="visible"/>
                                      </p:to>
                                    </p:set>
                                    <p:animEffect transition="in" filter="circle(out)">
                                      <p:cBhvr>
                                        <p:cTn id="16" dur="2000"/>
                                        <p:tgtEl>
                                          <p:spTgt spid="4301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ntr" presetSubtype="32" fill="hold" nodeType="clickEffect">
                                  <p:stCondLst>
                                    <p:cond delay="0"/>
                                  </p:stCondLst>
                                  <p:childTnLst>
                                    <p:set>
                                      <p:cBhvr>
                                        <p:cTn id="20" dur="1" fill="hold">
                                          <p:stCondLst>
                                            <p:cond delay="0"/>
                                          </p:stCondLst>
                                        </p:cTn>
                                        <p:tgtEl>
                                          <p:spTgt spid="43011">
                                            <p:txEl>
                                              <p:pRg st="2" end="2"/>
                                            </p:txEl>
                                          </p:spTgt>
                                        </p:tgtEl>
                                        <p:attrNameLst>
                                          <p:attrName>style.visibility</p:attrName>
                                        </p:attrNameLst>
                                      </p:cBhvr>
                                      <p:to>
                                        <p:strVal val="visible"/>
                                      </p:to>
                                    </p:set>
                                    <p:animEffect transition="in" filter="circle(out)">
                                      <p:cBhvr>
                                        <p:cTn id="21" dur="2000"/>
                                        <p:tgtEl>
                                          <p:spTgt spid="43011">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ntr" presetSubtype="32" fill="hold" nodeType="clickEffect">
                                  <p:stCondLst>
                                    <p:cond delay="0"/>
                                  </p:stCondLst>
                                  <p:childTnLst>
                                    <p:set>
                                      <p:cBhvr>
                                        <p:cTn id="25" dur="1" fill="hold">
                                          <p:stCondLst>
                                            <p:cond delay="0"/>
                                          </p:stCondLst>
                                        </p:cTn>
                                        <p:tgtEl>
                                          <p:spTgt spid="43011">
                                            <p:txEl>
                                              <p:pRg st="3" end="3"/>
                                            </p:txEl>
                                          </p:spTgt>
                                        </p:tgtEl>
                                        <p:attrNameLst>
                                          <p:attrName>style.visibility</p:attrName>
                                        </p:attrNameLst>
                                      </p:cBhvr>
                                      <p:to>
                                        <p:strVal val="visible"/>
                                      </p:to>
                                    </p:set>
                                    <p:animEffect transition="in" filter="circle(out)">
                                      <p:cBhvr>
                                        <p:cTn id="26" dur="2000"/>
                                        <p:tgtEl>
                                          <p:spTgt spid="43011">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6" presetClass="entr" presetSubtype="32" fill="hold" nodeType="clickEffect">
                                  <p:stCondLst>
                                    <p:cond delay="0"/>
                                  </p:stCondLst>
                                  <p:childTnLst>
                                    <p:set>
                                      <p:cBhvr>
                                        <p:cTn id="30" dur="1" fill="hold">
                                          <p:stCondLst>
                                            <p:cond delay="0"/>
                                          </p:stCondLst>
                                        </p:cTn>
                                        <p:tgtEl>
                                          <p:spTgt spid="43011">
                                            <p:txEl>
                                              <p:pRg st="4" end="4"/>
                                            </p:txEl>
                                          </p:spTgt>
                                        </p:tgtEl>
                                        <p:attrNameLst>
                                          <p:attrName>style.visibility</p:attrName>
                                        </p:attrNameLst>
                                      </p:cBhvr>
                                      <p:to>
                                        <p:strVal val="visible"/>
                                      </p:to>
                                    </p:set>
                                    <p:animEffect transition="in" filter="circle(out)">
                                      <p:cBhvr>
                                        <p:cTn id="31" dur="2000"/>
                                        <p:tgtEl>
                                          <p:spTgt spid="43011">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5" presetClass="entr" presetSubtype="0" fill="hold" nodeType="clickEffect">
                                  <p:stCondLst>
                                    <p:cond delay="0"/>
                                  </p:stCondLst>
                                  <p:childTnLst>
                                    <p:set>
                                      <p:cBhvr>
                                        <p:cTn id="35" dur="1" fill="hold">
                                          <p:stCondLst>
                                            <p:cond delay="0"/>
                                          </p:stCondLst>
                                        </p:cTn>
                                        <p:tgtEl>
                                          <p:spTgt spid="43011">
                                            <p:txEl>
                                              <p:pRg st="5" end="5"/>
                                            </p:txEl>
                                          </p:spTgt>
                                        </p:tgtEl>
                                        <p:attrNameLst>
                                          <p:attrName>style.visibility</p:attrName>
                                        </p:attrNameLst>
                                      </p:cBhvr>
                                      <p:to>
                                        <p:strVal val="visible"/>
                                      </p:to>
                                    </p:set>
                                    <p:anim calcmode="lin" valueType="num">
                                      <p:cBhvr>
                                        <p:cTn id="36" dur="1000" fill="hold"/>
                                        <p:tgtEl>
                                          <p:spTgt spid="43011">
                                            <p:txEl>
                                              <p:pRg st="5" end="5"/>
                                            </p:txEl>
                                          </p:spTgt>
                                        </p:tgtEl>
                                        <p:attrNameLst>
                                          <p:attrName>ppt_w</p:attrName>
                                        </p:attrNameLst>
                                      </p:cBhvr>
                                      <p:tavLst>
                                        <p:tav tm="0">
                                          <p:val>
                                            <p:strVal val="#ppt_w*0.70"/>
                                          </p:val>
                                        </p:tav>
                                        <p:tav tm="100000">
                                          <p:val>
                                            <p:strVal val="#ppt_w"/>
                                          </p:val>
                                        </p:tav>
                                      </p:tavLst>
                                    </p:anim>
                                    <p:anim calcmode="lin" valueType="num">
                                      <p:cBhvr>
                                        <p:cTn id="37" dur="1000" fill="hold"/>
                                        <p:tgtEl>
                                          <p:spTgt spid="43011">
                                            <p:txEl>
                                              <p:pRg st="5" end="5"/>
                                            </p:txEl>
                                          </p:spTgt>
                                        </p:tgtEl>
                                        <p:attrNameLst>
                                          <p:attrName>ppt_h</p:attrName>
                                        </p:attrNameLst>
                                      </p:cBhvr>
                                      <p:tavLst>
                                        <p:tav tm="0">
                                          <p:val>
                                            <p:strVal val="#ppt_h"/>
                                          </p:val>
                                        </p:tav>
                                        <p:tav tm="100000">
                                          <p:val>
                                            <p:strVal val="#ppt_h"/>
                                          </p:val>
                                        </p:tav>
                                      </p:tavLst>
                                    </p:anim>
                                    <p:animEffect transition="in" filter="fade">
                                      <p:cBhvr>
                                        <p:cTn id="38" dur="1000"/>
                                        <p:tgtEl>
                                          <p:spTgt spid="43011">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5" presetClass="entr" presetSubtype="0" fill="hold" nodeType="clickEffect">
                                  <p:stCondLst>
                                    <p:cond delay="0"/>
                                  </p:stCondLst>
                                  <p:childTnLst>
                                    <p:set>
                                      <p:cBhvr>
                                        <p:cTn id="42" dur="1" fill="hold">
                                          <p:stCondLst>
                                            <p:cond delay="0"/>
                                          </p:stCondLst>
                                        </p:cTn>
                                        <p:tgtEl>
                                          <p:spTgt spid="43011">
                                            <p:txEl>
                                              <p:pRg st="6" end="6"/>
                                            </p:txEl>
                                          </p:spTgt>
                                        </p:tgtEl>
                                        <p:attrNameLst>
                                          <p:attrName>style.visibility</p:attrName>
                                        </p:attrNameLst>
                                      </p:cBhvr>
                                      <p:to>
                                        <p:strVal val="visible"/>
                                      </p:to>
                                    </p:set>
                                    <p:anim calcmode="lin" valueType="num">
                                      <p:cBhvr>
                                        <p:cTn id="43" dur="1000" fill="hold"/>
                                        <p:tgtEl>
                                          <p:spTgt spid="43011">
                                            <p:txEl>
                                              <p:pRg st="6" end="6"/>
                                            </p:txEl>
                                          </p:spTgt>
                                        </p:tgtEl>
                                        <p:attrNameLst>
                                          <p:attrName>ppt_w</p:attrName>
                                        </p:attrNameLst>
                                      </p:cBhvr>
                                      <p:tavLst>
                                        <p:tav tm="0">
                                          <p:val>
                                            <p:strVal val="#ppt_w*0.70"/>
                                          </p:val>
                                        </p:tav>
                                        <p:tav tm="100000">
                                          <p:val>
                                            <p:strVal val="#ppt_w"/>
                                          </p:val>
                                        </p:tav>
                                      </p:tavLst>
                                    </p:anim>
                                    <p:anim calcmode="lin" valueType="num">
                                      <p:cBhvr>
                                        <p:cTn id="44" dur="1000" fill="hold"/>
                                        <p:tgtEl>
                                          <p:spTgt spid="43011">
                                            <p:txEl>
                                              <p:pRg st="6" end="6"/>
                                            </p:txEl>
                                          </p:spTgt>
                                        </p:tgtEl>
                                        <p:attrNameLst>
                                          <p:attrName>ppt_h</p:attrName>
                                        </p:attrNameLst>
                                      </p:cBhvr>
                                      <p:tavLst>
                                        <p:tav tm="0">
                                          <p:val>
                                            <p:strVal val="#ppt_h"/>
                                          </p:val>
                                        </p:tav>
                                        <p:tav tm="100000">
                                          <p:val>
                                            <p:strVal val="#ppt_h"/>
                                          </p:val>
                                        </p:tav>
                                      </p:tavLst>
                                    </p:anim>
                                    <p:animEffect transition="in" filter="fade">
                                      <p:cBhvr>
                                        <p:cTn id="45" dur="1000"/>
                                        <p:tgtEl>
                                          <p:spTgt spid="43011">
                                            <p:txEl>
                                              <p:pRg st="6" end="6"/>
                                            </p:txEl>
                                          </p:spTgt>
                                        </p:tgtEl>
                                      </p:cBhvr>
                                    </p:animEffect>
                                  </p:childTnLst>
                                </p:cTn>
                              </p:par>
                              <p:par>
                                <p:cTn id="46" presetID="55" presetClass="entr" presetSubtype="0" fill="hold" nodeType="withEffect">
                                  <p:stCondLst>
                                    <p:cond delay="0"/>
                                  </p:stCondLst>
                                  <p:childTnLst>
                                    <p:set>
                                      <p:cBhvr>
                                        <p:cTn id="47" dur="1" fill="hold">
                                          <p:stCondLst>
                                            <p:cond delay="0"/>
                                          </p:stCondLst>
                                        </p:cTn>
                                        <p:tgtEl>
                                          <p:spTgt spid="43011">
                                            <p:txEl>
                                              <p:pRg st="7" end="7"/>
                                            </p:txEl>
                                          </p:spTgt>
                                        </p:tgtEl>
                                        <p:attrNameLst>
                                          <p:attrName>style.visibility</p:attrName>
                                        </p:attrNameLst>
                                      </p:cBhvr>
                                      <p:to>
                                        <p:strVal val="visible"/>
                                      </p:to>
                                    </p:set>
                                    <p:anim calcmode="lin" valueType="num">
                                      <p:cBhvr>
                                        <p:cTn id="48" dur="1000" fill="hold"/>
                                        <p:tgtEl>
                                          <p:spTgt spid="43011">
                                            <p:txEl>
                                              <p:pRg st="7" end="7"/>
                                            </p:txEl>
                                          </p:spTgt>
                                        </p:tgtEl>
                                        <p:attrNameLst>
                                          <p:attrName>ppt_w</p:attrName>
                                        </p:attrNameLst>
                                      </p:cBhvr>
                                      <p:tavLst>
                                        <p:tav tm="0">
                                          <p:val>
                                            <p:strVal val="#ppt_w*0.70"/>
                                          </p:val>
                                        </p:tav>
                                        <p:tav tm="100000">
                                          <p:val>
                                            <p:strVal val="#ppt_w"/>
                                          </p:val>
                                        </p:tav>
                                      </p:tavLst>
                                    </p:anim>
                                    <p:anim calcmode="lin" valueType="num">
                                      <p:cBhvr>
                                        <p:cTn id="49" dur="1000" fill="hold"/>
                                        <p:tgtEl>
                                          <p:spTgt spid="43011">
                                            <p:txEl>
                                              <p:pRg st="7" end="7"/>
                                            </p:txEl>
                                          </p:spTgt>
                                        </p:tgtEl>
                                        <p:attrNameLst>
                                          <p:attrName>ppt_h</p:attrName>
                                        </p:attrNameLst>
                                      </p:cBhvr>
                                      <p:tavLst>
                                        <p:tav tm="0">
                                          <p:val>
                                            <p:strVal val="#ppt_h"/>
                                          </p:val>
                                        </p:tav>
                                        <p:tav tm="100000">
                                          <p:val>
                                            <p:strVal val="#ppt_h"/>
                                          </p:val>
                                        </p:tav>
                                      </p:tavLst>
                                    </p:anim>
                                    <p:animEffect transition="in" filter="fade">
                                      <p:cBhvr>
                                        <p:cTn id="50" dur="1000"/>
                                        <p:tgtEl>
                                          <p:spTgt spid="43011">
                                            <p:txEl>
                                              <p:pRg st="7" end="7"/>
                                            </p:txEl>
                                          </p:spTgt>
                                        </p:tgtEl>
                                      </p:cBhvr>
                                    </p:animEffect>
                                  </p:childTnLst>
                                </p:cTn>
                              </p:par>
                              <p:par>
                                <p:cTn id="51" presetID="55" presetClass="entr" presetSubtype="0" fill="hold" nodeType="withEffect">
                                  <p:stCondLst>
                                    <p:cond delay="0"/>
                                  </p:stCondLst>
                                  <p:childTnLst>
                                    <p:set>
                                      <p:cBhvr>
                                        <p:cTn id="52" dur="1" fill="hold">
                                          <p:stCondLst>
                                            <p:cond delay="0"/>
                                          </p:stCondLst>
                                        </p:cTn>
                                        <p:tgtEl>
                                          <p:spTgt spid="43011">
                                            <p:txEl>
                                              <p:pRg st="8" end="8"/>
                                            </p:txEl>
                                          </p:spTgt>
                                        </p:tgtEl>
                                        <p:attrNameLst>
                                          <p:attrName>style.visibility</p:attrName>
                                        </p:attrNameLst>
                                      </p:cBhvr>
                                      <p:to>
                                        <p:strVal val="visible"/>
                                      </p:to>
                                    </p:set>
                                    <p:anim calcmode="lin" valueType="num">
                                      <p:cBhvr>
                                        <p:cTn id="53" dur="1000" fill="hold"/>
                                        <p:tgtEl>
                                          <p:spTgt spid="43011">
                                            <p:txEl>
                                              <p:pRg st="8" end="8"/>
                                            </p:txEl>
                                          </p:spTgt>
                                        </p:tgtEl>
                                        <p:attrNameLst>
                                          <p:attrName>ppt_w</p:attrName>
                                        </p:attrNameLst>
                                      </p:cBhvr>
                                      <p:tavLst>
                                        <p:tav tm="0">
                                          <p:val>
                                            <p:strVal val="#ppt_w*0.70"/>
                                          </p:val>
                                        </p:tav>
                                        <p:tav tm="100000">
                                          <p:val>
                                            <p:strVal val="#ppt_w"/>
                                          </p:val>
                                        </p:tav>
                                      </p:tavLst>
                                    </p:anim>
                                    <p:anim calcmode="lin" valueType="num">
                                      <p:cBhvr>
                                        <p:cTn id="54" dur="1000" fill="hold"/>
                                        <p:tgtEl>
                                          <p:spTgt spid="43011">
                                            <p:txEl>
                                              <p:pRg st="8" end="8"/>
                                            </p:txEl>
                                          </p:spTgt>
                                        </p:tgtEl>
                                        <p:attrNameLst>
                                          <p:attrName>ppt_h</p:attrName>
                                        </p:attrNameLst>
                                      </p:cBhvr>
                                      <p:tavLst>
                                        <p:tav tm="0">
                                          <p:val>
                                            <p:strVal val="#ppt_h"/>
                                          </p:val>
                                        </p:tav>
                                        <p:tav tm="100000">
                                          <p:val>
                                            <p:strVal val="#ppt_h"/>
                                          </p:val>
                                        </p:tav>
                                      </p:tavLst>
                                    </p:anim>
                                    <p:animEffect transition="in" filter="fade">
                                      <p:cBhvr>
                                        <p:cTn id="55" dur="1000"/>
                                        <p:tgtEl>
                                          <p:spTgt spid="430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6"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4831" y="0"/>
            <a:ext cx="51043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a:xfrm>
            <a:off x="588235" y="205100"/>
            <a:ext cx="8382000" cy="5334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800" b="1" dirty="0" smtClean="0">
                <a:solidFill>
                  <a:srgbClr val="FF0000"/>
                </a:solidFill>
                <a:latin typeface="Times New Roman" panose="02020603050405020304" pitchFamily="18" charset="0"/>
                <a:cs typeface="Times New Roman" panose="02020603050405020304" pitchFamily="18" charset="0"/>
              </a:rPr>
              <a:t>c. </a:t>
            </a:r>
            <a:r>
              <a:rPr lang="en-US" altLang="en-US" sz="2800" b="1" dirty="0" err="1" smtClean="0">
                <a:solidFill>
                  <a:srgbClr val="FF0000"/>
                </a:solidFill>
                <a:latin typeface="Times New Roman" panose="02020603050405020304" pitchFamily="18" charset="0"/>
                <a:cs typeface="Times New Roman" panose="02020603050405020304" pitchFamily="18" charset="0"/>
              </a:rPr>
              <a:t>Câu</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văn</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miêu</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tả</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về</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cây</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chuối</a:t>
            </a:r>
            <a:r>
              <a:rPr lang="en-US" altLang="en-US" sz="2800" b="1" dirty="0" smtClean="0">
                <a:solidFill>
                  <a:srgbClr val="FF0000"/>
                </a:solidFill>
                <a:latin typeface="Times New Roman" panose="02020603050405020304" pitchFamily="18" charset="0"/>
                <a:cs typeface="Times New Roman" panose="02020603050405020304" pitchFamily="18" charset="0"/>
              </a:rPr>
              <a:t> </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Rectangle 3"/>
          <p:cNvSpPr txBox="1">
            <a:spLocks noChangeArrowheads="1"/>
          </p:cNvSpPr>
          <p:nvPr/>
        </p:nvSpPr>
        <p:spPr>
          <a:xfrm>
            <a:off x="823866" y="1781505"/>
            <a:ext cx="5033727" cy="5638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763" algn="just">
              <a:lnSpc>
                <a:spcPct val="100000"/>
              </a:lnSpc>
              <a:defRPr/>
            </a:pPr>
            <a:r>
              <a:rPr lang="en-US" altLang="en-US"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en-US" b="1" dirty="0" err="1" smtClean="0">
                <a:solidFill>
                  <a:schemeClr val="accent5">
                    <a:lumMod val="10000"/>
                  </a:schemeClr>
                </a:solidFill>
                <a:latin typeface="Times New Roman" panose="02020603050405020304" pitchFamily="18" charset="0"/>
                <a:cs typeface="Times New Roman" panose="02020603050405020304" pitchFamily="18" charset="0"/>
              </a:rPr>
              <a:t>Cây</a:t>
            </a:r>
            <a:r>
              <a:rPr lang="en-US" altLang="en-US"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en-US" b="1" dirty="0" err="1" smtClean="0">
                <a:solidFill>
                  <a:schemeClr val="accent5">
                    <a:lumMod val="10000"/>
                  </a:schemeClr>
                </a:solidFill>
                <a:latin typeface="Times New Roman" panose="02020603050405020304" pitchFamily="18" charset="0"/>
                <a:cs typeface="Times New Roman" panose="02020603050405020304" pitchFamily="18" charset="0"/>
              </a:rPr>
              <a:t>chuối</a:t>
            </a:r>
            <a:r>
              <a:rPr lang="en-US" altLang="en-US" b="1" dirty="0" smtClean="0">
                <a:latin typeface="Times New Roman" panose="02020603050405020304" pitchFamily="18" charset="0"/>
                <a:cs typeface="Times New Roman" panose="02020603050405020304" pitchFamily="18" charset="0"/>
              </a:rPr>
              <a:t>:</a:t>
            </a:r>
            <a:r>
              <a:rPr lang="en-US" altLang="en-US" dirty="0" smtClean="0">
                <a:latin typeface="Times New Roman" panose="02020603050405020304" pitchFamily="18" charset="0"/>
                <a:cs typeface="Times New Roman" panose="02020603050405020304" pitchFamily="18" charset="0"/>
              </a:rPr>
              <a:t> </a:t>
            </a:r>
            <a:r>
              <a:rPr lang="en-US" altLang="en-US" b="1" i="1" dirty="0" err="1" smtClean="0">
                <a:solidFill>
                  <a:srgbClr val="00B050"/>
                </a:solidFill>
                <a:latin typeface="Times New Roman" panose="02020603050405020304" pitchFamily="18" charset="0"/>
                <a:cs typeface="Times New Roman" panose="02020603050405020304" pitchFamily="18" charset="0"/>
              </a:rPr>
              <a:t>Thân</a:t>
            </a:r>
            <a:r>
              <a:rPr lang="en-US" altLang="en-US" b="1" i="1" dirty="0" smtClean="0">
                <a:solidFill>
                  <a:srgbClr val="00B050"/>
                </a:solidFill>
                <a:latin typeface="Times New Roman" panose="02020603050405020304" pitchFamily="18" charset="0"/>
                <a:cs typeface="Times New Roman" panose="02020603050405020304" pitchFamily="18" charset="0"/>
              </a:rPr>
              <a:t> </a:t>
            </a:r>
            <a:r>
              <a:rPr lang="en-US" altLang="en-US" b="1" i="1" dirty="0" err="1" smtClean="0">
                <a:solidFill>
                  <a:srgbClr val="00B050"/>
                </a:solidFill>
                <a:latin typeface="Times New Roman" panose="02020603050405020304" pitchFamily="18" charset="0"/>
                <a:cs typeface="Times New Roman" panose="02020603050405020304" pitchFamily="18" charset="0"/>
              </a:rPr>
              <a:t>mềm</a:t>
            </a:r>
            <a:r>
              <a:rPr lang="en-US" altLang="en-US" b="1" i="1" dirty="0" smtClean="0">
                <a:solidFill>
                  <a:srgbClr val="00B050"/>
                </a:solidFill>
                <a:latin typeface="Times New Roman" panose="02020603050405020304" pitchFamily="18" charset="0"/>
                <a:cs typeface="Times New Roman" panose="02020603050405020304" pitchFamily="18" charset="0"/>
              </a:rPr>
              <a:t> </a:t>
            </a:r>
            <a:r>
              <a:rPr lang="en-US" altLang="en-US" b="1" i="1" dirty="0" err="1" smtClean="0">
                <a:solidFill>
                  <a:srgbClr val="00B050"/>
                </a:solidFill>
                <a:latin typeface="Times New Roman" panose="02020603050405020304" pitchFamily="18" charset="0"/>
                <a:cs typeface="Times New Roman" panose="02020603050405020304" pitchFamily="18" charset="0"/>
              </a:rPr>
              <a:t>vươn</a:t>
            </a:r>
            <a:r>
              <a:rPr lang="en-US" altLang="en-US" b="1" i="1" dirty="0" smtClean="0">
                <a:solidFill>
                  <a:srgbClr val="00B050"/>
                </a:solidFill>
                <a:latin typeface="Times New Roman" panose="02020603050405020304" pitchFamily="18" charset="0"/>
                <a:cs typeface="Times New Roman" panose="02020603050405020304" pitchFamily="18" charset="0"/>
              </a:rPr>
              <a:t> </a:t>
            </a:r>
            <a:r>
              <a:rPr lang="en-US" altLang="en-US" b="1" i="1" dirty="0" err="1" smtClean="0">
                <a:solidFill>
                  <a:srgbClr val="00B050"/>
                </a:solidFill>
                <a:latin typeface="Times New Roman" panose="02020603050405020304" pitchFamily="18" charset="0"/>
                <a:cs typeface="Times New Roman" panose="02020603050405020304" pitchFamily="18" charset="0"/>
              </a:rPr>
              <a:t>lên</a:t>
            </a:r>
            <a:r>
              <a:rPr lang="en-US" altLang="en-US" b="1" i="1" dirty="0" smtClean="0">
                <a:solidFill>
                  <a:srgbClr val="00B050"/>
                </a:solidFill>
                <a:latin typeface="Times New Roman" panose="02020603050405020304" pitchFamily="18" charset="0"/>
                <a:cs typeface="Times New Roman" panose="02020603050405020304" pitchFamily="18" charset="0"/>
              </a:rPr>
              <a:t> </a:t>
            </a:r>
            <a:r>
              <a:rPr lang="en-US" altLang="en-US" b="1" i="1" dirty="0" err="1" smtClean="0">
                <a:solidFill>
                  <a:srgbClr val="00B050"/>
                </a:solidFill>
                <a:latin typeface="Times New Roman" panose="02020603050405020304" pitchFamily="18" charset="0"/>
                <a:cs typeface="Times New Roman" panose="02020603050405020304" pitchFamily="18" charset="0"/>
              </a:rPr>
              <a:t>như</a:t>
            </a:r>
            <a:r>
              <a:rPr lang="en-US" altLang="en-US" b="1" i="1" dirty="0" smtClean="0">
                <a:solidFill>
                  <a:srgbClr val="00B050"/>
                </a:solidFill>
                <a:latin typeface="Times New Roman" panose="02020603050405020304" pitchFamily="18" charset="0"/>
                <a:cs typeface="Times New Roman" panose="02020603050405020304" pitchFamily="18" charset="0"/>
              </a:rPr>
              <a:t> </a:t>
            </a:r>
            <a:r>
              <a:rPr lang="en-US" altLang="en-US" b="1" i="1" dirty="0" err="1" smtClean="0">
                <a:solidFill>
                  <a:srgbClr val="00B050"/>
                </a:solidFill>
                <a:latin typeface="Times New Roman" panose="02020603050405020304" pitchFamily="18" charset="0"/>
                <a:cs typeface="Times New Roman" panose="02020603050405020304" pitchFamily="18" charset="0"/>
              </a:rPr>
              <a:t>những</a:t>
            </a:r>
            <a:r>
              <a:rPr lang="en-US" altLang="en-US" b="1" i="1" dirty="0" smtClean="0">
                <a:solidFill>
                  <a:srgbClr val="00B050"/>
                </a:solidFill>
                <a:latin typeface="Times New Roman" panose="02020603050405020304" pitchFamily="18" charset="0"/>
                <a:cs typeface="Times New Roman" panose="02020603050405020304" pitchFamily="18" charset="0"/>
              </a:rPr>
              <a:t> </a:t>
            </a:r>
            <a:r>
              <a:rPr lang="en-US" altLang="en-US" b="1" i="1" dirty="0" err="1" smtClean="0">
                <a:solidFill>
                  <a:srgbClr val="00B050"/>
                </a:solidFill>
                <a:latin typeface="Times New Roman" panose="02020603050405020304" pitchFamily="18" charset="0"/>
                <a:cs typeface="Times New Roman" panose="02020603050405020304" pitchFamily="18" charset="0"/>
              </a:rPr>
              <a:t>trụ</a:t>
            </a:r>
            <a:r>
              <a:rPr lang="en-US" altLang="en-US" b="1" i="1" dirty="0" smtClean="0">
                <a:solidFill>
                  <a:srgbClr val="00B050"/>
                </a:solidFill>
                <a:latin typeface="Times New Roman" panose="02020603050405020304" pitchFamily="18" charset="0"/>
                <a:cs typeface="Times New Roman" panose="02020603050405020304" pitchFamily="18" charset="0"/>
              </a:rPr>
              <a:t> </a:t>
            </a:r>
            <a:r>
              <a:rPr lang="en-US" altLang="en-US" b="1" i="1" dirty="0" err="1" smtClean="0">
                <a:solidFill>
                  <a:srgbClr val="00B050"/>
                </a:solidFill>
                <a:latin typeface="Times New Roman" panose="02020603050405020304" pitchFamily="18" charset="0"/>
                <a:cs typeface="Times New Roman" panose="02020603050405020304" pitchFamily="18" charset="0"/>
              </a:rPr>
              <a:t>cột</a:t>
            </a:r>
            <a:r>
              <a:rPr lang="en-US" altLang="en-US" b="1" i="1" dirty="0" smtClean="0">
                <a:solidFill>
                  <a:srgbClr val="00B050"/>
                </a:solidFill>
                <a:latin typeface="Times New Roman" panose="02020603050405020304" pitchFamily="18" charset="0"/>
                <a:cs typeface="Times New Roman" panose="02020603050405020304" pitchFamily="18" charset="0"/>
              </a:rPr>
              <a:t> </a:t>
            </a:r>
            <a:r>
              <a:rPr lang="en-US" altLang="en-US" b="1" i="1" dirty="0" err="1" smtClean="0">
                <a:solidFill>
                  <a:srgbClr val="00B050"/>
                </a:solidFill>
                <a:latin typeface="Times New Roman" panose="02020603050405020304" pitchFamily="18" charset="0"/>
                <a:cs typeface="Times New Roman" panose="02020603050405020304" pitchFamily="18" charset="0"/>
              </a:rPr>
              <a:t>nhẵn</a:t>
            </a:r>
            <a:r>
              <a:rPr lang="en-US" altLang="en-US" b="1" i="1" dirty="0" smtClean="0">
                <a:solidFill>
                  <a:srgbClr val="00B050"/>
                </a:solidFill>
                <a:latin typeface="Times New Roman" panose="02020603050405020304" pitchFamily="18" charset="0"/>
                <a:cs typeface="Times New Roman" panose="02020603050405020304" pitchFamily="18" charset="0"/>
              </a:rPr>
              <a:t> </a:t>
            </a:r>
            <a:r>
              <a:rPr lang="en-US" altLang="en-US" b="1" i="1" dirty="0" err="1" smtClean="0">
                <a:solidFill>
                  <a:srgbClr val="00B050"/>
                </a:solidFill>
                <a:latin typeface="Times New Roman" panose="02020603050405020304" pitchFamily="18" charset="0"/>
                <a:cs typeface="Times New Roman" panose="02020603050405020304" pitchFamily="18" charset="0"/>
              </a:rPr>
              <a:t>bóng</a:t>
            </a:r>
            <a:r>
              <a:rPr lang="en-US" altLang="en-US" b="1" i="1" dirty="0" smtClean="0">
                <a:solidFill>
                  <a:srgbClr val="00B050"/>
                </a:solidFill>
                <a:latin typeface="Times New Roman" panose="02020603050405020304" pitchFamily="18" charset="0"/>
                <a:cs typeface="Times New Roman" panose="02020603050405020304" pitchFamily="18" charset="0"/>
              </a:rPr>
              <a:t>, </a:t>
            </a:r>
            <a:r>
              <a:rPr lang="en-US" altLang="en-US" b="1" i="1" dirty="0" err="1" smtClean="0">
                <a:solidFill>
                  <a:srgbClr val="00B050"/>
                </a:solidFill>
                <a:latin typeface="Times New Roman" panose="02020603050405020304" pitchFamily="18" charset="0"/>
                <a:cs typeface="Times New Roman" panose="02020603050405020304" pitchFamily="18" charset="0"/>
              </a:rPr>
              <a:t>toả</a:t>
            </a:r>
            <a:r>
              <a:rPr lang="en-US" altLang="en-US" b="1" i="1" dirty="0" smtClean="0">
                <a:solidFill>
                  <a:srgbClr val="00B050"/>
                </a:solidFill>
                <a:latin typeface="Times New Roman" panose="02020603050405020304" pitchFamily="18" charset="0"/>
                <a:cs typeface="Times New Roman" panose="02020603050405020304" pitchFamily="18" charset="0"/>
              </a:rPr>
              <a:t> </a:t>
            </a:r>
            <a:r>
              <a:rPr lang="en-US" altLang="en-US" b="1" i="1" dirty="0" err="1" smtClean="0">
                <a:solidFill>
                  <a:srgbClr val="00B050"/>
                </a:solidFill>
                <a:latin typeface="Times New Roman" panose="02020603050405020304" pitchFamily="18" charset="0"/>
                <a:cs typeface="Times New Roman" panose="02020603050405020304" pitchFamily="18" charset="0"/>
              </a:rPr>
              <a:t>ra</a:t>
            </a:r>
            <a:r>
              <a:rPr lang="en-US" altLang="en-US" b="1" i="1" dirty="0" smtClean="0">
                <a:solidFill>
                  <a:srgbClr val="00B050"/>
                </a:solidFill>
                <a:latin typeface="Times New Roman" panose="02020603050405020304" pitchFamily="18" charset="0"/>
                <a:cs typeface="Times New Roman" panose="02020603050405020304" pitchFamily="18" charset="0"/>
              </a:rPr>
              <a:t> </a:t>
            </a:r>
            <a:r>
              <a:rPr lang="en-US" altLang="en-US" b="1" i="1" dirty="0" err="1" smtClean="0">
                <a:solidFill>
                  <a:srgbClr val="00B050"/>
                </a:solidFill>
                <a:latin typeface="Times New Roman" panose="02020603050405020304" pitchFamily="18" charset="0"/>
                <a:cs typeface="Times New Roman" panose="02020603050405020304" pitchFamily="18" charset="0"/>
              </a:rPr>
              <a:t>vòm</a:t>
            </a:r>
            <a:r>
              <a:rPr lang="en-US" altLang="en-US" b="1" i="1" dirty="0" smtClean="0">
                <a:solidFill>
                  <a:srgbClr val="00B050"/>
                </a:solidFill>
                <a:latin typeface="Times New Roman" panose="02020603050405020304" pitchFamily="18" charset="0"/>
                <a:cs typeface="Times New Roman" panose="02020603050405020304" pitchFamily="18" charset="0"/>
              </a:rPr>
              <a:t> </a:t>
            </a:r>
            <a:r>
              <a:rPr lang="en-US" altLang="en-US" b="1" i="1" dirty="0" err="1" smtClean="0">
                <a:solidFill>
                  <a:srgbClr val="00B050"/>
                </a:solidFill>
                <a:latin typeface="Times New Roman" panose="02020603050405020304" pitchFamily="18" charset="0"/>
                <a:cs typeface="Times New Roman" panose="02020603050405020304" pitchFamily="18" charset="0"/>
              </a:rPr>
              <a:t>tán</a:t>
            </a:r>
            <a:r>
              <a:rPr lang="en-US" altLang="en-US" b="1" i="1" dirty="0" smtClean="0">
                <a:solidFill>
                  <a:srgbClr val="00B050"/>
                </a:solidFill>
                <a:latin typeface="Times New Roman" panose="02020603050405020304" pitchFamily="18" charset="0"/>
                <a:cs typeface="Times New Roman" panose="02020603050405020304" pitchFamily="18" charset="0"/>
              </a:rPr>
              <a:t> </a:t>
            </a:r>
            <a:r>
              <a:rPr lang="en-US" altLang="en-US" b="1" i="1" dirty="0" err="1" smtClean="0">
                <a:solidFill>
                  <a:srgbClr val="00B050"/>
                </a:solidFill>
                <a:latin typeface="Times New Roman" panose="02020603050405020304" pitchFamily="18" charset="0"/>
                <a:cs typeface="Times New Roman" panose="02020603050405020304" pitchFamily="18" charset="0"/>
              </a:rPr>
              <a:t>lá</a:t>
            </a:r>
            <a:r>
              <a:rPr lang="en-US" altLang="en-US" b="1" i="1" dirty="0" smtClean="0">
                <a:solidFill>
                  <a:srgbClr val="00B050"/>
                </a:solidFill>
                <a:latin typeface="Times New Roman" panose="02020603050405020304" pitchFamily="18" charset="0"/>
                <a:cs typeface="Times New Roman" panose="02020603050405020304" pitchFamily="18" charset="0"/>
              </a:rPr>
              <a:t> </a:t>
            </a:r>
            <a:r>
              <a:rPr lang="en-US" altLang="en-US" b="1" i="1" dirty="0" err="1" smtClean="0">
                <a:solidFill>
                  <a:srgbClr val="00B050"/>
                </a:solidFill>
                <a:latin typeface="Times New Roman" panose="02020603050405020304" pitchFamily="18" charset="0"/>
                <a:cs typeface="Times New Roman" panose="02020603050405020304" pitchFamily="18" charset="0"/>
              </a:rPr>
              <a:t>xanh</a:t>
            </a:r>
            <a:r>
              <a:rPr lang="en-US" altLang="en-US" b="1" i="1" dirty="0" smtClean="0">
                <a:solidFill>
                  <a:srgbClr val="00B050"/>
                </a:solidFill>
                <a:latin typeface="Times New Roman" panose="02020603050405020304" pitchFamily="18" charset="0"/>
                <a:cs typeface="Times New Roman" panose="02020603050405020304" pitchFamily="18" charset="0"/>
              </a:rPr>
              <a:t> </a:t>
            </a:r>
            <a:r>
              <a:rPr lang="en-US" altLang="en-US" b="1" i="1" dirty="0" err="1" smtClean="0">
                <a:solidFill>
                  <a:srgbClr val="00B050"/>
                </a:solidFill>
                <a:latin typeface="Times New Roman" panose="02020603050405020304" pitchFamily="18" charset="0"/>
                <a:cs typeface="Times New Roman" panose="02020603050405020304" pitchFamily="18" charset="0"/>
              </a:rPr>
              <a:t>mướt</a:t>
            </a:r>
            <a:r>
              <a:rPr lang="en-US" altLang="en-US" b="1" i="1" dirty="0" smtClean="0">
                <a:solidFill>
                  <a:srgbClr val="00B050"/>
                </a:solidFill>
                <a:latin typeface="Times New Roman" panose="02020603050405020304" pitchFamily="18" charset="0"/>
                <a:cs typeface="Times New Roman" panose="02020603050405020304" pitchFamily="18" charset="0"/>
              </a:rPr>
              <a:t> </a:t>
            </a:r>
            <a:r>
              <a:rPr lang="en-US" altLang="en-US" b="1" i="1" dirty="0" err="1" smtClean="0">
                <a:solidFill>
                  <a:srgbClr val="00B050"/>
                </a:solidFill>
                <a:latin typeface="Times New Roman" panose="02020603050405020304" pitchFamily="18" charset="0"/>
                <a:cs typeface="Times New Roman" panose="02020603050405020304" pitchFamily="18" charset="0"/>
              </a:rPr>
              <a:t>che</a:t>
            </a:r>
            <a:r>
              <a:rPr lang="en-US" altLang="en-US" b="1" i="1" dirty="0" smtClean="0">
                <a:solidFill>
                  <a:srgbClr val="00B050"/>
                </a:solidFill>
                <a:latin typeface="Times New Roman" panose="02020603050405020304" pitchFamily="18" charset="0"/>
                <a:cs typeface="Times New Roman" panose="02020603050405020304" pitchFamily="18" charset="0"/>
              </a:rPr>
              <a:t> </a:t>
            </a:r>
            <a:r>
              <a:rPr lang="en-US" altLang="en-US" b="1" i="1" dirty="0" err="1" smtClean="0">
                <a:solidFill>
                  <a:srgbClr val="00B050"/>
                </a:solidFill>
                <a:latin typeface="Times New Roman" panose="02020603050405020304" pitchFamily="18" charset="0"/>
                <a:cs typeface="Times New Roman" panose="02020603050405020304" pitchFamily="18" charset="0"/>
              </a:rPr>
              <a:t>rợp</a:t>
            </a:r>
            <a:r>
              <a:rPr lang="en-US" altLang="en-US" b="1" dirty="0" smtClean="0">
                <a:solidFill>
                  <a:srgbClr val="00B050"/>
                </a:solidFill>
                <a:latin typeface="Times New Roman" panose="02020603050405020304" pitchFamily="18" charset="0"/>
                <a:cs typeface="Times New Roman" panose="02020603050405020304" pitchFamily="18" charset="0"/>
              </a:rPr>
              <a:t> </a:t>
            </a:r>
            <a:r>
              <a:rPr lang="en-US" altLang="en-US" i="1" dirty="0" err="1" smtClean="0">
                <a:latin typeface="Times New Roman" panose="02020603050405020304" pitchFamily="18" charset="0"/>
                <a:cs typeface="Times New Roman" panose="02020603050405020304" pitchFamily="18" charset="0"/>
              </a:rPr>
              <a:t>từ</a:t>
            </a:r>
            <a:r>
              <a:rPr lang="en-US" altLang="en-US" i="1" dirty="0" smtClean="0">
                <a:latin typeface="Times New Roman" panose="02020603050405020304" pitchFamily="18" charset="0"/>
                <a:cs typeface="Times New Roman" panose="02020603050405020304" pitchFamily="18" charset="0"/>
              </a:rPr>
              <a:t> </a:t>
            </a:r>
            <a:r>
              <a:rPr lang="en-US" altLang="en-US" i="1" dirty="0" err="1" smtClean="0">
                <a:latin typeface="Times New Roman" panose="02020603050405020304" pitchFamily="18" charset="0"/>
                <a:cs typeface="Times New Roman" panose="02020603050405020304" pitchFamily="18" charset="0"/>
              </a:rPr>
              <a:t>vườn</a:t>
            </a:r>
            <a:r>
              <a:rPr lang="en-US" altLang="en-US" i="1" dirty="0" smtClean="0">
                <a:latin typeface="Times New Roman" panose="02020603050405020304" pitchFamily="18" charset="0"/>
                <a:cs typeface="Times New Roman" panose="02020603050405020304" pitchFamily="18" charset="0"/>
              </a:rPr>
              <a:t> </a:t>
            </a:r>
            <a:r>
              <a:rPr lang="en-US" altLang="en-US" i="1" dirty="0" err="1" smtClean="0">
                <a:latin typeface="Times New Roman" panose="02020603050405020304" pitchFamily="18" charset="0"/>
                <a:cs typeface="Times New Roman" panose="02020603050405020304" pitchFamily="18" charset="0"/>
              </a:rPr>
              <a:t>tược</a:t>
            </a:r>
            <a:r>
              <a:rPr lang="en-US" altLang="en-US" i="1" dirty="0" smtClean="0">
                <a:latin typeface="Times New Roman" panose="02020603050405020304" pitchFamily="18" charset="0"/>
                <a:cs typeface="Times New Roman" panose="02020603050405020304" pitchFamily="18" charset="0"/>
              </a:rPr>
              <a:t> </a:t>
            </a:r>
            <a:r>
              <a:rPr lang="en-US" altLang="en-US" i="1" dirty="0" err="1" smtClean="0">
                <a:latin typeface="Times New Roman" panose="02020603050405020304" pitchFamily="18" charset="0"/>
                <a:cs typeface="Times New Roman" panose="02020603050405020304" pitchFamily="18" charset="0"/>
              </a:rPr>
              <a:t>đến</a:t>
            </a:r>
            <a:r>
              <a:rPr lang="en-US" altLang="en-US" i="1" dirty="0" smtClean="0">
                <a:latin typeface="Times New Roman" panose="02020603050405020304" pitchFamily="18" charset="0"/>
                <a:cs typeface="Times New Roman" panose="02020603050405020304" pitchFamily="18" charset="0"/>
              </a:rPr>
              <a:t> </a:t>
            </a:r>
            <a:r>
              <a:rPr lang="en-US" altLang="en-US" i="1" dirty="0" err="1" smtClean="0">
                <a:latin typeface="Times New Roman" panose="02020603050405020304" pitchFamily="18" charset="0"/>
                <a:cs typeface="Times New Roman" panose="02020603050405020304" pitchFamily="18" charset="0"/>
              </a:rPr>
              <a:t>núi</a:t>
            </a:r>
            <a:r>
              <a:rPr lang="en-US" altLang="en-US" i="1" dirty="0" smtClean="0">
                <a:latin typeface="Times New Roman" panose="02020603050405020304" pitchFamily="18" charset="0"/>
                <a:cs typeface="Times New Roman" panose="02020603050405020304" pitchFamily="18" charset="0"/>
              </a:rPr>
              <a:t> </a:t>
            </a:r>
            <a:r>
              <a:rPr lang="en-US" altLang="en-US" i="1" dirty="0" err="1" smtClean="0">
                <a:latin typeface="Times New Roman" panose="02020603050405020304" pitchFamily="18" charset="0"/>
                <a:cs typeface="Times New Roman" panose="02020603050405020304" pitchFamily="18" charset="0"/>
              </a:rPr>
              <a:t>rừng</a:t>
            </a:r>
            <a:endParaRPr lang="en-US" altLang="en-US" i="1" dirty="0" smtClean="0">
              <a:latin typeface="Times New Roman" panose="02020603050405020304" pitchFamily="18" charset="0"/>
              <a:cs typeface="Times New Roman" panose="02020603050405020304" pitchFamily="18" charset="0"/>
            </a:endParaRPr>
          </a:p>
          <a:p>
            <a:pPr marL="0" indent="0" algn="just">
              <a:lnSpc>
                <a:spcPct val="100000"/>
              </a:lnSpc>
              <a:buFont typeface="Arial" panose="020B0604020202020204" pitchFamily="34" charset="0"/>
              <a:buNone/>
              <a:defRPr/>
            </a:pPr>
            <a:endParaRPr lang="en-US" altLang="en-US" i="1" dirty="0" smtClean="0">
              <a:latin typeface="Times New Roman" panose="02020603050405020304" pitchFamily="18" charset="0"/>
              <a:cs typeface="Times New Roman" panose="02020603050405020304" pitchFamily="18" charset="0"/>
            </a:endParaRP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4003312068"/>
      </p:ext>
    </p:extLst>
  </p:cSld>
  <p:clrMapOvr>
    <a:masterClrMapping/>
  </p:clrMapOvr>
  <mc:AlternateContent xmlns:mc="http://schemas.openxmlformats.org/markup-compatibility/2006">
    <mc:Choice xmlns:p14="http://schemas.microsoft.com/office/powerpoint/2010/main" Requires="p14">
      <p:transition spd="slow" p14:dur="800" advTm="2232">
        <p:circle/>
      </p:transition>
    </mc:Choice>
    <mc:Fallback>
      <p:transition spd="slow" advTm="2232">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cTn>
                              </p:par>
                              <p:par>
                                <p:cTn id="12" presetID="3" presetClass="entr" presetSubtype="10" fill="hold" nodeType="with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linds(horizontal)">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20569" y="359664"/>
            <a:ext cx="8382000" cy="533400"/>
          </a:xfrm>
        </p:spPr>
        <p:txBody>
          <a:bodyPr>
            <a:normAutofit/>
          </a:bodyPr>
          <a:lstStyle/>
          <a:p>
            <a:pPr algn="l" eaLnBrk="1" hangingPunct="1"/>
            <a:r>
              <a:rPr lang="en-US" altLang="en-US" sz="2800" b="1" dirty="0">
                <a:solidFill>
                  <a:srgbClr val="FF0000"/>
                </a:solidFill>
                <a:latin typeface="Times New Roman" panose="02020603050405020304" pitchFamily="18" charset="0"/>
                <a:cs typeface="Times New Roman" panose="02020603050405020304" pitchFamily="18" charset="0"/>
              </a:rPr>
              <a:t>c. </a:t>
            </a:r>
            <a:r>
              <a:rPr lang="en-US" altLang="en-US" sz="2800" b="1" dirty="0" err="1">
                <a:solidFill>
                  <a:srgbClr val="FF0000"/>
                </a:solidFill>
                <a:latin typeface="Times New Roman" panose="02020603050405020304" pitchFamily="18" charset="0"/>
                <a:cs typeface="Times New Roman" panose="02020603050405020304" pitchFamily="18" charset="0"/>
              </a:rPr>
              <a:t>Câu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văn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miêu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về</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cây</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chuối</a:t>
            </a:r>
            <a:r>
              <a:rPr lang="en-US" altLang="en-US" sz="2800" b="1" dirty="0" smtClean="0">
                <a:solidFill>
                  <a:srgbClr val="FF0000"/>
                </a:solidFill>
                <a:latin typeface="Times New Roman" panose="02020603050405020304" pitchFamily="18" charset="0"/>
                <a:cs typeface="Times New Roman" panose="02020603050405020304" pitchFamily="18" charset="0"/>
              </a:rPr>
              <a:t> </a:t>
            </a:r>
          </a:p>
        </p:txBody>
      </p:sp>
      <p:sp>
        <p:nvSpPr>
          <p:cNvPr id="44035" name="Rectangle 3"/>
          <p:cNvSpPr>
            <a:spLocks noGrp="1" noChangeArrowheads="1"/>
          </p:cNvSpPr>
          <p:nvPr>
            <p:ph idx="1"/>
          </p:nvPr>
        </p:nvSpPr>
        <p:spPr>
          <a:xfrm>
            <a:off x="593057" y="1169572"/>
            <a:ext cx="4947664" cy="2455491"/>
          </a:xfrm>
        </p:spPr>
        <p:txBody>
          <a:bodyPr>
            <a:normAutofit fontScale="92500" lnSpcReduction="20000"/>
          </a:bodyPr>
          <a:lstStyle/>
          <a:p>
            <a:pPr marL="0" indent="0" algn="just">
              <a:lnSpc>
                <a:spcPct val="110000"/>
              </a:lnSpc>
              <a:buNone/>
              <a:defRPr/>
            </a:pPr>
            <a:endParaRPr lang="en-US" altLang="en-US" i="1" dirty="0">
              <a:latin typeface="Times New Roman" panose="02020603050405020304" pitchFamily="18" charset="0"/>
              <a:cs typeface="Times New Roman" panose="02020603050405020304" pitchFamily="18" charset="0"/>
            </a:endParaRPr>
          </a:p>
          <a:p>
            <a:pPr marL="0" indent="4763" algn="just">
              <a:lnSpc>
                <a:spcPct val="110000"/>
              </a:lnSpc>
              <a:defRPr/>
            </a:pPr>
            <a:r>
              <a:rPr lang="en-US" altLang="en-US" dirty="0">
                <a:solidFill>
                  <a:schemeClr val="accent5">
                    <a:lumMod val="10000"/>
                  </a:schemeClr>
                </a:solidFill>
                <a:latin typeface="Times New Roman" panose="02020603050405020304" pitchFamily="18" charset="0"/>
                <a:cs typeface="Times New Roman" panose="02020603050405020304" pitchFamily="18" charset="0"/>
              </a:rPr>
              <a:t> </a:t>
            </a:r>
            <a:r>
              <a:rPr lang="vi-VN" altLang="en-US" b="1" dirty="0">
                <a:solidFill>
                  <a:schemeClr val="accent5">
                    <a:lumMod val="10000"/>
                  </a:schemeClr>
                </a:solidFill>
                <a:latin typeface="Times New Roman" panose="02020603050405020304" pitchFamily="18" charset="0"/>
                <a:cs typeface="Times New Roman" panose="02020603050405020304" pitchFamily="18" charset="0"/>
              </a:rPr>
              <a:t>Ở rừng</a:t>
            </a:r>
            <a:r>
              <a:rPr lang="en-US" altLang="en-US" b="1" dirty="0">
                <a:solidFill>
                  <a:schemeClr val="accent5">
                    <a:lumMod val="10000"/>
                  </a:schemeClr>
                </a:solidFill>
                <a:latin typeface="Times New Roman" panose="02020603050405020304" pitchFamily="18" charset="0"/>
                <a:cs typeface="Times New Roman" panose="02020603050405020304" pitchFamily="18" charset="0"/>
              </a:rPr>
              <a:t>: </a:t>
            </a:r>
            <a:r>
              <a:rPr lang="en-US" altLang="en-US" dirty="0" smtClean="0">
                <a:solidFill>
                  <a:srgbClr val="00B050"/>
                </a:solidFill>
                <a:latin typeface="Times New Roman" panose="02020603050405020304" pitchFamily="18" charset="0"/>
                <a:cs typeface="Times New Roman" panose="02020603050405020304" pitchFamily="18" charset="0"/>
              </a:rPr>
              <a:t>“</a:t>
            </a:r>
            <a:r>
              <a:rPr lang="vi-VN" altLang="en-US" b="1" i="1" dirty="0" smtClean="0">
                <a:solidFill>
                  <a:srgbClr val="00B050"/>
                </a:solidFill>
                <a:latin typeface="Times New Roman" panose="02020603050405020304" pitchFamily="18" charset="0"/>
                <a:cs typeface="Times New Roman" panose="02020603050405020304" pitchFamily="18" charset="0"/>
              </a:rPr>
              <a:t>chuối </a:t>
            </a:r>
            <a:r>
              <a:rPr lang="vi-VN" altLang="en-US" b="1" i="1" dirty="0">
                <a:solidFill>
                  <a:srgbClr val="00B050"/>
                </a:solidFill>
                <a:latin typeface="Times New Roman" panose="02020603050405020304" pitchFamily="18" charset="0"/>
                <a:cs typeface="Times New Roman" panose="02020603050405020304" pitchFamily="18" charset="0"/>
              </a:rPr>
              <a:t>mọc thành rừng bạt ngàn vô tận. Chuối phát triển rất nhanh, chuối mẹ đẻ chuối con, ch</a:t>
            </a:r>
            <a:r>
              <a:rPr lang="en-US" altLang="en-US" b="1" i="1" dirty="0" err="1">
                <a:solidFill>
                  <a:srgbClr val="00B050"/>
                </a:solidFill>
                <a:latin typeface="Times New Roman" panose="02020603050405020304" pitchFamily="18" charset="0"/>
                <a:cs typeface="Times New Roman" panose="02020603050405020304" pitchFamily="18" charset="0"/>
              </a:rPr>
              <a:t>uối</a:t>
            </a:r>
            <a:r>
              <a:rPr lang="en-US" altLang="en-US" b="1" i="1" dirty="0">
                <a:solidFill>
                  <a:srgbClr val="00B050"/>
                </a:solidFill>
                <a:latin typeface="Times New Roman" panose="02020603050405020304" pitchFamily="18" charset="0"/>
                <a:cs typeface="Times New Roman" panose="02020603050405020304" pitchFamily="18" charset="0"/>
              </a:rPr>
              <a:t> </a:t>
            </a:r>
            <a:r>
              <a:rPr lang="vi-VN" altLang="en-US" b="1" i="1" dirty="0">
                <a:solidFill>
                  <a:srgbClr val="00B050"/>
                </a:solidFill>
                <a:latin typeface="Times New Roman" panose="02020603050405020304" pitchFamily="18" charset="0"/>
                <a:cs typeface="Times New Roman" panose="02020603050405020304" pitchFamily="18" charset="0"/>
              </a:rPr>
              <a:t>con đẻ ch</a:t>
            </a:r>
            <a:r>
              <a:rPr lang="en-US" altLang="en-US" b="1" i="1" dirty="0" err="1">
                <a:solidFill>
                  <a:srgbClr val="00B050"/>
                </a:solidFill>
                <a:latin typeface="Times New Roman" panose="02020603050405020304" pitchFamily="18" charset="0"/>
                <a:cs typeface="Times New Roman" panose="02020603050405020304" pitchFamily="18" charset="0"/>
              </a:rPr>
              <a:t>uối</a:t>
            </a:r>
            <a:r>
              <a:rPr lang="en-US" altLang="en-US" b="1" i="1" dirty="0">
                <a:solidFill>
                  <a:srgbClr val="00B050"/>
                </a:solidFill>
                <a:latin typeface="Times New Roman" panose="02020603050405020304" pitchFamily="18" charset="0"/>
                <a:cs typeface="Times New Roman" panose="02020603050405020304" pitchFamily="18" charset="0"/>
              </a:rPr>
              <a:t> </a:t>
            </a:r>
            <a:r>
              <a:rPr lang="vi-VN" altLang="en-US" b="1" i="1" dirty="0">
                <a:solidFill>
                  <a:srgbClr val="00B050"/>
                </a:solidFill>
                <a:latin typeface="Times New Roman" panose="02020603050405020304" pitchFamily="18" charset="0"/>
                <a:cs typeface="Times New Roman" panose="02020603050405020304" pitchFamily="18" charset="0"/>
              </a:rPr>
              <a:t>cháu, cứ phải gọi là con đàn cháu </a:t>
            </a:r>
            <a:r>
              <a:rPr lang="vi-VN" altLang="en-US" b="1" i="1" dirty="0" smtClean="0">
                <a:solidFill>
                  <a:srgbClr val="00B050"/>
                </a:solidFill>
                <a:latin typeface="Times New Roman" panose="02020603050405020304" pitchFamily="18" charset="0"/>
                <a:cs typeface="Times New Roman" panose="02020603050405020304" pitchFamily="18" charset="0"/>
              </a:rPr>
              <a:t>lũ</a:t>
            </a:r>
            <a:r>
              <a:rPr lang="en-US" altLang="en-US" b="1" dirty="0" smtClean="0">
                <a:solidFill>
                  <a:srgbClr val="00B050"/>
                </a:solidFill>
                <a:latin typeface="Times New Roman" panose="02020603050405020304" pitchFamily="18" charset="0"/>
                <a:cs typeface="Times New Roman" panose="02020603050405020304" pitchFamily="18" charset="0"/>
              </a:rPr>
              <a:t>”</a:t>
            </a:r>
          </a:p>
          <a:p>
            <a:pPr marL="0" indent="0" algn="just">
              <a:lnSpc>
                <a:spcPct val="110000"/>
              </a:lnSpc>
              <a:buNone/>
              <a:defRPr/>
            </a:pPr>
            <a:endParaRPr lang="vi-VN" altLang="en-US" u="sng"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9686" y="1169572"/>
            <a:ext cx="5756216" cy="5393598"/>
          </a:xfrm>
          <a:prstGeom prst="rect">
            <a:avLst/>
          </a:prstGeom>
        </p:spPr>
      </p:pic>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548802667"/>
      </p:ext>
    </p:extLst>
  </p:cSld>
  <p:clrMapOvr>
    <a:masterClrMapping/>
  </p:clrMapOvr>
  <mc:AlternateContent xmlns:mc="http://schemas.openxmlformats.org/markup-compatibility/2006">
    <mc:Choice xmlns:p14="http://schemas.microsoft.com/office/powerpoint/2010/main" Requires="p14">
      <p:transition spd="slow" p14:dur="800" advTm="1823">
        <p:circle/>
      </p:transition>
    </mc:Choice>
    <mc:Fallback>
      <p:transition spd="slow" advTm="1823">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0" fill="hold"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anim calcmode="lin" valueType="num">
                                      <p:cBhvr>
                                        <p:cTn id="11" dur="500" fill="hold"/>
                                        <p:tgtEl>
                                          <p:spTgt spid="44035">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44035">
                                            <p:txEl>
                                              <p:pRg st="1" end="1"/>
                                            </p:txEl>
                                          </p:spTgt>
                                        </p:tgtEl>
                                        <p:attrNameLst>
                                          <p:attrName>ppt_h</p:attrName>
                                        </p:attrNameLst>
                                      </p:cBhvr>
                                      <p:tavLst>
                                        <p:tav tm="0">
                                          <p:val>
                                            <p:fltVal val="0"/>
                                          </p:val>
                                        </p:tav>
                                        <p:tav tm="100000">
                                          <p:val>
                                            <p:strVal val="#ppt_h"/>
                                          </p:val>
                                        </p:tav>
                                      </p:tavLst>
                                    </p:anim>
                                    <p:animEffect transition="in" filter="fade">
                                      <p:cBhvr>
                                        <p:cTn id="13" dur="500"/>
                                        <p:tgtEl>
                                          <p:spTgt spid="44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23180" y="396844"/>
            <a:ext cx="8382000" cy="533400"/>
          </a:xfrm>
        </p:spPr>
        <p:txBody>
          <a:bodyPr>
            <a:normAutofit/>
          </a:bodyPr>
          <a:lstStyle/>
          <a:p>
            <a:pPr algn="l" eaLnBrk="1" hangingPunct="1"/>
            <a:r>
              <a:rPr lang="en-US" altLang="en-US" sz="2800" b="1" dirty="0">
                <a:solidFill>
                  <a:srgbClr val="FF0000"/>
                </a:solidFill>
                <a:latin typeface="Times New Roman" panose="02020603050405020304" pitchFamily="18" charset="0"/>
                <a:cs typeface="Times New Roman" panose="02020603050405020304" pitchFamily="18" charset="0"/>
              </a:rPr>
              <a:t>c. </a:t>
            </a:r>
            <a:r>
              <a:rPr lang="en-US" altLang="en-US" sz="2800" b="1" dirty="0" err="1">
                <a:solidFill>
                  <a:srgbClr val="FF0000"/>
                </a:solidFill>
                <a:latin typeface="Times New Roman" panose="02020603050405020304" pitchFamily="18" charset="0"/>
                <a:cs typeface="Times New Roman" panose="02020603050405020304" pitchFamily="18" charset="0"/>
              </a:rPr>
              <a:t>Câu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văn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miêu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về</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cây</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chuối</a:t>
            </a:r>
            <a:r>
              <a:rPr lang="en-US" altLang="en-US" sz="2800" b="1" dirty="0" smtClean="0">
                <a:solidFill>
                  <a:srgbClr val="FF0000"/>
                </a:solidFill>
                <a:latin typeface="Times New Roman" panose="02020603050405020304" pitchFamily="18" charset="0"/>
                <a:cs typeface="Times New Roman" panose="02020603050405020304" pitchFamily="18" charset="0"/>
              </a:rPr>
              <a:t> </a:t>
            </a:r>
          </a:p>
        </p:txBody>
      </p:sp>
      <p:sp>
        <p:nvSpPr>
          <p:cNvPr id="44035" name="Rectangle 3"/>
          <p:cNvSpPr>
            <a:spLocks noGrp="1" noChangeArrowheads="1"/>
          </p:cNvSpPr>
          <p:nvPr>
            <p:ph idx="1"/>
          </p:nvPr>
        </p:nvSpPr>
        <p:spPr>
          <a:xfrm>
            <a:off x="425864" y="1330295"/>
            <a:ext cx="5419460" cy="4540665"/>
          </a:xfrm>
        </p:spPr>
        <p:txBody>
          <a:bodyPr/>
          <a:lstStyle/>
          <a:p>
            <a:pPr marL="0" indent="0" algn="just">
              <a:lnSpc>
                <a:spcPct val="80000"/>
              </a:lnSpc>
              <a:buNone/>
              <a:defRPr/>
            </a:pPr>
            <a:endParaRPr lang="vi-VN" altLang="en-US" u="sng" dirty="0">
              <a:latin typeface="Times New Roman" panose="02020603050405020304" pitchFamily="18" charset="0"/>
              <a:cs typeface="Times New Roman" panose="02020603050405020304" pitchFamily="18" charset="0"/>
            </a:endParaRPr>
          </a:p>
          <a:p>
            <a:pPr marL="0" indent="4763" algn="just">
              <a:lnSpc>
                <a:spcPct val="100000"/>
              </a:lnSpc>
              <a:defRPr/>
            </a:pPr>
            <a:r>
              <a:rPr lang="en-US" altLang="en-US" b="1" dirty="0">
                <a:solidFill>
                  <a:schemeClr val="accent5">
                    <a:lumMod val="10000"/>
                  </a:schemeClr>
                </a:solidFill>
                <a:latin typeface="Times New Roman" panose="02020603050405020304" pitchFamily="18" charset="0"/>
                <a:cs typeface="Times New Roman" panose="02020603050405020304" pitchFamily="18" charset="0"/>
              </a:rPr>
              <a:t> Q</a:t>
            </a:r>
            <a:r>
              <a:rPr lang="vi-VN" altLang="en-US" b="1" dirty="0">
                <a:solidFill>
                  <a:schemeClr val="accent5">
                    <a:lumMod val="10000"/>
                  </a:schemeClr>
                </a:solidFill>
                <a:latin typeface="Times New Roman" panose="02020603050405020304" pitchFamily="18" charset="0"/>
                <a:cs typeface="Times New Roman" panose="02020603050405020304" pitchFamily="18" charset="0"/>
              </a:rPr>
              <a:t>uả </a:t>
            </a:r>
            <a:r>
              <a:rPr lang="vi-VN" altLang="en-US" b="1" dirty="0" smtClean="0">
                <a:solidFill>
                  <a:schemeClr val="accent5">
                    <a:lumMod val="10000"/>
                  </a:schemeClr>
                </a:solidFill>
                <a:latin typeface="Times New Roman" panose="02020603050405020304" pitchFamily="18" charset="0"/>
                <a:cs typeface="Times New Roman" panose="02020603050405020304" pitchFamily="18" charset="0"/>
              </a:rPr>
              <a:t>chuối: </a:t>
            </a:r>
            <a:r>
              <a:rPr lang="en-US" altLang="en-US" b="1" i="1" dirty="0" smtClean="0">
                <a:solidFill>
                  <a:srgbClr val="00B050"/>
                </a:solidFill>
                <a:latin typeface="Times New Roman" panose="02020603050405020304" pitchFamily="18" charset="0"/>
                <a:cs typeface="Times New Roman" panose="02020603050405020304" pitchFamily="18" charset="0"/>
              </a:rPr>
              <a:t>V</a:t>
            </a:r>
            <a:r>
              <a:rPr lang="vi-VN" altLang="en-US" b="1" i="1" dirty="0">
                <a:solidFill>
                  <a:srgbClr val="00B050"/>
                </a:solidFill>
                <a:latin typeface="Times New Roman" panose="02020603050405020304" pitchFamily="18" charset="0"/>
                <a:cs typeface="Times New Roman" panose="02020603050405020304" pitchFamily="18" charset="0"/>
              </a:rPr>
              <a:t>ị</a:t>
            </a:r>
            <a:r>
              <a:rPr lang="en-US" altLang="en-US" b="1" i="1" dirty="0">
                <a:solidFill>
                  <a:srgbClr val="00B050"/>
                </a:solidFill>
                <a:latin typeface="Times New Roman" panose="02020603050405020304" pitchFamily="18" charset="0"/>
                <a:cs typeface="Times New Roman" panose="02020603050405020304" pitchFamily="18" charset="0"/>
              </a:rPr>
              <a:t> ng</a:t>
            </a:r>
            <a:r>
              <a:rPr lang="vi-VN" altLang="en-US" b="1" i="1" dirty="0">
                <a:solidFill>
                  <a:srgbClr val="00B050"/>
                </a:solidFill>
                <a:latin typeface="Times New Roman" panose="02020603050405020304" pitchFamily="18" charset="0"/>
                <a:cs typeface="Times New Roman" panose="02020603050405020304" pitchFamily="18" charset="0"/>
              </a:rPr>
              <a:t>ọt</a:t>
            </a:r>
            <a:r>
              <a:rPr lang="en-US" altLang="en-US" b="1" i="1" dirty="0">
                <a:solidFill>
                  <a:srgbClr val="00B050"/>
                </a:solidFill>
                <a:latin typeface="Times New Roman" panose="02020603050405020304" pitchFamily="18" charset="0"/>
                <a:cs typeface="Times New Roman" panose="02020603050405020304" pitchFamily="18" charset="0"/>
              </a:rPr>
              <a:t> ng</a:t>
            </a:r>
            <a:r>
              <a:rPr lang="vi-VN" altLang="en-US" b="1" i="1" dirty="0">
                <a:solidFill>
                  <a:srgbClr val="00B050"/>
                </a:solidFill>
                <a:latin typeface="Times New Roman" panose="02020603050405020304" pitchFamily="18" charset="0"/>
                <a:cs typeface="Times New Roman" panose="02020603050405020304" pitchFamily="18" charset="0"/>
              </a:rPr>
              <a:t>ào</a:t>
            </a:r>
            <a:r>
              <a:rPr lang="en-US" altLang="en-US" b="1" i="1" dirty="0">
                <a:solidFill>
                  <a:srgbClr val="00B050"/>
                </a:solidFill>
                <a:latin typeface="Times New Roman" panose="02020603050405020304" pitchFamily="18" charset="0"/>
                <a:cs typeface="Times New Roman" panose="02020603050405020304" pitchFamily="18" charset="0"/>
              </a:rPr>
              <a:t> </a:t>
            </a:r>
            <a:r>
              <a:rPr lang="vi-VN" altLang="en-US" b="1" i="1" dirty="0">
                <a:solidFill>
                  <a:srgbClr val="00B050"/>
                </a:solidFill>
                <a:latin typeface="Times New Roman" panose="02020603050405020304" pitchFamily="18" charset="0"/>
                <a:cs typeface="Times New Roman" panose="02020603050405020304" pitchFamily="18" charset="0"/>
              </a:rPr>
              <a:t>và hương thơm hấp dẫn.</a:t>
            </a:r>
            <a:r>
              <a:rPr lang="en-US" altLang="en-US" b="1" i="1" dirty="0" smtClean="0">
                <a:solidFill>
                  <a:srgbClr val="00B050"/>
                </a:solidFill>
                <a:latin typeface="Times New Roman" panose="02020603050405020304" pitchFamily="18" charset="0"/>
                <a:cs typeface="Times New Roman" panose="02020603050405020304" pitchFamily="18" charset="0"/>
              </a:rPr>
              <a:t>..</a:t>
            </a:r>
            <a:endParaRPr lang="vi-VN" altLang="en-US" b="1" i="1" dirty="0" smtClean="0">
              <a:solidFill>
                <a:srgbClr val="00B050"/>
              </a:solidFill>
              <a:latin typeface="Times New Roman" panose="02020603050405020304" pitchFamily="18" charset="0"/>
              <a:cs typeface="Times New Roman" panose="02020603050405020304" pitchFamily="18" charset="0"/>
            </a:endParaRPr>
          </a:p>
          <a:p>
            <a:pPr marL="0" indent="4763" algn="just">
              <a:lnSpc>
                <a:spcPct val="80000"/>
              </a:lnSpc>
              <a:defRPr/>
            </a:pPr>
            <a:endParaRPr lang="vi-VN" altLang="en-US" i="1" dirty="0">
              <a:latin typeface="Times New Roman" panose="02020603050405020304" pitchFamily="18" charset="0"/>
              <a:cs typeface="Times New Roman" panose="02020603050405020304" pitchFamily="18" charset="0"/>
            </a:endParaRPr>
          </a:p>
          <a:p>
            <a:pPr marL="0" indent="4763" algn="just">
              <a:lnSpc>
                <a:spcPct val="80000"/>
              </a:lnSpc>
              <a:defRPr/>
            </a:pPr>
            <a:endParaRPr lang="vi-VN" altLang="en-US" i="1" dirty="0" smtClean="0">
              <a:latin typeface="Times New Roman" panose="02020603050405020304" pitchFamily="18" charset="0"/>
              <a:cs typeface="Times New Roman" panose="02020603050405020304" pitchFamily="18" charset="0"/>
            </a:endParaRPr>
          </a:p>
          <a:p>
            <a:pPr marL="0" indent="4763" algn="just">
              <a:lnSpc>
                <a:spcPct val="80000"/>
              </a:lnSpc>
              <a:defRPr/>
            </a:pPr>
            <a:endParaRPr lang="vi-VN" altLang="en-US" i="1" dirty="0" smtClean="0">
              <a:latin typeface="Times New Roman" panose="02020603050405020304" pitchFamily="18" charset="0"/>
              <a:cs typeface="Times New Roman" panose="02020603050405020304" pitchFamily="18" charset="0"/>
            </a:endParaRPr>
          </a:p>
          <a:p>
            <a:pPr marL="0" indent="0" algn="just">
              <a:lnSpc>
                <a:spcPct val="100000"/>
              </a:lnSpc>
              <a:buNone/>
              <a:defRPr/>
            </a:pPr>
            <a:r>
              <a:rPr lang="en-US" altLang="en-US" b="1" i="1" dirty="0" err="1" smtClean="0">
                <a:latin typeface="Times New Roman" panose="02020603050405020304" pitchFamily="18" charset="0"/>
                <a:cs typeface="Times New Roman" panose="02020603050405020304" pitchFamily="18" charset="0"/>
              </a:rPr>
              <a:t>Chuối</a:t>
            </a:r>
            <a:r>
              <a:rPr lang="en-US" altLang="en-US" b="1" i="1" dirty="0">
                <a:latin typeface="Times New Roman" panose="02020603050405020304" pitchFamily="18" charset="0"/>
                <a:cs typeface="Times New Roman" panose="02020603050405020304" pitchFamily="18" charset="0"/>
              </a:rPr>
              <a:t> </a:t>
            </a:r>
            <a:r>
              <a:rPr lang="en-US" altLang="en-US" b="1" i="1" dirty="0" err="1" smtClean="0">
                <a:latin typeface="Times New Roman" panose="02020603050405020304" pitchFamily="18" charset="0"/>
                <a:cs typeface="Times New Roman" panose="02020603050405020304" pitchFamily="18" charset="0"/>
              </a:rPr>
              <a:t>trứng</a:t>
            </a:r>
            <a:r>
              <a:rPr lang="en-US" altLang="en-US" b="1" i="1" dirty="0">
                <a:latin typeface="Times New Roman" panose="02020603050405020304" pitchFamily="18" charset="0"/>
                <a:cs typeface="Times New Roman" panose="02020603050405020304" pitchFamily="18" charset="0"/>
              </a:rPr>
              <a:t> </a:t>
            </a:r>
            <a:r>
              <a:rPr lang="en-US" altLang="en-US" b="1" i="1" dirty="0" err="1" smtClean="0">
                <a:latin typeface="Times New Roman" panose="02020603050405020304" pitchFamily="18" charset="0"/>
                <a:cs typeface="Times New Roman" panose="02020603050405020304" pitchFamily="18" charset="0"/>
              </a:rPr>
              <a:t>cuốc</a:t>
            </a:r>
            <a:r>
              <a:rPr lang="en-US" altLang="en-US" b="1" i="1" dirty="0" smtClean="0">
                <a:latin typeface="Times New Roman" panose="02020603050405020304" pitchFamily="18" charset="0"/>
                <a:cs typeface="Times New Roman" panose="02020603050405020304" pitchFamily="18" charset="0"/>
              </a:rPr>
              <a:t>: </a:t>
            </a:r>
            <a:r>
              <a:rPr lang="vi-VN" altLang="en-US" b="1" i="1" dirty="0" smtClean="0">
                <a:solidFill>
                  <a:srgbClr val="00B050"/>
                </a:solidFill>
                <a:latin typeface="Times New Roman" panose="02020603050405020304" pitchFamily="18" charset="0"/>
                <a:cs typeface="Times New Roman" panose="02020603050405020304" pitchFamily="18" charset="0"/>
              </a:rPr>
              <a:t>vỏ </a:t>
            </a:r>
            <a:r>
              <a:rPr lang="vi-VN" altLang="en-US" b="1" i="1" dirty="0">
                <a:solidFill>
                  <a:srgbClr val="00B050"/>
                </a:solidFill>
                <a:latin typeface="Times New Roman" panose="02020603050405020304" pitchFamily="18" charset="0"/>
                <a:cs typeface="Times New Roman" panose="02020603050405020304" pitchFamily="18" charset="0"/>
              </a:rPr>
              <a:t>chuối có những vệt lốm đốm như vỏ trứng cuốc</a:t>
            </a:r>
            <a:r>
              <a:rPr lang="vi-VN" altLang="en-US" b="1" i="1" dirty="0" smtClean="0">
                <a:solidFill>
                  <a:srgbClr val="00B050"/>
                </a:solidFill>
                <a:latin typeface="Times New Roman" panose="02020603050405020304" pitchFamily="18" charset="0"/>
                <a:cs typeface="Times New Roman" panose="02020603050405020304" pitchFamily="18" charset="0"/>
              </a:rPr>
              <a:t>"…</a:t>
            </a:r>
          </a:p>
          <a:p>
            <a:pPr marL="0" indent="0" algn="just">
              <a:lnSpc>
                <a:spcPct val="80000"/>
              </a:lnSpc>
              <a:buNone/>
              <a:defRPr/>
            </a:pPr>
            <a:endParaRPr lang="vi-VN" altLang="en-US" i="1" dirty="0">
              <a:latin typeface="Times New Roman" panose="02020603050405020304" pitchFamily="18" charset="0"/>
              <a:cs typeface="Times New Roman" panose="02020603050405020304" pitchFamily="18" charset="0"/>
            </a:endParaRPr>
          </a:p>
        </p:txBody>
      </p:sp>
      <p:pic>
        <p:nvPicPr>
          <p:cNvPr id="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930244"/>
            <a:ext cx="3048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2200" y="3870710"/>
            <a:ext cx="5047004" cy="2838940"/>
          </a:xfrm>
          <a:prstGeom prst="rect">
            <a:avLst/>
          </a:prstGeom>
        </p:spPr>
      </p:pic>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2243357220"/>
      </p:ext>
    </p:extLst>
  </p:cSld>
  <p:clrMapOvr>
    <a:masterClrMapping/>
  </p:clrMapOvr>
  <mc:AlternateContent xmlns:mc="http://schemas.openxmlformats.org/markup-compatibility/2006">
    <mc:Choice xmlns:p14="http://schemas.microsoft.com/office/powerpoint/2010/main" Requires="p14">
      <p:transition spd="slow" p14:dur="800" advTm="3471">
        <p:circle/>
      </p:transition>
    </mc:Choice>
    <mc:Fallback>
      <p:transition spd="slow" advTm="3471">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0" presetClass="entr" presetSubtype="0" fill="hold"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animEffect transition="in" filter="wedge">
                                      <p:cBhvr>
                                        <p:cTn id="11" dur="500"/>
                                        <p:tgtEl>
                                          <p:spTgt spid="44035">
                                            <p:txEl>
                                              <p:pRg st="1" end="1"/>
                                            </p:txEl>
                                          </p:spTgt>
                                        </p:tgtEl>
                                      </p:cBhvr>
                                    </p:animEffect>
                                  </p:childTnLst>
                                </p:cTn>
                              </p:par>
                              <p:par>
                                <p:cTn id="12" presetID="21" presetClass="entr" presetSubtype="4"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4)">
                                      <p:cBhvr>
                                        <p:cTn id="14" dur="4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44035">
                                            <p:txEl>
                                              <p:pRg st="5" end="5"/>
                                            </p:txEl>
                                          </p:spTgt>
                                        </p:tgtEl>
                                        <p:attrNameLst>
                                          <p:attrName>style.visibility</p:attrName>
                                        </p:attrNameLst>
                                      </p:cBhvr>
                                      <p:to>
                                        <p:strVal val="visible"/>
                                      </p:to>
                                    </p:set>
                                    <p:animEffect transition="in" filter="wedge">
                                      <p:cBhvr>
                                        <p:cTn id="19" dur="300"/>
                                        <p:tgtEl>
                                          <p:spTgt spid="44035">
                                            <p:txEl>
                                              <p:pRg st="5" end="5"/>
                                            </p:txEl>
                                          </p:spTgt>
                                        </p:tgtEl>
                                      </p:cBhvr>
                                    </p:animEffect>
                                  </p:childTnLst>
                                </p:cTn>
                              </p:par>
                              <p:par>
                                <p:cTn id="20" presetID="1"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75716" y="623935"/>
            <a:ext cx="8382000" cy="533400"/>
          </a:xfrm>
        </p:spPr>
        <p:txBody>
          <a:bodyPr>
            <a:normAutofit/>
          </a:bodyPr>
          <a:lstStyle/>
          <a:p>
            <a:pPr algn="l" eaLnBrk="1" hangingPunct="1"/>
            <a:r>
              <a:rPr lang="en-US" altLang="en-US" sz="2800" b="1" dirty="0">
                <a:solidFill>
                  <a:srgbClr val="FF0000"/>
                </a:solidFill>
                <a:latin typeface="Times New Roman" panose="02020603050405020304" pitchFamily="18" charset="0"/>
                <a:cs typeface="Times New Roman" panose="02020603050405020304" pitchFamily="18" charset="0"/>
              </a:rPr>
              <a:t>c. </a:t>
            </a:r>
            <a:r>
              <a:rPr lang="en-US" altLang="en-US" sz="2800" b="1" dirty="0" err="1">
                <a:solidFill>
                  <a:srgbClr val="FF0000"/>
                </a:solidFill>
                <a:latin typeface="Times New Roman" panose="02020603050405020304" pitchFamily="18" charset="0"/>
                <a:cs typeface="Times New Roman" panose="02020603050405020304" pitchFamily="18" charset="0"/>
              </a:rPr>
              <a:t>Câu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văn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miêu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về</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cây</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chuối</a:t>
            </a:r>
            <a:r>
              <a:rPr lang="en-US" altLang="en-US" sz="2800" b="1" dirty="0" smtClean="0">
                <a:solidFill>
                  <a:srgbClr val="FF0000"/>
                </a:solidFill>
                <a:latin typeface="Times New Roman" panose="02020603050405020304" pitchFamily="18" charset="0"/>
                <a:cs typeface="Times New Roman" panose="02020603050405020304" pitchFamily="18" charset="0"/>
              </a:rPr>
              <a:t> </a:t>
            </a:r>
          </a:p>
        </p:txBody>
      </p:sp>
      <p:sp>
        <p:nvSpPr>
          <p:cNvPr id="44035" name="Rectangle 3"/>
          <p:cNvSpPr>
            <a:spLocks noGrp="1" noChangeArrowheads="1"/>
          </p:cNvSpPr>
          <p:nvPr>
            <p:ph idx="1"/>
          </p:nvPr>
        </p:nvSpPr>
        <p:spPr>
          <a:xfrm>
            <a:off x="425864" y="1330295"/>
            <a:ext cx="5419460" cy="2970101"/>
          </a:xfrm>
        </p:spPr>
        <p:txBody>
          <a:bodyPr/>
          <a:lstStyle/>
          <a:p>
            <a:pPr marL="0" indent="0" algn="just">
              <a:lnSpc>
                <a:spcPct val="80000"/>
              </a:lnSpc>
              <a:buNone/>
              <a:defRPr/>
            </a:pPr>
            <a:endParaRPr lang="vi-VN" altLang="en-US" u="sng" dirty="0">
              <a:latin typeface="Times New Roman" panose="02020603050405020304" pitchFamily="18" charset="0"/>
              <a:cs typeface="Times New Roman" panose="02020603050405020304" pitchFamily="18" charset="0"/>
            </a:endParaRPr>
          </a:p>
          <a:p>
            <a:pPr marL="0" indent="4763" algn="just">
              <a:lnSpc>
                <a:spcPct val="80000"/>
              </a:lnSpc>
              <a:defRPr/>
            </a:pPr>
            <a:endParaRPr lang="vi-VN" altLang="en-US" i="1" dirty="0">
              <a:latin typeface="Times New Roman" panose="02020603050405020304" pitchFamily="18" charset="0"/>
              <a:cs typeface="Times New Roman" panose="02020603050405020304" pitchFamily="18" charset="0"/>
            </a:endParaRPr>
          </a:p>
          <a:p>
            <a:pPr marL="0" indent="4763" algn="just">
              <a:lnSpc>
                <a:spcPct val="80000"/>
              </a:lnSpc>
              <a:defRPr/>
            </a:pPr>
            <a:r>
              <a:rPr lang="en-US" altLang="en-US" i="1" dirty="0">
                <a:latin typeface="Times New Roman" panose="02020603050405020304" pitchFamily="18" charset="0"/>
                <a:cs typeface="Times New Roman" panose="02020603050405020304" pitchFamily="18" charset="0"/>
              </a:rPr>
              <a:t> </a:t>
            </a:r>
            <a:r>
              <a:rPr lang="vi-VN" altLang="en-US" i="1" dirty="0">
                <a:latin typeface="Times New Roman" panose="02020603050405020304" pitchFamily="18" charset="0"/>
                <a:cs typeface="Times New Roman" panose="02020603050405020304" pitchFamily="18" charset="0"/>
              </a:rPr>
              <a:t>Không thiếu </a:t>
            </a:r>
            <a:r>
              <a:rPr lang="vi-VN" altLang="en-US" b="1" i="1" dirty="0">
                <a:solidFill>
                  <a:srgbClr val="00B050"/>
                </a:solidFill>
                <a:latin typeface="Times New Roman" panose="02020603050405020304" pitchFamily="18" charset="0"/>
                <a:cs typeface="Times New Roman" panose="02020603050405020304" pitchFamily="18" charset="0"/>
              </a:rPr>
              <a:t>những buồng chuối dài từ ngọn cây uốn trĩu xuống tận gốc cây.</a:t>
            </a:r>
            <a:endParaRPr lang="en-US" altLang="en-US" b="1" i="1" dirty="0">
              <a:solidFill>
                <a:srgbClr val="00B050"/>
              </a:solidFill>
              <a:latin typeface="Times New Roman" panose="02020603050405020304" pitchFamily="18" charset="0"/>
              <a:cs typeface="Times New Roman" panose="02020603050405020304" pitchFamily="18" charset="0"/>
            </a:endParaRPr>
          </a:p>
        </p:txBody>
      </p:sp>
      <p:pic>
        <p:nvPicPr>
          <p:cNvPr id="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6571716" y="0"/>
            <a:ext cx="4572000" cy="6894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26891295"/>
      </p:ext>
    </p:extLst>
  </p:cSld>
  <p:clrMapOvr>
    <a:masterClrMapping/>
  </p:clrMapOvr>
  <mc:AlternateContent xmlns:mc="http://schemas.openxmlformats.org/markup-compatibility/2006">
    <mc:Choice xmlns:p14="http://schemas.microsoft.com/office/powerpoint/2010/main" Requires="p14">
      <p:transition spd="slow" p14:dur="800" advTm="2067">
        <p:circle/>
      </p:transition>
    </mc:Choice>
    <mc:Fallback>
      <p:transition spd="slow" advTm="2067">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nodeType="click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animEffect transition="in" filter="box(in)">
                                      <p:cBhvr>
                                        <p:cTn id="11" dur="500"/>
                                        <p:tgtEl>
                                          <p:spTgt spid="44035">
                                            <p:txEl>
                                              <p:pRg st="2" end="2"/>
                                            </p:txEl>
                                          </p:spTgt>
                                        </p:tgtEl>
                                      </p:cBhvr>
                                    </p:animEffect>
                                  </p:childTnLst>
                                </p:cTn>
                              </p:par>
                              <p:par>
                                <p:cTn id="12" presetID="8"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amond(i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948582" y="492096"/>
            <a:ext cx="109386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i="1" u="sng" dirty="0" err="1">
                <a:solidFill>
                  <a:srgbClr val="FF0000"/>
                </a:solidFill>
                <a:latin typeface="Times New Roman" panose="02020603050405020304" pitchFamily="18" charset="0"/>
                <a:cs typeface="Times New Roman" panose="02020603050405020304" pitchFamily="18" charset="0"/>
              </a:rPr>
              <a:t>Tác</a:t>
            </a:r>
            <a:r>
              <a:rPr lang="en-US" altLang="en-US" b="1" i="1" u="sng" dirty="0">
                <a:solidFill>
                  <a:srgbClr val="FF0000"/>
                </a:solidFill>
                <a:latin typeface="Times New Roman" panose="02020603050405020304" pitchFamily="18" charset="0"/>
                <a:cs typeface="Times New Roman" panose="02020603050405020304" pitchFamily="18" charset="0"/>
              </a:rPr>
              <a:t> </a:t>
            </a:r>
            <a:r>
              <a:rPr lang="en-US" altLang="en-US" b="1" i="1" u="sng" dirty="0" err="1" smtClean="0">
                <a:solidFill>
                  <a:srgbClr val="FF0000"/>
                </a:solidFill>
                <a:latin typeface="Times New Roman" panose="02020603050405020304" pitchFamily="18" charset="0"/>
                <a:cs typeface="Times New Roman" panose="02020603050405020304" pitchFamily="18" charset="0"/>
              </a:rPr>
              <a:t>dụng</a:t>
            </a:r>
            <a:r>
              <a:rPr lang="vi-VN" altLang="en-US" b="1" i="1" u="sng" dirty="0">
                <a:solidFill>
                  <a:srgbClr val="FF0000"/>
                </a:solidFill>
                <a:latin typeface="Times New Roman" panose="02020603050405020304" pitchFamily="18" charset="0"/>
                <a:cs typeface="Times New Roman" panose="02020603050405020304" pitchFamily="18" charset="0"/>
              </a:rPr>
              <a:t> của yếu tố miêu tả trong văn bản </a:t>
            </a:r>
            <a:r>
              <a:rPr lang="vi-VN" altLang="en-US" b="1" i="1" u="sng" dirty="0" smtClean="0">
                <a:solidFill>
                  <a:srgbClr val="FF0000"/>
                </a:solidFill>
                <a:latin typeface="Times New Roman" panose="02020603050405020304" pitchFamily="18" charset="0"/>
                <a:cs typeface="Times New Roman" panose="02020603050405020304" pitchFamily="18" charset="0"/>
              </a:rPr>
              <a:t>thuyết minh</a:t>
            </a:r>
            <a:r>
              <a:rPr lang="en-US" altLang="en-US" b="1" i="1" u="sng" dirty="0" smtClean="0">
                <a:solidFill>
                  <a:srgbClr val="FF0000"/>
                </a:solidFill>
                <a:latin typeface="Times New Roman" panose="02020603050405020304" pitchFamily="18" charset="0"/>
                <a:cs typeface="Times New Roman" panose="02020603050405020304" pitchFamily="18" charset="0"/>
              </a:rPr>
              <a:t>:</a:t>
            </a:r>
            <a:endParaRPr lang="en-US" altLang="en-US" b="1" i="1" u="sng"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a:spLocks noChangeArrowheads="1"/>
          </p:cNvSpPr>
          <p:nvPr/>
        </p:nvSpPr>
        <p:spPr bwMode="auto">
          <a:xfrm>
            <a:off x="1825952" y="1653612"/>
            <a:ext cx="79248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50000"/>
              </a:lnSpc>
              <a:spcBef>
                <a:spcPct val="0"/>
              </a:spcBef>
              <a:buFontTx/>
              <a:buNone/>
            </a:pPr>
            <a:r>
              <a:rPr lang="en-US" altLang="en-US" sz="2800" b="1" dirty="0" err="1">
                <a:solidFill>
                  <a:srgbClr val="002060"/>
                </a:solidFill>
                <a:latin typeface="Times New Roman" panose="02020603050405020304" pitchFamily="18" charset="0"/>
                <a:cs typeface="Times New Roman" panose="02020603050405020304" pitchFamily="18" charset="0"/>
              </a:rPr>
              <a:t>Yếu</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tố</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miêu</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tả</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giúp</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người</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đọc</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hình</a:t>
            </a:r>
            <a:r>
              <a:rPr lang="en-US" altLang="en-US" sz="2800" b="1" dirty="0">
                <a:solidFill>
                  <a:srgbClr val="002060"/>
                </a:solidFill>
                <a:latin typeface="Times New Roman" panose="02020603050405020304" pitchFamily="18" charset="0"/>
                <a:cs typeface="Times New Roman" panose="02020603050405020304" pitchFamily="18" charset="0"/>
              </a:rPr>
              <a:t> dung </a:t>
            </a:r>
            <a:r>
              <a:rPr lang="en-US" altLang="en-US" sz="2800" b="1" dirty="0" err="1">
                <a:solidFill>
                  <a:srgbClr val="002060"/>
                </a:solidFill>
                <a:latin typeface="Times New Roman" panose="02020603050405020304" pitchFamily="18" charset="0"/>
                <a:cs typeface="Times New Roman" panose="02020603050405020304" pitchFamily="18" charset="0"/>
              </a:rPr>
              <a:t>cụ</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thể</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sinh</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động</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đặc</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điểm</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của</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cây</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chuối</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công</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dụng</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cách</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sử</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dụng</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sản</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phẩm</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từ</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cây</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chuối</a:t>
            </a:r>
            <a:endParaRPr lang="en-US" altLang="en-US" sz="2800" b="1" dirty="0">
              <a:solidFill>
                <a:srgbClr val="002060"/>
              </a:solidFill>
              <a:latin typeface="Times New Roman" panose="02020603050405020304" pitchFamily="18" charset="0"/>
              <a:cs typeface="Times New Roman" panose="02020603050405020304" pitchFamily="18" charset="0"/>
            </a:endParaRP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2999344070"/>
      </p:ext>
    </p:extLst>
  </p:cSld>
  <p:clrMapOvr>
    <a:masterClrMapping/>
  </p:clrMapOvr>
  <mc:AlternateContent xmlns:mc="http://schemas.openxmlformats.org/markup-compatibility/2006">
    <mc:Choice xmlns:p14="http://schemas.microsoft.com/office/powerpoint/2010/main" Requires="p14">
      <p:transition spd="slow" p14:dur="800" advTm="4295">
        <p:circle/>
      </p:transition>
    </mc:Choice>
    <mc:Fallback>
      <p:transition spd="slow" advTm="4295">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4"/>
                </p:tgtEl>
              </p:cMediaNode>
            </p:audio>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838199" y="365125"/>
            <a:ext cx="2638331" cy="1325563"/>
          </a:xfrm>
          <a:noFill/>
        </p:spPr>
        <p:txBody>
          <a:bodyPr/>
          <a:lstStyle/>
          <a:p>
            <a:pPr eaLnBrk="1" hangingPunct="1">
              <a:defRPr/>
            </a:pPr>
            <a:r>
              <a:rPr lang="en-US" altLang="en-US" sz="3200" b="1" dirty="0">
                <a:solidFill>
                  <a:srgbClr val="FF0000"/>
                </a:solidFill>
                <a:latin typeface="Times New Roman" panose="02020603050405020304" pitchFamily="18" charset="0"/>
                <a:cs typeface="Times New Roman" panose="02020603050405020304" pitchFamily="18" charset="0"/>
              </a:rPr>
              <a:t>2. </a:t>
            </a:r>
            <a:r>
              <a:rPr lang="en-US" altLang="en-US" sz="3200" b="1" dirty="0" err="1">
                <a:solidFill>
                  <a:srgbClr val="FF0000"/>
                </a:solidFill>
                <a:latin typeface="Times New Roman" panose="02020603050405020304" pitchFamily="18" charset="0"/>
                <a:cs typeface="Times New Roman" panose="02020603050405020304" pitchFamily="18" charset="0"/>
              </a:rPr>
              <a:t>Ghi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nhớ</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57350" name="Text Box 6"/>
          <p:cNvSpPr txBox="1">
            <a:spLocks noChangeArrowheads="1"/>
          </p:cNvSpPr>
          <p:nvPr/>
        </p:nvSpPr>
        <p:spPr bwMode="auto">
          <a:xfrm>
            <a:off x="4022726" y="2093913"/>
            <a:ext cx="35210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4340" name="Text Box 7"/>
          <p:cNvSpPr txBox="1">
            <a:spLocks noChangeArrowheads="1"/>
          </p:cNvSpPr>
          <p:nvPr/>
        </p:nvSpPr>
        <p:spPr bwMode="auto">
          <a:xfrm>
            <a:off x="4251325" y="19415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57352" name="Text Box 8"/>
          <p:cNvSpPr txBox="1">
            <a:spLocks noChangeArrowheads="1"/>
          </p:cNvSpPr>
          <p:nvPr/>
        </p:nvSpPr>
        <p:spPr bwMode="auto">
          <a:xfrm>
            <a:off x="980289" y="1448555"/>
            <a:ext cx="7823200"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Để</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thuyết</a:t>
            </a:r>
            <a:r>
              <a:rPr lang="en-US" altLang="en-US" b="1" dirty="0">
                <a:solidFill>
                  <a:srgbClr val="0000FF"/>
                </a:solidFill>
                <a:latin typeface="Times New Roman" panose="02020603050405020304" pitchFamily="18" charset="0"/>
                <a:cs typeface="Times New Roman" panose="02020603050405020304" pitchFamily="18" charset="0"/>
              </a:rPr>
              <a:t> minh </a:t>
            </a:r>
            <a:r>
              <a:rPr lang="en-US" altLang="en-US" b="1" dirty="0" err="1">
                <a:solidFill>
                  <a:srgbClr val="0000FF"/>
                </a:solidFill>
                <a:latin typeface="Times New Roman" panose="02020603050405020304" pitchFamily="18" charset="0"/>
                <a:cs typeface="Times New Roman" panose="02020603050405020304" pitchFamily="18" charset="0"/>
              </a:rPr>
              <a:t>cho</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cụ</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thể</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sinh</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động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hấp</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dẫn</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bài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thuyết</a:t>
            </a:r>
            <a:r>
              <a:rPr lang="en-US" altLang="en-US" b="1" dirty="0">
                <a:solidFill>
                  <a:srgbClr val="0000FF"/>
                </a:solidFill>
                <a:latin typeface="Times New Roman" panose="02020603050405020304" pitchFamily="18" charset="0"/>
                <a:cs typeface="Times New Roman" panose="02020603050405020304" pitchFamily="18" charset="0"/>
              </a:rPr>
              <a:t> minh </a:t>
            </a:r>
            <a:r>
              <a:rPr lang="en-US" altLang="en-US" b="1" dirty="0" err="1">
                <a:solidFill>
                  <a:srgbClr val="0000FF"/>
                </a:solidFill>
                <a:latin typeface="Times New Roman" panose="02020603050405020304" pitchFamily="18" charset="0"/>
                <a:cs typeface="Times New Roman" panose="02020603050405020304" pitchFamily="18" charset="0"/>
              </a:rPr>
              <a:t>có</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thể</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kết</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hợp</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sử</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dụng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yếu</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tố</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miêu</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tả</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Yếu</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tố</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miêu</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tả</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có</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tác</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dụng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làm</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cho</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đối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tượng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thuyết</a:t>
            </a:r>
            <a:r>
              <a:rPr lang="en-US" altLang="en-US" b="1" dirty="0">
                <a:solidFill>
                  <a:srgbClr val="0000FF"/>
                </a:solidFill>
                <a:latin typeface="Times New Roman" panose="02020603050405020304" pitchFamily="18" charset="0"/>
                <a:cs typeface="Times New Roman" panose="02020603050405020304" pitchFamily="18" charset="0"/>
              </a:rPr>
              <a:t> minh </a:t>
            </a:r>
            <a:r>
              <a:rPr lang="en-US" altLang="en-US" b="1" dirty="0" err="1">
                <a:solidFill>
                  <a:srgbClr val="0000FF"/>
                </a:solidFill>
                <a:latin typeface="Times New Roman" panose="02020603050405020304" pitchFamily="18" charset="0"/>
                <a:cs typeface="Times New Roman" panose="02020603050405020304" pitchFamily="18" charset="0"/>
              </a:rPr>
              <a:t>được</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nổi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bật</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gây</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ấn</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tượng</a:t>
            </a:r>
            <a:r>
              <a:rPr lang="en-US" altLang="en-US" b="1" dirty="0">
                <a:solidFill>
                  <a:srgbClr val="0000FF"/>
                </a:solidFill>
                <a:latin typeface="Times New Roman" panose="02020603050405020304" pitchFamily="18" charset="0"/>
                <a:cs typeface="Times New Roman" panose="02020603050405020304" pitchFamily="18" charset="0"/>
              </a:rPr>
              <a:t>.</a:t>
            </a:r>
          </a:p>
          <a:p>
            <a:pPr algn="just">
              <a:spcBef>
                <a:spcPct val="0"/>
              </a:spcBef>
              <a:buFontTx/>
              <a:buNone/>
            </a:pPr>
            <a:endParaRPr lang="en-US" altLang="en-US" b="1" dirty="0">
              <a:solidFill>
                <a:srgbClr val="0000FF"/>
              </a:solidFill>
              <a:latin typeface="Times New Roman" panose="02020603050405020304" pitchFamily="18" charset="0"/>
              <a:cs typeface="Times New Roman" panose="02020603050405020304" pitchFamily="18" charset="0"/>
            </a:endParaRP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3351014775"/>
      </p:ext>
    </p:extLst>
  </p:cSld>
  <p:clrMapOvr>
    <a:masterClrMapping/>
  </p:clrMapOvr>
  <mc:AlternateContent xmlns:mc="http://schemas.openxmlformats.org/markup-compatibility/2006">
    <mc:Choice xmlns:p14="http://schemas.microsoft.com/office/powerpoint/2010/main" Requires="p14">
      <p:transition spd="slow" p14:dur="800" advTm="3137">
        <p:circle/>
      </p:transition>
    </mc:Choice>
    <mc:Fallback>
      <p:transition spd="slow" advTm="3137">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57346"/>
                                        </p:tgtEl>
                                        <p:attrNameLst>
                                          <p:attrName>style.visibility</p:attrName>
                                        </p:attrNameLst>
                                      </p:cBhvr>
                                      <p:to>
                                        <p:strVal val="visible"/>
                                      </p:to>
                                    </p:set>
                                    <p:animEffect transition="in" filter="checkerboard(across)">
                                      <p:cBhvr>
                                        <p:cTn id="11" dur="500"/>
                                        <p:tgtEl>
                                          <p:spTgt spid="5734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57352"/>
                                        </p:tgtEl>
                                        <p:attrNameLst>
                                          <p:attrName>style.visibility</p:attrName>
                                        </p:attrNameLst>
                                      </p:cBhvr>
                                      <p:to>
                                        <p:strVal val="visible"/>
                                      </p:to>
                                    </p:set>
                                    <p:anim calcmode="lin" valueType="num">
                                      <p:cBhvr>
                                        <p:cTn id="16" dur="500" fill="hold"/>
                                        <p:tgtEl>
                                          <p:spTgt spid="57352"/>
                                        </p:tgtEl>
                                        <p:attrNameLst>
                                          <p:attrName>ppt_w</p:attrName>
                                        </p:attrNameLst>
                                      </p:cBhvr>
                                      <p:tavLst>
                                        <p:tav tm="0">
                                          <p:val>
                                            <p:fltVal val="0"/>
                                          </p:val>
                                        </p:tav>
                                        <p:tav tm="100000">
                                          <p:val>
                                            <p:strVal val="#ppt_w"/>
                                          </p:val>
                                        </p:tav>
                                      </p:tavLst>
                                    </p:anim>
                                    <p:anim calcmode="lin" valueType="num">
                                      <p:cBhvr>
                                        <p:cTn id="17" dur="500" fill="hold"/>
                                        <p:tgtEl>
                                          <p:spTgt spid="57352"/>
                                        </p:tgtEl>
                                        <p:attrNameLst>
                                          <p:attrName>ppt_h</p:attrName>
                                        </p:attrNameLst>
                                      </p:cBhvr>
                                      <p:tavLst>
                                        <p:tav tm="0">
                                          <p:val>
                                            <p:fltVal val="0"/>
                                          </p:val>
                                        </p:tav>
                                        <p:tav tm="100000">
                                          <p:val>
                                            <p:strVal val="#ppt_h"/>
                                          </p:val>
                                        </p:tav>
                                      </p:tavLst>
                                    </p:anim>
                                    <p:animEffect transition="in" filter="fade">
                                      <p:cBhvr>
                                        <p:cTn id="18" dur="500"/>
                                        <p:tgtEl>
                                          <p:spTgt spid="5735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2"/>
                </p:tgtEl>
              </p:cMediaNode>
            </p:audio>
          </p:childTnLst>
        </p:cTn>
      </p:par>
    </p:tnLst>
    <p:bldLst>
      <p:bldP spid="57346" grpId="0"/>
      <p:bldP spid="573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1204866" y="1248411"/>
            <a:ext cx="617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u="sng" dirty="0">
                <a:solidFill>
                  <a:srgbClr val="FF0000"/>
                </a:solidFill>
                <a:latin typeface="Times New Roman" panose="02020603050405020304" pitchFamily="18" charset="0"/>
                <a:cs typeface="Times New Roman" panose="02020603050405020304" pitchFamily="18" charset="0"/>
              </a:rPr>
              <a:t>1. </a:t>
            </a:r>
            <a:r>
              <a:rPr lang="en-US" altLang="en-US" sz="3200" b="1" u="sng" dirty="0" err="1">
                <a:solidFill>
                  <a:srgbClr val="FF0000"/>
                </a:solidFill>
                <a:latin typeface="Times New Roman" panose="02020603050405020304" pitchFamily="18" charset="0"/>
                <a:cs typeface="Times New Roman" panose="02020603050405020304" pitchFamily="18" charset="0"/>
              </a:rPr>
              <a:t>Ôn</a:t>
            </a:r>
            <a:r>
              <a:rPr lang="en-US" altLang="en-US" sz="3200" b="1" u="sng" dirty="0">
                <a:solidFill>
                  <a:srgbClr val="FF0000"/>
                </a:solidFill>
                <a:latin typeface="Times New Roman" panose="02020603050405020304" pitchFamily="18"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cs typeface="Times New Roman" panose="02020603050405020304" pitchFamily="18" charset="0"/>
              </a:rPr>
              <a:t>tập</a:t>
            </a:r>
            <a:r>
              <a:rPr lang="en-US" altLang="en-US" sz="3200" b="1" u="sng" dirty="0">
                <a:solidFill>
                  <a:srgbClr val="FF0000"/>
                </a:solidFill>
                <a:latin typeface="Times New Roman" panose="02020603050405020304" pitchFamily="18"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cs typeface="Times New Roman" panose="02020603050405020304" pitchFamily="18" charset="0"/>
              </a:rPr>
              <a:t>văn</a:t>
            </a:r>
            <a:r>
              <a:rPr lang="en-US" altLang="en-US" sz="3200" b="1" u="sng" dirty="0">
                <a:solidFill>
                  <a:srgbClr val="FF0000"/>
                </a:solidFill>
                <a:latin typeface="Times New Roman" panose="02020603050405020304" pitchFamily="18"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cs typeface="Times New Roman" panose="02020603050405020304" pitchFamily="18" charset="0"/>
              </a:rPr>
              <a:t>bản</a:t>
            </a:r>
            <a:r>
              <a:rPr lang="en-US" altLang="en-US" sz="3200" b="1" u="sng" dirty="0">
                <a:solidFill>
                  <a:srgbClr val="FF0000"/>
                </a:solidFill>
                <a:latin typeface="Times New Roman" panose="02020603050405020304" pitchFamily="18"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cs typeface="Times New Roman" panose="02020603050405020304" pitchFamily="18" charset="0"/>
              </a:rPr>
              <a:t>thuyết</a:t>
            </a:r>
            <a:r>
              <a:rPr lang="en-US" altLang="en-US" sz="3200" b="1" u="sng" dirty="0">
                <a:solidFill>
                  <a:srgbClr val="FF0000"/>
                </a:solidFill>
                <a:latin typeface="Times New Roman" panose="02020603050405020304" pitchFamily="18" charset="0"/>
                <a:cs typeface="Times New Roman" panose="02020603050405020304" pitchFamily="18" charset="0"/>
              </a:rPr>
              <a:t> minh:</a:t>
            </a:r>
          </a:p>
        </p:txBody>
      </p:sp>
      <p:sp>
        <p:nvSpPr>
          <p:cNvPr id="31747" name="Text Box 15"/>
          <p:cNvSpPr txBox="1">
            <a:spLocks noChangeArrowheads="1"/>
          </p:cNvSpPr>
          <p:nvPr/>
        </p:nvSpPr>
        <p:spPr bwMode="auto">
          <a:xfrm>
            <a:off x="0" y="179730"/>
            <a:ext cx="11023719"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vi-VN" altLang="en-US" sz="3600" b="1" dirty="0">
                <a:solidFill>
                  <a:srgbClr val="C00000"/>
                </a:solidFill>
                <a:latin typeface="Times New Roman" panose="02020603050405020304" pitchFamily="18" charset="0"/>
                <a:cs typeface="Times New Roman" panose="02020603050405020304" pitchFamily="18" charset="0"/>
              </a:rPr>
              <a:t>I. Tìm hiểu việc sử dụng một số biện pháp nghệ thuật trong văn bản thuyết minh:</a:t>
            </a:r>
            <a:endParaRPr lang="en-US" altLang="en-US" sz="3600" b="1" dirty="0">
              <a:solidFill>
                <a:srgbClr val="C00000"/>
              </a:solidFill>
              <a:latin typeface="Times New Roman" panose="02020603050405020304" pitchFamily="18" charset="0"/>
              <a:cs typeface="Times New Roman" panose="02020603050405020304" pitchFamily="18" charset="0"/>
            </a:endParaRPr>
          </a:p>
        </p:txBody>
      </p:sp>
      <p:sp>
        <p:nvSpPr>
          <p:cNvPr id="4" name="Text Box 14"/>
          <p:cNvSpPr txBox="1">
            <a:spLocks noChangeArrowheads="1"/>
          </p:cNvSpPr>
          <p:nvPr/>
        </p:nvSpPr>
        <p:spPr bwMode="auto">
          <a:xfrm>
            <a:off x="1204866" y="1748180"/>
            <a:ext cx="274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3200" b="1" dirty="0">
                <a:solidFill>
                  <a:srgbClr val="00B0F0"/>
                </a:solidFill>
                <a:latin typeface="Times New Roman" panose="02020603050405020304" pitchFamily="18" charset="0"/>
                <a:cs typeface="Times New Roman" panose="02020603050405020304" pitchFamily="18" charset="0"/>
              </a:rPr>
              <a:t>a. </a:t>
            </a:r>
            <a:r>
              <a:rPr lang="en-US" altLang="en-US" sz="3200" b="1" dirty="0" err="1">
                <a:solidFill>
                  <a:srgbClr val="00B0F0"/>
                </a:solidFill>
                <a:latin typeface="Times New Roman" panose="02020603050405020304" pitchFamily="18" charset="0"/>
                <a:cs typeface="Times New Roman" panose="02020603050405020304" pitchFamily="18" charset="0"/>
              </a:rPr>
              <a:t>Khái</a:t>
            </a:r>
            <a:r>
              <a:rPr lang="en-US" altLang="en-US" sz="3200" b="1" dirty="0">
                <a:solidFill>
                  <a:srgbClr val="00B0F0"/>
                </a:solidFill>
                <a:latin typeface="Times New Roman" panose="02020603050405020304" pitchFamily="18" charset="0"/>
                <a:cs typeface="Times New Roman" panose="02020603050405020304" pitchFamily="18" charset="0"/>
              </a:rPr>
              <a:t> </a:t>
            </a:r>
            <a:r>
              <a:rPr lang="en-US" altLang="en-US" sz="3200" b="1" dirty="0" err="1">
                <a:solidFill>
                  <a:srgbClr val="00B0F0"/>
                </a:solidFill>
                <a:latin typeface="Times New Roman" panose="02020603050405020304" pitchFamily="18" charset="0"/>
                <a:cs typeface="Times New Roman" panose="02020603050405020304" pitchFamily="18" charset="0"/>
              </a:rPr>
              <a:t>niệm</a:t>
            </a:r>
            <a:r>
              <a:rPr lang="en-US" altLang="en-US" sz="3200" b="1" dirty="0">
                <a:solidFill>
                  <a:srgbClr val="00B0F0"/>
                </a:solidFill>
                <a:latin typeface="Times New Roman" panose="02020603050405020304" pitchFamily="18" charset="0"/>
                <a:cs typeface="Times New Roman" panose="02020603050405020304" pitchFamily="18" charset="0"/>
              </a:rPr>
              <a:t>:</a:t>
            </a:r>
          </a:p>
        </p:txBody>
      </p:sp>
      <p:sp>
        <p:nvSpPr>
          <p:cNvPr id="5" name="Text Box 14"/>
          <p:cNvSpPr txBox="1">
            <a:spLocks noChangeArrowheads="1"/>
          </p:cNvSpPr>
          <p:nvPr/>
        </p:nvSpPr>
        <p:spPr bwMode="auto">
          <a:xfrm>
            <a:off x="409575" y="2314918"/>
            <a:ext cx="97155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Văn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bản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thuyết</a:t>
            </a:r>
            <a:r>
              <a:rPr lang="en-US" altLang="en-US" sz="3200" b="1" dirty="0">
                <a:latin typeface="Times New Roman" panose="02020603050405020304" pitchFamily="18" charset="0"/>
                <a:cs typeface="Times New Roman" panose="02020603050405020304" pitchFamily="18" charset="0"/>
              </a:rPr>
              <a:t> minh </a:t>
            </a:r>
            <a:r>
              <a:rPr lang="en-US" altLang="en-US" sz="3200" b="1" dirty="0" err="1">
                <a:latin typeface="Times New Roman" panose="02020603050405020304" pitchFamily="18" charset="0"/>
                <a:cs typeface="Times New Roman" panose="02020603050405020304" pitchFamily="18" charset="0"/>
              </a:rPr>
              <a:t>là</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kiểu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văn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bản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thông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dụng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trong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mọi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lĩnh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vực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đời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sống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nhằm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cung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cấp</a:t>
            </a:r>
            <a:r>
              <a:rPr lang="en-US" altLang="en-US" sz="3200" b="1" dirty="0">
                <a:latin typeface="Times New Roman" panose="02020603050405020304" pitchFamily="18" charset="0"/>
                <a:cs typeface="Times New Roman" panose="02020603050405020304" pitchFamily="18" charset="0"/>
              </a:rPr>
              <a:t> tri </a:t>
            </a:r>
            <a:r>
              <a:rPr lang="en-US" altLang="en-US" sz="3200" b="1" dirty="0" err="1">
                <a:latin typeface="Times New Roman" panose="02020603050405020304" pitchFamily="18" charset="0"/>
                <a:cs typeface="Times New Roman" panose="02020603050405020304" pitchFamily="18" charset="0"/>
              </a:rPr>
              <a:t>thức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về</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các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hiện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tượng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và</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sự</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vật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trong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tự</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nhiên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trong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xã</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hội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bằng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phương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thức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trình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bày</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giới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thiệu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giải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thích</a:t>
            </a:r>
            <a:r>
              <a:rPr lang="en-US" altLang="en-US" sz="3200" b="1" dirty="0">
                <a:latin typeface="Times New Roman" panose="02020603050405020304" pitchFamily="18" charset="0"/>
                <a:cs typeface="Times New Roman" panose="02020603050405020304" pitchFamily="18" charset="0"/>
              </a:rPr>
              <a:t>.</a:t>
            </a:r>
          </a:p>
        </p:txBody>
      </p:sp>
      <p:sp>
        <p:nvSpPr>
          <p:cNvPr id="6" name="Text Box 10"/>
          <p:cNvSpPr txBox="1">
            <a:spLocks noChangeArrowheads="1"/>
          </p:cNvSpPr>
          <p:nvPr/>
        </p:nvSpPr>
        <p:spPr bwMode="auto">
          <a:xfrm>
            <a:off x="568859" y="4859328"/>
            <a:ext cx="9263204"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Đáp</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ứng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được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nhu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cầu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hiểu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biết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cung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cấp</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cho</a:t>
            </a:r>
            <a:r>
              <a:rPr lang="en-US" altLang="en-US" sz="3200" b="1" dirty="0">
                <a:latin typeface="Times New Roman" panose="02020603050405020304" pitchFamily="18" charset="0"/>
                <a:cs typeface="Times New Roman" panose="02020603050405020304" pitchFamily="18" charset="0"/>
              </a:rPr>
              <a:t> con </a:t>
            </a:r>
            <a:r>
              <a:rPr lang="en-US" altLang="en-US" sz="3200" b="1" dirty="0" err="1">
                <a:latin typeface="Times New Roman" panose="02020603050405020304" pitchFamily="18" charset="0"/>
                <a:cs typeface="Times New Roman" panose="02020603050405020304" pitchFamily="18" charset="0"/>
              </a:rPr>
              <a:t>người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những</a:t>
            </a:r>
            <a:r>
              <a:rPr lang="en-US" altLang="en-US" sz="3200" b="1" dirty="0">
                <a:latin typeface="Times New Roman" panose="02020603050405020304" pitchFamily="18" charset="0"/>
                <a:cs typeface="Times New Roman" panose="02020603050405020304" pitchFamily="18" charset="0"/>
              </a:rPr>
              <a:t> tri </a:t>
            </a:r>
            <a:r>
              <a:rPr lang="en-US" altLang="en-US" sz="3200" b="1" dirty="0" err="1">
                <a:latin typeface="Times New Roman" panose="02020603050405020304" pitchFamily="18" charset="0"/>
                <a:cs typeface="Times New Roman" panose="02020603050405020304" pitchFamily="18" charset="0"/>
              </a:rPr>
              <a:t>thức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tự</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nhiên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và</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xã</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hội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để</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có</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thể</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vận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dụng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vào</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phục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vụ</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lợi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ích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của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mình</a:t>
            </a:r>
            <a:r>
              <a:rPr lang="en-US" altLang="en-US" sz="3200" b="1" dirty="0">
                <a:latin typeface="Times New Roman" panose="02020603050405020304" pitchFamily="18" charset="0"/>
                <a:cs typeface="Times New Roman" panose="02020603050405020304" pitchFamily="18" charset="0"/>
              </a:rPr>
              <a:t>.</a:t>
            </a:r>
          </a:p>
        </p:txBody>
      </p:sp>
      <p:sp>
        <p:nvSpPr>
          <p:cNvPr id="7" name="Rectangle 6"/>
          <p:cNvSpPr>
            <a:spLocks noChangeArrowheads="1"/>
          </p:cNvSpPr>
          <p:nvPr/>
        </p:nvSpPr>
        <p:spPr bwMode="auto">
          <a:xfrm>
            <a:off x="1137509" y="4359559"/>
            <a:ext cx="24064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3200" b="1" dirty="0">
                <a:solidFill>
                  <a:srgbClr val="00B0F0"/>
                </a:solidFill>
                <a:latin typeface="Times New Roman" panose="02020603050405020304" pitchFamily="18" charset="0"/>
                <a:cs typeface="Times New Roman" panose="02020603050405020304" pitchFamily="18" charset="0"/>
              </a:rPr>
              <a:t>b. </a:t>
            </a:r>
            <a:r>
              <a:rPr lang="en-US" altLang="en-US" sz="3200" b="1" dirty="0" err="1">
                <a:solidFill>
                  <a:srgbClr val="00B0F0"/>
                </a:solidFill>
                <a:latin typeface="Times New Roman" panose="02020603050405020304" pitchFamily="18" charset="0"/>
                <a:cs typeface="Times New Roman" panose="02020603050405020304" pitchFamily="18" charset="0"/>
              </a:rPr>
              <a:t>Mục</a:t>
            </a:r>
            <a:r>
              <a:rPr lang="en-US" altLang="en-US" sz="3200" b="1" dirty="0">
                <a:solidFill>
                  <a:srgbClr val="00B0F0"/>
                </a:solidFill>
                <a:latin typeface="Times New Roman" panose="02020603050405020304" pitchFamily="18" charset="0"/>
                <a:cs typeface="Times New Roman" panose="02020603050405020304" pitchFamily="18" charset="0"/>
              </a:rPr>
              <a:t> </a:t>
            </a:r>
            <a:r>
              <a:rPr lang="en-US" altLang="en-US" sz="3200" b="1" dirty="0" err="1">
                <a:solidFill>
                  <a:srgbClr val="00B0F0"/>
                </a:solidFill>
                <a:latin typeface="Times New Roman" panose="02020603050405020304" pitchFamily="18" charset="0"/>
                <a:cs typeface="Times New Roman" panose="02020603050405020304" pitchFamily="18" charset="0"/>
              </a:rPr>
              <a:t>đích</a:t>
            </a:r>
            <a:r>
              <a:rPr lang="en-US" altLang="en-US" sz="3200" b="1" dirty="0">
                <a:solidFill>
                  <a:srgbClr val="00B0F0"/>
                </a:solidFill>
                <a:latin typeface="Times New Roman" panose="02020603050405020304" pitchFamily="18" charset="0"/>
                <a:cs typeface="Times New Roman" panose="02020603050405020304" pitchFamily="18" charset="0"/>
              </a:rPr>
              <a:t>:</a:t>
            </a: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1133789287"/>
      </p:ext>
    </p:extLst>
  </p:cSld>
  <p:clrMapOvr>
    <a:masterClrMapping/>
  </p:clrMapOvr>
  <mc:AlternateContent xmlns:mc="http://schemas.openxmlformats.org/markup-compatibility/2006">
    <mc:Choice xmlns:p14="http://schemas.microsoft.com/office/powerpoint/2010/main" Requires="p14">
      <p:transition spd="slow" p14:dur="800" advTm="11079">
        <p:circle/>
      </p:transition>
    </mc:Choice>
    <mc:Fallback>
      <p:transition spd="slow" advTm="11079">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amond(in)">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amond(in)">
                                      <p:cBhvr>
                                        <p:cTn id="16" dur="5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amond(in)">
                                      <p:cBhvr>
                                        <p:cTn id="21" dur="500"/>
                                        <p:tgtEl>
                                          <p:spTgt spid="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amond(in)">
                                      <p:cBhvr>
                                        <p:cTn id="26" dur="500"/>
                                        <p:tgtEl>
                                          <p:spTgt spid="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ox(in)">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2" fill="hold" display="0">
                  <p:stCondLst>
                    <p:cond delay="indefinite"/>
                  </p:stCondLst>
                  <p:endCondLst>
                    <p:cond evt="onStopAudio" delay="0">
                      <p:tgtEl>
                        <p:sldTgt/>
                      </p:tgtEl>
                    </p:cond>
                  </p:endCondLst>
                </p:cTn>
                <p:tgtEl>
                  <p:spTgt spid="3"/>
                </p:tgtEl>
              </p:cMediaNode>
            </p:audio>
          </p:childTnLst>
        </p:cTn>
      </p:par>
    </p:tnLst>
    <p:bldLst>
      <p:bldP spid="2" grpId="0"/>
      <p:bldP spid="4" grpId="0"/>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1676400" y="-22225"/>
            <a:ext cx="8229600" cy="1143000"/>
          </a:xfrm>
        </p:spPr>
        <p:txBody>
          <a:bodyPr/>
          <a:lstStyle/>
          <a:p>
            <a:r>
              <a:rPr lang="en-US" altLang="en-US" sz="4000" b="1" dirty="0">
                <a:solidFill>
                  <a:srgbClr val="FF0000"/>
                </a:solidFill>
                <a:latin typeface="Times New Roman" panose="02020603050405020304" pitchFamily="18" charset="0"/>
                <a:cs typeface="Times New Roman" panose="02020603050405020304" pitchFamily="18" charset="0"/>
              </a:rPr>
              <a:t>DẶN </a:t>
            </a:r>
            <a:r>
              <a:rPr lang="en-US" altLang="en-US" sz="4000" b="1" dirty="0" smtClean="0">
                <a:solidFill>
                  <a:srgbClr val="FF0000"/>
                </a:solidFill>
                <a:latin typeface="Times New Roman" panose="02020603050405020304" pitchFamily="18" charset="0"/>
                <a:cs typeface="Times New Roman" panose="02020603050405020304" pitchFamily="18" charset="0"/>
              </a:rPr>
              <a:t>DÒ</a:t>
            </a:r>
            <a:r>
              <a:rPr lang="vi-VN" altLang="en-US" sz="4000" b="1" dirty="0" smtClean="0">
                <a:solidFill>
                  <a:srgbClr val="FF0000"/>
                </a:solidFill>
                <a:latin typeface="Times New Roman" panose="02020603050405020304" pitchFamily="18" charset="0"/>
                <a:cs typeface="Times New Roman" panose="02020603050405020304" pitchFamily="18" charset="0"/>
              </a:rPr>
              <a:t> CHUNG</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noChangeArrowheads="1"/>
          </p:cNvSpPr>
          <p:nvPr>
            <p:ph idx="1"/>
          </p:nvPr>
        </p:nvSpPr>
        <p:spPr>
          <a:xfrm>
            <a:off x="690785" y="977218"/>
            <a:ext cx="9394775" cy="3389683"/>
          </a:xfrm>
        </p:spPr>
        <p:txBody>
          <a:bodyPr>
            <a:noAutofit/>
          </a:bodyPr>
          <a:lstStyle/>
          <a:p>
            <a:pPr marL="0" indent="0" algn="just">
              <a:lnSpc>
                <a:spcPct val="150000"/>
              </a:lnSpc>
              <a:buNone/>
            </a:pPr>
            <a:r>
              <a:rPr lang="en-US" altLang="en-US" b="1" dirty="0">
                <a:latin typeface="Times New Roman" panose="02020603050405020304" pitchFamily="18" charset="0"/>
                <a:cs typeface="Times New Roman" panose="02020603050405020304" pitchFamily="18" charset="0"/>
              </a:rPr>
              <a:t>1. </a:t>
            </a:r>
            <a:r>
              <a:rPr lang="vi-VN" altLang="en-US" b="1" dirty="0" smtClean="0">
                <a:latin typeface="Times New Roman" panose="02020603050405020304" pitchFamily="18" charset="0"/>
                <a:cs typeface="Times New Roman" panose="02020603050405020304" pitchFamily="18" charset="0"/>
              </a:rPr>
              <a:t>Ghi chép </a:t>
            </a:r>
            <a:r>
              <a:rPr lang="en-US" altLang="en-US" b="1" dirty="0" err="1" smtClean="0">
                <a:latin typeface="Times New Roman" panose="02020603050405020304" pitchFamily="18" charset="0"/>
                <a:cs typeface="Times New Roman" panose="02020603050405020304" pitchFamily="18" charset="0"/>
              </a:rPr>
              <a:t>nội</a:t>
            </a:r>
            <a:r>
              <a:rPr lang="en-US" altLang="en-US" b="1" dirty="0" smtClean="0">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dung </a:t>
            </a:r>
            <a:r>
              <a:rPr lang="en-US" altLang="en-US" b="1" dirty="0" err="1">
                <a:latin typeface="Times New Roman" panose="02020603050405020304" pitchFamily="18" charset="0"/>
                <a:cs typeface="Times New Roman" panose="02020603050405020304" pitchFamily="18" charset="0"/>
              </a:rPr>
              <a:t>bài</a:t>
            </a:r>
            <a:r>
              <a:rPr lang="en-US" altLang="en-US" b="1" dirty="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học</a:t>
            </a:r>
            <a:r>
              <a:rPr lang="vi-VN" altLang="en-US" b="1" dirty="0" smtClean="0">
                <a:latin typeface="Times New Roman" panose="02020603050405020304" pitchFamily="18" charset="0"/>
                <a:cs typeface="Times New Roman" panose="02020603050405020304" pitchFamily="18" charset="0"/>
              </a:rPr>
              <a:t> đầy đủ</a:t>
            </a:r>
            <a:endParaRPr lang="en-US" altLang="en-US" b="1" dirty="0">
              <a:latin typeface="Times New Roman" panose="02020603050405020304" pitchFamily="18" charset="0"/>
              <a:cs typeface="Times New Roman" panose="02020603050405020304" pitchFamily="18" charset="0"/>
            </a:endParaRPr>
          </a:p>
          <a:p>
            <a:pPr marL="0" indent="0" algn="just">
              <a:lnSpc>
                <a:spcPct val="150000"/>
              </a:lnSpc>
              <a:buNone/>
            </a:pPr>
            <a:r>
              <a:rPr lang="en-US" altLang="en-US" b="1" dirty="0">
                <a:latin typeface="Times New Roman" panose="02020603050405020304" pitchFamily="18" charset="0"/>
                <a:cs typeface="Times New Roman" panose="02020603050405020304" pitchFamily="18" charset="0"/>
              </a:rPr>
              <a:t>2. </a:t>
            </a:r>
            <a:r>
              <a:rPr lang="en-US" altLang="en-US" b="1" dirty="0" err="1">
                <a:latin typeface="Times New Roman" panose="02020603050405020304" pitchFamily="18" charset="0"/>
                <a:cs typeface="Times New Roman" panose="02020603050405020304" pitchFamily="18" charset="0"/>
              </a:rPr>
              <a:t>Hoàn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thành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tất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cả</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các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bài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tập</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trong</a:t>
            </a:r>
            <a:r>
              <a:rPr lang="en-US" altLang="en-US" b="1" dirty="0">
                <a:latin typeface="Times New Roman" panose="02020603050405020304" pitchFamily="18" charset="0"/>
                <a:cs typeface="Times New Roman" panose="02020603050405020304" pitchFamily="18" charset="0"/>
              </a:rPr>
              <a:t> SGK.</a:t>
            </a:r>
          </a:p>
          <a:p>
            <a:pPr marL="0" indent="0" algn="just">
              <a:lnSpc>
                <a:spcPct val="150000"/>
              </a:lnSpc>
              <a:buNone/>
            </a:pPr>
            <a:r>
              <a:rPr lang="vi-VN" altLang="en-US" b="1" dirty="0" smtClean="0">
                <a:latin typeface="Times New Roman" panose="02020603050405020304" pitchFamily="18" charset="0"/>
                <a:cs typeface="Times New Roman" panose="02020603050405020304" pitchFamily="18" charset="0"/>
              </a:rPr>
              <a:t>3</a:t>
            </a:r>
            <a:r>
              <a:rPr lang="en-US" altLang="en-US" b="1" dirty="0" smtClean="0">
                <a:latin typeface="Times New Roman" panose="02020603050405020304" pitchFamily="18" charset="0"/>
                <a:cs typeface="Times New Roman" panose="02020603050405020304" pitchFamily="18" charset="0"/>
              </a:rPr>
              <a:t>. </a:t>
            </a:r>
            <a:r>
              <a:rPr lang="vi-VN" altLang="en-US" b="1" dirty="0" smtClean="0">
                <a:latin typeface="Times New Roman" panose="02020603050405020304" pitchFamily="18" charset="0"/>
                <a:cs typeface="Times New Roman" panose="02020603050405020304" pitchFamily="18" charset="0"/>
              </a:rPr>
              <a:t>Tự học</a:t>
            </a:r>
            <a:r>
              <a:rPr lang="en-US" altLang="en-US" b="1" dirty="0" smtClean="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bài</a:t>
            </a:r>
            <a:r>
              <a:rPr lang="en-US" altLang="en-US" b="1" dirty="0" smtClean="0">
                <a:latin typeface="Times New Roman" panose="02020603050405020304" pitchFamily="18" charset="0"/>
                <a:cs typeface="Times New Roman" panose="02020603050405020304" pitchFamily="18" charset="0"/>
              </a:rPr>
              <a:t>:</a:t>
            </a:r>
          </a:p>
          <a:p>
            <a:pPr marL="0" indent="0" algn="just">
              <a:lnSpc>
                <a:spcPct val="150000"/>
              </a:lnSpc>
              <a:buNone/>
            </a:pP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Luyện</a:t>
            </a:r>
            <a:r>
              <a:rPr lang="en-US" altLang="en-US" b="1" dirty="0" smtClean="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tập</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sử</a:t>
            </a:r>
            <a:r>
              <a:rPr lang="en-US" altLang="en-US" b="1" dirty="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dụng</a:t>
            </a:r>
            <a:r>
              <a:rPr lang="vi-VN" altLang="en-US" b="1" dirty="0" smtClean="0">
                <a:latin typeface="Times New Roman" panose="02020603050405020304" pitchFamily="18" charset="0"/>
                <a:cs typeface="Times New Roman" panose="02020603050405020304" pitchFamily="18" charset="0"/>
              </a:rPr>
              <a:t> biện pháp nghệ thuật</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trong</a:t>
            </a:r>
            <a:r>
              <a:rPr lang="en-US" altLang="en-US" b="1" dirty="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văn</a:t>
            </a:r>
            <a:r>
              <a:rPr lang="en-US" altLang="en-US" b="1" dirty="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bản</a:t>
            </a:r>
            <a:r>
              <a:rPr lang="en-US" altLang="en-US" b="1" dirty="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thuyết</a:t>
            </a:r>
            <a:r>
              <a:rPr lang="en-US" altLang="en-US" b="1" dirty="0" smtClean="0">
                <a:latin typeface="Times New Roman" panose="02020603050405020304" pitchFamily="18" charset="0"/>
                <a:cs typeface="Times New Roman" panose="02020603050405020304" pitchFamily="18" charset="0"/>
              </a:rPr>
              <a:t> minh”/ SGK-15</a:t>
            </a:r>
          </a:p>
          <a:p>
            <a:pPr marL="0" indent="0" algn="just">
              <a:lnSpc>
                <a:spcPct val="150000"/>
              </a:lnSpc>
              <a:buNone/>
            </a:pP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Luyện</a:t>
            </a:r>
            <a:r>
              <a:rPr lang="en-US" altLang="en-US" b="1" dirty="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tập</a:t>
            </a:r>
            <a:r>
              <a:rPr lang="en-US" altLang="en-US" b="1" dirty="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sử</a:t>
            </a:r>
            <a:r>
              <a:rPr lang="en-US" altLang="en-US" b="1" dirty="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dụng</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yếu</a:t>
            </a:r>
            <a:r>
              <a:rPr lang="en-US" altLang="en-US" b="1" dirty="0" smtClean="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tố</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miêu</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tả</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trong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văn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bản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thuyết</a:t>
            </a:r>
            <a:r>
              <a:rPr lang="en-US" altLang="en-US" b="1" dirty="0">
                <a:latin typeface="Times New Roman" panose="02020603050405020304" pitchFamily="18" charset="0"/>
                <a:cs typeface="Times New Roman" panose="02020603050405020304" pitchFamily="18" charset="0"/>
              </a:rPr>
              <a:t> </a:t>
            </a:r>
            <a:r>
              <a:rPr lang="en-US" altLang="en-US" b="1" dirty="0" smtClean="0">
                <a:latin typeface="Times New Roman" panose="02020603050405020304" pitchFamily="18" charset="0"/>
                <a:cs typeface="Times New Roman" panose="02020603050405020304" pitchFamily="18" charset="0"/>
              </a:rPr>
              <a:t>minh”/ SGK-28</a:t>
            </a:r>
            <a:endParaRPr lang="en-US" altLang="en-US" b="1" dirty="0">
              <a:latin typeface="Times New Roman" panose="02020603050405020304" pitchFamily="18" charset="0"/>
              <a:cs typeface="Times New Roman" panose="02020603050405020304" pitchFamily="18" charset="0"/>
            </a:endParaRP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3067598499"/>
      </p:ext>
    </p:extLst>
  </p:cSld>
  <p:clrMapOvr>
    <a:masterClrMapping/>
  </p:clrMapOvr>
  <mc:AlternateContent xmlns:mc="http://schemas.openxmlformats.org/markup-compatibility/2006">
    <mc:Choice xmlns:p14="http://schemas.microsoft.com/office/powerpoint/2010/main" Requires="p14">
      <p:transition spd="slow" p14:dur="800" advTm="10516">
        <p:circle/>
      </p:transition>
    </mc:Choice>
    <mc:Fallback>
      <p:transition spd="slow" advTm="10516">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1000"/>
                                        <p:tgtEl>
                                          <p:spTgt spid="3">
                                            <p:txEl>
                                              <p:pRg st="4" end="4"/>
                                            </p:txEl>
                                          </p:spTgt>
                                        </p:tgtEl>
                                      </p:cBhvr>
                                    </p:animEffect>
                                    <p:anim calcmode="lin" valueType="num">
                                      <p:cBhvr>
                                        <p:cTn id="4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7"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651850" y="336990"/>
            <a:ext cx="67576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3200" b="1" dirty="0">
                <a:solidFill>
                  <a:srgbClr val="00B0F0"/>
                </a:solidFill>
                <a:latin typeface="Times New Roman" panose="02020603050405020304" pitchFamily="18" charset="0"/>
                <a:cs typeface="Times New Roman" panose="02020603050405020304" pitchFamily="18" charset="0"/>
              </a:rPr>
              <a:t>c. </a:t>
            </a:r>
            <a:r>
              <a:rPr lang="en-US" altLang="en-US" sz="3200" b="1" dirty="0" err="1">
                <a:solidFill>
                  <a:srgbClr val="00B0F0"/>
                </a:solidFill>
                <a:latin typeface="Times New Roman" panose="02020603050405020304" pitchFamily="18" charset="0"/>
                <a:cs typeface="Times New Roman" panose="02020603050405020304" pitchFamily="18" charset="0"/>
              </a:rPr>
              <a:t>Tính</a:t>
            </a:r>
            <a:r>
              <a:rPr lang="en-US" altLang="en-US" sz="3200" b="1" dirty="0">
                <a:solidFill>
                  <a:srgbClr val="00B0F0"/>
                </a:solidFill>
                <a:latin typeface="Times New Roman" panose="02020603050405020304" pitchFamily="18" charset="0"/>
                <a:cs typeface="Times New Roman" panose="02020603050405020304" pitchFamily="18" charset="0"/>
              </a:rPr>
              <a:t> </a:t>
            </a:r>
            <a:r>
              <a:rPr lang="en-US" altLang="en-US" sz="3200" b="1" dirty="0" err="1">
                <a:solidFill>
                  <a:srgbClr val="00B0F0"/>
                </a:solidFill>
                <a:latin typeface="Times New Roman" panose="02020603050405020304" pitchFamily="18" charset="0"/>
                <a:cs typeface="Times New Roman" panose="02020603050405020304" pitchFamily="18" charset="0"/>
              </a:rPr>
              <a:t>chất</a:t>
            </a:r>
            <a:r>
              <a:rPr lang="en-US" altLang="en-US" sz="3200" b="1" dirty="0">
                <a:solidFill>
                  <a:srgbClr val="00B0F0"/>
                </a:solidFill>
                <a:latin typeface="Times New Roman" panose="02020603050405020304" pitchFamily="18" charset="0"/>
                <a:cs typeface="Times New Roman" panose="02020603050405020304" pitchFamily="18" charset="0"/>
              </a:rPr>
              <a:t> </a:t>
            </a:r>
            <a:r>
              <a:rPr lang="en-US" altLang="en-US" sz="3200" b="1" dirty="0" err="1">
                <a:solidFill>
                  <a:srgbClr val="00B0F0"/>
                </a:solidFill>
                <a:latin typeface="Times New Roman" panose="02020603050405020304" pitchFamily="18" charset="0"/>
                <a:cs typeface="Times New Roman" panose="02020603050405020304" pitchFamily="18" charset="0"/>
              </a:rPr>
              <a:t>của</a:t>
            </a:r>
            <a:r>
              <a:rPr lang="en-US" altLang="en-US" sz="3200" b="1" dirty="0">
                <a:solidFill>
                  <a:srgbClr val="00B0F0"/>
                </a:solidFill>
                <a:latin typeface="Times New Roman" panose="02020603050405020304" pitchFamily="18" charset="0"/>
                <a:cs typeface="Times New Roman" panose="02020603050405020304" pitchFamily="18" charset="0"/>
              </a:rPr>
              <a:t> </a:t>
            </a:r>
            <a:r>
              <a:rPr lang="en-US" altLang="en-US" sz="3200" b="1" dirty="0" err="1">
                <a:solidFill>
                  <a:srgbClr val="00B0F0"/>
                </a:solidFill>
                <a:latin typeface="Times New Roman" panose="02020603050405020304" pitchFamily="18" charset="0"/>
                <a:cs typeface="Times New Roman" panose="02020603050405020304" pitchFamily="18" charset="0"/>
              </a:rPr>
              <a:t>văn</a:t>
            </a:r>
            <a:r>
              <a:rPr lang="en-US" altLang="en-US" sz="3200" b="1" dirty="0">
                <a:solidFill>
                  <a:srgbClr val="00B0F0"/>
                </a:solidFill>
                <a:latin typeface="Times New Roman" panose="02020603050405020304" pitchFamily="18" charset="0"/>
                <a:cs typeface="Times New Roman" panose="02020603050405020304" pitchFamily="18" charset="0"/>
              </a:rPr>
              <a:t> </a:t>
            </a:r>
            <a:r>
              <a:rPr lang="en-US" altLang="en-US" sz="3200" b="1" dirty="0" err="1">
                <a:solidFill>
                  <a:srgbClr val="00B0F0"/>
                </a:solidFill>
                <a:latin typeface="Times New Roman" panose="02020603050405020304" pitchFamily="18" charset="0"/>
                <a:cs typeface="Times New Roman" panose="02020603050405020304" pitchFamily="18" charset="0"/>
              </a:rPr>
              <a:t>thuyết</a:t>
            </a:r>
            <a:r>
              <a:rPr lang="en-US" altLang="en-US" sz="3200" b="1" dirty="0">
                <a:solidFill>
                  <a:srgbClr val="00B0F0"/>
                </a:solidFill>
                <a:latin typeface="Times New Roman" panose="02020603050405020304" pitchFamily="18" charset="0"/>
                <a:cs typeface="Times New Roman" panose="02020603050405020304" pitchFamily="18" charset="0"/>
              </a:rPr>
              <a:t> minh:</a:t>
            </a:r>
          </a:p>
        </p:txBody>
      </p:sp>
      <p:sp>
        <p:nvSpPr>
          <p:cNvPr id="3" name="Text Box 7"/>
          <p:cNvSpPr txBox="1">
            <a:spLocks noChangeArrowheads="1"/>
          </p:cNvSpPr>
          <p:nvPr/>
        </p:nvSpPr>
        <p:spPr bwMode="auto">
          <a:xfrm>
            <a:off x="372702" y="1115133"/>
            <a:ext cx="1034660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buFontTx/>
              <a:buChar char="-"/>
            </a:pP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Xác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thực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khoa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học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rõ</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ràng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đồng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thời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cũng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hấp</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dẫn</a:t>
            </a:r>
            <a:r>
              <a:rPr lang="en-US" altLang="en-US" sz="3200" b="1" dirty="0" smtClean="0">
                <a:latin typeface="Times New Roman" panose="02020603050405020304" pitchFamily="18" charset="0"/>
                <a:cs typeface="Times New Roman" panose="02020603050405020304" pitchFamily="18" charset="0"/>
              </a:rPr>
              <a:t>.</a:t>
            </a:r>
          </a:p>
          <a:p>
            <a:pPr algn="just"/>
            <a:endParaRPr lang="en-US" altLang="en-US" sz="3200" b="1" dirty="0">
              <a:latin typeface="Times New Roman" panose="02020603050405020304" pitchFamily="18" charset="0"/>
              <a:cs typeface="Times New Roman" panose="02020603050405020304" pitchFamily="18" charset="0"/>
            </a:endParaRPr>
          </a:p>
          <a:p>
            <a:pPr algn="just"/>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Ngôn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ngữ</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chính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xác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cô</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đọng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chặt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chẽ</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và</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sinh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động</a:t>
            </a:r>
            <a:r>
              <a:rPr lang="en-US" altLang="en-US" sz="3200" b="1" dirty="0">
                <a:latin typeface="Times New Roman" panose="02020603050405020304" pitchFamily="18" charset="0"/>
                <a:cs typeface="Times New Roman" panose="02020603050405020304" pitchFamily="18" charset="0"/>
              </a:rPr>
              <a:t>.</a:t>
            </a:r>
          </a:p>
        </p:txBody>
      </p:sp>
      <p:sp>
        <p:nvSpPr>
          <p:cNvPr id="4" name="Text Box 8"/>
          <p:cNvSpPr txBox="1">
            <a:spLocks noChangeArrowheads="1"/>
          </p:cNvSpPr>
          <p:nvPr/>
        </p:nvSpPr>
        <p:spPr bwMode="auto">
          <a:xfrm>
            <a:off x="651850" y="2700559"/>
            <a:ext cx="57444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3200" b="1" dirty="0">
                <a:solidFill>
                  <a:srgbClr val="00B0F0"/>
                </a:solidFill>
                <a:latin typeface="Times New Roman" panose="02020603050405020304" pitchFamily="18" charset="0"/>
                <a:cs typeface="Times New Roman" panose="02020603050405020304" pitchFamily="18" charset="0"/>
              </a:rPr>
              <a:t>d. </a:t>
            </a:r>
            <a:r>
              <a:rPr lang="en-US" altLang="en-US" sz="3200" b="1" dirty="0" err="1">
                <a:solidFill>
                  <a:srgbClr val="00B0F0"/>
                </a:solidFill>
                <a:latin typeface="Times New Roman" panose="02020603050405020304" pitchFamily="18" charset="0"/>
                <a:cs typeface="Times New Roman" panose="02020603050405020304" pitchFamily="18" charset="0"/>
              </a:rPr>
              <a:t>Phương</a:t>
            </a:r>
            <a:r>
              <a:rPr lang="en-US" altLang="en-US" sz="3200" b="1" dirty="0">
                <a:solidFill>
                  <a:srgbClr val="00B0F0"/>
                </a:solidFill>
                <a:latin typeface="Times New Roman" panose="02020603050405020304" pitchFamily="18" charset="0"/>
                <a:cs typeface="Times New Roman" panose="02020603050405020304" pitchFamily="18" charset="0"/>
              </a:rPr>
              <a:t> </a:t>
            </a:r>
            <a:r>
              <a:rPr lang="en-US" altLang="en-US" sz="3200" b="1" dirty="0" err="1">
                <a:solidFill>
                  <a:srgbClr val="00B0F0"/>
                </a:solidFill>
                <a:latin typeface="Times New Roman" panose="02020603050405020304" pitchFamily="18" charset="0"/>
                <a:cs typeface="Times New Roman" panose="02020603050405020304" pitchFamily="18" charset="0"/>
              </a:rPr>
              <a:t>pháp</a:t>
            </a:r>
            <a:r>
              <a:rPr lang="en-US" altLang="en-US" sz="3200" b="1" dirty="0">
                <a:solidFill>
                  <a:srgbClr val="00B0F0"/>
                </a:solidFill>
                <a:latin typeface="Times New Roman" panose="02020603050405020304" pitchFamily="18" charset="0"/>
                <a:cs typeface="Times New Roman" panose="02020603050405020304" pitchFamily="18" charset="0"/>
              </a:rPr>
              <a:t> </a:t>
            </a:r>
            <a:r>
              <a:rPr lang="en-US" altLang="en-US" sz="3200" b="1" dirty="0" err="1">
                <a:solidFill>
                  <a:srgbClr val="00B0F0"/>
                </a:solidFill>
                <a:latin typeface="Times New Roman" panose="02020603050405020304" pitchFamily="18" charset="0"/>
                <a:cs typeface="Times New Roman" panose="02020603050405020304" pitchFamily="18" charset="0"/>
              </a:rPr>
              <a:t>thuyết</a:t>
            </a:r>
            <a:r>
              <a:rPr lang="en-US" altLang="en-US" sz="3200" b="1" dirty="0">
                <a:solidFill>
                  <a:srgbClr val="00B0F0"/>
                </a:solidFill>
                <a:latin typeface="Times New Roman" panose="02020603050405020304" pitchFamily="18" charset="0"/>
                <a:cs typeface="Times New Roman" panose="02020603050405020304" pitchFamily="18" charset="0"/>
              </a:rPr>
              <a:t> minh:</a:t>
            </a:r>
          </a:p>
        </p:txBody>
      </p:sp>
      <p:sp>
        <p:nvSpPr>
          <p:cNvPr id="5" name="Text Box 8"/>
          <p:cNvSpPr txBox="1">
            <a:spLocks noChangeArrowheads="1"/>
          </p:cNvSpPr>
          <p:nvPr/>
        </p:nvSpPr>
        <p:spPr bwMode="auto">
          <a:xfrm>
            <a:off x="309326" y="3462937"/>
            <a:ext cx="982150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Phương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pháp</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nêu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định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nghĩa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phương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pháp</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liệt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kê</a:t>
            </a:r>
            <a:r>
              <a:rPr lang="en-US" altLang="en-US" sz="3200" b="1" dirty="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ph</a:t>
            </a:r>
            <a:r>
              <a:rPr lang="vi-VN" altLang="en-US" sz="3200" b="1" dirty="0" smtClean="0">
                <a:latin typeface="Times New Roman" panose="02020603050405020304" pitchFamily="18" charset="0"/>
                <a:cs typeface="Times New Roman" panose="02020603050405020304" pitchFamily="18" charset="0"/>
              </a:rPr>
              <a:t>ươ</a:t>
            </a:r>
            <a:r>
              <a:rPr lang="en-US" altLang="en-US" sz="3200" b="1" dirty="0" err="1" smtClean="0">
                <a:latin typeface="Times New Roman" panose="02020603050405020304" pitchFamily="18" charset="0"/>
                <a:cs typeface="Times New Roman" panose="02020603050405020304" pitchFamily="18" charset="0"/>
              </a:rPr>
              <a:t>ng</a:t>
            </a:r>
            <a:r>
              <a:rPr lang="en-US" altLang="en-US" sz="3200" b="1" dirty="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pháp</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nêu</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số</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liệu</a:t>
            </a:r>
            <a:r>
              <a:rPr lang="en-US" altLang="en-US" sz="3200" b="1" dirty="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ph</a:t>
            </a:r>
            <a:r>
              <a:rPr lang="vi-VN" altLang="en-US" sz="3200" b="1" dirty="0" smtClean="0">
                <a:latin typeface="Times New Roman" panose="02020603050405020304" pitchFamily="18" charset="0"/>
                <a:cs typeface="Times New Roman" panose="02020603050405020304" pitchFamily="18" charset="0"/>
              </a:rPr>
              <a:t>ươ</a:t>
            </a:r>
            <a:r>
              <a:rPr lang="en-US" altLang="en-US" sz="3200" b="1" dirty="0" err="1" smtClean="0">
                <a:latin typeface="Times New Roman" panose="02020603050405020304" pitchFamily="18" charset="0"/>
                <a:cs typeface="Times New Roman" panose="02020603050405020304" pitchFamily="18" charset="0"/>
              </a:rPr>
              <a:t>ng</a:t>
            </a:r>
            <a:r>
              <a:rPr lang="en-US" altLang="en-US" sz="3200" b="1" dirty="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pháp</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nêu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ví</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dụ</a:t>
            </a:r>
            <a:r>
              <a:rPr lang="en-US" altLang="en-US" sz="3200" b="1" dirty="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ph</a:t>
            </a:r>
            <a:r>
              <a:rPr lang="vi-VN" altLang="en-US" sz="3200" b="1" dirty="0" smtClean="0">
                <a:latin typeface="Times New Roman" panose="02020603050405020304" pitchFamily="18" charset="0"/>
                <a:cs typeface="Times New Roman" panose="02020603050405020304" pitchFamily="18" charset="0"/>
              </a:rPr>
              <a:t>ươ</a:t>
            </a:r>
            <a:r>
              <a:rPr lang="en-US" altLang="en-US" sz="3200" b="1" dirty="0" err="1" smtClean="0">
                <a:latin typeface="Times New Roman" panose="02020603050405020304" pitchFamily="18" charset="0"/>
                <a:cs typeface="Times New Roman" panose="02020603050405020304" pitchFamily="18" charset="0"/>
              </a:rPr>
              <a:t>ng</a:t>
            </a:r>
            <a:r>
              <a:rPr lang="en-US" altLang="en-US" sz="3200" b="1" dirty="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pháp</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a:latin typeface="Times New Roman" panose="02020603050405020304" pitchFamily="18" charset="0"/>
                <a:cs typeface="Times New Roman" panose="02020603050405020304" pitchFamily="18" charset="0"/>
              </a:rPr>
              <a:t>so </a:t>
            </a:r>
            <a:r>
              <a:rPr lang="en-US" altLang="en-US" sz="3200" b="1" dirty="0" err="1">
                <a:latin typeface="Times New Roman" panose="02020603050405020304" pitchFamily="18" charset="0"/>
                <a:cs typeface="Times New Roman" panose="02020603050405020304" pitchFamily="18" charset="0"/>
              </a:rPr>
              <a:t>sánh</a:t>
            </a:r>
            <a:r>
              <a:rPr lang="en-US" altLang="en-US" sz="3200" b="1" dirty="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ph</a:t>
            </a:r>
            <a:r>
              <a:rPr lang="vi-VN" altLang="en-US" sz="3200" b="1" dirty="0" smtClean="0">
                <a:latin typeface="Times New Roman" panose="02020603050405020304" pitchFamily="18" charset="0"/>
                <a:cs typeface="Times New Roman" panose="02020603050405020304" pitchFamily="18" charset="0"/>
              </a:rPr>
              <a:t>ươ</a:t>
            </a:r>
            <a:r>
              <a:rPr lang="en-US" altLang="en-US" sz="3200" b="1" dirty="0" err="1" smtClean="0">
                <a:latin typeface="Times New Roman" panose="02020603050405020304" pitchFamily="18" charset="0"/>
                <a:cs typeface="Times New Roman" panose="02020603050405020304" pitchFamily="18" charset="0"/>
              </a:rPr>
              <a:t>ng</a:t>
            </a:r>
            <a:r>
              <a:rPr lang="en-US" altLang="en-US" sz="3200" b="1" dirty="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pháp</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phân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tích</a:t>
            </a:r>
            <a:r>
              <a:rPr lang="en-US" altLang="en-US" sz="3200" b="1" dirty="0">
                <a:latin typeface="Times New Roman" panose="02020603050405020304" pitchFamily="18" charset="0"/>
                <a:cs typeface="Times New Roman" panose="02020603050405020304" pitchFamily="18" charset="0"/>
              </a:rPr>
              <a:t>.</a:t>
            </a:r>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2893123606"/>
      </p:ext>
    </p:extLst>
  </p:cSld>
  <p:clrMapOvr>
    <a:masterClrMapping/>
  </p:clrMapOvr>
  <mc:AlternateContent xmlns:mc="http://schemas.openxmlformats.org/markup-compatibility/2006">
    <mc:Choice xmlns:p14="http://schemas.microsoft.com/office/powerpoint/2010/main" Requires="p14">
      <p:transition spd="slow" p14:dur="800" advTm="5413">
        <p:circle/>
      </p:transition>
    </mc:Choice>
    <mc:Fallback>
      <p:transition spd="slow" advTm="5413">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6"/>
                </p:tgtEl>
              </p:cMediaNode>
            </p:audio>
          </p:childTnLst>
        </p:cTn>
      </p:par>
    </p:tnLst>
    <p:bldLst>
      <p:bldP spid="2" grpId="0"/>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316193" y="217249"/>
            <a:ext cx="120239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3200" b="1" dirty="0">
                <a:solidFill>
                  <a:srgbClr val="FF0000"/>
                </a:solidFill>
                <a:latin typeface="Times New Roman" panose="02020603050405020304" pitchFamily="18" charset="0"/>
                <a:cs typeface="Times New Roman" panose="02020603050405020304" pitchFamily="18" charset="0"/>
              </a:rPr>
              <a:t>2. </a:t>
            </a:r>
            <a:r>
              <a:rPr lang="en-US" altLang="en-US" sz="3200" b="1" dirty="0" err="1">
                <a:solidFill>
                  <a:srgbClr val="FF0000"/>
                </a:solidFill>
                <a:latin typeface="Times New Roman" panose="02020603050405020304" pitchFamily="18" charset="0"/>
                <a:cs typeface="Times New Roman" panose="02020603050405020304" pitchFamily="18" charset="0"/>
              </a:rPr>
              <a:t>Viết</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văn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bản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thuyết</a:t>
            </a:r>
            <a:r>
              <a:rPr lang="en-US" altLang="en-US" sz="3200" b="1" dirty="0">
                <a:solidFill>
                  <a:srgbClr val="FF0000"/>
                </a:solidFill>
                <a:latin typeface="Times New Roman" panose="02020603050405020304" pitchFamily="18" charset="0"/>
                <a:cs typeface="Times New Roman" panose="02020603050405020304" pitchFamily="18" charset="0"/>
              </a:rPr>
              <a:t> minh </a:t>
            </a:r>
            <a:r>
              <a:rPr lang="en-US" altLang="en-US" sz="3200" b="1" dirty="0" err="1">
                <a:solidFill>
                  <a:srgbClr val="FF0000"/>
                </a:solidFill>
                <a:latin typeface="Times New Roman" panose="02020603050405020304" pitchFamily="18" charset="0"/>
                <a:cs typeface="Times New Roman" panose="02020603050405020304" pitchFamily="18" charset="0"/>
              </a:rPr>
              <a:t>sử</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dụng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một</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số</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biện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pháp</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nghệ</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thuật</a:t>
            </a:r>
            <a:r>
              <a:rPr lang="en-US" altLang="en-US" sz="3200" b="1" dirty="0">
                <a:solidFill>
                  <a:srgbClr val="FF0000"/>
                </a:solidFill>
                <a:latin typeface="Times New Roman" panose="02020603050405020304" pitchFamily="18" charset="0"/>
                <a:cs typeface="Times New Roman" panose="02020603050405020304" pitchFamily="18" charset="0"/>
              </a:rPr>
              <a:t>:</a:t>
            </a:r>
          </a:p>
        </p:txBody>
      </p:sp>
      <p:sp>
        <p:nvSpPr>
          <p:cNvPr id="5" name="Text Box 5"/>
          <p:cNvSpPr txBox="1">
            <a:spLocks noChangeArrowheads="1"/>
          </p:cNvSpPr>
          <p:nvPr/>
        </p:nvSpPr>
        <p:spPr bwMode="auto">
          <a:xfrm>
            <a:off x="467168" y="865861"/>
            <a:ext cx="1004344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3200" b="1" dirty="0" smtClean="0">
                <a:solidFill>
                  <a:srgbClr val="0070C0"/>
                </a:solidFill>
                <a:latin typeface="Times New Roman" panose="02020603050405020304" pitchFamily="18" charset="0"/>
                <a:cs typeface="Times New Roman" panose="02020603050405020304" pitchFamily="18" charset="0"/>
              </a:rPr>
              <a:t>a. </a:t>
            </a:r>
            <a:r>
              <a:rPr lang="en-US" altLang="en-US" sz="3200" b="1" dirty="0" err="1">
                <a:solidFill>
                  <a:srgbClr val="0070C0"/>
                </a:solidFill>
                <a:latin typeface="Times New Roman" panose="02020603050405020304" pitchFamily="18" charset="0"/>
                <a:cs typeface="Times New Roman" panose="02020603050405020304" pitchFamily="18" charset="0"/>
              </a:rPr>
              <a:t>Đọc</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văn</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bản</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Ngọc</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Hoàng</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xử</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tội</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ruồi</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xanh</a:t>
            </a:r>
            <a:r>
              <a:rPr lang="en-US" altLang="en-US" sz="3200" b="1" dirty="0" smtClean="0">
                <a:solidFill>
                  <a:srgbClr val="0070C0"/>
                </a:solidFill>
                <a:latin typeface="Times New Roman" panose="02020603050405020304" pitchFamily="18" charset="0"/>
                <a:cs typeface="Times New Roman" panose="02020603050405020304" pitchFamily="18" charset="0"/>
              </a:rPr>
              <a:t>”/ SGK-14</a:t>
            </a:r>
            <a:endParaRPr lang="en-US" altLang="en-US" sz="3200" b="1" dirty="0">
              <a:solidFill>
                <a:srgbClr val="0070C0"/>
              </a:solidFill>
              <a:latin typeface="Times New Roman" panose="02020603050405020304" pitchFamily="18" charset="0"/>
              <a:cs typeface="Times New Roman" panose="02020603050405020304" pitchFamily="18" charset="0"/>
            </a:endParaRPr>
          </a:p>
        </p:txBody>
      </p:sp>
      <p:sp>
        <p:nvSpPr>
          <p:cNvPr id="6" name="Text Box 8"/>
          <p:cNvSpPr txBox="1">
            <a:spLocks noChangeArrowheads="1"/>
          </p:cNvSpPr>
          <p:nvPr/>
        </p:nvSpPr>
        <p:spPr bwMode="auto">
          <a:xfrm>
            <a:off x="467168" y="1540975"/>
            <a:ext cx="784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dirty="0" smtClean="0">
                <a:solidFill>
                  <a:srgbClr val="0070C0"/>
                </a:solidFill>
                <a:latin typeface="Times New Roman" panose="02020603050405020304" pitchFamily="18" charset="0"/>
                <a:cs typeface="Times New Roman" panose="02020603050405020304" pitchFamily="18" charset="0"/>
              </a:rPr>
              <a:t>b</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smtClean="0">
                <a:solidFill>
                  <a:srgbClr val="0070C0"/>
                </a:solidFill>
                <a:latin typeface="Times New Roman" panose="02020603050405020304" pitchFamily="18" charset="0"/>
                <a:cs typeface="Times New Roman" panose="02020603050405020304" pitchFamily="18" charset="0"/>
              </a:rPr>
              <a:t>Thực</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smtClean="0">
                <a:solidFill>
                  <a:srgbClr val="0070C0"/>
                </a:solidFill>
                <a:latin typeface="Times New Roman" panose="02020603050405020304" pitchFamily="18" charset="0"/>
                <a:cs typeface="Times New Roman" panose="02020603050405020304" pitchFamily="18" charset="0"/>
              </a:rPr>
              <a:t>hiện</a:t>
            </a:r>
            <a:r>
              <a:rPr lang="en-US" altLang="en-US" sz="3200" b="1" dirty="0" smtClean="0">
                <a:solidFill>
                  <a:srgbClr val="0070C0"/>
                </a:solidFill>
                <a:latin typeface="Times New Roman" panose="02020603050405020304" pitchFamily="18" charset="0"/>
                <a:cs typeface="Times New Roman" panose="02020603050405020304" pitchFamily="18" charset="0"/>
              </a:rPr>
              <a:t> </a:t>
            </a:r>
            <a:r>
              <a:rPr lang="en-US" altLang="en-US" sz="3200" b="1" dirty="0" err="1" smtClean="0">
                <a:solidFill>
                  <a:srgbClr val="0070C0"/>
                </a:solidFill>
                <a:latin typeface="Times New Roman" panose="02020603050405020304" pitchFamily="18" charset="0"/>
                <a:cs typeface="Times New Roman" panose="02020603050405020304" pitchFamily="18" charset="0"/>
              </a:rPr>
              <a:t>bài</a:t>
            </a:r>
            <a:r>
              <a:rPr lang="en-US" altLang="en-US" sz="3200" b="1" dirty="0" smtClean="0">
                <a:solidFill>
                  <a:srgbClr val="0070C0"/>
                </a:solidFill>
                <a:latin typeface="Times New Roman" panose="02020603050405020304" pitchFamily="18" charset="0"/>
                <a:cs typeface="Times New Roman" panose="02020603050405020304" pitchFamily="18" charset="0"/>
              </a:rPr>
              <a:t> </a:t>
            </a:r>
            <a:r>
              <a:rPr lang="en-US" altLang="en-US" sz="3200" b="1" dirty="0" err="1" smtClean="0">
                <a:solidFill>
                  <a:srgbClr val="0070C0"/>
                </a:solidFill>
                <a:latin typeface="Times New Roman" panose="02020603050405020304" pitchFamily="18" charset="0"/>
                <a:cs typeface="Times New Roman" panose="02020603050405020304" pitchFamily="18" charset="0"/>
              </a:rPr>
              <a:t>tập</a:t>
            </a:r>
            <a:r>
              <a:rPr lang="en-US" altLang="en-US" sz="3200" b="1" dirty="0" smtClean="0">
                <a:solidFill>
                  <a:srgbClr val="0070C0"/>
                </a:solidFill>
                <a:latin typeface="Times New Roman" panose="02020603050405020304" pitchFamily="18" charset="0"/>
                <a:cs typeface="Times New Roman" panose="02020603050405020304" pitchFamily="18" charset="0"/>
              </a:rPr>
              <a:t> 1:</a:t>
            </a:r>
            <a:endParaRPr lang="en-US" altLang="en-US" sz="3200" b="1" dirty="0">
              <a:solidFill>
                <a:srgbClr val="0070C0"/>
              </a:solidFill>
              <a:latin typeface="Times New Roman" panose="02020603050405020304" pitchFamily="18" charset="0"/>
              <a:cs typeface="Times New Roman" panose="02020603050405020304" pitchFamily="18" charset="0"/>
            </a:endParaRPr>
          </a:p>
        </p:txBody>
      </p:sp>
      <p:sp>
        <p:nvSpPr>
          <p:cNvPr id="8" name="Rectangle 7"/>
          <p:cNvSpPr>
            <a:spLocks noChangeArrowheads="1"/>
          </p:cNvSpPr>
          <p:nvPr/>
        </p:nvSpPr>
        <p:spPr bwMode="auto">
          <a:xfrm>
            <a:off x="783809" y="2216089"/>
            <a:ext cx="9111629"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Văn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bản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có</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tính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chất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thuyết</a:t>
            </a:r>
            <a:r>
              <a:rPr lang="en-US" altLang="en-US" sz="3200" b="1" dirty="0">
                <a:latin typeface="Times New Roman" panose="02020603050405020304" pitchFamily="18" charset="0"/>
                <a:cs typeface="Times New Roman" panose="02020603050405020304" pitchFamily="18" charset="0"/>
              </a:rPr>
              <a:t> minh </a:t>
            </a:r>
            <a:r>
              <a:rPr lang="en-US" altLang="en-US" sz="3200" b="1" dirty="0" err="1">
                <a:latin typeface="Times New Roman" panose="02020603050405020304" pitchFamily="18" charset="0"/>
                <a:cs typeface="Times New Roman" panose="02020603050405020304" pitchFamily="18" charset="0"/>
              </a:rPr>
              <a:t>không</a:t>
            </a:r>
            <a:r>
              <a:rPr lang="en-US" altLang="en-US" sz="3200" b="1" dirty="0">
                <a:latin typeface="Times New Roman" panose="02020603050405020304" pitchFamily="18" charset="0"/>
                <a:cs typeface="Times New Roman" panose="02020603050405020304" pitchFamily="18" charset="0"/>
              </a:rPr>
              <a:t>?</a:t>
            </a:r>
          </a:p>
          <a:p>
            <a:pPr algn="just"/>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Tính</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chất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ấy</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thể</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hiện</a:t>
            </a:r>
            <a:r>
              <a:rPr lang="en-US" altLang="en-US" sz="3200" b="1" dirty="0">
                <a:latin typeface="Times New Roman" panose="02020603050405020304" pitchFamily="18" charset="0"/>
                <a:cs typeface="Times New Roman" panose="02020603050405020304" pitchFamily="18" charset="0"/>
              </a:rPr>
              <a:t> ở </a:t>
            </a:r>
            <a:r>
              <a:rPr lang="en-US" altLang="en-US" sz="3200" b="1" dirty="0" err="1">
                <a:latin typeface="Times New Roman" panose="02020603050405020304" pitchFamily="18" charset="0"/>
                <a:cs typeface="Times New Roman" panose="02020603050405020304" pitchFamily="18" charset="0"/>
              </a:rPr>
              <a:t>nhưng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điểm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nào</a:t>
            </a:r>
            <a:r>
              <a:rPr lang="en-US" altLang="en-US" sz="3200" b="1" dirty="0" smtClean="0">
                <a:latin typeface="Times New Roman" panose="02020603050405020304" pitchFamily="18" charset="0"/>
                <a:cs typeface="Times New Roman" panose="02020603050405020304" pitchFamily="18" charset="0"/>
              </a:rPr>
              <a:t>?</a:t>
            </a:r>
          </a:p>
          <a:p>
            <a:pPr algn="just"/>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Những</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phương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pháp</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thuyết</a:t>
            </a:r>
            <a:r>
              <a:rPr lang="en-US" altLang="en-US" sz="3200" b="1" dirty="0">
                <a:latin typeface="Times New Roman" panose="02020603050405020304" pitchFamily="18" charset="0"/>
                <a:cs typeface="Times New Roman" panose="02020603050405020304" pitchFamily="18" charset="0"/>
              </a:rPr>
              <a:t> minh </a:t>
            </a:r>
            <a:r>
              <a:rPr lang="en-US" altLang="en-US" sz="3200" b="1" dirty="0" err="1">
                <a:latin typeface="Times New Roman" panose="02020603050405020304" pitchFamily="18" charset="0"/>
                <a:cs typeface="Times New Roman" panose="02020603050405020304" pitchFamily="18" charset="0"/>
              </a:rPr>
              <a:t>nào</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đã</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được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sử</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dụng</a:t>
            </a:r>
            <a:r>
              <a:rPr lang="en-US" altLang="en-US" sz="3200" b="1" dirty="0" smtClean="0">
                <a:latin typeface="Times New Roman" panose="02020603050405020304" pitchFamily="18" charset="0"/>
                <a:cs typeface="Times New Roman" panose="02020603050405020304" pitchFamily="18" charset="0"/>
              </a:rPr>
              <a:t>?</a:t>
            </a:r>
          </a:p>
          <a:p>
            <a:pPr algn="just"/>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Bài</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văn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này</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có</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gì</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đặc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biệt</a:t>
            </a:r>
            <a:r>
              <a:rPr lang="en-US" altLang="en-US" sz="3200" b="1" dirty="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gợi</a:t>
            </a:r>
            <a:r>
              <a:rPr lang="en-US" altLang="en-US" sz="3200" b="1" dirty="0">
                <a:latin typeface="Times New Roman" panose="02020603050405020304" pitchFamily="18" charset="0"/>
                <a:cs typeface="Times New Roman" panose="02020603050405020304" pitchFamily="18" charset="0"/>
              </a:rPr>
              <a:t> </a:t>
            </a:r>
            <a:r>
              <a:rPr lang="en-US" altLang="en-US" sz="3200" b="1" dirty="0" smtClean="0">
                <a:latin typeface="Times New Roman" panose="02020603050405020304" pitchFamily="18" charset="0"/>
                <a:cs typeface="Times New Roman" panose="02020603050405020304" pitchFamily="18" charset="0"/>
              </a:rPr>
              <a:t>ý: </a:t>
            </a:r>
            <a:r>
              <a:rPr lang="en-US" altLang="en-US" sz="3200" b="1" dirty="0" err="1" smtClean="0">
                <a:latin typeface="Times New Roman" panose="02020603050405020304" pitchFamily="18" charset="0"/>
                <a:cs typeface="Times New Roman" panose="02020603050405020304" pitchFamily="18" charset="0"/>
              </a:rPr>
              <a:t>nó</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có</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giống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những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văn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bản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thuyết</a:t>
            </a:r>
            <a:r>
              <a:rPr lang="en-US" altLang="en-US" sz="3200" b="1" dirty="0">
                <a:latin typeface="Times New Roman" panose="02020603050405020304" pitchFamily="18" charset="0"/>
                <a:cs typeface="Times New Roman" panose="02020603050405020304" pitchFamily="18" charset="0"/>
              </a:rPr>
              <a:t> minh </a:t>
            </a:r>
            <a:r>
              <a:rPr lang="en-US" altLang="en-US" sz="3200" b="1" dirty="0" err="1">
                <a:latin typeface="Times New Roman" panose="02020603050405020304" pitchFamily="18" charset="0"/>
                <a:cs typeface="Times New Roman" panose="02020603050405020304" pitchFamily="18" charset="0"/>
              </a:rPr>
              <a:t>mà</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em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đã</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tạo</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lập</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a:t>
            </a:r>
            <a:r>
              <a:rPr lang="vi-VN" altLang="en-US" sz="3200" b="1" dirty="0">
                <a:latin typeface="Times New Roman" panose="02020603050405020304" pitchFamily="18" charset="0"/>
                <a:cs typeface="Times New Roman" panose="02020603050405020304" pitchFamily="18" charset="0"/>
              </a:rPr>
              <a:t>ước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đây</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không</a:t>
            </a:r>
            <a:r>
              <a:rPr lang="en-US" altLang="en-US" sz="3200" b="1" dirty="0">
                <a:latin typeface="Times New Roman" panose="02020603050405020304" pitchFamily="18" charset="0"/>
                <a:cs typeface="Times New Roman" panose="02020603050405020304" pitchFamily="18" charset="0"/>
              </a:rPr>
              <a:t>?) </a:t>
            </a:r>
          </a:p>
          <a:p>
            <a:pPr algn="just"/>
            <a:endParaRPr lang="en-US" altLang="en-US" sz="3200" b="1" dirty="0">
              <a:latin typeface="Times New Roman" panose="02020603050405020304" pitchFamily="18" charset="0"/>
              <a:cs typeface="Times New Roman" panose="02020603050405020304" pitchFamily="18" charset="0"/>
            </a:endParaRP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2380658926"/>
      </p:ext>
    </p:extLst>
  </p:cSld>
  <p:clrMapOvr>
    <a:masterClrMapping/>
  </p:clrMapOvr>
  <mc:AlternateContent xmlns:mc="http://schemas.openxmlformats.org/markup-compatibility/2006">
    <mc:Choice xmlns:p14="http://schemas.microsoft.com/office/powerpoint/2010/main" Requires="p14">
      <p:transition spd="slow" p14:dur="800" advTm="6140">
        <p:circle/>
      </p:transition>
    </mc:Choice>
    <mc:Fallback>
      <p:transition spd="slow" advTm="614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in)">
                                      <p:cBhvr>
                                        <p:cTn id="11" dur="6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2"/>
                </p:tgtEl>
              </p:cMediaNode>
            </p:audio>
          </p:childTnLst>
        </p:cTn>
      </p:par>
    </p:tnLst>
    <p:bldLst>
      <p:bldP spid="5"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2888" y="80828"/>
            <a:ext cx="9985635" cy="6124754"/>
          </a:xfrm>
          <a:prstGeom prst="rect">
            <a:avLst/>
          </a:prstGeom>
        </p:spPr>
        <p:txBody>
          <a:bodyPr wrap="square">
            <a:spAutoFit/>
          </a:bodyPr>
          <a:lstStyle/>
          <a:p>
            <a:pPr algn="just"/>
            <a:r>
              <a:rPr lang="vi-VN" sz="2800" b="1" i="0" dirty="0" smtClean="0">
                <a:solidFill>
                  <a:srgbClr val="000000"/>
                </a:solidFill>
                <a:effectLst/>
                <a:latin typeface="+mj-lt"/>
              </a:rPr>
              <a:t>Văn bản trên thực chất là một bài thuyết minh, cung cấp tri thức về loài ruồi</a:t>
            </a:r>
            <a:endParaRPr lang="en-US" sz="2800" b="1" i="0" dirty="0" smtClean="0">
              <a:solidFill>
                <a:srgbClr val="000000"/>
              </a:solidFill>
              <a:effectLst/>
              <a:latin typeface="+mj-lt"/>
            </a:endParaRPr>
          </a:p>
          <a:p>
            <a:pPr algn="just"/>
            <a:r>
              <a:rPr lang="en-US" sz="2800" b="1" dirty="0">
                <a:solidFill>
                  <a:srgbClr val="000000"/>
                </a:solidFill>
                <a:latin typeface="+mj-lt"/>
              </a:rPr>
              <a:t> </a:t>
            </a:r>
            <a:r>
              <a:rPr lang="en-US" sz="2800" b="1" dirty="0" smtClean="0">
                <a:solidFill>
                  <a:srgbClr val="000000"/>
                </a:solidFill>
                <a:latin typeface="+mj-lt"/>
              </a:rPr>
              <a:t>     </a:t>
            </a:r>
            <a:r>
              <a:rPr lang="en-US" sz="2800" b="1" i="0" dirty="0" smtClean="0">
                <a:solidFill>
                  <a:srgbClr val="000000"/>
                </a:solidFill>
                <a:effectLst/>
                <a:latin typeface="+mj-lt"/>
              </a:rPr>
              <a:t>+ </a:t>
            </a:r>
            <a:r>
              <a:rPr lang="vi-VN" sz="2800" b="1" i="0" dirty="0" smtClean="0">
                <a:solidFill>
                  <a:srgbClr val="000000"/>
                </a:solidFill>
                <a:effectLst/>
                <a:latin typeface="+mj-lt"/>
              </a:rPr>
              <a:t>Lời của Ruồi thuyết minh về</a:t>
            </a:r>
            <a:r>
              <a:rPr lang="en-US" sz="2800" b="1" i="0" dirty="0" smtClean="0">
                <a:solidFill>
                  <a:srgbClr val="000000"/>
                </a:solidFill>
                <a:effectLst/>
                <a:latin typeface="+mj-lt"/>
              </a:rPr>
              <a:t>:</a:t>
            </a:r>
            <a:endParaRPr lang="vi-VN" sz="2800" b="1" i="0" dirty="0" smtClean="0">
              <a:solidFill>
                <a:srgbClr val="000000"/>
              </a:solidFill>
              <a:effectLst/>
              <a:latin typeface="+mj-lt"/>
            </a:endParaRPr>
          </a:p>
          <a:p>
            <a:pPr marL="1200150" lvl="2" indent="-285750" algn="just">
              <a:buFont typeface="Arial" panose="020B0604020202020204" pitchFamily="34" charset="0"/>
              <a:buChar char="•"/>
            </a:pPr>
            <a:r>
              <a:rPr lang="vi-VN" sz="2800" b="1" i="0" dirty="0" smtClean="0">
                <a:solidFill>
                  <a:srgbClr val="000000"/>
                </a:solidFill>
                <a:effectLst/>
                <a:latin typeface="+mj-lt"/>
              </a:rPr>
              <a:t>Tính chất chung về họ, giống, loài</a:t>
            </a:r>
          </a:p>
          <a:p>
            <a:pPr marL="1200150" lvl="2" indent="-285750" algn="just">
              <a:buFont typeface="Arial" panose="020B0604020202020204" pitchFamily="34" charset="0"/>
              <a:buChar char="•"/>
            </a:pPr>
            <a:r>
              <a:rPr lang="vi-VN" sz="2800" b="1" i="0" dirty="0" smtClean="0">
                <a:solidFill>
                  <a:srgbClr val="000000"/>
                </a:solidFill>
                <a:effectLst/>
                <a:latin typeface="+mj-lt"/>
              </a:rPr>
              <a:t>Tập tính sinh sống: sinh đẻ, đặc điểm cơ thể...</a:t>
            </a:r>
            <a:endParaRPr lang="en-US" sz="2800" b="1" dirty="0">
              <a:solidFill>
                <a:srgbClr val="000000"/>
              </a:solidFill>
              <a:latin typeface="+mj-lt"/>
            </a:endParaRPr>
          </a:p>
          <a:p>
            <a:pPr marL="1200150" lvl="2" indent="-285750" algn="just">
              <a:buFont typeface="Arial" panose="020B0604020202020204" pitchFamily="34" charset="0"/>
              <a:buChar char="•"/>
            </a:pPr>
            <a:r>
              <a:rPr lang="vi-VN" sz="2800" b="1" i="0" dirty="0" smtClean="0">
                <a:solidFill>
                  <a:srgbClr val="000000"/>
                </a:solidFill>
                <a:effectLst/>
                <a:latin typeface="+mj-lt"/>
              </a:rPr>
              <a:t>Lời của Thiên Tào thuyết minh về tác hại, nguyên nhân gây ra tác hại của loài ruồi xanh.</a:t>
            </a:r>
            <a:endParaRPr lang="en-US" sz="2800" b="1" dirty="0">
              <a:solidFill>
                <a:srgbClr val="000000"/>
              </a:solidFill>
              <a:latin typeface="+mj-lt"/>
            </a:endParaRPr>
          </a:p>
          <a:p>
            <a:pPr lvl="1" algn="just"/>
            <a:r>
              <a:rPr lang="en-US" sz="2800" b="1" i="0" dirty="0" smtClean="0">
                <a:solidFill>
                  <a:srgbClr val="000000"/>
                </a:solidFill>
                <a:effectLst/>
                <a:latin typeface="+mj-lt"/>
              </a:rPr>
              <a:t>+  </a:t>
            </a:r>
            <a:r>
              <a:rPr lang="vi-VN" sz="2800" b="1" i="0" dirty="0" smtClean="0">
                <a:solidFill>
                  <a:srgbClr val="000000"/>
                </a:solidFill>
                <a:effectLst/>
                <a:latin typeface="+mj-lt"/>
              </a:rPr>
              <a:t>Lời của luật sư thuyết minh về cấu tạo bộ phận cơ thể của ruồi xanh.</a:t>
            </a:r>
          </a:p>
          <a:p>
            <a:r>
              <a:rPr lang="en-US" sz="2800" b="1" dirty="0" smtClean="0">
                <a:solidFill>
                  <a:srgbClr val="000000"/>
                </a:solidFill>
                <a:latin typeface="+mj-lt"/>
              </a:rPr>
              <a:t>      +  </a:t>
            </a:r>
            <a:r>
              <a:rPr lang="vi-VN" sz="2800" b="1" i="0" dirty="0" smtClean="0">
                <a:solidFill>
                  <a:srgbClr val="000000"/>
                </a:solidFill>
                <a:effectLst/>
                <a:latin typeface="+mj-lt"/>
              </a:rPr>
              <a:t>Các phương pháp thuyết minh :</a:t>
            </a:r>
          </a:p>
          <a:p>
            <a:pPr lvl="2">
              <a:buFont typeface="Arial" panose="020B0604020202020204" pitchFamily="34" charset="0"/>
              <a:buChar char="•"/>
            </a:pPr>
            <a:r>
              <a:rPr lang="vi-VN" sz="2800" b="1" i="0" dirty="0" smtClean="0">
                <a:solidFill>
                  <a:srgbClr val="000000"/>
                </a:solidFill>
                <a:effectLst/>
                <a:latin typeface="+mj-lt"/>
              </a:rPr>
              <a:t>Định nghĩa: ruồi thuộc họ côn trùng.</a:t>
            </a:r>
          </a:p>
          <a:p>
            <a:pPr lvl="2">
              <a:buFont typeface="Arial" panose="020B0604020202020204" pitchFamily="34" charset="0"/>
              <a:buChar char="•"/>
            </a:pPr>
            <a:r>
              <a:rPr lang="vi-VN" sz="2800" b="1" i="0" dirty="0" smtClean="0">
                <a:solidFill>
                  <a:srgbClr val="000000"/>
                </a:solidFill>
                <a:effectLst/>
                <a:latin typeface="+mj-lt"/>
              </a:rPr>
              <a:t>Phương pháp phân loại: các loại ruồi.</a:t>
            </a:r>
          </a:p>
          <a:p>
            <a:pPr lvl="2">
              <a:buFont typeface="Arial" panose="020B0604020202020204" pitchFamily="34" charset="0"/>
              <a:buChar char="•"/>
            </a:pPr>
            <a:r>
              <a:rPr lang="vi-VN" sz="2800" b="1" i="0" dirty="0" smtClean="0">
                <a:solidFill>
                  <a:srgbClr val="000000"/>
                </a:solidFill>
                <a:effectLst/>
                <a:latin typeface="+mj-lt"/>
              </a:rPr>
              <a:t>Dùng số liệu: số vi khuẩn, số lượng sinh sản.</a:t>
            </a:r>
          </a:p>
          <a:p>
            <a:pPr lvl="2">
              <a:buFont typeface="Arial" panose="020B0604020202020204" pitchFamily="34" charset="0"/>
              <a:buChar char="•"/>
            </a:pPr>
            <a:r>
              <a:rPr lang="vi-VN" sz="2800" b="1" i="0" dirty="0" smtClean="0">
                <a:solidFill>
                  <a:srgbClr val="000000"/>
                </a:solidFill>
                <a:effectLst/>
                <a:latin typeface="+mj-lt"/>
              </a:rPr>
              <a:t>Liệt kê: mắt, chân.</a:t>
            </a:r>
            <a:endParaRPr lang="vi-VN" sz="2800" b="1" i="0" dirty="0">
              <a:solidFill>
                <a:srgbClr val="000000"/>
              </a:solidFill>
              <a:effectLst/>
              <a:latin typeface="+mj-lt"/>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943489350"/>
      </p:ext>
    </p:extLst>
  </p:cSld>
  <p:clrMapOvr>
    <a:masterClrMapping/>
  </p:clrMapOvr>
  <mc:AlternateContent xmlns:mc="http://schemas.openxmlformats.org/markup-compatibility/2006">
    <mc:Choice xmlns:p14="http://schemas.microsoft.com/office/powerpoint/2010/main" Requires="p14">
      <p:transition spd="slow" p14:dur="800" advTm="4894">
        <p:circle/>
      </p:transition>
    </mc:Choice>
    <mc:Fallback>
      <p:transition spd="slow" advTm="4894">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1891" y="297225"/>
            <a:ext cx="11548218" cy="5509200"/>
          </a:xfrm>
          <a:prstGeom prst="rect">
            <a:avLst/>
          </a:prstGeom>
        </p:spPr>
        <p:txBody>
          <a:bodyPr wrap="square">
            <a:spAutoFit/>
          </a:bodyPr>
          <a:lstStyle/>
          <a:p>
            <a:r>
              <a:rPr lang="en-US" sz="3200" i="0" dirty="0" smtClean="0">
                <a:solidFill>
                  <a:srgbClr val="000000"/>
                </a:solidFill>
                <a:effectLst/>
                <a:latin typeface="Times New Roman" panose="02020603050405020304" pitchFamily="18" charset="0"/>
                <a:cs typeface="Times New Roman" panose="02020603050405020304" pitchFamily="18" charset="0"/>
              </a:rPr>
              <a:t>- </a:t>
            </a:r>
            <a:r>
              <a:rPr lang="vi-VN" sz="3200" i="0" dirty="0" smtClean="0">
                <a:solidFill>
                  <a:srgbClr val="000000"/>
                </a:solidFill>
                <a:effectLst/>
                <a:latin typeface="Times New Roman" panose="02020603050405020304" pitchFamily="18" charset="0"/>
                <a:cs typeface="Times New Roman" panose="02020603050405020304" pitchFamily="18" charset="0"/>
              </a:rPr>
              <a:t>Nét đặc biệt của văn bản thuyết minh </a:t>
            </a:r>
            <a:r>
              <a:rPr lang="en-US" sz="3200" i="0" dirty="0" err="1" smtClean="0">
                <a:solidFill>
                  <a:srgbClr val="000000"/>
                </a:solidFill>
                <a:effectLst/>
                <a:latin typeface="Times New Roman" panose="02020603050405020304" pitchFamily="18" charset="0"/>
                <a:cs typeface="Times New Roman" panose="02020603050405020304" pitchFamily="18" charset="0"/>
              </a:rPr>
              <a:t>này</a:t>
            </a:r>
            <a:r>
              <a:rPr lang="vi-VN" sz="3200" i="0" dirty="0" smtClean="0">
                <a:solidFill>
                  <a:srgbClr val="000000"/>
                </a:solidFill>
                <a:effectLst/>
                <a:latin typeface="Times New Roman" panose="02020603050405020304" pitchFamily="18" charset="0"/>
                <a:cs typeface="Times New Roman" panose="02020603050405020304" pitchFamily="18" charset="0"/>
              </a:rPr>
              <a:t> là:</a:t>
            </a:r>
          </a:p>
          <a:p>
            <a:pPr>
              <a:buFont typeface="Arial" panose="020B0604020202020204" pitchFamily="34" charset="0"/>
              <a:buChar char="•"/>
            </a:pPr>
            <a:r>
              <a:rPr lang="vi-VN" sz="3200" i="0" dirty="0" smtClean="0">
                <a:solidFill>
                  <a:srgbClr val="000000"/>
                </a:solidFill>
                <a:effectLst/>
                <a:latin typeface="Times New Roman" panose="02020603050405020304" pitchFamily="18" charset="0"/>
                <a:cs typeface="Times New Roman" panose="02020603050405020304" pitchFamily="18" charset="0"/>
              </a:rPr>
              <a:t>Hình thức: giống như văn bản tường thuật một phiên toà.</a:t>
            </a:r>
          </a:p>
          <a:p>
            <a:pPr>
              <a:buFont typeface="Arial" panose="020B0604020202020204" pitchFamily="34" charset="0"/>
              <a:buChar char="•"/>
            </a:pPr>
            <a:r>
              <a:rPr lang="vi-VN" sz="3200" i="0" dirty="0" smtClean="0">
                <a:solidFill>
                  <a:srgbClr val="000000"/>
                </a:solidFill>
                <a:effectLst/>
                <a:latin typeface="Times New Roman" panose="02020603050405020304" pitchFamily="18" charset="0"/>
                <a:cs typeface="Times New Roman" panose="02020603050405020304" pitchFamily="18" charset="0"/>
              </a:rPr>
              <a:t>Nội dung: giống như câu chuyện kể về loài ruồi.</a:t>
            </a:r>
            <a:endParaRPr lang="en-US" sz="3200" i="0" dirty="0" smtClean="0">
              <a:solidFill>
                <a:srgbClr val="000000"/>
              </a:solidFill>
              <a:effectLst/>
              <a:latin typeface="Times New Roman" panose="02020603050405020304" pitchFamily="18" charset="0"/>
              <a:cs typeface="Times New Roman" panose="02020603050405020304" pitchFamily="18" charset="0"/>
            </a:endParaRPr>
          </a:p>
          <a:p>
            <a:endParaRPr lang="vi-VN" sz="3200" i="0" dirty="0" smtClean="0">
              <a:solidFill>
                <a:srgbClr val="000000"/>
              </a:solidFill>
              <a:effectLst/>
              <a:latin typeface="Times New Roman" panose="02020603050405020304" pitchFamily="18" charset="0"/>
              <a:cs typeface="Times New Roman" panose="02020603050405020304" pitchFamily="18" charset="0"/>
            </a:endParaRPr>
          </a:p>
          <a:p>
            <a:r>
              <a:rPr lang="en-US" sz="3200" i="0" dirty="0" smtClean="0">
                <a:solidFill>
                  <a:srgbClr val="000000"/>
                </a:solidFill>
                <a:effectLst/>
                <a:latin typeface="Times New Roman" panose="02020603050405020304" pitchFamily="18" charset="0"/>
                <a:cs typeface="Times New Roman" panose="02020603050405020304" pitchFamily="18" charset="0"/>
              </a:rPr>
              <a:t>- </a:t>
            </a:r>
            <a:r>
              <a:rPr lang="vi-VN" sz="3200" i="0" dirty="0" smtClean="0">
                <a:solidFill>
                  <a:srgbClr val="000000"/>
                </a:solidFill>
                <a:effectLst/>
                <a:latin typeface="Times New Roman" panose="02020603050405020304" pitchFamily="18" charset="0"/>
                <a:cs typeface="Times New Roman" panose="02020603050405020304" pitchFamily="18" charset="0"/>
              </a:rPr>
              <a:t>Những biện pháp nghệ thuật: Bên cạnh các phương pháp thuyết minh, văn bản thuyết minh được trình bày như một văn bản tường thuật một phiên toà và có sử dụng biện pháp nghệ thuật kể chuyện, miêu tả, ẩn dụ, nhân hoá...</a:t>
            </a:r>
          </a:p>
          <a:p>
            <a:r>
              <a:rPr lang="en-US" sz="3200" b="1" i="0" dirty="0" smtClean="0">
                <a:solidFill>
                  <a:srgbClr val="FF0000"/>
                </a:solidFill>
                <a:effectLst/>
                <a:latin typeface="Times New Roman" panose="02020603050405020304" pitchFamily="18" charset="0"/>
                <a:cs typeface="Times New Roman" panose="02020603050405020304" pitchFamily="18" charset="0"/>
              </a:rPr>
              <a:t>=&gt;</a:t>
            </a:r>
            <a:r>
              <a:rPr lang="en-US" sz="3200" i="0" dirty="0" smtClean="0">
                <a:solidFill>
                  <a:srgbClr val="000000"/>
                </a:solidFill>
                <a:effectLst/>
                <a:latin typeface="Times New Roman" panose="02020603050405020304" pitchFamily="18" charset="0"/>
                <a:cs typeface="Times New Roman" panose="02020603050405020304" pitchFamily="18" charset="0"/>
              </a:rPr>
              <a:t> </a:t>
            </a:r>
            <a:r>
              <a:rPr lang="vi-VN" sz="3200" b="1" i="1" dirty="0" smtClean="0">
                <a:solidFill>
                  <a:srgbClr val="FF0000"/>
                </a:solidFill>
                <a:effectLst/>
                <a:latin typeface="Times New Roman" panose="02020603050405020304" pitchFamily="18" charset="0"/>
                <a:cs typeface="Times New Roman" panose="02020603050405020304" pitchFamily="18" charset="0"/>
              </a:rPr>
              <a:t>Các biện pháp nghệ thuật được sử dụng để thuyết minh khiến cho văn bản trở nên sinh động và hấp dẫn hơn, vừa là truyện vui vừa học thêm tri thức.</a:t>
            </a:r>
            <a:endParaRPr lang="vi-VN" sz="3200" b="1" i="1" dirty="0">
              <a:solidFill>
                <a:srgbClr val="FF0000"/>
              </a:solidFill>
              <a:effectLst/>
              <a:latin typeface="Times New Roman" panose="02020603050405020304" pitchFamily="18" charset="0"/>
              <a:cs typeface="Times New Roman" panose="02020603050405020304" pitchFamily="18"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527797213"/>
      </p:ext>
    </p:extLst>
  </p:cSld>
  <p:clrMapOvr>
    <a:masterClrMapping/>
  </p:clrMapOvr>
  <mc:AlternateContent xmlns:mc="http://schemas.openxmlformats.org/markup-compatibility/2006">
    <mc:Choice xmlns:p14="http://schemas.microsoft.com/office/powerpoint/2010/main" Requires="p14">
      <p:transition spd="slow" p14:dur="800" advTm="2647">
        <p:circle/>
      </p:transition>
    </mc:Choice>
    <mc:Fallback>
      <p:transition spd="slow" advTm="2647">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494921" y="312344"/>
            <a:ext cx="1018816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3200" b="1" dirty="0" smtClean="0">
                <a:solidFill>
                  <a:srgbClr val="FF0000"/>
                </a:solidFill>
                <a:latin typeface="Times New Roman" panose="02020603050405020304" pitchFamily="18" charset="0"/>
                <a:cs typeface="Times New Roman" panose="02020603050405020304" pitchFamily="18" charset="0"/>
              </a:rPr>
              <a:t>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Đọc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văn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bản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Hạ</a:t>
            </a:r>
            <a:r>
              <a:rPr lang="en-US" altLang="en-US" sz="3200" b="1" dirty="0">
                <a:solidFill>
                  <a:srgbClr val="FF0000"/>
                </a:solidFill>
                <a:latin typeface="Times New Roman" panose="02020603050405020304" pitchFamily="18" charset="0"/>
                <a:cs typeface="Times New Roman" panose="02020603050405020304" pitchFamily="18" charset="0"/>
              </a:rPr>
              <a:t> Long </a:t>
            </a:r>
            <a:r>
              <a:rPr lang="en-US" altLang="en-US" sz="3200" b="1" dirty="0" err="1">
                <a:solidFill>
                  <a:srgbClr val="FF0000"/>
                </a:solidFill>
                <a:latin typeface="Times New Roman" panose="02020603050405020304" pitchFamily="18" charset="0"/>
                <a:cs typeface="Times New Roman" panose="02020603050405020304" pitchFamily="18" charset="0"/>
              </a:rPr>
              <a:t>đá</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và</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nước</a:t>
            </a:r>
            <a:r>
              <a:rPr lang="en-US" altLang="en-US" sz="3200" b="1" dirty="0">
                <a:solidFill>
                  <a:srgbClr val="FF0000"/>
                </a:solidFill>
                <a:latin typeface="Times New Roman" panose="02020603050405020304" pitchFamily="18" charset="0"/>
                <a:cs typeface="Times New Roman" panose="02020603050405020304" pitchFamily="18" charset="0"/>
              </a:rPr>
              <a:t>”/ SGK-12,13 </a:t>
            </a:r>
            <a:r>
              <a:rPr lang="en-US" altLang="en-US" sz="3200" b="1" dirty="0" err="1" smtClean="0">
                <a:solidFill>
                  <a:srgbClr val="FF0000"/>
                </a:solidFill>
                <a:latin typeface="Times New Roman" panose="02020603050405020304" pitchFamily="18" charset="0"/>
                <a:cs typeface="Times New Roman" panose="02020603050405020304" pitchFamily="18" charset="0"/>
              </a:rPr>
              <a:t>và</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thực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hiện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bài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tập</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sau</a:t>
            </a:r>
            <a:r>
              <a:rPr lang="en-US" altLang="en-US" sz="3200" b="1" dirty="0" smtClean="0">
                <a:solidFill>
                  <a:srgbClr val="FF0000"/>
                </a:solidFill>
                <a:latin typeface="Times New Roman" panose="02020603050405020304" pitchFamily="18" charset="0"/>
                <a:cs typeface="Times New Roman" panose="02020603050405020304" pitchFamily="18" charset="0"/>
              </a:rPr>
              <a:t>:</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a:spLocks noChangeArrowheads="1"/>
          </p:cNvSpPr>
          <p:nvPr/>
        </p:nvSpPr>
        <p:spPr bwMode="auto">
          <a:xfrm>
            <a:off x="639777" y="1700841"/>
            <a:ext cx="9472943"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Xác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định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đối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tượng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thuyết</a:t>
            </a:r>
            <a:r>
              <a:rPr lang="en-US" altLang="en-US" sz="3200" b="1" dirty="0">
                <a:latin typeface="Times New Roman" panose="02020603050405020304" pitchFamily="18" charset="0"/>
                <a:cs typeface="Times New Roman" panose="02020603050405020304" pitchFamily="18" charset="0"/>
              </a:rPr>
              <a:t> minh?</a:t>
            </a:r>
          </a:p>
          <a:p>
            <a:pPr algn="just"/>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Bài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văn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thuyết</a:t>
            </a:r>
            <a:r>
              <a:rPr lang="en-US" altLang="en-US" sz="3200" b="1" dirty="0">
                <a:latin typeface="Times New Roman" panose="02020603050405020304" pitchFamily="18" charset="0"/>
                <a:cs typeface="Times New Roman" panose="02020603050405020304" pitchFamily="18" charset="0"/>
              </a:rPr>
              <a:t> minh </a:t>
            </a:r>
            <a:r>
              <a:rPr lang="en-US" altLang="en-US" sz="3200" b="1" dirty="0" err="1">
                <a:latin typeface="Times New Roman" panose="02020603050405020304" pitchFamily="18" charset="0"/>
                <a:cs typeface="Times New Roman" panose="02020603050405020304" pitchFamily="18" charset="0"/>
              </a:rPr>
              <a:t>đặc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điểm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gì</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của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đối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tượng</a:t>
            </a:r>
            <a:r>
              <a:rPr lang="en-US" altLang="en-US" sz="3200" b="1" dirty="0">
                <a:latin typeface="Times New Roman" panose="02020603050405020304" pitchFamily="18" charset="0"/>
                <a:cs typeface="Times New Roman" panose="02020603050405020304" pitchFamily="18" charset="0"/>
              </a:rPr>
              <a:t>?</a:t>
            </a:r>
          </a:p>
          <a:p>
            <a:pPr algn="just"/>
            <a:r>
              <a:rPr lang="en-US" altLang="en-US" sz="3200" b="1" dirty="0">
                <a:latin typeface="Times New Roman" panose="02020603050405020304" pitchFamily="18" charset="0"/>
                <a:cs typeface="Times New Roman" panose="02020603050405020304" pitchFamily="18" charset="0"/>
              </a:rPr>
              <a:t>? </a:t>
            </a:r>
            <a:r>
              <a:rPr lang="vi-VN" altLang="en-US" sz="3200" b="1" dirty="0">
                <a:latin typeface="Times New Roman" panose="02020603050405020304" pitchFamily="18" charset="0"/>
                <a:cs typeface="Times New Roman" panose="02020603050405020304" pitchFamily="18" charset="0"/>
              </a:rPr>
              <a:t>Văn bản có cung cấp được tri thức </a:t>
            </a:r>
            <a:r>
              <a:rPr lang="vi-VN" altLang="en-US" sz="3200" b="1" dirty="0" smtClean="0">
                <a:latin typeface="Times New Roman" panose="02020603050405020304" pitchFamily="18" charset="0"/>
                <a:cs typeface="Times New Roman" panose="02020603050405020304" pitchFamily="18" charset="0"/>
              </a:rPr>
              <a:t>khách </a:t>
            </a:r>
            <a:r>
              <a:rPr lang="vi-VN" altLang="en-US" sz="3200" b="1" dirty="0">
                <a:latin typeface="Times New Roman" panose="02020603050405020304" pitchFamily="18" charset="0"/>
                <a:cs typeface="Times New Roman" panose="02020603050405020304" pitchFamily="18" charset="0"/>
              </a:rPr>
              <a:t>quan về đối tượng </a:t>
            </a:r>
            <a:r>
              <a:rPr lang="vi-VN" altLang="en-US" sz="3200" b="1" dirty="0" smtClean="0">
                <a:latin typeface="Times New Roman" panose="02020603050405020304" pitchFamily="18" charset="0"/>
                <a:cs typeface="Times New Roman" panose="02020603050405020304" pitchFamily="18" charset="0"/>
              </a:rPr>
              <a:t>không</a:t>
            </a:r>
            <a:r>
              <a:rPr lang="en-US" altLang="en-US" sz="3200" b="1" dirty="0">
                <a:latin typeface="Times New Roman" panose="02020603050405020304" pitchFamily="18" charset="0"/>
                <a:cs typeface="Times New Roman" panose="02020603050405020304" pitchFamily="18" charset="0"/>
              </a:rPr>
              <a:t>?</a:t>
            </a:r>
            <a:endParaRPr lang="en-US" altLang="en-US" sz="3200" b="1" dirty="0" smtClean="0">
              <a:latin typeface="Times New Roman" panose="02020603050405020304" pitchFamily="18" charset="0"/>
              <a:cs typeface="Times New Roman" panose="02020603050405020304" pitchFamily="18" charset="0"/>
            </a:endParaRPr>
          </a:p>
          <a:p>
            <a:pPr algn="just"/>
            <a:r>
              <a:rPr lang="en-US" altLang="en-US" sz="3200" b="1" dirty="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Văn</a:t>
            </a:r>
            <a:r>
              <a:rPr lang="en-US" altLang="en-US" sz="3200" b="1" dirty="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bản</a:t>
            </a:r>
            <a:r>
              <a:rPr lang="en-US" altLang="en-US" sz="3200" b="1" dirty="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đã</a:t>
            </a:r>
            <a:r>
              <a:rPr lang="en-US" altLang="en-US" sz="3200" b="1" dirty="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vận</a:t>
            </a:r>
            <a:r>
              <a:rPr lang="en-US" altLang="en-US" sz="3200" b="1" dirty="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dụng</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ph</a:t>
            </a:r>
            <a:r>
              <a:rPr lang="vi-VN" altLang="en-US" sz="3200" b="1" dirty="0" smtClean="0">
                <a:latin typeface="Times New Roman" panose="02020603050405020304" pitchFamily="18" charset="0"/>
                <a:cs typeface="Times New Roman" panose="02020603050405020304" pitchFamily="18" charset="0"/>
              </a:rPr>
              <a:t>ươ</a:t>
            </a:r>
            <a:r>
              <a:rPr lang="en-US" altLang="en-US" sz="3200" b="1" dirty="0" err="1" smtClean="0">
                <a:latin typeface="Times New Roman" panose="02020603050405020304" pitchFamily="18" charset="0"/>
                <a:cs typeface="Times New Roman" panose="02020603050405020304" pitchFamily="18" charset="0"/>
              </a:rPr>
              <a:t>ng</a:t>
            </a:r>
            <a:r>
              <a:rPr lang="en-US" altLang="en-US" sz="3200" b="1" dirty="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pháp</a:t>
            </a:r>
            <a:r>
              <a:rPr lang="en-US" altLang="en-US" sz="3200" b="1" dirty="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thuyết</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a:latin typeface="Times New Roman" panose="02020603050405020304" pitchFamily="18" charset="0"/>
                <a:cs typeface="Times New Roman" panose="02020603050405020304" pitchFamily="18" charset="0"/>
              </a:rPr>
              <a:t>minh </a:t>
            </a:r>
            <a:r>
              <a:rPr lang="en-US" altLang="en-US" sz="3200" b="1" dirty="0" err="1" smtClean="0">
                <a:latin typeface="Times New Roman" panose="02020603050405020304" pitchFamily="18" charset="0"/>
                <a:cs typeface="Times New Roman" panose="02020603050405020304" pitchFamily="18" charset="0"/>
              </a:rPr>
              <a:t>nào</a:t>
            </a:r>
            <a:r>
              <a:rPr lang="en-US" altLang="en-US" sz="3200" b="1" dirty="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là</a:t>
            </a:r>
            <a:r>
              <a:rPr lang="en-US" altLang="en-US" sz="3200" b="1" dirty="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chủ</a:t>
            </a:r>
            <a:r>
              <a:rPr lang="en-US" altLang="en-US" sz="3200" b="1" dirty="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yếu</a:t>
            </a:r>
            <a:r>
              <a:rPr lang="en-US" altLang="en-US" sz="3200" b="1" dirty="0" smtClean="0">
                <a:latin typeface="Times New Roman" panose="02020603050405020304" pitchFamily="18" charset="0"/>
                <a:cs typeface="Times New Roman" panose="02020603050405020304" pitchFamily="18" charset="0"/>
              </a:rPr>
              <a:t>?</a:t>
            </a:r>
          </a:p>
          <a:p>
            <a:pPr algn="just"/>
            <a:r>
              <a:rPr lang="en-US" altLang="en-US" sz="3200" b="1" dirty="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Để</a:t>
            </a:r>
            <a:r>
              <a:rPr lang="en-US" altLang="en-US" sz="3200" b="1" dirty="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văn</a:t>
            </a:r>
            <a:r>
              <a:rPr lang="en-US" altLang="en-US" sz="3200" b="1" dirty="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bản</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sinh</a:t>
            </a:r>
            <a:r>
              <a:rPr lang="en-US" altLang="en-US" sz="3200" b="1" dirty="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động</a:t>
            </a:r>
            <a:r>
              <a:rPr lang="en-US" altLang="en-US" sz="3200" b="1" dirty="0" smtClean="0">
                <a:latin typeface="Times New Roman" panose="02020603050405020304" pitchFamily="18" charset="0"/>
                <a:cs typeface="Times New Roman" panose="02020603050405020304" pitchFamily="18" charset="0"/>
              </a:rPr>
              <a:t> h</a:t>
            </a:r>
            <a:r>
              <a:rPr lang="vi-VN" altLang="en-US" sz="3200" b="1" dirty="0" smtClean="0">
                <a:latin typeface="Times New Roman" panose="02020603050405020304" pitchFamily="18" charset="0"/>
                <a:cs typeface="Times New Roman" panose="02020603050405020304" pitchFamily="18" charset="0"/>
              </a:rPr>
              <a:t>ơ</a:t>
            </a:r>
            <a:r>
              <a:rPr lang="en-US" altLang="en-US" sz="3200" b="1" dirty="0">
                <a:latin typeface="Times New Roman" panose="02020603050405020304" pitchFamily="18" charset="0"/>
                <a:cs typeface="Times New Roman" panose="02020603050405020304" pitchFamily="18" charset="0"/>
              </a:rPr>
              <a:t>n, </a:t>
            </a:r>
            <a:r>
              <a:rPr lang="en-US" altLang="en-US" sz="3200" b="1" dirty="0" err="1" smtClean="0">
                <a:latin typeface="Times New Roman" panose="02020603050405020304" pitchFamily="18" charset="0"/>
                <a:cs typeface="Times New Roman" panose="02020603050405020304" pitchFamily="18" charset="0"/>
              </a:rPr>
              <a:t>tác</a:t>
            </a:r>
            <a:r>
              <a:rPr lang="en-US" altLang="en-US" sz="3200" b="1" dirty="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giả</a:t>
            </a:r>
            <a:r>
              <a:rPr lang="en-US" altLang="en-US" sz="3200" b="1" dirty="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còn</a:t>
            </a:r>
            <a:r>
              <a:rPr lang="en-US" altLang="en-US" sz="3200" b="1" dirty="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vận</a:t>
            </a:r>
            <a:r>
              <a:rPr lang="en-US" altLang="en-US" sz="3200" b="1" dirty="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dụng</a:t>
            </a:r>
            <a:r>
              <a:rPr lang="en-US" altLang="en-US" sz="3200" b="1" dirty="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biện</a:t>
            </a:r>
            <a:r>
              <a:rPr lang="en-US" altLang="en-US" sz="3200" b="1" dirty="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pháp</a:t>
            </a:r>
            <a:r>
              <a:rPr lang="en-US" altLang="en-US" sz="3200" b="1" dirty="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nghệ</a:t>
            </a:r>
            <a:r>
              <a:rPr lang="en-US" altLang="en-US" sz="3200" b="1" dirty="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thuật</a:t>
            </a:r>
            <a:r>
              <a:rPr lang="en-US" altLang="en-US" sz="3200" b="1" dirty="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nào</a:t>
            </a:r>
            <a:r>
              <a:rPr lang="en-US" altLang="en-US" sz="3200" b="1" dirty="0" smtClean="0">
                <a:latin typeface="Times New Roman" panose="02020603050405020304" pitchFamily="18" charset="0"/>
                <a:cs typeface="Times New Roman" panose="02020603050405020304" pitchFamily="18" charset="0"/>
              </a:rPr>
              <a:t>?</a:t>
            </a:r>
            <a:endParaRPr lang="en-US" altLang="en-US" sz="3200" b="1" dirty="0"/>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2706095617"/>
      </p:ext>
    </p:extLst>
  </p:cSld>
  <p:clrMapOvr>
    <a:masterClrMapping/>
  </p:clrMapOvr>
  <mc:AlternateContent xmlns:mc="http://schemas.openxmlformats.org/markup-compatibility/2006">
    <mc:Choice xmlns:p14="http://schemas.microsoft.com/office/powerpoint/2010/main" Requires="p14">
      <p:transition spd="slow" p14:dur="800" advTm="4907">
        <p:circle/>
      </p:transition>
    </mc:Choice>
    <mc:Fallback>
      <p:transition spd="slow" advTm="4907">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8" fill="hold" display="0">
                  <p:stCondLst>
                    <p:cond delay="indefinite"/>
                  </p:stCondLst>
                  <p:endCondLst>
                    <p:cond evt="onStopAudio" delay="0">
                      <p:tgtEl>
                        <p:sldTgt/>
                      </p:tgtEl>
                    </p:cond>
                  </p:endCondLst>
                </p:cTn>
                <p:tgtEl>
                  <p:spTgt spid="3"/>
                </p:tgtEl>
              </p:cMediaNode>
            </p:audio>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768035" y="524867"/>
            <a:ext cx="9371846"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buFontTx/>
              <a:buChar char="-"/>
            </a:pP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Đối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tượng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thuyết</a:t>
            </a:r>
            <a:r>
              <a:rPr lang="en-US" altLang="en-US" sz="3200" dirty="0">
                <a:latin typeface="Times New Roman" panose="02020603050405020304" pitchFamily="18" charset="0"/>
                <a:cs typeface="Times New Roman" panose="02020603050405020304" pitchFamily="18" charset="0"/>
              </a:rPr>
              <a:t> minh: </a:t>
            </a:r>
            <a:r>
              <a:rPr lang="en-US" altLang="en-US" sz="3200" dirty="0" err="1">
                <a:latin typeface="Times New Roman" panose="02020603050405020304" pitchFamily="18" charset="0"/>
                <a:cs typeface="Times New Roman" panose="02020603050405020304" pitchFamily="18" charset="0"/>
              </a:rPr>
              <a:t>Vịnh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Hạ</a:t>
            </a:r>
            <a:r>
              <a:rPr lang="en-US" altLang="en-US" sz="3200" dirty="0">
                <a:latin typeface="Times New Roman" panose="02020603050405020304" pitchFamily="18" charset="0"/>
                <a:cs typeface="Times New Roman" panose="02020603050405020304" pitchFamily="18" charset="0"/>
              </a:rPr>
              <a:t> Long</a:t>
            </a:r>
          </a:p>
          <a:p>
            <a:pPr marL="457200" indent="-457200" algn="just">
              <a:buFont typeface="Symbol" panose="05050102010706020507" pitchFamily="18" charset="2"/>
              <a:buChar char="Þ"/>
            </a:pPr>
            <a:r>
              <a:rPr lang="en-US" altLang="en-US" sz="3200" dirty="0" err="1" smtClean="0">
                <a:latin typeface="Times New Roman" panose="02020603050405020304" pitchFamily="18" charset="0"/>
                <a:cs typeface="Times New Roman" panose="02020603050405020304" pitchFamily="18" charset="0"/>
              </a:rPr>
              <a:t>Sự</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kỳ</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lạ</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vô</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tận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của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Hạ</a:t>
            </a:r>
            <a:r>
              <a:rPr lang="en-US" altLang="en-US" sz="3200" dirty="0">
                <a:latin typeface="Times New Roman" panose="02020603050405020304" pitchFamily="18" charset="0"/>
                <a:cs typeface="Times New Roman" panose="02020603050405020304" pitchFamily="18" charset="0"/>
              </a:rPr>
              <a:t> Long do </a:t>
            </a:r>
            <a:r>
              <a:rPr lang="en-US" altLang="en-US" sz="3200" dirty="0" err="1">
                <a:latin typeface="Times New Roman" panose="02020603050405020304" pitchFamily="18" charset="0"/>
                <a:cs typeface="Times New Roman" panose="02020603050405020304" pitchFamily="18" charset="0"/>
              </a:rPr>
              <a:t>Đá</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Nước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tạo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nên</a:t>
            </a:r>
            <a:r>
              <a:rPr lang="en-US" altLang="en-US" sz="3200" dirty="0" smtClean="0">
                <a:latin typeface="Times New Roman" panose="02020603050405020304" pitchFamily="18" charset="0"/>
                <a:cs typeface="Times New Roman" panose="02020603050405020304" pitchFamily="18" charset="0"/>
              </a:rPr>
              <a:t>.</a:t>
            </a:r>
          </a:p>
          <a:p>
            <a:pPr algn="just"/>
            <a:r>
              <a:rPr lang="en-US" altLang="en-US" sz="3200" dirty="0" smtClean="0">
                <a:latin typeface="Times New Roman" panose="02020603050405020304" pitchFamily="18" charset="0"/>
                <a:cs typeface="Times New Roman" panose="02020603050405020304" pitchFamily="18" charset="0"/>
              </a:rPr>
              <a:t> </a:t>
            </a:r>
            <a:endParaRPr lang="en-US" altLang="en-US" sz="3200" dirty="0">
              <a:latin typeface="Times New Roman" panose="02020603050405020304" pitchFamily="18" charset="0"/>
              <a:cs typeface="Times New Roman" panose="02020603050405020304" pitchFamily="18" charset="0"/>
            </a:endParaRPr>
          </a:p>
          <a:p>
            <a:pPr marL="457200" indent="-457200" algn="just">
              <a:buFontTx/>
              <a:buChar char="-"/>
            </a:pPr>
            <a:r>
              <a:rPr lang="en-US" altLang="en-US" sz="3200" dirty="0" err="1" smtClean="0">
                <a:latin typeface="Times New Roman" panose="02020603050405020304" pitchFamily="18" charset="0"/>
                <a:cs typeface="Times New Roman" panose="02020603050405020304" pitchFamily="18" charset="0"/>
              </a:rPr>
              <a:t>Văn</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bản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cung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cấp</a:t>
            </a:r>
            <a:r>
              <a:rPr lang="en-US" altLang="en-US" sz="3200" dirty="0">
                <a:latin typeface="Times New Roman" panose="02020603050405020304" pitchFamily="18" charset="0"/>
                <a:cs typeface="Times New Roman" panose="02020603050405020304" pitchFamily="18" charset="0"/>
              </a:rPr>
              <a:t> tri </a:t>
            </a:r>
            <a:r>
              <a:rPr lang="en-US" altLang="en-US" sz="3200" dirty="0" err="1">
                <a:latin typeface="Times New Roman" panose="02020603050405020304" pitchFamily="18" charset="0"/>
                <a:cs typeface="Times New Roman" panose="02020603050405020304" pitchFamily="18" charset="0"/>
              </a:rPr>
              <a:t>thức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khách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quan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về</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đối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tượng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đó</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sự</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kì</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lạ</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của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Hạ</a:t>
            </a:r>
            <a:r>
              <a:rPr lang="en-US" altLang="en-US" sz="3200" dirty="0">
                <a:latin typeface="Times New Roman" panose="02020603050405020304" pitchFamily="18" charset="0"/>
                <a:cs typeface="Times New Roman" panose="02020603050405020304" pitchFamily="18" charset="0"/>
              </a:rPr>
              <a:t> Long </a:t>
            </a:r>
            <a:r>
              <a:rPr lang="en-US" altLang="en-US" sz="3200" dirty="0" err="1">
                <a:latin typeface="Times New Roman" panose="02020603050405020304" pitchFamily="18" charset="0"/>
                <a:cs typeface="Times New Roman" panose="02020603050405020304" pitchFamily="18" charset="0"/>
              </a:rPr>
              <a:t>là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vô</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tận</a:t>
            </a:r>
            <a:r>
              <a:rPr lang="en-US" altLang="en-US" sz="3200" dirty="0" smtClean="0">
                <a:latin typeface="Times New Roman" panose="02020603050405020304" pitchFamily="18" charset="0"/>
                <a:cs typeface="Times New Roman" panose="02020603050405020304" pitchFamily="18" charset="0"/>
              </a:rPr>
              <a:t>.</a:t>
            </a:r>
          </a:p>
          <a:p>
            <a:pPr algn="just"/>
            <a:endParaRPr lang="en-US" altLang="en-US" sz="3200" dirty="0">
              <a:latin typeface="Times New Roman" panose="02020603050405020304" pitchFamily="18" charset="0"/>
              <a:cs typeface="Times New Roman" panose="02020603050405020304" pitchFamily="18" charset="0"/>
            </a:endParaRPr>
          </a:p>
          <a:p>
            <a:pPr algn="just">
              <a:buFontTx/>
              <a:buChar char="-"/>
            </a:pP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Phương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pháp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thuyết</a:t>
            </a:r>
            <a:r>
              <a:rPr lang="en-US" altLang="en-US" sz="3200" dirty="0">
                <a:latin typeface="Times New Roman" panose="02020603050405020304" pitchFamily="18" charset="0"/>
                <a:cs typeface="Times New Roman" panose="02020603050405020304" pitchFamily="18" charset="0"/>
              </a:rPr>
              <a:t> minh: </a:t>
            </a:r>
            <a:r>
              <a:rPr lang="en-US" altLang="en-US" sz="3200" dirty="0" err="1">
                <a:latin typeface="Times New Roman" panose="02020603050405020304" pitchFamily="18" charset="0"/>
                <a:cs typeface="Times New Roman" panose="02020603050405020304" pitchFamily="18" charset="0"/>
              </a:rPr>
              <a:t>Liệt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kê</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kết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hợp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giải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thích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những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khái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niệm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trừu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tượng</a:t>
            </a: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 </a:t>
            </a:r>
            <a:endParaRPr lang="en-US" altLang="en-US" sz="3200" dirty="0">
              <a:latin typeface="Times New Roman" panose="02020603050405020304" pitchFamily="18" charset="0"/>
              <a:cs typeface="Times New Roman" panose="02020603050405020304" pitchFamily="18" charset="0"/>
            </a:endParaRP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3432248497"/>
      </p:ext>
    </p:extLst>
  </p:cSld>
  <p:clrMapOvr>
    <a:masterClrMapping/>
  </p:clrMapOvr>
  <mc:AlternateContent xmlns:mc="http://schemas.openxmlformats.org/markup-compatibility/2006">
    <mc:Choice xmlns:p14="http://schemas.microsoft.com/office/powerpoint/2010/main" Requires="p14">
      <p:transition spd="slow" p14:dur="800" advTm="1749">
        <p:circle/>
      </p:transition>
    </mc:Choice>
    <mc:Fallback>
      <p:transition spd="slow" advTm="1749">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2"/>
                </p:tgtEl>
              </p:cMediaNode>
            </p:audio>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42796" y="430229"/>
            <a:ext cx="1017609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vi-VN" altLang="en-US" sz="3200" b="1" dirty="0" smtClean="0">
                <a:solidFill>
                  <a:srgbClr val="FF0000"/>
                </a:solidFill>
                <a:latin typeface="Times New Roman" panose="02020603050405020304" pitchFamily="18" charset="0"/>
                <a:cs typeface="Times New Roman" panose="02020603050405020304" pitchFamily="18" charset="0"/>
              </a:rPr>
              <a:t>Để</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văn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bản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thêm</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sinh</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động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nhất</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là</a:t>
            </a:r>
            <a:r>
              <a:rPr lang="vi-VN" altLang="en-US" sz="3200" b="1" dirty="0" smtClean="0">
                <a:solidFill>
                  <a:srgbClr val="FF0000"/>
                </a:solidFill>
                <a:latin typeface="Times New Roman" panose="02020603050405020304" pitchFamily="18" charset="0"/>
                <a:cs typeface="Times New Roman" panose="02020603050405020304" pitchFamily="18" charset="0"/>
              </a:rPr>
              <a:t> </a:t>
            </a:r>
            <a:r>
              <a:rPr lang="vi-VN" altLang="en-US" sz="3200" b="1" dirty="0">
                <a:solidFill>
                  <a:srgbClr val="FF0000"/>
                </a:solidFill>
                <a:latin typeface="Times New Roman" panose="02020603050405020304" pitchFamily="18" charset="0"/>
                <a:cs typeface="Times New Roman" panose="02020603050405020304" pitchFamily="18" charset="0"/>
              </a:rPr>
              <a:t>làm rõ sự “k</a:t>
            </a:r>
            <a:r>
              <a:rPr lang="en-US" altLang="en-US" sz="3200" b="1" dirty="0">
                <a:solidFill>
                  <a:srgbClr val="FF0000"/>
                </a:solidFill>
                <a:latin typeface="Times New Roman" panose="02020603050405020304" pitchFamily="18" charset="0"/>
                <a:cs typeface="Times New Roman" panose="02020603050405020304" pitchFamily="18" charset="0"/>
              </a:rPr>
              <a:t>ì</a:t>
            </a:r>
            <a:r>
              <a:rPr lang="vi-VN" altLang="en-US" sz="3200" b="1" dirty="0">
                <a:solidFill>
                  <a:srgbClr val="FF0000"/>
                </a:solidFill>
                <a:latin typeface="Times New Roman" panose="02020603050405020304" pitchFamily="18" charset="0"/>
                <a:cs typeface="Times New Roman" panose="02020603050405020304" pitchFamily="18" charset="0"/>
              </a:rPr>
              <a:t> l</a:t>
            </a:r>
            <a:r>
              <a:rPr lang="en-US" altLang="en-US" sz="3200" b="1" dirty="0">
                <a:solidFill>
                  <a:srgbClr val="FF0000"/>
                </a:solidFill>
                <a:latin typeface="Times New Roman" panose="02020603050405020304" pitchFamily="18" charset="0"/>
                <a:cs typeface="Times New Roman" panose="02020603050405020304" pitchFamily="18" charset="0"/>
              </a:rPr>
              <a:t>ạ”</a:t>
            </a:r>
            <a:r>
              <a:rPr lang="vi-VN" altLang="en-US" sz="3200" b="1" dirty="0">
                <a:solidFill>
                  <a:srgbClr val="FF0000"/>
                </a:solidFill>
                <a:latin typeface="Times New Roman" panose="02020603050405020304" pitchFamily="18" charset="0"/>
                <a:cs typeface="Times New Roman" panose="02020603050405020304" pitchFamily="18" charset="0"/>
              </a:rPr>
              <a:t> của Hạ Long, tác giả còn sử dụng </a:t>
            </a:r>
            <a:r>
              <a:rPr lang="en-US" altLang="en-US" sz="3200" b="1" dirty="0" err="1" smtClean="0">
                <a:solidFill>
                  <a:srgbClr val="FF0000"/>
                </a:solidFill>
                <a:latin typeface="Times New Roman" panose="02020603050405020304" pitchFamily="18" charset="0"/>
                <a:cs typeface="Times New Roman" panose="02020603050405020304" pitchFamily="18" charset="0"/>
              </a:rPr>
              <a:t>các</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vi-VN" altLang="en-US" sz="3200" b="1" dirty="0" smtClean="0">
                <a:solidFill>
                  <a:srgbClr val="FF0000"/>
                </a:solidFill>
                <a:latin typeface="Times New Roman" panose="02020603050405020304" pitchFamily="18" charset="0"/>
                <a:cs typeface="Times New Roman" panose="02020603050405020304" pitchFamily="18" charset="0"/>
              </a:rPr>
              <a:t>biện </a:t>
            </a:r>
            <a:r>
              <a:rPr lang="vi-VN" altLang="en-US" sz="3200" b="1" dirty="0">
                <a:solidFill>
                  <a:srgbClr val="FF0000"/>
                </a:solidFill>
                <a:latin typeface="Times New Roman" panose="02020603050405020304" pitchFamily="18" charset="0"/>
                <a:cs typeface="Times New Roman" panose="02020603050405020304" pitchFamily="18" charset="0"/>
              </a:rPr>
              <a:t>pháp nghệ </a:t>
            </a:r>
            <a:r>
              <a:rPr lang="vi-VN" altLang="en-US" sz="3200" b="1" dirty="0" smtClean="0">
                <a:solidFill>
                  <a:srgbClr val="FF0000"/>
                </a:solidFill>
                <a:latin typeface="Times New Roman" panose="02020603050405020304" pitchFamily="18" charset="0"/>
                <a:cs typeface="Times New Roman" panose="02020603050405020304" pitchFamily="18" charset="0"/>
              </a:rPr>
              <a:t>thuật</a:t>
            </a:r>
            <a:r>
              <a:rPr lang="en-US" altLang="en-US" sz="3200" b="1" dirty="0" smtClean="0">
                <a:solidFill>
                  <a:srgbClr val="FF0000"/>
                </a:solidFill>
                <a:latin typeface="Times New Roman" panose="02020603050405020304" pitchFamily="18" charset="0"/>
                <a:cs typeface="Times New Roman" panose="02020603050405020304" pitchFamily="18" charset="0"/>
              </a:rPr>
              <a:t>:</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Text Box 4"/>
          <p:cNvSpPr txBox="1">
            <a:spLocks noChangeArrowheads="1"/>
          </p:cNvSpPr>
          <p:nvPr/>
        </p:nvSpPr>
        <p:spPr bwMode="auto">
          <a:xfrm>
            <a:off x="835183" y="1659724"/>
            <a:ext cx="8763000"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ts val="600"/>
              </a:spcBef>
              <a:spcAft>
                <a:spcPts val="600"/>
              </a:spcAft>
            </a:pPr>
            <a:r>
              <a:rPr lang="en-US" altLang="en-US" sz="3200" dirty="0" smtClean="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giả</a:t>
            </a:r>
            <a:r>
              <a:rPr lang="en-US" altLang="en-US" sz="3200" dirty="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đã</a:t>
            </a:r>
            <a:r>
              <a:rPr lang="en-US" altLang="en-US" sz="3200" dirty="0" smtClean="0">
                <a:latin typeface="Times New Roman" panose="02020603050405020304" pitchFamily="18" charset="0"/>
                <a:cs typeface="Times New Roman" panose="02020603050405020304" pitchFamily="18" charset="0"/>
              </a:rPr>
              <a:t> d</a:t>
            </a:r>
            <a:r>
              <a:rPr lang="vi-VN" altLang="en-US" sz="3200" dirty="0">
                <a:latin typeface="Times New Roman" panose="02020603050405020304" pitchFamily="18" charset="0"/>
                <a:cs typeface="Times New Roman" panose="02020603050405020304" pitchFamily="18" charset="0"/>
              </a:rPr>
              <a:t>ùng cách miêu tả, so sánh, tưởng tượng </a:t>
            </a:r>
            <a:r>
              <a:rPr lang="en-US" altLang="en-US" sz="3200" dirty="0">
                <a:latin typeface="Times New Roman" panose="02020603050405020304" pitchFamily="18" charset="0"/>
                <a:cs typeface="Times New Roman" panose="02020603050405020304" pitchFamily="18" charset="0"/>
              </a:rPr>
              <a:t>(</a:t>
            </a:r>
            <a:r>
              <a:rPr lang="en-US" altLang="en-US" sz="3200" dirty="0" err="1">
                <a:latin typeface="Times New Roman" panose="02020603050405020304" pitchFamily="18" charset="0"/>
                <a:cs typeface="Times New Roman" panose="02020603050405020304" pitchFamily="18" charset="0"/>
              </a:rPr>
              <a:t>cuộc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dạo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chơi</a:t>
            </a: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vẻ đẹp của đá dưới ánh sáng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Phép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nhân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hóa</a:t>
            </a:r>
            <a:r>
              <a:rPr lang="vi-VN" altLang="en-US" sz="3200" dirty="0">
                <a:latin typeface="Times New Roman" panose="02020603050405020304" pitchFamily="18" charset="0"/>
                <a:cs typeface="Times New Roman" panose="02020603050405020304" pitchFamily="18" charset="0"/>
              </a:rPr>
              <a:t> biến chúng từ vật vô tri thành vật sống động có hồn.</a:t>
            </a:r>
            <a:endParaRPr lang="en-US" altLang="en-US" sz="3200" dirty="0">
              <a:latin typeface="Times New Roman" panose="02020603050405020304" pitchFamily="18" charset="0"/>
              <a:cs typeface="Times New Roman" panose="02020603050405020304" pitchFamily="18" charset="0"/>
            </a:endParaRPr>
          </a:p>
          <a:p>
            <a:pPr algn="just">
              <a:spcBef>
                <a:spcPts val="600"/>
              </a:spcBef>
              <a:spcAft>
                <a:spcPts val="600"/>
              </a:spcAft>
            </a:pPr>
            <a:r>
              <a:rPr lang="en-US" altLang="en-US" sz="32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Tạo</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hứng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thú</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cho</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người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đọc</a:t>
            </a:r>
            <a:r>
              <a:rPr lang="en-US" altLang="en-US" sz="3200" dirty="0">
                <a:solidFill>
                  <a:srgbClr val="0000FF"/>
                </a:solidFill>
                <a:latin typeface="Times New Roman" panose="02020603050405020304" pitchFamily="18" charset="0"/>
                <a:cs typeface="Times New Roman" panose="02020603050405020304" pitchFamily="18" charset="0"/>
              </a:rPr>
              <a:t>.</a:t>
            </a: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3781399963"/>
      </p:ext>
    </p:extLst>
  </p:cSld>
  <p:clrMapOvr>
    <a:masterClrMapping/>
  </p:clrMapOvr>
  <mc:AlternateContent xmlns:mc="http://schemas.openxmlformats.org/markup-compatibility/2006">
    <mc:Choice xmlns:p14="http://schemas.microsoft.com/office/powerpoint/2010/main" Requires="p14">
      <p:transition spd="slow" p14:dur="800" advTm="5151">
        <p:circle/>
      </p:transition>
    </mc:Choice>
    <mc:Fallback>
      <p:transition spd="slow" advTm="5151">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3.2|1.4|1.4|1.8"/>
</p:tagLst>
</file>

<file path=ppt/tags/tag10.xml><?xml version="1.0" encoding="utf-8"?>
<p:tagLst xmlns:a="http://schemas.openxmlformats.org/drawingml/2006/main" xmlns:r="http://schemas.openxmlformats.org/officeDocument/2006/relationships" xmlns:p="http://schemas.openxmlformats.org/presentationml/2006/main">
  <p:tag name="TIMING" val="|0.5|1.5|1.8|1.7|3.4|2|1.6"/>
</p:tagLst>
</file>

<file path=ppt/tags/tag11.xml><?xml version="1.0" encoding="utf-8"?>
<p:tagLst xmlns:a="http://schemas.openxmlformats.org/drawingml/2006/main" xmlns:r="http://schemas.openxmlformats.org/officeDocument/2006/relationships" xmlns:p="http://schemas.openxmlformats.org/presentationml/2006/main">
  <p:tag name="TIMING" val="|0.3"/>
</p:tagLst>
</file>

<file path=ppt/tags/tag12.xml><?xml version="1.0" encoding="utf-8"?>
<p:tagLst xmlns:a="http://schemas.openxmlformats.org/drawingml/2006/main" xmlns:r="http://schemas.openxmlformats.org/officeDocument/2006/relationships" xmlns:p="http://schemas.openxmlformats.org/presentationml/2006/main">
  <p:tag name="TIMING" val="|0.4"/>
</p:tagLst>
</file>

<file path=ppt/tags/tag13.xml><?xml version="1.0" encoding="utf-8"?>
<p:tagLst xmlns:a="http://schemas.openxmlformats.org/drawingml/2006/main" xmlns:r="http://schemas.openxmlformats.org/officeDocument/2006/relationships" xmlns:p="http://schemas.openxmlformats.org/presentationml/2006/main">
  <p:tag name="TIMING" val="|0.4|1.7"/>
</p:tagLst>
</file>

<file path=ppt/tags/tag14.xml><?xml version="1.0" encoding="utf-8"?>
<p:tagLst xmlns:a="http://schemas.openxmlformats.org/drawingml/2006/main" xmlns:r="http://schemas.openxmlformats.org/officeDocument/2006/relationships" xmlns:p="http://schemas.openxmlformats.org/presentationml/2006/main">
  <p:tag name="TIMING" val="|0.6"/>
</p:tagLst>
</file>

<file path=ppt/tags/tag15.xml><?xml version="1.0" encoding="utf-8"?>
<p:tagLst xmlns:a="http://schemas.openxmlformats.org/drawingml/2006/main" xmlns:r="http://schemas.openxmlformats.org/officeDocument/2006/relationships" xmlns:p="http://schemas.openxmlformats.org/presentationml/2006/main">
  <p:tag name="TIMING" val="|0.4|1.5"/>
</p:tagLst>
</file>

<file path=ppt/tags/tag16.xml><?xml version="1.0" encoding="utf-8"?>
<p:tagLst xmlns:a="http://schemas.openxmlformats.org/drawingml/2006/main" xmlns:r="http://schemas.openxmlformats.org/officeDocument/2006/relationships" xmlns:p="http://schemas.openxmlformats.org/presentationml/2006/main">
  <p:tag name="TIMING" val="|0|1.6"/>
</p:tagLst>
</file>

<file path=ppt/tags/tag17.xml><?xml version="1.0" encoding="utf-8"?>
<p:tagLst xmlns:a="http://schemas.openxmlformats.org/drawingml/2006/main" xmlns:r="http://schemas.openxmlformats.org/officeDocument/2006/relationships" xmlns:p="http://schemas.openxmlformats.org/presentationml/2006/main">
  <p:tag name="TIMING" val="|0.3|1.3|1.9|3|1.1|1.7"/>
</p:tagLst>
</file>

<file path=ppt/tags/tag2.xml><?xml version="1.0" encoding="utf-8"?>
<p:tagLst xmlns:a="http://schemas.openxmlformats.org/drawingml/2006/main" xmlns:r="http://schemas.openxmlformats.org/officeDocument/2006/relationships" xmlns:p="http://schemas.openxmlformats.org/presentationml/2006/main">
  <p:tag name="TIMING" val="|1|1.1|1.4|1.3"/>
</p:tagLst>
</file>

<file path=ppt/tags/tag3.xml><?xml version="1.0" encoding="utf-8"?>
<p:tagLst xmlns:a="http://schemas.openxmlformats.org/drawingml/2006/main" xmlns:r="http://schemas.openxmlformats.org/officeDocument/2006/relationships" xmlns:p="http://schemas.openxmlformats.org/presentationml/2006/main">
  <p:tag name="TIMING" val="|0.9|1.4|1.5"/>
</p:tagLst>
</file>

<file path=ppt/tags/tag4.xml><?xml version="1.0" encoding="utf-8"?>
<p:tagLst xmlns:a="http://schemas.openxmlformats.org/drawingml/2006/main" xmlns:r="http://schemas.openxmlformats.org/officeDocument/2006/relationships" xmlns:p="http://schemas.openxmlformats.org/presentationml/2006/main">
  <p:tag name="TIMING" val="|1.7|1.7"/>
</p:tagLst>
</file>

<file path=ppt/tags/tag5.xml><?xml version="1.0" encoding="utf-8"?>
<p:tagLst xmlns:a="http://schemas.openxmlformats.org/drawingml/2006/main" xmlns:r="http://schemas.openxmlformats.org/officeDocument/2006/relationships" xmlns:p="http://schemas.openxmlformats.org/presentationml/2006/main">
  <p:tag name="TIMING" val="|0.3"/>
</p:tagLst>
</file>

<file path=ppt/tags/tag6.xml><?xml version="1.0" encoding="utf-8"?>
<p:tagLst xmlns:a="http://schemas.openxmlformats.org/drawingml/2006/main" xmlns:r="http://schemas.openxmlformats.org/officeDocument/2006/relationships" xmlns:p="http://schemas.openxmlformats.org/presentationml/2006/main">
  <p:tag name="TIMING" val="|1.3|1.4|1.8"/>
</p:tagLst>
</file>

<file path=ppt/tags/tag7.xml><?xml version="1.0" encoding="utf-8"?>
<p:tagLst xmlns:a="http://schemas.openxmlformats.org/drawingml/2006/main" xmlns:r="http://schemas.openxmlformats.org/officeDocument/2006/relationships" xmlns:p="http://schemas.openxmlformats.org/presentationml/2006/main">
  <p:tag name="TIMING" val="|0.3|1.4"/>
</p:tagLst>
</file>

<file path=ppt/tags/tag8.xml><?xml version="1.0" encoding="utf-8"?>
<p:tagLst xmlns:a="http://schemas.openxmlformats.org/drawingml/2006/main" xmlns:r="http://schemas.openxmlformats.org/officeDocument/2006/relationships" xmlns:p="http://schemas.openxmlformats.org/presentationml/2006/main">
  <p:tag name="TIMING" val="|0.8"/>
</p:tagLst>
</file>

<file path=ppt/tags/tag9.xml><?xml version="1.0" encoding="utf-8"?>
<p:tagLst xmlns:a="http://schemas.openxmlformats.org/drawingml/2006/main" xmlns:r="http://schemas.openxmlformats.org/officeDocument/2006/relationships" xmlns:p="http://schemas.openxmlformats.org/presentationml/2006/main">
  <p:tag name="TIMING" val="|1.3|1.4|1|1.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1393</Words>
  <Application>Microsoft Office PowerPoint</Application>
  <PresentationFormat>Widescreen</PresentationFormat>
  <Paragraphs>103</Paragraphs>
  <Slides>20</Slides>
  <Notes>0</Notes>
  <HiddenSlides>0</HiddenSlides>
  <MMClips>20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.VnTime</vt:lpstr>
      <vt:lpstr>Arial</vt:lpstr>
      <vt:lpstr>Calibri</vt:lpstr>
      <vt:lpstr>Calibri Light</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Tìm hiểu yếu tố miêu tả trong văn bản thuyết minh </vt:lpstr>
      <vt:lpstr> b. Những câu văn thuyết minh về đặc điểm của cây chuối  </vt:lpstr>
      <vt:lpstr>PowerPoint Presentation</vt:lpstr>
      <vt:lpstr>c. Câu văn miêu tả về cây chuối </vt:lpstr>
      <vt:lpstr>c. Câu văn miêu tả về cây chuối </vt:lpstr>
      <vt:lpstr>c. Câu văn miêu tả về cây chuối </vt:lpstr>
      <vt:lpstr>PowerPoint Presentation</vt:lpstr>
      <vt:lpstr>2. Ghi nhớ</vt:lpstr>
      <vt:lpstr>DẶN DÒ CHUNG</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17</cp:revision>
  <dcterms:created xsi:type="dcterms:W3CDTF">2021-09-17T07:33:11Z</dcterms:created>
  <dcterms:modified xsi:type="dcterms:W3CDTF">2021-09-19T07:22:26Z</dcterms:modified>
</cp:coreProperties>
</file>