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301" r:id="rId3"/>
    <p:sldId id="257" r:id="rId4"/>
    <p:sldId id="259" r:id="rId5"/>
    <p:sldId id="260" r:id="rId6"/>
    <p:sldId id="261" r:id="rId7"/>
    <p:sldId id="297" r:id="rId8"/>
    <p:sldId id="262" r:id="rId9"/>
    <p:sldId id="263" r:id="rId10"/>
    <p:sldId id="264" r:id="rId11"/>
    <p:sldId id="265" r:id="rId12"/>
    <p:sldId id="266" r:id="rId13"/>
    <p:sldId id="268" r:id="rId14"/>
    <p:sldId id="269" r:id="rId15"/>
    <p:sldId id="270" r:id="rId16"/>
    <p:sldId id="303" r:id="rId17"/>
    <p:sldId id="271" r:id="rId18"/>
    <p:sldId id="293" r:id="rId19"/>
    <p:sldId id="296" r:id="rId20"/>
    <p:sldId id="272" r:id="rId21"/>
    <p:sldId id="273" r:id="rId22"/>
    <p:sldId id="274" r:id="rId23"/>
    <p:sldId id="290" r:id="rId24"/>
    <p:sldId id="275" r:id="rId25"/>
    <p:sldId id="276" r:id="rId26"/>
    <p:sldId id="277" r:id="rId27"/>
    <p:sldId id="278" r:id="rId28"/>
    <p:sldId id="298" r:id="rId29"/>
    <p:sldId id="294" r:id="rId30"/>
    <p:sldId id="281" r:id="rId31"/>
    <p:sldId id="291" r:id="rId32"/>
    <p:sldId id="292" r:id="rId33"/>
    <p:sldId id="295" r:id="rId34"/>
    <p:sldId id="282" r:id="rId35"/>
    <p:sldId id="283" r:id="rId36"/>
    <p:sldId id="28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1" d="100"/>
          <a:sy n="51" d="100"/>
        </p:scale>
        <p:origin x="-1890" y="-4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DEDA72-0DC4-4C5B-8835-67DA14C6F507}" type="datetimeFigureOut">
              <a:rPr lang="en-US" smtClean="0"/>
              <a:t>10/10/2021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B8123-0019-44B7-9182-8B883E6EDEDC}" type="slidenum">
              <a:rPr lang="en-US" smtClean="0"/>
              <a:t>‹#›</a:t>
            </a:fld>
            <a:endParaRPr lang="en-US"/>
          </a:p>
        </p:txBody>
      </p:sp>
    </p:spTree>
    <p:extLst>
      <p:ext uri="{BB962C8B-B14F-4D97-AF65-F5344CB8AC3E}">
        <p14:creationId xmlns:p14="http://schemas.microsoft.com/office/powerpoint/2010/main" val="71640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DB8123-0019-44B7-9182-8B883E6EDEDC}" type="slidenum">
              <a:rPr lang="en-US" smtClean="0"/>
              <a:t>26</a:t>
            </a:fld>
            <a:endParaRPr lang="en-US"/>
          </a:p>
        </p:txBody>
      </p:sp>
    </p:spTree>
    <p:extLst>
      <p:ext uri="{BB962C8B-B14F-4D97-AF65-F5344CB8AC3E}">
        <p14:creationId xmlns:p14="http://schemas.microsoft.com/office/powerpoint/2010/main" val="112482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B3C83A-3C66-438D-94FD-9BA9700EC437}"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3032885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3C83A-3C66-438D-94FD-9BA9700EC437}"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287399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3C83A-3C66-438D-94FD-9BA9700EC437}"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204927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B3C83A-3C66-438D-94FD-9BA9700EC437}"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353874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B3C83A-3C66-438D-94FD-9BA9700EC437}"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42799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B3C83A-3C66-438D-94FD-9BA9700EC437}"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184034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B3C83A-3C66-438D-94FD-9BA9700EC437}" type="datetimeFigureOut">
              <a:rPr lang="en-US" smtClean="0"/>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171479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B3C83A-3C66-438D-94FD-9BA9700EC437}"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30078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3C83A-3C66-438D-94FD-9BA9700EC437}" type="datetimeFigureOut">
              <a:rPr lang="en-US" smtClean="0"/>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2407759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3C83A-3C66-438D-94FD-9BA9700EC437}"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190379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B3C83A-3C66-438D-94FD-9BA9700EC437}"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7E65A-74D4-4F6B-949A-17243E798999}" type="slidenum">
              <a:rPr lang="en-US" smtClean="0"/>
              <a:t>‹#›</a:t>
            </a:fld>
            <a:endParaRPr lang="en-US"/>
          </a:p>
        </p:txBody>
      </p:sp>
    </p:spTree>
    <p:extLst>
      <p:ext uri="{BB962C8B-B14F-4D97-AF65-F5344CB8AC3E}">
        <p14:creationId xmlns:p14="http://schemas.microsoft.com/office/powerpoint/2010/main" val="311787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3C83A-3C66-438D-94FD-9BA9700EC437}" type="datetimeFigureOut">
              <a:rPr lang="en-US" smtClean="0"/>
              <a:t>10/10/2021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7E65A-74D4-4F6B-949A-17243E798999}" type="slidenum">
              <a:rPr lang="en-US" smtClean="0"/>
              <a:t>‹#›</a:t>
            </a:fld>
            <a:endParaRPr lang="en-US"/>
          </a:p>
        </p:txBody>
      </p:sp>
    </p:spTree>
    <p:extLst>
      <p:ext uri="{BB962C8B-B14F-4D97-AF65-F5344CB8AC3E}">
        <p14:creationId xmlns:p14="http://schemas.microsoft.com/office/powerpoint/2010/main" val="2984503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mp"/><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30" y="253340"/>
            <a:ext cx="4439270" cy="6154009"/>
          </a:xfrm>
          <a:prstGeom prst="rect">
            <a:avLst/>
          </a:prstGeom>
          <a:ln>
            <a:noFill/>
          </a:ln>
          <a:effectLst>
            <a:outerShdw blurRad="292100" dist="139700" dir="2700000" algn="tl" rotWithShape="0">
              <a:srgbClr val="333333">
                <a:alpha val="65000"/>
              </a:srgbClr>
            </a:outerShdw>
          </a:effec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109" y="253340"/>
            <a:ext cx="4410691" cy="6173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9491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84213" y="-144378"/>
            <a:ext cx="9328213" cy="7002379"/>
          </a:xfrm>
          <a:prstGeom prst="rect">
            <a:avLst/>
          </a:prstGeom>
        </p:spPr>
      </p:pic>
      <p:sp>
        <p:nvSpPr>
          <p:cNvPr id="3" name="Rectangle 2"/>
          <p:cNvSpPr/>
          <p:nvPr/>
        </p:nvSpPr>
        <p:spPr>
          <a:xfrm>
            <a:off x="-14748" y="358914"/>
            <a:ext cx="8853948" cy="707886"/>
          </a:xfrm>
          <a:prstGeom prst="rect">
            <a:avLst/>
          </a:prstGeom>
        </p:spPr>
        <p:txBody>
          <a:bodyPr wrap="square">
            <a:spAutoFit/>
          </a:bodyPr>
          <a:lstStyle/>
          <a:p>
            <a:r>
              <a:rPr lang="en-US" sz="4000" b="1" dirty="0" smtClean="0">
                <a:solidFill>
                  <a:srgbClr val="C00000"/>
                </a:solidFill>
                <a:latin typeface="Times New Roman" pitchFamily="18" charset="0"/>
                <a:cs typeface="Times New Roman" pitchFamily="18" charset="0"/>
              </a:rPr>
              <a:t>II</a:t>
            </a:r>
            <a:r>
              <a:rPr lang="vi-VN" sz="4000" b="1" dirty="0" smtClean="0">
                <a:solidFill>
                  <a:srgbClr val="C00000"/>
                </a:solidFill>
                <a:latin typeface="Times New Roman" pitchFamily="18" charset="0"/>
                <a:cs typeface="Times New Roman" pitchFamily="18" charset="0"/>
              </a:rPr>
              <a:t>.</a:t>
            </a:r>
            <a:r>
              <a:rPr lang="en-US" sz="4000" b="1" dirty="0" smtClean="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Một</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số</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thành</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tựu</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về</a:t>
            </a:r>
            <a:r>
              <a:rPr lang="en-US" sz="4000" b="1" u="sng" dirty="0">
                <a:solidFill>
                  <a:srgbClr val="C00000"/>
                </a:solidFill>
                <a:latin typeface="Times New Roman" pitchFamily="18" charset="0"/>
                <a:cs typeface="Times New Roman" pitchFamily="18" charset="0"/>
              </a:rPr>
              <a:t> </a:t>
            </a:r>
            <a:r>
              <a:rPr lang="en-US" sz="4000" b="1" u="sng" err="1">
                <a:solidFill>
                  <a:srgbClr val="C00000"/>
                </a:solidFill>
                <a:latin typeface="Times New Roman" pitchFamily="18" charset="0"/>
                <a:cs typeface="Times New Roman" pitchFamily="18" charset="0"/>
              </a:rPr>
              <a:t>mỹ</a:t>
            </a:r>
            <a:r>
              <a:rPr lang="en-US" sz="4000" b="1" u="sng">
                <a:solidFill>
                  <a:srgbClr val="C00000"/>
                </a:solidFill>
                <a:latin typeface="Times New Roman" pitchFamily="18" charset="0"/>
                <a:cs typeface="Times New Roman" pitchFamily="18" charset="0"/>
              </a:rPr>
              <a:t> </a:t>
            </a:r>
            <a:r>
              <a:rPr lang="en-US" sz="4000" b="1" u="sng" smtClean="0">
                <a:solidFill>
                  <a:srgbClr val="C00000"/>
                </a:solidFill>
                <a:latin typeface="Times New Roman" pitchFamily="18" charset="0"/>
                <a:cs typeface="Times New Roman" pitchFamily="18" charset="0"/>
              </a:rPr>
              <a:t>thuật :</a:t>
            </a:r>
            <a:endParaRPr lang="en-US" sz="4000" dirty="0">
              <a:solidFill>
                <a:srgbClr val="C00000"/>
              </a:solidFill>
              <a:latin typeface="Times New Roman" pitchFamily="18" charset="0"/>
              <a:cs typeface="Times New Roman" pitchFamily="18" charset="0"/>
            </a:endParaRPr>
          </a:p>
        </p:txBody>
      </p:sp>
      <p:sp>
        <p:nvSpPr>
          <p:cNvPr id="4" name="Rectangle 3"/>
          <p:cNvSpPr/>
          <p:nvPr/>
        </p:nvSpPr>
        <p:spPr>
          <a:xfrm>
            <a:off x="109266" y="2286000"/>
            <a:ext cx="7053534" cy="707886"/>
          </a:xfrm>
          <a:prstGeom prst="rect">
            <a:avLst/>
          </a:prstGeom>
        </p:spPr>
        <p:txBody>
          <a:bodyPr wrap="none">
            <a:spAutoFit/>
          </a:bodyPr>
          <a:lstStyle/>
          <a:p>
            <a:r>
              <a:rPr lang="en-US" sz="4000" b="1" i="1" dirty="0" smtClean="0">
                <a:latin typeface="Times New Roman" pitchFamily="18" charset="0"/>
                <a:cs typeface="Times New Roman" pitchFamily="18" charset="0"/>
              </a:rPr>
              <a:t>2</a:t>
            </a:r>
            <a:r>
              <a:rPr lang="vi-VN" sz="4000" b="1" i="1" dirty="0" smtClean="0">
                <a:latin typeface="Times New Roman" pitchFamily="18" charset="0"/>
                <a:cs typeface="Times New Roman" pitchFamily="18" charset="0"/>
              </a:rPr>
              <a:t>.</a:t>
            </a:r>
            <a:r>
              <a:rPr lang="en-US" sz="4000" b="1" i="1" dirty="0" smtClean="0">
                <a:latin typeface="Times New Roman" pitchFamily="18" charset="0"/>
                <a:cs typeface="Times New Roman" pitchFamily="18" charset="0"/>
              </a:rPr>
              <a:t> </a:t>
            </a:r>
            <a:r>
              <a:rPr lang="en-US" sz="4000" b="1" i="1" dirty="0" err="1">
                <a:latin typeface="Times New Roman" pitchFamily="18" charset="0"/>
                <a:cs typeface="Times New Roman" pitchFamily="18" charset="0"/>
              </a:rPr>
              <a:t>Điêu</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khắc</a:t>
            </a:r>
            <a:r>
              <a:rPr lang="en-US" sz="4000" b="1" i="1" dirty="0">
                <a:latin typeface="Times New Roman" pitchFamily="18" charset="0"/>
                <a:cs typeface="Times New Roman" pitchFamily="18" charset="0"/>
              </a:rPr>
              <a:t> , </a:t>
            </a:r>
            <a:r>
              <a:rPr lang="en-US" sz="4000" b="1" i="1" dirty="0" err="1">
                <a:latin typeface="Times New Roman" pitchFamily="18" charset="0"/>
                <a:cs typeface="Times New Roman" pitchFamily="18" charset="0"/>
              </a:rPr>
              <a:t>đồ</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hội</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endParaRPr lang="en-US" sz="4000" dirty="0">
              <a:latin typeface="Times New Roman" pitchFamily="18" charset="0"/>
              <a:cs typeface="Times New Roman" pitchFamily="18" charset="0"/>
            </a:endParaRPr>
          </a:p>
        </p:txBody>
      </p:sp>
      <p:sp>
        <p:nvSpPr>
          <p:cNvPr id="6" name="Rectangle 5"/>
          <p:cNvSpPr/>
          <p:nvPr/>
        </p:nvSpPr>
        <p:spPr>
          <a:xfrm>
            <a:off x="533400" y="2895600"/>
            <a:ext cx="4572000" cy="1828386"/>
          </a:xfrm>
          <a:prstGeom prst="rect">
            <a:avLst/>
          </a:prstGeom>
        </p:spPr>
        <p:txBody>
          <a:bodyPr>
            <a:spAutoFit/>
          </a:bodyPr>
          <a:lstStyle/>
          <a:p>
            <a:pPr lvl="0">
              <a:lnSpc>
                <a:spcPct val="150000"/>
              </a:lnSpc>
            </a:pPr>
            <a:r>
              <a:rPr lang="en-US" sz="4000" b="1" i="1" dirty="0" smtClean="0">
                <a:solidFill>
                  <a:schemeClr val="accent2">
                    <a:lumMod val="75000"/>
                  </a:schemeClr>
                </a:solidFill>
                <a:latin typeface="Times New Roman" pitchFamily="18" charset="0"/>
                <a:cs typeface="Times New Roman" pitchFamily="18" charset="0"/>
              </a:rPr>
              <a:t>a.</a:t>
            </a:r>
            <a:r>
              <a:rPr lang="vi-VN" sz="4000" b="1" i="1" dirty="0" smtClean="0">
                <a:solidFill>
                  <a:schemeClr val="accent2">
                    <a:lumMod val="75000"/>
                  </a:schemeClr>
                </a:solidFill>
                <a:latin typeface="Times New Roman" pitchFamily="18" charset="0"/>
                <a:cs typeface="Times New Roman" pitchFamily="18" charset="0"/>
              </a:rPr>
              <a:t> </a:t>
            </a:r>
            <a:r>
              <a:rPr lang="en-US" sz="4000" b="1" i="1" dirty="0" err="1" smtClean="0">
                <a:solidFill>
                  <a:schemeClr val="accent2">
                    <a:lumMod val="75000"/>
                  </a:schemeClr>
                </a:solidFill>
                <a:latin typeface="Times New Roman" pitchFamily="18" charset="0"/>
                <a:cs typeface="Times New Roman" pitchFamily="18" charset="0"/>
              </a:rPr>
              <a:t>Điêu</a:t>
            </a:r>
            <a:r>
              <a:rPr lang="en-US" sz="4000" b="1" i="1" dirty="0" smtClean="0">
                <a:solidFill>
                  <a:schemeClr val="accent2">
                    <a:lumMod val="75000"/>
                  </a:schemeClr>
                </a:solidFill>
                <a:latin typeface="Times New Roman" pitchFamily="18" charset="0"/>
                <a:cs typeface="Times New Roman" pitchFamily="18" charset="0"/>
              </a:rPr>
              <a:t> </a:t>
            </a:r>
            <a:r>
              <a:rPr lang="en-US" sz="4000" b="1" i="1" dirty="0" err="1">
                <a:solidFill>
                  <a:schemeClr val="accent2">
                    <a:lumMod val="75000"/>
                  </a:schemeClr>
                </a:solidFill>
                <a:latin typeface="Times New Roman" pitchFamily="18" charset="0"/>
                <a:cs typeface="Times New Roman" pitchFamily="18" charset="0"/>
              </a:rPr>
              <a:t>khắc</a:t>
            </a:r>
            <a:endParaRPr lang="en-US" sz="4000" b="1" dirty="0">
              <a:solidFill>
                <a:schemeClr val="accent2">
                  <a:lumMod val="75000"/>
                </a:schemeClr>
              </a:solidFill>
              <a:latin typeface="Times New Roman" pitchFamily="18" charset="0"/>
              <a:cs typeface="Times New Roman" pitchFamily="18" charset="0"/>
            </a:endParaRPr>
          </a:p>
          <a:p>
            <a:pPr lvl="0">
              <a:lnSpc>
                <a:spcPct val="150000"/>
              </a:lnSpc>
            </a:pPr>
            <a:r>
              <a:rPr lang="en-US" sz="4000" b="1" i="1" dirty="0" smtClean="0">
                <a:solidFill>
                  <a:schemeClr val="accent2">
                    <a:lumMod val="75000"/>
                  </a:schemeClr>
                </a:solidFill>
                <a:latin typeface="Times New Roman" pitchFamily="18" charset="0"/>
                <a:cs typeface="Times New Roman" pitchFamily="18" charset="0"/>
              </a:rPr>
              <a:t>b.</a:t>
            </a:r>
            <a:r>
              <a:rPr lang="vi-VN" sz="4000" b="1" i="1" dirty="0" smtClean="0">
                <a:solidFill>
                  <a:schemeClr val="accent2">
                    <a:lumMod val="75000"/>
                  </a:schemeClr>
                </a:solidFill>
                <a:latin typeface="Times New Roman" pitchFamily="18" charset="0"/>
                <a:cs typeface="Times New Roman" pitchFamily="18" charset="0"/>
              </a:rPr>
              <a:t> </a:t>
            </a:r>
            <a:r>
              <a:rPr lang="en-US" sz="4000" b="1" i="1" dirty="0" err="1" smtClean="0">
                <a:solidFill>
                  <a:schemeClr val="accent2">
                    <a:lumMod val="75000"/>
                  </a:schemeClr>
                </a:solidFill>
                <a:latin typeface="Times New Roman" pitchFamily="18" charset="0"/>
                <a:cs typeface="Times New Roman" pitchFamily="18" charset="0"/>
              </a:rPr>
              <a:t>Đồ</a:t>
            </a:r>
            <a:r>
              <a:rPr lang="en-US" sz="4000" b="1" i="1" dirty="0" smtClean="0">
                <a:solidFill>
                  <a:schemeClr val="accent2">
                    <a:lumMod val="75000"/>
                  </a:schemeClr>
                </a:solidFill>
                <a:latin typeface="Times New Roman" pitchFamily="18" charset="0"/>
                <a:cs typeface="Times New Roman" pitchFamily="18" charset="0"/>
              </a:rPr>
              <a:t> </a:t>
            </a:r>
            <a:r>
              <a:rPr lang="en-US" sz="4000" b="1" i="1" dirty="0" err="1">
                <a:solidFill>
                  <a:schemeClr val="accent2">
                    <a:lumMod val="75000"/>
                  </a:schemeClr>
                </a:solidFill>
                <a:latin typeface="Times New Roman" pitchFamily="18" charset="0"/>
                <a:cs typeface="Times New Roman" pitchFamily="18" charset="0"/>
              </a:rPr>
              <a:t>họa</a:t>
            </a:r>
            <a:r>
              <a:rPr lang="en-US" sz="4000" b="1" i="1" dirty="0">
                <a:solidFill>
                  <a:schemeClr val="accent2">
                    <a:lumMod val="75000"/>
                  </a:schemeClr>
                </a:solidFill>
                <a:latin typeface="Times New Roman" pitchFamily="18" charset="0"/>
                <a:cs typeface="Times New Roman" pitchFamily="18" charset="0"/>
              </a:rPr>
              <a:t> </a:t>
            </a:r>
            <a:r>
              <a:rPr lang="en-US" sz="4000" b="1" i="1" dirty="0" err="1">
                <a:solidFill>
                  <a:schemeClr val="accent2">
                    <a:lumMod val="75000"/>
                  </a:schemeClr>
                </a:solidFill>
                <a:latin typeface="Times New Roman" pitchFamily="18" charset="0"/>
                <a:cs typeface="Times New Roman" pitchFamily="18" charset="0"/>
              </a:rPr>
              <a:t>và</a:t>
            </a:r>
            <a:r>
              <a:rPr lang="en-US" sz="4000" b="1" i="1" dirty="0">
                <a:solidFill>
                  <a:schemeClr val="accent2">
                    <a:lumMod val="75000"/>
                  </a:schemeClr>
                </a:solidFill>
                <a:latin typeface="Times New Roman" pitchFamily="18" charset="0"/>
                <a:cs typeface="Times New Roman" pitchFamily="18" charset="0"/>
              </a:rPr>
              <a:t> </a:t>
            </a:r>
            <a:r>
              <a:rPr lang="en-US" sz="4000" b="1" i="1" dirty="0" err="1">
                <a:solidFill>
                  <a:schemeClr val="accent2">
                    <a:lumMod val="75000"/>
                  </a:schemeClr>
                </a:solidFill>
                <a:latin typeface="Times New Roman" pitchFamily="18" charset="0"/>
                <a:cs typeface="Times New Roman" pitchFamily="18" charset="0"/>
              </a:rPr>
              <a:t>hội</a:t>
            </a:r>
            <a:r>
              <a:rPr lang="en-US" sz="4000" b="1" i="1" dirty="0">
                <a:solidFill>
                  <a:schemeClr val="accent2">
                    <a:lumMod val="75000"/>
                  </a:schemeClr>
                </a:solidFill>
                <a:latin typeface="Times New Roman" pitchFamily="18" charset="0"/>
                <a:cs typeface="Times New Roman" pitchFamily="18" charset="0"/>
              </a:rPr>
              <a:t> </a:t>
            </a:r>
            <a:r>
              <a:rPr lang="en-US" sz="4000" b="1" i="1" dirty="0" err="1">
                <a:solidFill>
                  <a:schemeClr val="accent2">
                    <a:lumMod val="75000"/>
                  </a:schemeClr>
                </a:solidFill>
                <a:latin typeface="Times New Roman" pitchFamily="18" charset="0"/>
                <a:cs typeface="Times New Roman" pitchFamily="18" charset="0"/>
              </a:rPr>
              <a:t>họa</a:t>
            </a:r>
            <a:endParaRPr lang="en-US" sz="4000" b="1" dirty="0">
              <a:solidFill>
                <a:schemeClr val="accent2">
                  <a:lumMod val="75000"/>
                </a:schemeClr>
              </a:solidFill>
              <a:latin typeface="Times New Roman" pitchFamily="18" charset="0"/>
              <a:cs typeface="Times New Roman" pitchFamily="18" charset="0"/>
            </a:endParaRPr>
          </a:p>
        </p:txBody>
      </p:sp>
      <p:sp>
        <p:nvSpPr>
          <p:cNvPr id="5" name="TextBox 4"/>
          <p:cNvSpPr txBox="1"/>
          <p:nvPr/>
        </p:nvSpPr>
        <p:spPr>
          <a:xfrm>
            <a:off x="109266" y="1524000"/>
            <a:ext cx="6687283" cy="707886"/>
          </a:xfrm>
          <a:prstGeom prst="rect">
            <a:avLst/>
          </a:prstGeom>
          <a:noFill/>
        </p:spPr>
        <p:txBody>
          <a:bodyPr wrap="square" rtlCol="0">
            <a:spAutoFit/>
          </a:bodyPr>
          <a:lstStyle/>
          <a:p>
            <a:pPr lvl="0"/>
            <a:r>
              <a:rPr lang="en-US" sz="4000" b="1" i="1" dirty="0">
                <a:solidFill>
                  <a:prstClr val="black"/>
                </a:solidFill>
                <a:latin typeface="Times New Roman" pitchFamily="18" charset="0"/>
                <a:cs typeface="Times New Roman" pitchFamily="18" charset="0"/>
              </a:rPr>
              <a:t>1</a:t>
            </a:r>
            <a:r>
              <a:rPr lang="vi-VN" sz="4000" b="1" i="1" dirty="0">
                <a:solidFill>
                  <a:prstClr val="black"/>
                </a:solidFill>
                <a:latin typeface="Times New Roman" pitchFamily="18" charset="0"/>
                <a:cs typeface="Times New Roman" pitchFamily="18" charset="0"/>
              </a:rPr>
              <a:t>.</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Kiến</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trúc</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kinh</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đô</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Huế</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3686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8" descr="SGK%20My%20thuat%209%20-%2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52400" y="2139051"/>
            <a:ext cx="4373826" cy="3185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56477" y="5511225"/>
            <a:ext cx="2753254" cy="584775"/>
          </a:xfrm>
          <a:prstGeom prst="rect">
            <a:avLst/>
          </a:prstGeom>
        </p:spPr>
        <p:txBody>
          <a:bodyPr wrap="none">
            <a:spAutoFit/>
          </a:bodyPr>
          <a:lstStyle/>
          <a:p>
            <a:pPr algn="ctr">
              <a:defRPr/>
            </a:pPr>
            <a:r>
              <a:rPr lang="vi-VN" sz="3200" b="1" dirty="0" smtClean="0">
                <a:solidFill>
                  <a:schemeClr val="tx2"/>
                </a:solidFill>
                <a:latin typeface="Times New Roman" pitchFamily="18" charset="0"/>
                <a:cs typeface="Times New Roman" pitchFamily="18" charset="0"/>
              </a:rPr>
              <a:t>Điện Thái Hòa</a:t>
            </a:r>
            <a:endParaRPr lang="en-US" sz="3200" b="1" dirty="0">
              <a:solidFill>
                <a:schemeClr val="tx2"/>
              </a:solidFill>
              <a:latin typeface="Times New Roman" pitchFamily="18" charset="0"/>
              <a:cs typeface="Times New Roman" pitchFamily="18" charset="0"/>
            </a:endParaRPr>
          </a:p>
        </p:txBody>
      </p:sp>
      <p:pic>
        <p:nvPicPr>
          <p:cNvPr id="8" name="Picture 20" descr="Kinh thành Huế về đê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169" y="1929772"/>
            <a:ext cx="4095231" cy="3395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724400" y="5572781"/>
            <a:ext cx="4387740" cy="584775"/>
          </a:xfrm>
          <a:prstGeom prst="rect">
            <a:avLst/>
          </a:prstGeom>
        </p:spPr>
        <p:txBody>
          <a:bodyPr wrap="none">
            <a:spAutoFit/>
          </a:bodyPr>
          <a:lstStyle/>
          <a:p>
            <a:r>
              <a:rPr lang="en-US" sz="3200" b="1" dirty="0">
                <a:solidFill>
                  <a:schemeClr val="accent5">
                    <a:lumMod val="50000"/>
                  </a:schemeClr>
                </a:solidFill>
                <a:latin typeface="Times New Roman" pitchFamily="18" charset="0"/>
                <a:cs typeface="Times New Roman" pitchFamily="18" charset="0"/>
              </a:rPr>
              <a:t> </a:t>
            </a:r>
            <a:r>
              <a:rPr lang="en-US" sz="3200" b="1" dirty="0" err="1" smtClean="0">
                <a:solidFill>
                  <a:schemeClr val="accent5">
                    <a:lumMod val="50000"/>
                  </a:schemeClr>
                </a:solidFill>
                <a:latin typeface="Times New Roman" pitchFamily="18" charset="0"/>
                <a:cs typeface="Times New Roman" pitchFamily="18" charset="0"/>
              </a:rPr>
              <a:t>kinh</a:t>
            </a:r>
            <a:r>
              <a:rPr lang="en-US" sz="3200" b="1" dirty="0" smtClean="0">
                <a:solidFill>
                  <a:schemeClr val="accent5">
                    <a:lumMod val="50000"/>
                  </a:schemeClr>
                </a:solidFill>
                <a:latin typeface="Times New Roman" pitchFamily="18" charset="0"/>
                <a:cs typeface="Times New Roman" pitchFamily="18" charset="0"/>
              </a:rPr>
              <a:t> </a:t>
            </a:r>
            <a:r>
              <a:rPr lang="en-US" sz="3200" b="1" dirty="0" err="1" smtClean="0">
                <a:solidFill>
                  <a:schemeClr val="accent5">
                    <a:lumMod val="50000"/>
                  </a:schemeClr>
                </a:solidFill>
                <a:latin typeface="Times New Roman" pitchFamily="18" charset="0"/>
                <a:cs typeface="Times New Roman" pitchFamily="18" charset="0"/>
              </a:rPr>
              <a:t>thành</a:t>
            </a:r>
            <a:r>
              <a:rPr lang="en-US" sz="3200" b="1" dirty="0" smtClean="0">
                <a:solidFill>
                  <a:schemeClr val="accent5">
                    <a:lumMod val="50000"/>
                  </a:schemeClr>
                </a:solidFill>
                <a:latin typeface="Times New Roman" pitchFamily="18" charset="0"/>
                <a:cs typeface="Times New Roman" pitchFamily="18" charset="0"/>
              </a:rPr>
              <a:t> </a:t>
            </a:r>
            <a:r>
              <a:rPr lang="vi-VN" sz="3200" b="1" dirty="0">
                <a:solidFill>
                  <a:schemeClr val="accent5">
                    <a:lumMod val="50000"/>
                  </a:schemeClr>
                </a:solidFill>
                <a:latin typeface="Times New Roman" pitchFamily="18" charset="0"/>
                <a:cs typeface="Times New Roman" pitchFamily="18" charset="0"/>
              </a:rPr>
              <a:t>H</a:t>
            </a:r>
            <a:r>
              <a:rPr lang="en-US" sz="3200" b="1" dirty="0" err="1" smtClean="0">
                <a:solidFill>
                  <a:schemeClr val="accent5">
                    <a:lumMod val="50000"/>
                  </a:schemeClr>
                </a:solidFill>
                <a:latin typeface="Times New Roman" pitchFamily="18" charset="0"/>
                <a:cs typeface="Times New Roman" pitchFamily="18" charset="0"/>
              </a:rPr>
              <a:t>uế</a:t>
            </a:r>
            <a:r>
              <a:rPr lang="en-US" sz="3200" b="1" dirty="0" smtClean="0">
                <a:solidFill>
                  <a:schemeClr val="accent5">
                    <a:lumMod val="50000"/>
                  </a:schemeClr>
                </a:solidFill>
                <a:latin typeface="Times New Roman" pitchFamily="18" charset="0"/>
                <a:cs typeface="Times New Roman" pitchFamily="18" charset="0"/>
              </a:rPr>
              <a:t> </a:t>
            </a:r>
            <a:r>
              <a:rPr lang="en-US" sz="3200" b="1" dirty="0" err="1" smtClean="0">
                <a:solidFill>
                  <a:schemeClr val="accent5">
                    <a:lumMod val="50000"/>
                  </a:schemeClr>
                </a:solidFill>
                <a:latin typeface="Times New Roman" pitchFamily="18" charset="0"/>
                <a:cs typeface="Times New Roman" pitchFamily="18" charset="0"/>
              </a:rPr>
              <a:t>về</a:t>
            </a:r>
            <a:r>
              <a:rPr lang="en-US" sz="3200" b="1" dirty="0" smtClean="0">
                <a:solidFill>
                  <a:schemeClr val="accent5">
                    <a:lumMod val="50000"/>
                  </a:schemeClr>
                </a:solidFill>
                <a:latin typeface="Times New Roman" pitchFamily="18" charset="0"/>
                <a:cs typeface="Times New Roman" pitchFamily="18" charset="0"/>
              </a:rPr>
              <a:t> </a:t>
            </a:r>
            <a:r>
              <a:rPr lang="en-US" sz="3200" b="1" dirty="0" err="1" smtClean="0">
                <a:solidFill>
                  <a:schemeClr val="accent5">
                    <a:lumMod val="50000"/>
                  </a:schemeClr>
                </a:solidFill>
                <a:latin typeface="Times New Roman" pitchFamily="18" charset="0"/>
                <a:cs typeface="Times New Roman" pitchFamily="18" charset="0"/>
              </a:rPr>
              <a:t>đêm</a:t>
            </a:r>
            <a:endParaRPr lang="en-US" sz="3200" b="1" dirty="0">
              <a:solidFill>
                <a:schemeClr val="accent5">
                  <a:lumMod val="50000"/>
                </a:schemeClr>
              </a:solidFill>
              <a:latin typeface="Times New Roman" pitchFamily="18" charset="0"/>
              <a:cs typeface="Times New Roman" pitchFamily="18" charset="0"/>
            </a:endParaRPr>
          </a:p>
        </p:txBody>
      </p:sp>
      <p:grpSp>
        <p:nvGrpSpPr>
          <p:cNvPr id="11" name="Group 10"/>
          <p:cNvGrpSpPr/>
          <p:nvPr/>
        </p:nvGrpSpPr>
        <p:grpSpPr>
          <a:xfrm>
            <a:off x="137652" y="8675"/>
            <a:ext cx="9006348" cy="1815882"/>
            <a:chOff x="137652" y="8675"/>
            <a:chExt cx="9006348" cy="1815882"/>
          </a:xfrm>
        </p:grpSpPr>
        <p:sp>
          <p:nvSpPr>
            <p:cNvPr id="12" name="Rectangle 11"/>
            <p:cNvSpPr/>
            <p:nvPr/>
          </p:nvSpPr>
          <p:spPr>
            <a:xfrm>
              <a:off x="137652" y="8675"/>
              <a:ext cx="8853948" cy="1815882"/>
            </a:xfrm>
            <a:prstGeom prst="rect">
              <a:avLst/>
            </a:prstGeom>
          </p:spPr>
          <p:txBody>
            <a:bodyPr wrap="square">
              <a:spAutoFit/>
            </a:bodyPr>
            <a:lstStyle/>
            <a:p>
              <a:endParaRPr lang="vi-VN" sz="4000" b="1" i="1" dirty="0">
                <a:latin typeface="Times New Roman" pitchFamily="18" charset="0"/>
                <a:cs typeface="Times New Roman" pitchFamily="18" charset="0"/>
              </a:endParaRPr>
            </a:p>
            <a:p>
              <a:pPr>
                <a:lnSpc>
                  <a:spcPct val="200000"/>
                </a:lnSpc>
              </a:pPr>
              <a:r>
                <a:rPr lang="en-US" sz="3600" b="1" i="1" dirty="0" smtClean="0">
                  <a:latin typeface="Times New Roman" pitchFamily="18" charset="0"/>
                  <a:cs typeface="Times New Roman" pitchFamily="18" charset="0"/>
                </a:rPr>
                <a:t>1</a:t>
              </a:r>
              <a:r>
                <a:rPr lang="vi-VN" sz="3600" b="1" i="1" dirty="0" smtClean="0">
                  <a:latin typeface="Times New Roman" pitchFamily="18" charset="0"/>
                  <a:cs typeface="Times New Roman" pitchFamily="18" charset="0"/>
                </a:rPr>
                <a:t>.</a:t>
              </a:r>
              <a:r>
                <a:rPr lang="en-US" sz="3600" b="1" i="1" dirty="0" smtClean="0">
                  <a:latin typeface="Times New Roman" pitchFamily="18" charset="0"/>
                  <a:cs typeface="Times New Roman" pitchFamily="18" charset="0"/>
                </a:rPr>
                <a:t> </a:t>
              </a:r>
              <a:r>
                <a:rPr lang="en-US" sz="3600" b="1" i="1" dirty="0" err="1">
                  <a:latin typeface="Times New Roman" pitchFamily="18" charset="0"/>
                  <a:cs typeface="Times New Roman" pitchFamily="18" charset="0"/>
                </a:rPr>
                <a:t>Kiến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trúc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kinh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đô</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Huế</a:t>
              </a:r>
              <a:endParaRPr lang="en-US" sz="3600" dirty="0">
                <a:latin typeface="Times New Roman" pitchFamily="18" charset="0"/>
                <a:cs typeface="Times New Roman" pitchFamily="18" charset="0"/>
              </a:endParaRPr>
            </a:p>
          </p:txBody>
        </p:sp>
        <p:sp>
          <p:nvSpPr>
            <p:cNvPr id="13" name="Rectangle 12"/>
            <p:cNvSpPr/>
            <p:nvPr/>
          </p:nvSpPr>
          <p:spPr>
            <a:xfrm>
              <a:off x="290052" y="54114"/>
              <a:ext cx="8853948" cy="707886"/>
            </a:xfrm>
            <a:prstGeom prst="rect">
              <a:avLst/>
            </a:prstGeom>
          </p:spPr>
          <p:txBody>
            <a:bodyPr wrap="square">
              <a:spAutoFit/>
            </a:bodyPr>
            <a:lstStyle/>
            <a:p>
              <a:r>
                <a:rPr lang="en-US" sz="4000" b="1" dirty="0" smtClean="0">
                  <a:solidFill>
                    <a:srgbClr val="C00000"/>
                  </a:solidFill>
                  <a:latin typeface="Times New Roman" pitchFamily="18" charset="0"/>
                  <a:cs typeface="Times New Roman" pitchFamily="18" charset="0"/>
                </a:rPr>
                <a:t>II</a:t>
              </a:r>
              <a:r>
                <a:rPr lang="vi-VN" sz="4000" b="1" dirty="0" smtClean="0">
                  <a:solidFill>
                    <a:srgbClr val="C00000"/>
                  </a:solidFill>
                  <a:latin typeface="Times New Roman" pitchFamily="18" charset="0"/>
                  <a:cs typeface="Times New Roman" pitchFamily="18" charset="0"/>
                </a:rPr>
                <a:t>.</a:t>
              </a:r>
              <a:r>
                <a:rPr lang="en-US" sz="4000" b="1" dirty="0" smtClean="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Một</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số</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thành</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tựu</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về</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mỹ</a:t>
              </a:r>
              <a:r>
                <a:rPr lang="en-US" sz="4000" b="1" u="sng" dirty="0">
                  <a:solidFill>
                    <a:srgbClr val="C00000"/>
                  </a:solidFill>
                  <a:latin typeface="Times New Roman" pitchFamily="18" charset="0"/>
                  <a:cs typeface="Times New Roman" pitchFamily="18" charset="0"/>
                </a:rPr>
                <a:t> </a:t>
              </a:r>
              <a:r>
                <a:rPr lang="en-US" sz="4000" b="1" u="sng" dirty="0" err="1" smtClean="0">
                  <a:solidFill>
                    <a:srgbClr val="C00000"/>
                  </a:solidFill>
                  <a:latin typeface="Times New Roman" pitchFamily="18" charset="0"/>
                  <a:cs typeface="Times New Roman" pitchFamily="18" charset="0"/>
                </a:rPr>
                <a:t>thuật</a:t>
              </a:r>
              <a:endParaRPr lang="en-US" sz="4000" dirty="0">
                <a:solidFill>
                  <a:srgbClr val="C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2036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75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75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00087" y="5029200"/>
            <a:ext cx="2314352" cy="769441"/>
          </a:xfrm>
          <a:prstGeom prst="rect">
            <a:avLst/>
          </a:prstGeom>
          <a:noFill/>
        </p:spPr>
        <p:txBody>
          <a:bodyPr wrap="none" lIns="91440" tIns="45720" rIns="91440" bIns="45720">
            <a:spAutoFit/>
          </a:bodyPr>
          <a:lstStyle/>
          <a:p>
            <a:pPr algn="ctr"/>
            <a:r>
              <a:rPr lang="en-US" sz="4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Ngọ</a:t>
            </a: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môn</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5891709" y="5029200"/>
            <a:ext cx="1903085" cy="769441"/>
          </a:xfrm>
          <a:prstGeom prst="rect">
            <a:avLst/>
          </a:prstGeom>
          <a:noFill/>
        </p:spPr>
        <p:txBody>
          <a:bodyPr wrap="none" lIns="91440" tIns="45720" rIns="91440" bIns="45720">
            <a:spAutoFit/>
          </a:bodyPr>
          <a:lstStyle/>
          <a:p>
            <a:pPr algn="ctr"/>
            <a:r>
              <a:rPr lang="en-US"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Đại</a:t>
            </a: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Nội</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12" y="2129194"/>
            <a:ext cx="4229101" cy="256698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904" y="2133600"/>
            <a:ext cx="4296696" cy="2506406"/>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137652" y="8675"/>
            <a:ext cx="9006348" cy="1815882"/>
            <a:chOff x="137652" y="8675"/>
            <a:chExt cx="9006348" cy="1815882"/>
          </a:xfrm>
        </p:grpSpPr>
        <p:sp>
          <p:nvSpPr>
            <p:cNvPr id="13" name="Rectangle 12"/>
            <p:cNvSpPr/>
            <p:nvPr/>
          </p:nvSpPr>
          <p:spPr>
            <a:xfrm>
              <a:off x="137652" y="8675"/>
              <a:ext cx="8853948" cy="1815882"/>
            </a:xfrm>
            <a:prstGeom prst="rect">
              <a:avLst/>
            </a:prstGeom>
          </p:spPr>
          <p:txBody>
            <a:bodyPr wrap="square">
              <a:spAutoFit/>
            </a:bodyPr>
            <a:lstStyle/>
            <a:p>
              <a:endParaRPr lang="vi-VN" sz="4000" b="1" i="1" dirty="0">
                <a:latin typeface="Times New Roman" pitchFamily="18" charset="0"/>
                <a:cs typeface="Times New Roman" pitchFamily="18" charset="0"/>
              </a:endParaRPr>
            </a:p>
            <a:p>
              <a:pPr>
                <a:lnSpc>
                  <a:spcPct val="200000"/>
                </a:lnSpc>
              </a:pPr>
              <a:r>
                <a:rPr lang="en-US" sz="3600" b="1" i="1" dirty="0" smtClean="0">
                  <a:latin typeface="Times New Roman" pitchFamily="18" charset="0"/>
                  <a:cs typeface="Times New Roman" pitchFamily="18" charset="0"/>
                </a:rPr>
                <a:t>1</a:t>
              </a:r>
              <a:r>
                <a:rPr lang="vi-VN" sz="3600" b="1" i="1" dirty="0" smtClean="0">
                  <a:latin typeface="Times New Roman" pitchFamily="18" charset="0"/>
                  <a:cs typeface="Times New Roman" pitchFamily="18" charset="0"/>
                </a:rPr>
                <a:t>.</a:t>
              </a:r>
              <a:r>
                <a:rPr lang="en-US" sz="3600" b="1" i="1" dirty="0" smtClean="0">
                  <a:latin typeface="Times New Roman" pitchFamily="18" charset="0"/>
                  <a:cs typeface="Times New Roman" pitchFamily="18" charset="0"/>
                </a:rPr>
                <a:t> </a:t>
              </a:r>
              <a:r>
                <a:rPr lang="en-US" sz="3600" b="1" i="1" dirty="0" err="1">
                  <a:latin typeface="Times New Roman" pitchFamily="18" charset="0"/>
                  <a:cs typeface="Times New Roman" pitchFamily="18" charset="0"/>
                </a:rPr>
                <a:t>Kiến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trúc</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kinh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đô</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Huế</a:t>
              </a:r>
              <a:endParaRPr lang="en-US" sz="3600" dirty="0">
                <a:latin typeface="Times New Roman" pitchFamily="18" charset="0"/>
                <a:cs typeface="Times New Roman" pitchFamily="18" charset="0"/>
              </a:endParaRPr>
            </a:p>
          </p:txBody>
        </p:sp>
        <p:sp>
          <p:nvSpPr>
            <p:cNvPr id="14" name="Rectangle 13"/>
            <p:cNvSpPr/>
            <p:nvPr/>
          </p:nvSpPr>
          <p:spPr>
            <a:xfrm>
              <a:off x="290052" y="54114"/>
              <a:ext cx="8853948" cy="707886"/>
            </a:xfrm>
            <a:prstGeom prst="rect">
              <a:avLst/>
            </a:prstGeom>
          </p:spPr>
          <p:txBody>
            <a:bodyPr wrap="square">
              <a:spAutoFit/>
            </a:bodyPr>
            <a:lstStyle/>
            <a:p>
              <a:r>
                <a:rPr lang="en-US" sz="4000" b="1" dirty="0" smtClean="0">
                  <a:solidFill>
                    <a:srgbClr val="C00000"/>
                  </a:solidFill>
                  <a:latin typeface="Times New Roman" pitchFamily="18" charset="0"/>
                  <a:cs typeface="Times New Roman" pitchFamily="18" charset="0"/>
                </a:rPr>
                <a:t>II</a:t>
              </a:r>
              <a:r>
                <a:rPr lang="vi-VN" sz="4000" b="1" dirty="0" smtClean="0">
                  <a:solidFill>
                    <a:srgbClr val="C00000"/>
                  </a:solidFill>
                  <a:latin typeface="Times New Roman" pitchFamily="18" charset="0"/>
                  <a:cs typeface="Times New Roman" pitchFamily="18" charset="0"/>
                </a:rPr>
                <a:t>.</a:t>
              </a:r>
              <a:r>
                <a:rPr lang="en-US" sz="4000" b="1" dirty="0" smtClean="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Một</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số</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thành</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tựu</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về</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mỹ</a:t>
              </a:r>
              <a:r>
                <a:rPr lang="en-US" sz="4000" b="1" u="sng" dirty="0">
                  <a:solidFill>
                    <a:srgbClr val="C00000"/>
                  </a:solidFill>
                  <a:latin typeface="Times New Roman" pitchFamily="18" charset="0"/>
                  <a:cs typeface="Times New Roman" pitchFamily="18" charset="0"/>
                </a:rPr>
                <a:t> </a:t>
              </a:r>
              <a:r>
                <a:rPr lang="en-US" sz="4000" b="1" u="sng" dirty="0" err="1" smtClean="0">
                  <a:solidFill>
                    <a:srgbClr val="C00000"/>
                  </a:solidFill>
                  <a:latin typeface="Times New Roman" pitchFamily="18" charset="0"/>
                  <a:cs typeface="Times New Roman" pitchFamily="18" charset="0"/>
                </a:rPr>
                <a:t>thuật</a:t>
              </a:r>
              <a:endParaRPr lang="en-US" sz="4000" dirty="0">
                <a:solidFill>
                  <a:srgbClr val="C0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80837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tretch>
            <a:fillRect/>
          </a:stretch>
        </p:blipFill>
        <p:spPr>
          <a:xfrm>
            <a:off x="-184212" y="-144378"/>
            <a:ext cx="9328212" cy="7002378"/>
          </a:xfrm>
          <a:prstGeom prst="rect">
            <a:avLst/>
          </a:prstGeom>
        </p:spPr>
      </p:pic>
      <p:sp>
        <p:nvSpPr>
          <p:cNvPr id="5" name="Rectangle 4"/>
          <p:cNvSpPr/>
          <p:nvPr/>
        </p:nvSpPr>
        <p:spPr>
          <a:xfrm>
            <a:off x="152400" y="304800"/>
            <a:ext cx="8610600" cy="63401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spcBef>
                <a:spcPts val="600"/>
              </a:spcBef>
            </a:pPr>
            <a:r>
              <a:rPr lang="en-US" sz="3200" dirty="0" smtClean="0">
                <a:solidFill>
                  <a:schemeClr val="tx1">
                    <a:lumMod val="95000"/>
                    <a:lumOff val="5000"/>
                  </a:schemeClr>
                </a:solidFill>
                <a:latin typeface="Times New Roman" pitchFamily="18" charset="0"/>
                <a:cs typeface="Times New Roman" pitchFamily="18" charset="0"/>
              </a:rPr>
              <a:t>-</a:t>
            </a:r>
            <a:r>
              <a:rPr lang="vi-VN" sz="32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Nhà</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Nguyễn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Kinh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Đô</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Huế</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xây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dưng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kinh</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đô</a:t>
            </a:r>
            <a:endParaRPr lang="vi-VN" sz="2800" dirty="0" smtClean="0">
              <a:solidFill>
                <a:schemeClr val="tx1">
                  <a:lumMod val="95000"/>
                  <a:lumOff val="5000"/>
                </a:schemeClr>
              </a:solidFill>
              <a:latin typeface="Times New Roman" pitchFamily="18" charset="0"/>
              <a:cs typeface="Times New Roman" pitchFamily="18" charset="0"/>
            </a:endParaRPr>
          </a:p>
          <a:p>
            <a:r>
              <a:rPr lang="vi-VN"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mới</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vì</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vậy</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kiểu</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kiến</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trúc</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cung</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đình</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Huế</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là</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kiểu</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tiêu</a:t>
            </a:r>
            <a:r>
              <a:rPr lang="en-US" sz="2800" dirty="0" smtClean="0">
                <a:solidFill>
                  <a:schemeClr val="tx1">
                    <a:lumMod val="95000"/>
                    <a:lumOff val="5000"/>
                  </a:schemeClr>
                </a:solidFill>
                <a:latin typeface="Times New Roman" pitchFamily="18" charset="0"/>
                <a:cs typeface="Times New Roman" pitchFamily="18" charset="0"/>
              </a:rPr>
              <a:t> </a:t>
            </a:r>
            <a:endParaRPr lang="vi-VN" sz="2800" dirty="0" smtClean="0">
              <a:solidFill>
                <a:schemeClr val="tx1">
                  <a:lumMod val="95000"/>
                  <a:lumOff val="5000"/>
                </a:schemeClr>
              </a:solidFill>
              <a:latin typeface="Times New Roman" pitchFamily="18" charset="0"/>
              <a:cs typeface="Times New Roman" pitchFamily="18" charset="0"/>
            </a:endParaRPr>
          </a:p>
          <a:p>
            <a:pPr>
              <a:spcAft>
                <a:spcPts val="600"/>
              </a:spcAft>
            </a:pPr>
            <a:r>
              <a:rPr lang="vi-VN" sz="2800" dirty="0">
                <a:solidFill>
                  <a:schemeClr val="tx1">
                    <a:lumMod val="95000"/>
                    <a:lumOff val="5000"/>
                  </a:schemeClr>
                </a:solidFill>
                <a:latin typeface="Times New Roman" pitchFamily="18" charset="0"/>
                <a:cs typeface="Times New Roman" pitchFamily="18" charset="0"/>
              </a:rPr>
              <a:t> </a:t>
            </a:r>
            <a:r>
              <a:rPr lang="vi-VN"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biểu</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cho</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kiến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trúc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Nguyễn</a:t>
            </a:r>
            <a:r>
              <a:rPr lang="en-US" sz="2800" dirty="0">
                <a:solidFill>
                  <a:schemeClr val="tx1">
                    <a:lumMod val="95000"/>
                    <a:lumOff val="5000"/>
                  </a:schemeClr>
                </a:solidFill>
                <a:latin typeface="Times New Roman" pitchFamily="18" charset="0"/>
                <a:cs typeface="Times New Roman" pitchFamily="18" charset="0"/>
              </a:rPr>
              <a:t>.</a:t>
            </a:r>
          </a:p>
          <a:p>
            <a:r>
              <a:rPr lang="vi-VN"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Kinh</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thành</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Huế</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nằm</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bên</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bờ</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sông</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Hương</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là</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một</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quần</a:t>
            </a:r>
            <a:r>
              <a:rPr lang="en-US" sz="2800" dirty="0" smtClean="0">
                <a:solidFill>
                  <a:schemeClr val="tx1">
                    <a:lumMod val="95000"/>
                    <a:lumOff val="5000"/>
                  </a:schemeClr>
                </a:solidFill>
                <a:latin typeface="Times New Roman" pitchFamily="18" charset="0"/>
                <a:cs typeface="Times New Roman" pitchFamily="18" charset="0"/>
              </a:rPr>
              <a:t> </a:t>
            </a:r>
            <a:endParaRPr lang="vi-VN" sz="2800" dirty="0" smtClean="0">
              <a:solidFill>
                <a:schemeClr val="tx1">
                  <a:lumMod val="95000"/>
                  <a:lumOff val="5000"/>
                </a:schemeClr>
              </a:solidFill>
              <a:latin typeface="Times New Roman" pitchFamily="18" charset="0"/>
              <a:cs typeface="Times New Roman" pitchFamily="18" charset="0"/>
            </a:endParaRPr>
          </a:p>
          <a:p>
            <a:pPr>
              <a:spcAft>
                <a:spcPts val="600"/>
              </a:spcAft>
            </a:pPr>
            <a:r>
              <a:rPr lang="vi-VN" sz="2800" dirty="0">
                <a:solidFill>
                  <a:schemeClr val="tx1">
                    <a:lumMod val="95000"/>
                    <a:lumOff val="5000"/>
                  </a:schemeClr>
                </a:solidFill>
                <a:latin typeface="Times New Roman" pitchFamily="18" charset="0"/>
                <a:cs typeface="Times New Roman" pitchFamily="18" charset="0"/>
              </a:rPr>
              <a:t> </a:t>
            </a:r>
            <a:r>
              <a:rPr lang="vi-VN"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thể</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kiến</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trúc</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rộng</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lớn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đẹp</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nhất</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nước</a:t>
            </a:r>
            <a:r>
              <a:rPr lang="en-US" sz="2800" dirty="0">
                <a:solidFill>
                  <a:schemeClr val="tx1">
                    <a:lumMod val="95000"/>
                    <a:lumOff val="5000"/>
                  </a:schemeClr>
                </a:solidFill>
                <a:latin typeface="Times New Roman" pitchFamily="18" charset="0"/>
                <a:cs typeface="Times New Roman" pitchFamily="18" charset="0"/>
              </a:rPr>
              <a:t> ta </a:t>
            </a:r>
            <a:r>
              <a:rPr lang="en-US" sz="2800" dirty="0" err="1">
                <a:solidFill>
                  <a:schemeClr val="tx1">
                    <a:lumMod val="95000"/>
                    <a:lumOff val="5000"/>
                  </a:schemeClr>
                </a:solidFill>
                <a:latin typeface="Times New Roman" pitchFamily="18" charset="0"/>
                <a:cs typeface="Times New Roman" pitchFamily="18" charset="0"/>
              </a:rPr>
              <a:t>thời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đó</a:t>
            </a:r>
            <a:r>
              <a:rPr lang="en-US" sz="2800" dirty="0">
                <a:solidFill>
                  <a:schemeClr val="tx1">
                    <a:lumMod val="95000"/>
                    <a:lumOff val="5000"/>
                  </a:schemeClr>
                </a:solidFill>
                <a:latin typeface="Times New Roman" pitchFamily="18" charset="0"/>
                <a:cs typeface="Times New Roman" pitchFamily="18" charset="0"/>
              </a:rPr>
              <a:t>.</a:t>
            </a:r>
          </a:p>
          <a:p>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Thành</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10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chính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để</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ra</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vào</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Bên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trên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của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thành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có</a:t>
            </a:r>
            <a:r>
              <a:rPr lang="en-US" sz="2800" dirty="0">
                <a:solidFill>
                  <a:schemeClr val="tx1">
                    <a:lumMod val="95000"/>
                    <a:lumOff val="5000"/>
                  </a:schemeClr>
                </a:solidFill>
                <a:latin typeface="Times New Roman" pitchFamily="18" charset="0"/>
                <a:cs typeface="Times New Roman" pitchFamily="18" charset="0"/>
              </a:rPr>
              <a:t> </a:t>
            </a:r>
            <a:r>
              <a:rPr lang="en-US" sz="2800" dirty="0" smtClean="0">
                <a:solidFill>
                  <a:schemeClr val="tx1">
                    <a:lumMod val="95000"/>
                    <a:lumOff val="5000"/>
                  </a:schemeClr>
                </a:solidFill>
                <a:latin typeface="Times New Roman" pitchFamily="18" charset="0"/>
                <a:cs typeface="Times New Roman" pitchFamily="18" charset="0"/>
              </a:rPr>
              <a:t> </a:t>
            </a:r>
          </a:p>
          <a:p>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các</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vọng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gác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xây</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hình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chim</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phượng</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Nằm</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giữa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kinh</a:t>
            </a:r>
            <a:r>
              <a:rPr lang="en-US" sz="2800" dirty="0">
                <a:solidFill>
                  <a:schemeClr val="tx1">
                    <a:lumMod val="95000"/>
                    <a:lumOff val="5000"/>
                  </a:schemeClr>
                </a:solidFill>
                <a:latin typeface="Times New Roman" pitchFamily="18" charset="0"/>
                <a:cs typeface="Times New Roman" pitchFamily="18" charset="0"/>
              </a:rPr>
              <a:t> </a:t>
            </a:r>
            <a:endParaRPr lang="en-US" sz="2800" dirty="0" smtClean="0">
              <a:solidFill>
                <a:schemeClr val="tx1">
                  <a:lumMod val="95000"/>
                  <a:lumOff val="5000"/>
                </a:schemeClr>
              </a:solidFill>
              <a:latin typeface="Times New Roman" pitchFamily="18" charset="0"/>
              <a:cs typeface="Times New Roman" pitchFamily="18" charset="0"/>
            </a:endParaRPr>
          </a:p>
          <a:p>
            <a:r>
              <a:rPr lang="en-US" sz="2800" dirty="0">
                <a:solidFill>
                  <a:schemeClr val="tx1">
                    <a:lumMod val="95000"/>
                    <a:lumOff val="5000"/>
                  </a:schemeClr>
                </a:solidFill>
                <a:latin typeface="Times New Roman" pitchFamily="18" charset="0"/>
                <a:cs typeface="Times New Roman" pitchFamily="18" charset="0"/>
              </a:rPr>
              <a:t> </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thành</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Huế</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t>
            </a:r>
            <a:r>
              <a:rPr lang="en-US" sz="2800" dirty="0" smtClean="0">
                <a:solidFill>
                  <a:schemeClr val="tx1">
                    <a:lumMod val="95000"/>
                    <a:lumOff val="5000"/>
                  </a:schemeClr>
                </a:solidFill>
                <a:latin typeface="Times New Roman" pitchFamily="18" charset="0"/>
                <a:cs typeface="Times New Roman" pitchFamily="18" charset="0"/>
              </a:rPr>
              <a:t>H</a:t>
            </a:r>
            <a:r>
              <a:rPr lang="vi-VN" sz="2800" dirty="0" smtClean="0">
                <a:solidFill>
                  <a:schemeClr val="tx1">
                    <a:lumMod val="95000"/>
                    <a:lumOff val="5000"/>
                  </a:schemeClr>
                </a:solidFill>
                <a:latin typeface="Times New Roman" pitchFamily="18" charset="0"/>
                <a:cs typeface="Times New Roman" pitchFamily="18" charset="0"/>
              </a:rPr>
              <a:t>oàn</a:t>
            </a:r>
            <a:r>
              <a:rPr lang="en-US" sz="2800" dirty="0" smtClean="0">
                <a:solidFill>
                  <a:schemeClr val="tx1">
                    <a:lumMod val="95000"/>
                    <a:lumOff val="5000"/>
                  </a:schemeClr>
                </a:solidFill>
                <a:latin typeface="Times New Roman" pitchFamily="18" charset="0"/>
                <a:cs typeface="Times New Roman" pitchFamily="18" charset="0"/>
              </a:rPr>
              <a:t>g </a:t>
            </a:r>
            <a:r>
              <a:rPr lang="en-US" sz="2800" dirty="0" err="1">
                <a:solidFill>
                  <a:schemeClr val="tx1">
                    <a:lumMod val="95000"/>
                    <a:lumOff val="5000"/>
                  </a:schemeClr>
                </a:solidFill>
                <a:latin typeface="Times New Roman" pitchFamily="18" charset="0"/>
                <a:cs typeface="Times New Roman" pitchFamily="18" charset="0"/>
              </a:rPr>
              <a:t>Thành</a:t>
            </a:r>
            <a:r>
              <a:rPr lang="en-US" sz="2800" dirty="0">
                <a:solidFill>
                  <a:schemeClr val="tx1">
                    <a:lumMod val="95000"/>
                    <a:lumOff val="5000"/>
                  </a:schemeClr>
                </a:solidFill>
                <a:latin typeface="Times New Roman" pitchFamily="18" charset="0"/>
                <a:cs typeface="Times New Roman" pitchFamily="18" charset="0"/>
              </a:rPr>
              <a:t> . </a:t>
            </a:r>
            <a:r>
              <a:rPr lang="en-US" sz="2800" dirty="0" err="1">
                <a:solidFill>
                  <a:schemeClr val="tx1">
                    <a:lumMod val="95000"/>
                    <a:lumOff val="5000"/>
                  </a:schemeClr>
                </a:solidFill>
                <a:latin typeface="Times New Roman" pitchFamily="18" charset="0"/>
                <a:cs typeface="Times New Roman" pitchFamily="18" charset="0"/>
              </a:rPr>
              <a:t>Cổng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vào</a:t>
            </a:r>
            <a:r>
              <a:rPr lang="en-US" sz="2800" dirty="0">
                <a:solidFill>
                  <a:schemeClr val="tx1">
                    <a:lumMod val="95000"/>
                    <a:lumOff val="5000"/>
                  </a:schemeClr>
                </a:solidFill>
                <a:latin typeface="Times New Roman" pitchFamily="18" charset="0"/>
                <a:cs typeface="Times New Roman" pitchFamily="18" charset="0"/>
              </a:rPr>
              <a:t> </a:t>
            </a:r>
            <a:r>
              <a:rPr lang="vi-VN" sz="2800" dirty="0" err="1">
                <a:solidFill>
                  <a:schemeClr val="tx1">
                    <a:lumMod val="95000"/>
                    <a:lumOff val="5000"/>
                  </a:schemeClr>
                </a:solidFill>
                <a:latin typeface="Times New Roman" pitchFamily="18" charset="0"/>
                <a:cs typeface="Times New Roman" pitchFamily="18" charset="0"/>
              </a:rPr>
              <a:t>H</a:t>
            </a:r>
            <a:r>
              <a:rPr lang="en-US" sz="2800" dirty="0" err="1" smtClean="0">
                <a:solidFill>
                  <a:schemeClr val="tx1">
                    <a:lumMod val="95000"/>
                    <a:lumOff val="5000"/>
                  </a:schemeClr>
                </a:solidFill>
                <a:latin typeface="Times New Roman" pitchFamily="18" charset="0"/>
                <a:cs typeface="Times New Roman" pitchFamily="18" charset="0"/>
              </a:rPr>
              <a:t>oàng</a:t>
            </a:r>
            <a:r>
              <a:rPr lang="en-US" sz="2800" dirty="0" smtClean="0">
                <a:solidFill>
                  <a:schemeClr val="tx1">
                    <a:lumMod val="95000"/>
                    <a:lumOff val="5000"/>
                  </a:schemeClr>
                </a:solidFill>
                <a:latin typeface="Times New Roman" pitchFamily="18" charset="0"/>
                <a:cs typeface="Times New Roman" pitchFamily="18" charset="0"/>
              </a:rPr>
              <a:t> </a:t>
            </a:r>
            <a:r>
              <a:rPr lang="vi-VN" sz="2800" dirty="0" err="1">
                <a:solidFill>
                  <a:schemeClr val="tx1">
                    <a:lumMod val="95000"/>
                    <a:lumOff val="5000"/>
                  </a:schemeClr>
                </a:solidFill>
                <a:latin typeface="Times New Roman" pitchFamily="18" charset="0"/>
                <a:cs typeface="Times New Roman" pitchFamily="18" charset="0"/>
              </a:rPr>
              <a:t>T</a:t>
            </a:r>
            <a:r>
              <a:rPr lang="en-US" sz="2800" dirty="0" err="1" smtClean="0">
                <a:solidFill>
                  <a:schemeClr val="tx1">
                    <a:lumMod val="95000"/>
                    <a:lumOff val="5000"/>
                  </a:schemeClr>
                </a:solidFill>
                <a:latin typeface="Times New Roman" pitchFamily="18" charset="0"/>
                <a:cs typeface="Times New Roman" pitchFamily="18" charset="0"/>
              </a:rPr>
              <a:t>hành</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là</a:t>
            </a:r>
            <a:endParaRPr lang="en-US" sz="2800" dirty="0" smtClean="0">
              <a:solidFill>
                <a:schemeClr val="tx1">
                  <a:lumMod val="95000"/>
                  <a:lumOff val="5000"/>
                </a:schemeClr>
              </a:solidFill>
              <a:latin typeface="Times New Roman" pitchFamily="18" charset="0"/>
              <a:cs typeface="Times New Roman" pitchFamily="18" charset="0"/>
            </a:endParaRPr>
          </a:p>
          <a:p>
            <a:r>
              <a:rPr lang="en-US" sz="2800" dirty="0">
                <a:solidFill>
                  <a:schemeClr val="tx1">
                    <a:lumMod val="95000"/>
                    <a:lumOff val="5000"/>
                  </a:schemeClr>
                </a:solidFill>
                <a:latin typeface="Times New Roman" pitchFamily="18" charset="0"/>
                <a:cs typeface="Times New Roman" pitchFamily="18" charset="0"/>
              </a:rPr>
              <a:t> </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Ngọ</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Môn</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Cầu</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Trung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Đạo</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bắ</a:t>
            </a:r>
            <a:r>
              <a:rPr lang="vi-VN" sz="2800" dirty="0">
                <a:solidFill>
                  <a:schemeClr val="tx1">
                    <a:lumMod val="95000"/>
                    <a:lumOff val="5000"/>
                  </a:schemeClr>
                </a:solidFill>
                <a:latin typeface="Times New Roman" pitchFamily="18" charset="0"/>
                <a:cs typeface="Times New Roman" pitchFamily="18" charset="0"/>
              </a:rPr>
              <a:t>c</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a:solidFill>
                  <a:schemeClr val="tx1">
                    <a:lumMod val="95000"/>
                    <a:lumOff val="5000"/>
                  </a:schemeClr>
                </a:solidFill>
                <a:latin typeface="Times New Roman" pitchFamily="18" charset="0"/>
                <a:cs typeface="Times New Roman" pitchFamily="18" charset="0"/>
              </a:rPr>
              <a:t>qua </a:t>
            </a:r>
            <a:r>
              <a:rPr lang="en-US" sz="2800" dirty="0" err="1">
                <a:solidFill>
                  <a:schemeClr val="tx1">
                    <a:lumMod val="95000"/>
                    <a:lumOff val="5000"/>
                  </a:schemeClr>
                </a:solidFill>
                <a:latin typeface="Times New Roman" pitchFamily="18" charset="0"/>
                <a:cs typeface="Times New Roman" pitchFamily="18" charset="0"/>
              </a:rPr>
              <a:t>hồ</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Dịch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dẫn</a:t>
            </a:r>
            <a:r>
              <a:rPr lang="en-US" sz="2800" dirty="0">
                <a:solidFill>
                  <a:schemeClr val="tx1">
                    <a:lumMod val="95000"/>
                    <a:lumOff val="5000"/>
                  </a:schemeClr>
                </a:solidFill>
                <a:latin typeface="Times New Roman" pitchFamily="18" charset="0"/>
                <a:cs typeface="Times New Roman" pitchFamily="18" charset="0"/>
              </a:rPr>
              <a:t> </a:t>
            </a:r>
            <a:endParaRPr lang="en-US" sz="2800" dirty="0" smtClean="0">
              <a:solidFill>
                <a:schemeClr val="tx1">
                  <a:lumMod val="95000"/>
                  <a:lumOff val="5000"/>
                </a:schemeClr>
              </a:solidFill>
              <a:latin typeface="Times New Roman" pitchFamily="18" charset="0"/>
              <a:cs typeface="Times New Roman" pitchFamily="18" charset="0"/>
            </a:endParaRPr>
          </a:p>
          <a:p>
            <a:r>
              <a:rPr lang="en-US" sz="2800" dirty="0">
                <a:solidFill>
                  <a:schemeClr val="tx1">
                    <a:lumMod val="95000"/>
                    <a:lumOff val="5000"/>
                  </a:schemeClr>
                </a:solidFill>
                <a:latin typeface="Times New Roman" pitchFamily="18" charset="0"/>
                <a:cs typeface="Times New Roman" pitchFamily="18" charset="0"/>
              </a:rPr>
              <a:t> </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đến</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Hòa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nguy</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nga</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tráng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lệ</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nơi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tổ</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chức</a:t>
            </a:r>
            <a:r>
              <a:rPr lang="en-US" sz="2800" dirty="0">
                <a:solidFill>
                  <a:schemeClr val="tx1">
                    <a:lumMod val="95000"/>
                    <a:lumOff val="5000"/>
                  </a:schemeClr>
                </a:solidFill>
                <a:latin typeface="Times New Roman" pitchFamily="18" charset="0"/>
                <a:cs typeface="Times New Roman" pitchFamily="18" charset="0"/>
              </a:rPr>
              <a:t> </a:t>
            </a:r>
            <a:endParaRPr lang="en-US" sz="2800" dirty="0" smtClean="0">
              <a:solidFill>
                <a:schemeClr val="tx1">
                  <a:lumMod val="95000"/>
                  <a:lumOff val="5000"/>
                </a:schemeClr>
              </a:solidFill>
              <a:latin typeface="Times New Roman" pitchFamily="18" charset="0"/>
              <a:cs typeface="Times New Roman" pitchFamily="18" charset="0"/>
            </a:endParaRPr>
          </a:p>
          <a:p>
            <a:r>
              <a:rPr lang="en-US" sz="2800" dirty="0">
                <a:solidFill>
                  <a:schemeClr val="tx1">
                    <a:lumMod val="95000"/>
                    <a:lumOff val="5000"/>
                  </a:schemeClr>
                </a:solidFill>
                <a:latin typeface="Times New Roman" pitchFamily="18" charset="0"/>
                <a:cs typeface="Times New Roman" pitchFamily="18" charset="0"/>
              </a:rPr>
              <a:t> </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các</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cuộc</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lễ</a:t>
            </a:r>
            <a:r>
              <a:rPr lang="en-US" sz="2800" dirty="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lớn</a:t>
            </a:r>
            <a:r>
              <a:rPr lang="en-US" sz="2800" dirty="0" smtClean="0">
                <a:solidFill>
                  <a:schemeClr val="tx1">
                    <a:lumMod val="95000"/>
                    <a:lumOff val="5000"/>
                  </a:schemeClr>
                </a:solidFill>
                <a:latin typeface="Times New Roman" pitchFamily="18" charset="0"/>
                <a:cs typeface="Times New Roman" pitchFamily="18" charset="0"/>
              </a:rPr>
              <a:t>.</a:t>
            </a:r>
            <a:endParaRPr lang="vi-VN" sz="2800" dirty="0" smtClean="0">
              <a:solidFill>
                <a:schemeClr val="tx1">
                  <a:lumMod val="95000"/>
                  <a:lumOff val="5000"/>
                </a:schemeClr>
              </a:solidFill>
              <a:latin typeface="Times New Roman" pitchFamily="18" charset="0"/>
              <a:cs typeface="Times New Roman" pitchFamily="18" charset="0"/>
            </a:endParaRPr>
          </a:p>
          <a:p>
            <a:r>
              <a:rPr lang="en-US" sz="2800" dirty="0" smtClean="0">
                <a:solidFill>
                  <a:schemeClr val="tx1">
                    <a:lumMod val="95000"/>
                    <a:lumOff val="5000"/>
                  </a:schemeClr>
                </a:solidFill>
                <a:latin typeface="Times New Roman" pitchFamily="18" charset="0"/>
                <a:cs typeface="Times New Roman" pitchFamily="18" charset="0"/>
              </a:rPr>
              <a:t> -  </a:t>
            </a:r>
            <a:r>
              <a:rPr lang="en-US" sz="2800" dirty="0" err="1" smtClean="0">
                <a:solidFill>
                  <a:schemeClr val="tx1">
                    <a:lumMod val="95000"/>
                    <a:lumOff val="5000"/>
                  </a:schemeClr>
                </a:solidFill>
                <a:latin typeface="Times New Roman" pitchFamily="18" charset="0"/>
                <a:cs typeface="Times New Roman" pitchFamily="18" charset="0"/>
              </a:rPr>
              <a:t>Quanh</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Thái</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Hoà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là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hệ</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thống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cung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điện</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dành</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cho</a:t>
            </a:r>
            <a:r>
              <a:rPr lang="en-US" sz="2800" dirty="0">
                <a:solidFill>
                  <a:schemeClr val="tx1">
                    <a:lumMod val="95000"/>
                    <a:lumOff val="5000"/>
                  </a:schemeClr>
                </a:solidFill>
                <a:latin typeface="Times New Roman" pitchFamily="18" charset="0"/>
                <a:cs typeface="Times New Roman" pitchFamily="18" charset="0"/>
              </a:rPr>
              <a:t> </a:t>
            </a:r>
            <a:endParaRPr lang="en-US" sz="2800" dirty="0" smtClean="0">
              <a:solidFill>
                <a:schemeClr val="tx1">
                  <a:lumMod val="95000"/>
                  <a:lumOff val="5000"/>
                </a:schemeClr>
              </a:solidFill>
              <a:latin typeface="Times New Roman" pitchFamily="18" charset="0"/>
              <a:cs typeface="Times New Roman" pitchFamily="18" charset="0"/>
            </a:endParaRPr>
          </a:p>
          <a:p>
            <a:r>
              <a:rPr lang="en-US" sz="2800" dirty="0">
                <a:solidFill>
                  <a:schemeClr val="tx1">
                    <a:lumMod val="95000"/>
                    <a:lumOff val="5000"/>
                  </a:schemeClr>
                </a:solidFill>
                <a:latin typeface="Times New Roman" pitchFamily="18" charset="0"/>
                <a:cs typeface="Times New Roman" pitchFamily="18" charset="0"/>
              </a:rPr>
              <a:t> </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smtClean="0">
                <a:solidFill>
                  <a:schemeClr val="tx1">
                    <a:lumMod val="95000"/>
                    <a:lumOff val="5000"/>
                  </a:schemeClr>
                </a:solidFill>
                <a:latin typeface="Times New Roman" pitchFamily="18" charset="0"/>
                <a:cs typeface="Times New Roman" pitchFamily="18" charset="0"/>
              </a:rPr>
              <a:t>riêng</a:t>
            </a:r>
            <a:r>
              <a:rPr lang="en-US" sz="2800" dirty="0" smtClean="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cho</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vua</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và</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hoàng</a:t>
            </a:r>
            <a:r>
              <a:rPr lang="en-US" sz="2800" dirty="0">
                <a:solidFill>
                  <a:schemeClr val="tx1">
                    <a:lumMod val="95000"/>
                    <a:lumOff val="5000"/>
                  </a:schemeClr>
                </a:solidFill>
                <a:latin typeface="Times New Roman" pitchFamily="18" charset="0"/>
                <a:cs typeface="Times New Roman" pitchFamily="18" charset="0"/>
              </a:rPr>
              <a:t> </a:t>
            </a:r>
            <a:r>
              <a:rPr lang="en-US" sz="2800" dirty="0" err="1">
                <a:solidFill>
                  <a:schemeClr val="tx1">
                    <a:lumMod val="95000"/>
                    <a:lumOff val="5000"/>
                  </a:schemeClr>
                </a:solidFill>
                <a:latin typeface="Times New Roman" pitchFamily="18" charset="0"/>
                <a:cs typeface="Times New Roman" pitchFamily="18" charset="0"/>
              </a:rPr>
              <a:t>tộc</a:t>
            </a:r>
            <a:r>
              <a:rPr lang="en-US" sz="2800" dirty="0" smtClean="0">
                <a:solidFill>
                  <a:schemeClr val="tx1">
                    <a:lumMod val="95000"/>
                    <a:lumOff val="5000"/>
                  </a:schemeClr>
                </a:solidFill>
                <a:latin typeface="Times New Roman" pitchFamily="18" charset="0"/>
                <a:cs typeface="Times New Roman" pitchFamily="18" charset="0"/>
              </a:rPr>
              <a:t>.</a:t>
            </a:r>
          </a:p>
          <a:p>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175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4213" y="-144378"/>
            <a:ext cx="9632741" cy="7230978"/>
          </a:xfrm>
          <a:prstGeom prst="rect">
            <a:avLst/>
          </a:prstGeom>
        </p:spPr>
      </p:pic>
      <p:sp>
        <p:nvSpPr>
          <p:cNvPr id="5" name="Rectangle 4"/>
          <p:cNvSpPr/>
          <p:nvPr/>
        </p:nvSpPr>
        <p:spPr>
          <a:xfrm>
            <a:off x="1093076" y="152400"/>
            <a:ext cx="7391400" cy="1077218"/>
          </a:xfrm>
          <a:prstGeom prst="rect">
            <a:avLst/>
          </a:prstGeom>
        </p:spPr>
        <p:txBody>
          <a:bodyPr wrap="square">
            <a:spAutoFit/>
          </a:bodyPr>
          <a:lstStyle/>
          <a:p>
            <a:r>
              <a:rPr lang="en-US" sz="3200" b="1" dirty="0" err="1">
                <a:solidFill>
                  <a:srgbClr val="FFFF00"/>
                </a:solidFill>
                <a:latin typeface="Times New Roman" pitchFamily="18" charset="0"/>
                <a:cs typeface="Times New Roman" pitchFamily="18" charset="0"/>
              </a:rPr>
              <a:t>Các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em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hãy</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cho</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biết</a:t>
            </a:r>
            <a:r>
              <a:rPr lang="en-US" sz="3200" b="1" dirty="0">
                <a:solidFill>
                  <a:srgbClr val="FFFF00"/>
                </a:solidFill>
                <a:latin typeface="Times New Roman" pitchFamily="18" charset="0"/>
                <a:cs typeface="Times New Roman" pitchFamily="18" charset="0"/>
              </a:rPr>
              <a:t> </a:t>
            </a:r>
            <a:r>
              <a:rPr lang="vi-VN" sz="3200" b="1" dirty="0" smtClean="0">
                <a:solidFill>
                  <a:srgbClr val="FFFF00"/>
                </a:solidFill>
                <a:latin typeface="Times New Roman" pitchFamily="18" charset="0"/>
                <a:cs typeface="Times New Roman" pitchFamily="18" charset="0"/>
              </a:rPr>
              <a:t>một</a:t>
            </a:r>
            <a:r>
              <a:rPr lang="en-US" sz="3200" b="1" dirty="0" smtClean="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số</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đặc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điểm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của</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kiến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trúc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cung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đình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Huế</a:t>
            </a:r>
            <a:r>
              <a:rPr lang="en-US" sz="3200" b="1" dirty="0">
                <a:solidFill>
                  <a:srgbClr val="FFFF00"/>
                </a:solidFill>
                <a:latin typeface="Times New Roman" pitchFamily="18" charset="0"/>
                <a:cs typeface="Times New Roman" pitchFamily="18" charset="0"/>
              </a:rPr>
              <a:t> ?</a:t>
            </a:r>
          </a:p>
        </p:txBody>
      </p:sp>
      <p:sp>
        <p:nvSpPr>
          <p:cNvPr id="6" name="Rectangle 5"/>
          <p:cNvSpPr/>
          <p:nvPr/>
        </p:nvSpPr>
        <p:spPr>
          <a:xfrm>
            <a:off x="1066800" y="1249076"/>
            <a:ext cx="8001000" cy="1569660"/>
          </a:xfrm>
          <a:prstGeom prst="rect">
            <a:avLst/>
          </a:prstGeom>
        </p:spPr>
        <p:txBody>
          <a:bodyPr wrap="square">
            <a:spAutoFit/>
          </a:bodyPr>
          <a:lstStyle/>
          <a:p>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Quần</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qui </a:t>
            </a:r>
            <a:r>
              <a:rPr lang="en-US" sz="3200" dirty="0" err="1">
                <a:latin typeface="Times New Roman" pitchFamily="18" charset="0"/>
                <a:cs typeface="Times New Roman" pitchFamily="18" charset="0"/>
              </a:rPr>
              <a:t>mô</a:t>
            </a:r>
            <a:r>
              <a:rPr lang="en-US" sz="3200" dirty="0">
                <a:latin typeface="Times New Roman" pitchFamily="18" charset="0"/>
                <a:cs typeface="Times New Roman" pitchFamily="18" charset="0"/>
              </a:rPr>
              <a:t> to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Long, Minh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Đức</a:t>
            </a:r>
            <a:r>
              <a:rPr lang="vi-VN" sz="3200" dirty="0" smtClean="0">
                <a:latin typeface="Times New Roman" pitchFamily="18" charset="0"/>
                <a:cs typeface="Times New Roman" pitchFamily="18" charset="0"/>
              </a:rPr>
              <a:t>, Khải Đinh</a:t>
            </a:r>
            <a:endParaRPr lang="en-US" sz="3200" dirty="0">
              <a:latin typeface="Times New Roman" pitchFamily="18" charset="0"/>
              <a:cs typeface="Times New Roman" pitchFamily="18" charset="0"/>
            </a:endParaRPr>
          </a:p>
        </p:txBody>
      </p:sp>
      <p:sp>
        <p:nvSpPr>
          <p:cNvPr id="7" name="Rectangle 6"/>
          <p:cNvSpPr/>
          <p:nvPr/>
        </p:nvSpPr>
        <p:spPr>
          <a:xfrm>
            <a:off x="0" y="3276600"/>
            <a:ext cx="6865374" cy="1077218"/>
          </a:xfrm>
          <a:prstGeom prst="rect">
            <a:avLst/>
          </a:prstGeom>
        </p:spPr>
        <p:txBody>
          <a:bodyPr wrap="square">
            <a:spAutoFit/>
          </a:bodyPr>
          <a:lstStyle/>
          <a:p>
            <a:r>
              <a:rPr lang="en-US" sz="3200" b="1" dirty="0" err="1">
                <a:solidFill>
                  <a:srgbClr val="C00000"/>
                </a:solidFill>
                <a:latin typeface="Times New Roman" pitchFamily="18" charset="0"/>
                <a:cs typeface="Times New Roman" pitchFamily="18" charset="0"/>
              </a:rPr>
              <a:t>Tại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sao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yếu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tố</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thiên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nhiên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cảnh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quan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được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xem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yếu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tố</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quan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trọng</a:t>
            </a:r>
            <a:r>
              <a:rPr lang="en-US" sz="3200" b="1" dirty="0">
                <a:solidFill>
                  <a:srgbClr val="C00000"/>
                </a:solidFill>
                <a:latin typeface="Times New Roman" pitchFamily="18" charset="0"/>
                <a:cs typeface="Times New Roman" pitchFamily="18" charset="0"/>
              </a:rPr>
              <a:t> ?</a:t>
            </a:r>
          </a:p>
        </p:txBody>
      </p:sp>
      <p:sp>
        <p:nvSpPr>
          <p:cNvPr id="8" name="Rectangle 7"/>
          <p:cNvSpPr/>
          <p:nvPr/>
        </p:nvSpPr>
        <p:spPr>
          <a:xfrm>
            <a:off x="828368" y="4495800"/>
            <a:ext cx="3338543" cy="584775"/>
          </a:xfrm>
          <a:prstGeom prst="rect">
            <a:avLst/>
          </a:prstGeom>
        </p:spPr>
        <p:txBody>
          <a:bodyPr wrap="none">
            <a:spAutoFit/>
          </a:bodyPr>
          <a:lstStyle/>
          <a:p>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thủy</a:t>
            </a:r>
            <a:endParaRPr lang="en-US" sz="3200" dirty="0">
              <a:latin typeface="Times New Roman" pitchFamily="18" charset="0"/>
              <a:cs typeface="Times New Roman" pitchFamily="18" charset="0"/>
            </a:endParaRPr>
          </a:p>
        </p:txBody>
      </p:sp>
      <p:cxnSp>
        <p:nvCxnSpPr>
          <p:cNvPr id="10" name="Straight Arrow Connector 9"/>
          <p:cNvCxnSpPr/>
          <p:nvPr/>
        </p:nvCxnSpPr>
        <p:spPr>
          <a:xfrm>
            <a:off x="533400" y="1524000"/>
            <a:ext cx="559676"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268692" y="4798697"/>
            <a:ext cx="559676"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5376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7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75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3961" y="228600"/>
            <a:ext cx="8153400" cy="2523768"/>
          </a:xfrm>
          <a:prstGeom prst="rect">
            <a:avLst/>
          </a:prstGeom>
        </p:spPr>
        <p:txBody>
          <a:bodyPr wrap="square">
            <a:spAutoFit/>
          </a:bodyPr>
          <a:lstStyle/>
          <a:p>
            <a:pPr>
              <a:buFont typeface="Wingdings" pitchFamily="2" charset="2"/>
              <a:buChar char="Ø"/>
            </a:pPr>
            <a:r>
              <a:rPr lang="en-US">
                <a:solidFill>
                  <a:srgbClr val="3366FF"/>
                </a:solidFill>
                <a:latin typeface="Times New Roman" pitchFamily="18" charset="0"/>
              </a:rPr>
              <a:t> </a:t>
            </a:r>
            <a:r>
              <a:rPr lang="en-US" smtClean="0">
                <a:solidFill>
                  <a:srgbClr val="3366FF"/>
                </a:solidFill>
                <a:latin typeface="Times New Roman" pitchFamily="18" charset="0"/>
              </a:rPr>
              <a:t> </a:t>
            </a:r>
            <a:r>
              <a:rPr lang="en-US" sz="2800" smtClean="0">
                <a:latin typeface="Times New Roman" pitchFamily="18" charset="0"/>
              </a:rPr>
              <a:t>Bên </a:t>
            </a:r>
            <a:r>
              <a:rPr lang="en-US" sz="2800">
                <a:latin typeface="Times New Roman" pitchFamily="18" charset="0"/>
              </a:rPr>
              <a:t>cạnh Phòng thành, Hoàng thành, Tử Cấm Thành, đàn Nam Giao,… kinh đô Huế còn có những lăng tẩm nổi tiếng như lăng Gia Long, lăng Minh Mạng, lăng Tự Đức,… cùng những công trình đặc sắc mang đậm văn hoá dân tộc</a:t>
            </a:r>
            <a:r>
              <a:rPr lang="en-US" sz="2800" smtClean="0">
                <a:latin typeface="Times New Roman" pitchFamily="18" charset="0"/>
              </a:rPr>
              <a:t>.</a:t>
            </a:r>
          </a:p>
          <a:p>
            <a:endParaRPr lang="en-US">
              <a:solidFill>
                <a:srgbClr val="3366FF"/>
              </a:solidFill>
              <a:latin typeface="Times New Roman" pitchFamily="18" charset="0"/>
            </a:endParaRPr>
          </a:p>
        </p:txBody>
      </p:sp>
      <p:pic>
        <p:nvPicPr>
          <p:cNvPr id="5" name="Picture 8" descr="Lăng Khải Đị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23" y="2654587"/>
            <a:ext cx="4636477" cy="3200400"/>
          </a:xfrm>
          <a:prstGeom prst="rect">
            <a:avLst/>
          </a:prstGeom>
          <a:noFill/>
          <a:ln w="76200" cmpd="tri">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990600" y="6019800"/>
            <a:ext cx="3033203" cy="584775"/>
          </a:xfrm>
          <a:prstGeom prst="rect">
            <a:avLst/>
          </a:prstGeom>
          <a:noFill/>
        </p:spPr>
        <p:txBody>
          <a:bodyPr wrap="none" lIns="91440" tIns="45720" rIns="91440" bIns="45720">
            <a:spAutoFit/>
          </a:bodyPr>
          <a:lstStyle/>
          <a:p>
            <a:pPr algn="ctr"/>
            <a:r>
              <a:rPr lang="en-US" sz="32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 Khải Định</a:t>
            </a:r>
            <a:endParaRPr lang="en-US" sz="32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7" name="Picture 4" descr="Grave_tu_d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190012"/>
            <a:ext cx="2895600" cy="3800475"/>
          </a:xfrm>
          <a:prstGeom prst="rect">
            <a:avLst/>
          </a:prstGeom>
          <a:noFill/>
          <a:ln w="76200" cmpd="tri">
            <a:solidFill>
              <a:srgbClr val="66CC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402839" y="6194323"/>
            <a:ext cx="2541658" cy="584775"/>
          </a:xfrm>
          <a:prstGeom prst="rect">
            <a:avLst/>
          </a:prstGeom>
          <a:noFill/>
        </p:spPr>
        <p:txBody>
          <a:bodyPr wrap="none" lIns="91440" tIns="45720" rIns="91440" bIns="45720">
            <a:spAutoFit/>
          </a:bodyPr>
          <a:lstStyle/>
          <a:p>
            <a:pPr algn="ctr"/>
            <a:r>
              <a:rPr lang="en-US" sz="32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 Tự Đức</a:t>
            </a:r>
            <a:endParaRPr lang="en-US" sz="32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708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0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21" y="2895600"/>
            <a:ext cx="3571164"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19910"/>
            <a:ext cx="3886200" cy="3263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54584" y="1138397"/>
            <a:ext cx="3033203" cy="584775"/>
          </a:xfrm>
          <a:prstGeom prst="rect">
            <a:avLst/>
          </a:prstGeom>
          <a:noFill/>
        </p:spPr>
        <p:txBody>
          <a:bodyPr wrap="none" lIns="91440" tIns="45720" rIns="91440" bIns="45720">
            <a:spAutoFit/>
          </a:bodyPr>
          <a:lstStyle/>
          <a:p>
            <a:pPr algn="ctr"/>
            <a:r>
              <a:rPr lang="en-US" sz="32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 Khải Định</a:t>
            </a:r>
            <a:endParaRPr lang="en-US" sz="32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95306"/>
            <a:ext cx="3792829" cy="2655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887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ackup\hình nền pp\hues-lang-minh-mang-20-4428-13972107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52" y="381000"/>
            <a:ext cx="3429000"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745777" y="5715000"/>
            <a:ext cx="2898550" cy="523220"/>
          </a:xfrm>
          <a:prstGeom prst="rect">
            <a:avLst/>
          </a:prstGeom>
          <a:noFill/>
        </p:spPr>
        <p:txBody>
          <a:bodyPr wrap="none" lIns="91440" tIns="45720" rIns="91440" bIns="45720">
            <a:spAutoFit/>
          </a:bodyPr>
          <a:lstStyle/>
          <a:p>
            <a:pPr algn="ctr"/>
            <a:r>
              <a:rPr lang="en-US" sz="28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 Minh Mạng</a:t>
            </a:r>
            <a:endParaRPr lang="en-US" sz="2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1027" name="Picture 3" descr="D:\backup\hình nền pp\LangGiaLong04-6607-13972107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58645"/>
            <a:ext cx="4805406"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257800" y="4615190"/>
            <a:ext cx="2518639" cy="523220"/>
          </a:xfrm>
          <a:prstGeom prst="rect">
            <a:avLst/>
          </a:prstGeom>
          <a:noFill/>
        </p:spPr>
        <p:txBody>
          <a:bodyPr wrap="none" lIns="91440" tIns="45720" rIns="91440" bIns="45720">
            <a:spAutoFit/>
          </a:bodyPr>
          <a:lstStyle/>
          <a:p>
            <a:pPr algn="ctr"/>
            <a:r>
              <a:rPr lang="en-US" sz="28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Lăng Gia Long</a:t>
            </a:r>
            <a:endParaRPr lang="en-US" sz="28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184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ipe(left)">
                                      <p:cBhvr>
                                        <p:cTn id="15" dur="750"/>
                                        <p:tgtEl>
                                          <p:spTgt spid="10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 y="187716"/>
            <a:ext cx="4453400" cy="3451470"/>
            <a:chOff x="21021" y="0"/>
            <a:chExt cx="4453400" cy="345147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1" y="0"/>
              <a:ext cx="4453400" cy="308213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81000" y="3082138"/>
              <a:ext cx="3657600" cy="369332"/>
            </a:xfrm>
            <a:prstGeom prst="rect">
              <a:avLst/>
            </a:prstGeom>
            <a:noFill/>
          </p:spPr>
          <p:txBody>
            <a:bodyPr wrap="square" rtlCol="0">
              <a:spAutoFit/>
            </a:bodyPr>
            <a:lstStyle/>
            <a:p>
              <a:pPr algn="just"/>
              <a:r>
                <a:rPr lang="vi-VN" b="1" dirty="0" smtClean="0">
                  <a:solidFill>
                    <a:srgbClr val="333333"/>
                  </a:solidFill>
                  <a:latin typeface="Roboto"/>
                </a:rPr>
                <a:t>Lăng Đồng </a:t>
              </a:r>
              <a:r>
                <a:rPr lang="vi-VN" b="1" dirty="0">
                  <a:solidFill>
                    <a:srgbClr val="333333"/>
                  </a:solidFill>
                  <a:latin typeface="Roboto"/>
                </a:rPr>
                <a:t>Khánh</a:t>
              </a:r>
              <a:endParaRPr lang="vi-VN" b="0" i="0" dirty="0">
                <a:solidFill>
                  <a:srgbClr val="333333"/>
                </a:solidFill>
                <a:effectLst/>
                <a:latin typeface="Roboto"/>
              </a:endParaRPr>
            </a:p>
          </p:txBody>
        </p:sp>
      </p:grpSp>
      <p:grpSp>
        <p:nvGrpSpPr>
          <p:cNvPr id="8" name="Group 7"/>
          <p:cNvGrpSpPr/>
          <p:nvPr/>
        </p:nvGrpSpPr>
        <p:grpSpPr>
          <a:xfrm>
            <a:off x="4800600" y="187716"/>
            <a:ext cx="4114800" cy="3483001"/>
            <a:chOff x="4800600" y="0"/>
            <a:chExt cx="4114800" cy="348300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114800" cy="3083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67400" y="3113669"/>
              <a:ext cx="1905000" cy="369332"/>
            </a:xfrm>
            <a:prstGeom prst="rect">
              <a:avLst/>
            </a:prstGeom>
            <a:noFill/>
          </p:spPr>
          <p:txBody>
            <a:bodyPr wrap="square" rtlCol="0">
              <a:spAutoFit/>
            </a:bodyPr>
            <a:lstStyle/>
            <a:p>
              <a:pPr algn="just"/>
              <a:r>
                <a:rPr lang="vi-VN" b="1" dirty="0">
                  <a:solidFill>
                    <a:srgbClr val="333333"/>
                  </a:solidFill>
                  <a:latin typeface="Roboto"/>
                </a:rPr>
                <a:t>Lăng Dục Đức</a:t>
              </a:r>
              <a:endParaRPr lang="vi-VN" b="0" i="0" dirty="0">
                <a:solidFill>
                  <a:srgbClr val="333333"/>
                </a:solidFill>
                <a:effectLst/>
                <a:latin typeface="Roboto"/>
              </a:endParaRPr>
            </a:p>
          </p:txBody>
        </p:sp>
      </p:grpSp>
      <p:grpSp>
        <p:nvGrpSpPr>
          <p:cNvPr id="7" name="Group 6"/>
          <p:cNvGrpSpPr/>
          <p:nvPr/>
        </p:nvGrpSpPr>
        <p:grpSpPr>
          <a:xfrm>
            <a:off x="2707369" y="3670717"/>
            <a:ext cx="3534103" cy="3165084"/>
            <a:chOff x="47297" y="3483001"/>
            <a:chExt cx="3534103" cy="3196615"/>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7" y="3483001"/>
              <a:ext cx="3534103" cy="2827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400" y="6310284"/>
              <a:ext cx="2362200" cy="369332"/>
            </a:xfrm>
            <a:prstGeom prst="rect">
              <a:avLst/>
            </a:prstGeom>
            <a:noFill/>
          </p:spPr>
          <p:txBody>
            <a:bodyPr wrap="square" rtlCol="0">
              <a:spAutoFit/>
            </a:bodyPr>
            <a:lstStyle/>
            <a:p>
              <a:pPr algn="just"/>
              <a:r>
                <a:rPr lang="vi-VN" b="1" dirty="0">
                  <a:solidFill>
                    <a:srgbClr val="333333"/>
                  </a:solidFill>
                  <a:latin typeface="Roboto"/>
                </a:rPr>
                <a:t>Lăng Thiệu Trị</a:t>
              </a:r>
              <a:endParaRPr lang="vi-VN" b="0" i="0" dirty="0">
                <a:solidFill>
                  <a:srgbClr val="333333"/>
                </a:solidFill>
                <a:effectLst/>
                <a:latin typeface="Roboto"/>
              </a:endParaRPr>
            </a:p>
          </p:txBody>
        </p:sp>
      </p:grpSp>
    </p:spTree>
    <p:extLst>
      <p:ext uri="{BB962C8B-B14F-4D97-AF65-F5344CB8AC3E}">
        <p14:creationId xmlns:p14="http://schemas.microsoft.com/office/powerpoint/2010/main" val="409390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3404152"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6626087"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4400" y="457200"/>
            <a:ext cx="3429000" cy="584775"/>
          </a:xfrm>
          <a:prstGeom prst="rect">
            <a:avLst/>
          </a:prstGeom>
          <a:noFill/>
        </p:spPr>
        <p:txBody>
          <a:bodyPr wrap="square" rtlCol="0">
            <a:spAutoFit/>
          </a:bodyPr>
          <a:lstStyle/>
          <a:p>
            <a:r>
              <a:rPr lang="en-US" sz="3200" dirty="0" err="1" smtClean="0"/>
              <a:t>Chùa</a:t>
            </a:r>
            <a:r>
              <a:rPr lang="en-US" sz="3200" dirty="0" smtClean="0"/>
              <a:t> </a:t>
            </a:r>
            <a:r>
              <a:rPr lang="en-US" sz="3200" dirty="0" err="1" smtClean="0"/>
              <a:t>Thiên</a:t>
            </a:r>
            <a:r>
              <a:rPr lang="en-US" sz="3200" dirty="0" smtClean="0"/>
              <a:t> </a:t>
            </a:r>
            <a:r>
              <a:rPr lang="en-US" sz="3200" dirty="0" err="1" smtClean="0"/>
              <a:t>Mụ</a:t>
            </a:r>
            <a:r>
              <a:rPr lang="en-US" sz="3200" dirty="0" smtClean="0"/>
              <a:t> </a:t>
            </a:r>
            <a:endParaRPr lang="en-US" sz="3200" dirty="0"/>
          </a:p>
        </p:txBody>
      </p:sp>
    </p:spTree>
    <p:extLst>
      <p:ext uri="{BB962C8B-B14F-4D97-AF65-F5344CB8AC3E}">
        <p14:creationId xmlns:p14="http://schemas.microsoft.com/office/powerpoint/2010/main" val="624609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256" y="511629"/>
            <a:ext cx="4429744" cy="6201641"/>
          </a:xfrm>
          <a:prstGeom prst="rect">
            <a:avLst/>
          </a:prstGeom>
          <a:ln>
            <a:noFill/>
          </a:ln>
          <a:effectLst>
            <a:outerShdw blurRad="292100" dist="139700" dir="2700000" algn="tl" rotWithShape="0">
              <a:srgbClr val="333333">
                <a:alpha val="65000"/>
              </a:srgbClr>
            </a:outerShdw>
          </a:effec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67467"/>
            <a:ext cx="4448796" cy="6211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3319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066800" y="1952685"/>
            <a:ext cx="7772400" cy="4524315"/>
          </a:xfrm>
          <a:prstGeom prst="rect">
            <a:avLst/>
          </a:prstGeom>
        </p:spPr>
        <p:txBody>
          <a:bodyPr wrap="square">
            <a:spAutoFit/>
          </a:bodyPr>
          <a:lstStyle/>
          <a:p>
            <a:pPr algn="just"/>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Lăng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tẩm</a:t>
            </a:r>
            <a:r>
              <a:rPr lang="en-US" sz="3200" dirty="0">
                <a:solidFill>
                  <a:srgbClr val="C00000"/>
                </a:solidFill>
                <a:latin typeface="Times New Roman" pitchFamily="18" charset="0"/>
                <a:cs typeface="Times New Roman" pitchFamily="18" charset="0"/>
              </a:rPr>
              <a:t> : </a:t>
            </a:r>
            <a:r>
              <a:rPr lang="en-US" sz="3200" dirty="0" err="1">
                <a:solidFill>
                  <a:srgbClr val="C00000"/>
                </a:solidFill>
                <a:latin typeface="Times New Roman" pitchFamily="18" charset="0"/>
                <a:cs typeface="Times New Roman" pitchFamily="18" charset="0"/>
              </a:rPr>
              <a:t>Đây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các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công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kiến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trúc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trị</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nghệ</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thuật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cao</a:t>
            </a:r>
            <a:r>
              <a:rPr lang="en-US" sz="3200" dirty="0">
                <a:solidFill>
                  <a:srgbClr val="C00000"/>
                </a:solidFill>
                <a:latin typeface="Times New Roman" pitchFamily="18" charset="0"/>
                <a:cs typeface="Times New Roman" pitchFamily="18" charset="0"/>
              </a:rPr>
              <a:t> , </a:t>
            </a:r>
            <a:r>
              <a:rPr lang="en-US" sz="3200" dirty="0" err="1">
                <a:solidFill>
                  <a:srgbClr val="C00000"/>
                </a:solidFill>
                <a:latin typeface="Times New Roman" pitchFamily="18" charset="0"/>
                <a:cs typeface="Times New Roman" pitchFamily="18" charset="0"/>
              </a:rPr>
              <a:t>được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xây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dưng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theo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sở</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thích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của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các</a:t>
            </a:r>
            <a:r>
              <a:rPr lang="en-US" sz="3200" dirty="0">
                <a:solidFill>
                  <a:srgbClr val="C00000"/>
                </a:solidFill>
                <a:latin typeface="Times New Roman" pitchFamily="18" charset="0"/>
                <a:cs typeface="Times New Roman" pitchFamily="18" charset="0"/>
              </a:rPr>
              <a:t> vi </a:t>
            </a:r>
            <a:r>
              <a:rPr lang="en-US" sz="3200" dirty="0" err="1">
                <a:solidFill>
                  <a:srgbClr val="C00000"/>
                </a:solidFill>
                <a:latin typeface="Times New Roman" pitchFamily="18" charset="0"/>
                <a:cs typeface="Times New Roman" pitchFamily="18" charset="0"/>
              </a:rPr>
              <a:t>vua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Kết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hợp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hài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hòa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giữa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kiến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trúc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thiên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nhiên</a:t>
            </a:r>
            <a:r>
              <a:rPr lang="en-US" sz="3200" dirty="0">
                <a:solidFill>
                  <a:srgbClr val="C00000"/>
                </a:solidFill>
                <a:latin typeface="Times New Roman" pitchFamily="18" charset="0"/>
                <a:cs typeface="Times New Roman" pitchFamily="18" charset="0"/>
              </a:rPr>
              <a:t> . </a:t>
            </a:r>
            <a:r>
              <a:rPr lang="en-US" sz="3200" dirty="0" err="1">
                <a:solidFill>
                  <a:srgbClr val="C00000"/>
                </a:solidFill>
                <a:latin typeface="Times New Roman" pitchFamily="18" charset="0"/>
                <a:cs typeface="Times New Roman" pitchFamily="18" charset="0"/>
              </a:rPr>
              <a:t>Những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lăng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tiêu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biểu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như</a:t>
            </a:r>
            <a:r>
              <a:rPr lang="en-US" sz="3200" dirty="0">
                <a:solidFill>
                  <a:srgbClr val="C00000"/>
                </a:solidFill>
                <a:latin typeface="Times New Roman" pitchFamily="18" charset="0"/>
                <a:cs typeface="Times New Roman" pitchFamily="18" charset="0"/>
              </a:rPr>
              <a:t> Minh </a:t>
            </a:r>
            <a:r>
              <a:rPr lang="en-US" sz="3200" dirty="0" err="1">
                <a:solidFill>
                  <a:srgbClr val="C00000"/>
                </a:solidFill>
                <a:latin typeface="Times New Roman" pitchFamily="18" charset="0"/>
                <a:cs typeface="Times New Roman" pitchFamily="18" charset="0"/>
              </a:rPr>
              <a:t>mạng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Gia</a:t>
            </a:r>
            <a:r>
              <a:rPr lang="en-US" sz="3200" dirty="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Long,Tự</a:t>
            </a:r>
            <a:r>
              <a:rPr lang="en-US" sz="3200" dirty="0" smtClean="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Đức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đều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vẻ</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đẹp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hùng</a:t>
            </a:r>
            <a:r>
              <a:rPr lang="en-US" sz="3200" dirty="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vĩ</a:t>
            </a:r>
            <a:r>
              <a:rPr lang="en-US" sz="3200" dirty="0" smtClean="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mang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phong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cách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truyền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thống</a:t>
            </a:r>
            <a:r>
              <a:rPr lang="en-US" sz="3200" dirty="0">
                <a:solidFill>
                  <a:srgbClr val="C00000"/>
                </a:solidFill>
                <a:latin typeface="Times New Roman" pitchFamily="18" charset="0"/>
                <a:cs typeface="Times New Roman" pitchFamily="18" charset="0"/>
              </a:rPr>
              <a:t>. </a:t>
            </a:r>
          </a:p>
          <a:p>
            <a:pPr algn="just"/>
            <a:r>
              <a:rPr lang="vi-VN"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Được</a:t>
            </a:r>
            <a:r>
              <a:rPr lang="en-US" sz="3200" dirty="0" smtClean="0">
                <a:solidFill>
                  <a:srgbClr val="C00000"/>
                </a:solidFill>
                <a:latin typeface="Times New Roman" pitchFamily="18" charset="0"/>
                <a:cs typeface="Times New Roman" pitchFamily="18" charset="0"/>
              </a:rPr>
              <a:t> </a:t>
            </a:r>
            <a:r>
              <a:rPr lang="en-US" sz="3200" dirty="0">
                <a:solidFill>
                  <a:srgbClr val="C00000"/>
                </a:solidFill>
                <a:latin typeface="Times New Roman" pitchFamily="18" charset="0"/>
                <a:cs typeface="Times New Roman" pitchFamily="18" charset="0"/>
              </a:rPr>
              <a:t>UNESCO </a:t>
            </a:r>
            <a:r>
              <a:rPr lang="en-US" sz="3200" dirty="0" err="1">
                <a:solidFill>
                  <a:srgbClr val="C00000"/>
                </a:solidFill>
                <a:latin typeface="Times New Roman" pitchFamily="18" charset="0"/>
                <a:cs typeface="Times New Roman" pitchFamily="18" charset="0"/>
              </a:rPr>
              <a:t>công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nhận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là</a:t>
            </a:r>
            <a:r>
              <a:rPr lang="en-US" sz="3200" dirty="0">
                <a:solidFill>
                  <a:srgbClr val="C00000"/>
                </a:solidFill>
                <a:latin typeface="Times New Roman" pitchFamily="18" charset="0"/>
                <a:cs typeface="Times New Roman" pitchFamily="18" charset="0"/>
              </a:rPr>
              <a:t> di </a:t>
            </a:r>
            <a:r>
              <a:rPr lang="en-US" sz="3200" dirty="0" err="1">
                <a:solidFill>
                  <a:srgbClr val="C00000"/>
                </a:solidFill>
                <a:latin typeface="Times New Roman" pitchFamily="18" charset="0"/>
                <a:cs typeface="Times New Roman" pitchFamily="18" charset="0"/>
              </a:rPr>
              <a:t>sản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văn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thế</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giới</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5213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23" y="0"/>
            <a:ext cx="9756423" cy="6858000"/>
          </a:xfrm>
          <a:prstGeom prst="rect">
            <a:avLst/>
          </a:prstGeom>
        </p:spPr>
      </p:pic>
      <p:sp>
        <p:nvSpPr>
          <p:cNvPr id="5" name="Rectangle 4"/>
          <p:cNvSpPr/>
          <p:nvPr/>
        </p:nvSpPr>
        <p:spPr>
          <a:xfrm>
            <a:off x="-14748" y="-76200"/>
            <a:ext cx="8853948" cy="1631216"/>
          </a:xfrm>
          <a:prstGeom prst="rect">
            <a:avLst/>
          </a:prstGeom>
        </p:spPr>
        <p:txBody>
          <a:bodyPr wrap="square">
            <a:spAutoFit/>
          </a:bodyPr>
          <a:lstStyle/>
          <a:p>
            <a:pPr>
              <a:lnSpc>
                <a:spcPct val="150000"/>
              </a:lnSpc>
            </a:pPr>
            <a:r>
              <a:rPr lang="en-US" sz="4000" b="1" dirty="0" smtClean="0">
                <a:solidFill>
                  <a:srgbClr val="FF0000"/>
                </a:solidFill>
                <a:latin typeface="Times New Roman" pitchFamily="18" charset="0"/>
                <a:cs typeface="Times New Roman" pitchFamily="18" charset="0"/>
              </a:rPr>
              <a:t>II</a:t>
            </a:r>
            <a:r>
              <a:rPr lang="vi-VN" sz="4000" b="1" dirty="0" smtClean="0">
                <a:solidFill>
                  <a:srgbClr val="FF0000"/>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Một</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số</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thành</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tựu</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về</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mỹ</a:t>
            </a:r>
            <a:r>
              <a:rPr lang="en-US" sz="4000" b="1" u="sng" dirty="0">
                <a:solidFill>
                  <a:srgbClr val="FF0000"/>
                </a:solidFill>
                <a:latin typeface="Times New Roman" pitchFamily="18" charset="0"/>
                <a:cs typeface="Times New Roman" pitchFamily="18" charset="0"/>
              </a:rPr>
              <a:t> </a:t>
            </a:r>
            <a:r>
              <a:rPr lang="en-US" sz="4000" b="1" u="sng" dirty="0" err="1" smtClean="0">
                <a:solidFill>
                  <a:srgbClr val="FF0000"/>
                </a:solidFill>
                <a:latin typeface="Times New Roman" pitchFamily="18" charset="0"/>
                <a:cs typeface="Times New Roman" pitchFamily="18" charset="0"/>
              </a:rPr>
              <a:t>thuật</a:t>
            </a:r>
            <a:endParaRPr lang="en-US" sz="4000" dirty="0">
              <a:solidFill>
                <a:srgbClr val="FF0000"/>
              </a:solidFill>
              <a:latin typeface="Times New Roman" pitchFamily="18" charset="0"/>
              <a:cs typeface="Times New Roman" pitchFamily="18" charset="0"/>
            </a:endParaRPr>
          </a:p>
          <a:p>
            <a:r>
              <a:rPr lang="en-US" sz="4000" b="1" i="1" dirty="0">
                <a:latin typeface="Times New Roman" pitchFamily="18" charset="0"/>
                <a:cs typeface="Times New Roman" pitchFamily="18" charset="0"/>
              </a:rPr>
              <a:t>1 </a:t>
            </a:r>
            <a:r>
              <a:rPr lang="en-US" sz="4000" b="1" i="1" dirty="0" err="1">
                <a:latin typeface="Times New Roman" pitchFamily="18" charset="0"/>
                <a:cs typeface="Times New Roman" pitchFamily="18" charset="0"/>
              </a:rPr>
              <a:t>Kiến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trúc</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kinh</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đô</a:t>
            </a: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Huế</a:t>
            </a:r>
            <a:r>
              <a:rPr lang="en-US" sz="4000" b="1" dirty="0">
                <a:solidFill>
                  <a:srgbClr val="FF0000"/>
                </a:solidFill>
                <a:latin typeface="Times New Roman" pitchFamily="18" charset="0"/>
                <a:cs typeface="Times New Roman" pitchFamily="18" charset="0"/>
              </a:rPr>
              <a:t> ( </a:t>
            </a:r>
            <a:r>
              <a:rPr lang="en-US" sz="4000" b="1" dirty="0" err="1">
                <a:solidFill>
                  <a:srgbClr val="FF0000"/>
                </a:solidFill>
                <a:latin typeface="Times New Roman" pitchFamily="18" charset="0"/>
                <a:cs typeface="Times New Roman" pitchFamily="18" charset="0"/>
              </a:rPr>
              <a:t>ghi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
        <p:nvSpPr>
          <p:cNvPr id="6" name="Rectangle 5"/>
          <p:cNvSpPr/>
          <p:nvPr/>
        </p:nvSpPr>
        <p:spPr>
          <a:xfrm>
            <a:off x="304800" y="1618595"/>
            <a:ext cx="8915400" cy="4401205"/>
          </a:xfrm>
          <a:prstGeom prst="rect">
            <a:avLst/>
          </a:prstGeom>
        </p:spPr>
        <p:txBody>
          <a:bodyPr wrap="square">
            <a:spAutoFit/>
          </a:bodyPr>
          <a:lstStyle/>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Quần</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qui </a:t>
            </a:r>
            <a:r>
              <a:rPr lang="en-US" sz="4000" dirty="0" err="1">
                <a:latin typeface="Times New Roman" pitchFamily="18" charset="0"/>
                <a:cs typeface="Times New Roman" pitchFamily="18" charset="0"/>
              </a:rPr>
              <a:t>mô</a:t>
            </a:r>
            <a:r>
              <a:rPr lang="en-US" sz="4000" dirty="0">
                <a:latin typeface="Times New Roman" pitchFamily="18" charset="0"/>
                <a:cs typeface="Times New Roman" pitchFamily="18" charset="0"/>
              </a:rPr>
              <a:t> to </a:t>
            </a:r>
            <a:r>
              <a:rPr lang="en-US" sz="4000" dirty="0" err="1">
                <a:latin typeface="Times New Roman" pitchFamily="18" charset="0"/>
                <a:cs typeface="Times New Roman" pitchFamily="18" charset="0"/>
              </a:rPr>
              <a:t>lớn</a:t>
            </a:r>
            <a:r>
              <a:rPr lang="en-US" sz="4000" dirty="0">
                <a:latin typeface="Times New Roman" pitchFamily="18" charset="0"/>
                <a:cs typeface="Times New Roman" pitchFamily="18" charset="0"/>
              </a:rPr>
              <a:t>.</a:t>
            </a:r>
          </a:p>
          <a:p>
            <a:pPr lvl="0"/>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tẩm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Long, Minh </a:t>
            </a:r>
            <a:r>
              <a:rPr lang="en-US" sz="4000" dirty="0" err="1">
                <a:latin typeface="Times New Roman" pitchFamily="18" charset="0"/>
                <a:cs typeface="Times New Roman" pitchFamily="18" charset="0"/>
              </a:rPr>
              <a:t>Mạng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Đức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Khải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Kết</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hòa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yếu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thiên</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nhiên</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Được</a:t>
            </a:r>
            <a:r>
              <a:rPr lang="en-US" sz="4000" dirty="0" smtClean="0">
                <a:latin typeface="Times New Roman" pitchFamily="18" charset="0"/>
                <a:cs typeface="Times New Roman" pitchFamily="18" charset="0"/>
              </a:rPr>
              <a:t> </a:t>
            </a:r>
            <a:r>
              <a:rPr lang="en-US" sz="4000" dirty="0">
                <a:latin typeface="Times New Roman" pitchFamily="18" charset="0"/>
                <a:cs typeface="Times New Roman" pitchFamily="18" charset="0"/>
              </a:rPr>
              <a:t>UNESCO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di </a:t>
            </a:r>
            <a:r>
              <a:rPr lang="en-US" sz="4000" dirty="0" err="1">
                <a:latin typeface="Times New Roman" pitchFamily="18" charset="0"/>
                <a:cs typeface="Times New Roman" pitchFamily="18" charset="0"/>
              </a:rPr>
              <a:t>sản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hóa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( 1993)</a:t>
            </a:r>
          </a:p>
        </p:txBody>
      </p:sp>
    </p:spTree>
    <p:extLst>
      <p:ext uri="{BB962C8B-B14F-4D97-AF65-F5344CB8AC3E}">
        <p14:creationId xmlns:p14="http://schemas.microsoft.com/office/powerpoint/2010/main" val="41329026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75" y="0"/>
            <a:ext cx="9756423" cy="6858000"/>
          </a:xfrm>
          <a:prstGeom prst="rect">
            <a:avLst/>
          </a:prstGeom>
        </p:spPr>
      </p:pic>
      <p:sp>
        <p:nvSpPr>
          <p:cNvPr id="5" name="Rectangle 4"/>
          <p:cNvSpPr/>
          <p:nvPr/>
        </p:nvSpPr>
        <p:spPr>
          <a:xfrm>
            <a:off x="-46703" y="1015040"/>
            <a:ext cx="7353295" cy="707886"/>
          </a:xfrm>
          <a:prstGeom prst="rect">
            <a:avLst/>
          </a:prstGeom>
        </p:spPr>
        <p:txBody>
          <a:bodyPr wrap="none">
            <a:spAutoFit/>
          </a:bodyPr>
          <a:lstStyle/>
          <a:p>
            <a:r>
              <a:rPr lang="en-US" sz="4000" b="1" i="1" dirty="0" smtClean="0">
                <a:latin typeface="Times New Roman" pitchFamily="18" charset="0"/>
                <a:cs typeface="Times New Roman" pitchFamily="18" charset="0"/>
              </a:rPr>
              <a:t>2</a:t>
            </a:r>
            <a:r>
              <a:rPr lang="vi-VN" sz="4000" b="1" i="1" dirty="0" smtClean="0">
                <a:latin typeface="Times New Roman" pitchFamily="18" charset="0"/>
                <a:cs typeface="Times New Roman" pitchFamily="18" charset="0"/>
              </a:rPr>
              <a:t>.</a:t>
            </a:r>
            <a:r>
              <a:rPr lang="en-US" sz="4000" b="1" i="1" dirty="0" smtClean="0">
                <a:latin typeface="Times New Roman" pitchFamily="18" charset="0"/>
                <a:cs typeface="Times New Roman" pitchFamily="18" charset="0"/>
              </a:rPr>
              <a:t> </a:t>
            </a:r>
            <a:r>
              <a:rPr lang="en-US" sz="4000" b="1" i="1" dirty="0" err="1">
                <a:latin typeface="Times New Roman" pitchFamily="18" charset="0"/>
                <a:cs typeface="Times New Roman" pitchFamily="18" charset="0"/>
              </a:rPr>
              <a:t>Điêu</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khắc</a:t>
            </a:r>
            <a:r>
              <a:rPr lang="en-US" sz="4000" b="1" i="1" dirty="0">
                <a:latin typeface="Times New Roman" pitchFamily="18" charset="0"/>
                <a:cs typeface="Times New Roman" pitchFamily="18" charset="0"/>
              </a:rPr>
              <a:t> , </a:t>
            </a:r>
            <a:r>
              <a:rPr lang="en-US" sz="4000" b="1" i="1" dirty="0" err="1">
                <a:latin typeface="Times New Roman" pitchFamily="18" charset="0"/>
                <a:cs typeface="Times New Roman" pitchFamily="18" charset="0"/>
              </a:rPr>
              <a:t>đồ</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hội</a:t>
            </a: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họa</a:t>
            </a:r>
            <a:r>
              <a:rPr lang="vi-VN" sz="4000" b="1" i="1" dirty="0" smtClean="0">
                <a:latin typeface="Times New Roman" pitchFamily="18" charset="0"/>
                <a:cs typeface="Times New Roman" pitchFamily="18" charset="0"/>
              </a:rPr>
              <a:t> :</a:t>
            </a:r>
            <a:endParaRPr lang="en-US" sz="4000" dirty="0">
              <a:solidFill>
                <a:srgbClr val="FF0000"/>
              </a:solidFill>
              <a:latin typeface="Times New Roman" pitchFamily="18" charset="0"/>
              <a:cs typeface="Times New Roman" pitchFamily="18" charset="0"/>
            </a:endParaRPr>
          </a:p>
        </p:txBody>
      </p:sp>
      <p:sp>
        <p:nvSpPr>
          <p:cNvPr id="6" name="Rectangle 5"/>
          <p:cNvSpPr/>
          <p:nvPr/>
        </p:nvSpPr>
        <p:spPr>
          <a:xfrm>
            <a:off x="152069" y="380999"/>
            <a:ext cx="6527749" cy="646331"/>
          </a:xfrm>
          <a:prstGeom prst="rect">
            <a:avLst/>
          </a:prstGeom>
        </p:spPr>
        <p:txBody>
          <a:bodyPr wrap="none">
            <a:spAutoFit/>
          </a:bodyPr>
          <a:lstStyle/>
          <a:p>
            <a:r>
              <a:rPr lang="en-US" sz="3600" b="1" u="sng">
                <a:solidFill>
                  <a:srgbClr val="FF0000"/>
                </a:solidFill>
                <a:latin typeface="Times New Roman" pitchFamily="18" charset="0"/>
                <a:cs typeface="Times New Roman" pitchFamily="18" charset="0"/>
              </a:rPr>
              <a:t>II Một số thành tựu về mỹ thuật</a:t>
            </a:r>
            <a:endParaRPr lang="en-US" sz="3600">
              <a:solidFill>
                <a:srgbClr val="FF0000"/>
              </a:solidFill>
              <a:latin typeface="Times New Roman" pitchFamily="18" charset="0"/>
              <a:cs typeface="Times New Roman" pitchFamily="18" charset="0"/>
            </a:endParaRPr>
          </a:p>
        </p:txBody>
      </p:sp>
      <p:sp>
        <p:nvSpPr>
          <p:cNvPr id="8" name="Rectangle 7"/>
          <p:cNvSpPr/>
          <p:nvPr/>
        </p:nvSpPr>
        <p:spPr>
          <a:xfrm>
            <a:off x="152069" y="1752423"/>
            <a:ext cx="2169184" cy="584775"/>
          </a:xfrm>
          <a:prstGeom prst="rect">
            <a:avLst/>
          </a:prstGeom>
        </p:spPr>
        <p:txBody>
          <a:bodyPr wrap="none">
            <a:spAutoFit/>
          </a:bodyPr>
          <a:lstStyle/>
          <a:p>
            <a:pPr lvl="0"/>
            <a:r>
              <a:rPr lang="en-US" sz="3200" i="1" u="sng">
                <a:solidFill>
                  <a:schemeClr val="accent2">
                    <a:lumMod val="75000"/>
                  </a:schemeClr>
                </a:solidFill>
                <a:latin typeface="Times New Roman" pitchFamily="18" charset="0"/>
                <a:cs typeface="Times New Roman" pitchFamily="18" charset="0"/>
              </a:rPr>
              <a:t>a.Điêu khắc</a:t>
            </a:r>
            <a:endParaRPr lang="en-US" sz="3200">
              <a:solidFill>
                <a:schemeClr val="accent2">
                  <a:lumMod val="75000"/>
                </a:schemeClr>
              </a:solidFill>
              <a:latin typeface="Times New Roman" pitchFamily="18" charset="0"/>
              <a:cs typeface="Times New Roman" pitchFamily="18" charset="0"/>
            </a:endParaRPr>
          </a:p>
        </p:txBody>
      </p:sp>
      <p:sp>
        <p:nvSpPr>
          <p:cNvPr id="9" name="Rectangle 8"/>
          <p:cNvSpPr/>
          <p:nvPr/>
        </p:nvSpPr>
        <p:spPr>
          <a:xfrm>
            <a:off x="304800" y="2337198"/>
            <a:ext cx="7696200" cy="1077218"/>
          </a:xfrm>
          <a:prstGeom prst="rect">
            <a:avLst/>
          </a:prstGeom>
        </p:spPr>
        <p:txBody>
          <a:bodyPr wrap="square">
            <a:spAutoFit/>
          </a:bodyPr>
          <a:lstStyle/>
          <a:p>
            <a:r>
              <a:rPr lang="en-US" sz="3200" b="1">
                <a:solidFill>
                  <a:srgbClr val="FF0000"/>
                </a:solidFill>
                <a:latin typeface="Times New Roman" pitchFamily="18" charset="0"/>
                <a:cs typeface="Times New Roman" pitchFamily="18" charset="0"/>
              </a:rPr>
              <a:t>?</a:t>
            </a:r>
            <a:r>
              <a:rPr lang="en-US" sz="3200">
                <a:solidFill>
                  <a:srgbClr val="FF0000"/>
                </a:solidFill>
                <a:latin typeface="Times New Roman" pitchFamily="18" charset="0"/>
                <a:cs typeface="Times New Roman" pitchFamily="18" charset="0"/>
              </a:rPr>
              <a:t> Các em hãy cho bết 1 số đặc trưng tiêu biểu của Điêu khắc thời Nguyễn?</a:t>
            </a:r>
          </a:p>
        </p:txBody>
      </p:sp>
      <p:sp>
        <p:nvSpPr>
          <p:cNvPr id="10" name="Rectangle 9"/>
          <p:cNvSpPr/>
          <p:nvPr/>
        </p:nvSpPr>
        <p:spPr>
          <a:xfrm>
            <a:off x="384298" y="3446206"/>
            <a:ext cx="6934200" cy="1200329"/>
          </a:xfrm>
          <a:prstGeom prst="rect">
            <a:avLst/>
          </a:prstGeom>
        </p:spPr>
        <p:txBody>
          <a:bodyPr wrap="square">
            <a:spAutoFit/>
          </a:bodyPr>
          <a:lstStyle/>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trưng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Nghê</a:t>
            </a:r>
            <a:r>
              <a:rPr lang="en-US" sz="3600" dirty="0">
                <a:latin typeface="Times New Roman" pitchFamily="18" charset="0"/>
                <a:cs typeface="Times New Roman" pitchFamily="18" charset="0"/>
              </a:rPr>
              <a:t> , </a:t>
            </a:r>
            <a:r>
              <a:rPr lang="vi-VN" sz="3600" dirty="0" err="1">
                <a:latin typeface="Times New Roman" pitchFamily="18" charset="0"/>
                <a:cs typeface="Times New Roman" pitchFamily="18" charset="0"/>
              </a:rPr>
              <a:t>C</a:t>
            </a:r>
            <a:r>
              <a:rPr lang="en-US" sz="3600" dirty="0" err="1" smtClean="0">
                <a:latin typeface="Times New Roman" pitchFamily="18" charset="0"/>
                <a:cs typeface="Times New Roman" pitchFamily="18" charset="0"/>
              </a:rPr>
              <a:t>ửu</a:t>
            </a:r>
            <a:r>
              <a:rPr lang="en-US" sz="3600" dirty="0" smtClean="0">
                <a:latin typeface="Times New Roman" pitchFamily="18" charset="0"/>
                <a:cs typeface="Times New Roman" pitchFamily="18" charset="0"/>
              </a:rPr>
              <a:t> đ</a:t>
            </a:r>
            <a:r>
              <a:rPr lang="vi-VN" sz="3600" dirty="0">
                <a:latin typeface="Times New Roman" pitchFamily="18" charset="0"/>
                <a:cs typeface="Times New Roman" pitchFamily="18" charset="0"/>
              </a:rPr>
              <a:t>ỉ</a:t>
            </a:r>
            <a:r>
              <a:rPr lang="en-US" sz="3600" dirty="0" err="1" smtClean="0">
                <a:latin typeface="Times New Roman" pitchFamily="18" charset="0"/>
                <a:cs typeface="Times New Roman" pitchFamily="18" charset="0"/>
              </a:rPr>
              <a:t>nh</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đúc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p>
        </p:txBody>
      </p:sp>
    </p:spTree>
    <p:extLst>
      <p:ext uri="{BB962C8B-B14F-4D97-AF65-F5344CB8AC3E}">
        <p14:creationId xmlns:p14="http://schemas.microsoft.com/office/powerpoint/2010/main" val="426076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75" y="0"/>
            <a:ext cx="9756423" cy="6858000"/>
          </a:xfrm>
          <a:prstGeom prst="rect">
            <a:avLst/>
          </a:prstGeom>
        </p:spPr>
      </p:pic>
      <p:sp>
        <p:nvSpPr>
          <p:cNvPr id="10" name="Rectangle 9"/>
          <p:cNvSpPr/>
          <p:nvPr/>
        </p:nvSpPr>
        <p:spPr>
          <a:xfrm>
            <a:off x="5334000" y="1250601"/>
            <a:ext cx="4191000" cy="954107"/>
          </a:xfrm>
          <a:prstGeom prst="rect">
            <a:avLst/>
          </a:prstGeom>
        </p:spPr>
        <p:txBody>
          <a:bodyPr wrap="square">
            <a:spAutoFit/>
          </a:bodyPr>
          <a:lstStyle/>
          <a:p>
            <a:pPr algn="ctr"/>
            <a:r>
              <a:rPr lang="vi-VN" sz="2800" dirty="0" smtClean="0">
                <a:latin typeface="Times New Roman" pitchFamily="18" charset="0"/>
                <a:cs typeface="Times New Roman" pitchFamily="18" charset="0"/>
              </a:rPr>
              <a:t>    C</a:t>
            </a:r>
            <a:r>
              <a:rPr lang="en-US" sz="2800" dirty="0" err="1" smtClean="0">
                <a:latin typeface="Times New Roman" pitchFamily="18" charset="0"/>
                <a:cs typeface="Times New Roman" pitchFamily="18" charset="0"/>
              </a:rPr>
              <a:t>ửu</a:t>
            </a:r>
            <a:r>
              <a:rPr lang="en-US" sz="2800" dirty="0" smtClean="0">
                <a:latin typeface="Times New Roman" pitchFamily="18" charset="0"/>
                <a:cs typeface="Times New Roman" pitchFamily="18" charset="0"/>
              </a:rPr>
              <a:t> đ</a:t>
            </a:r>
            <a:r>
              <a:rPr lang="vi-VN" sz="2800" dirty="0">
                <a:latin typeface="Times New Roman" pitchFamily="18" charset="0"/>
                <a:cs typeface="Times New Roman" pitchFamily="18" charset="0"/>
              </a:rPr>
              <a:t>ỉ</a:t>
            </a:r>
            <a:r>
              <a:rPr lang="en-US" sz="2800" dirty="0" err="1" smtClean="0">
                <a:latin typeface="Times New Roman" pitchFamily="18" charset="0"/>
                <a:cs typeface="Times New Roman" pitchFamily="18" charset="0"/>
              </a:rPr>
              <a:t>nh</a:t>
            </a:r>
            <a:r>
              <a:rPr lang="vi-VN" sz="2800" dirty="0" smtClean="0">
                <a:latin typeface="Times New Roman" pitchFamily="18" charset="0"/>
                <a:cs typeface="Times New Roman" pitchFamily="18" charset="0"/>
              </a:rPr>
              <a:t> </a:t>
            </a:r>
          </a:p>
          <a:p>
            <a:pPr algn="ctr"/>
            <a:r>
              <a:rPr lang="vi-VN" sz="2800" dirty="0" smtClean="0">
                <a:latin typeface="Times New Roman" pitchFamily="18" charset="0"/>
                <a:cs typeface="Times New Roman" pitchFamily="18" charset="0"/>
              </a:rPr>
              <a:t>là </a:t>
            </a:r>
            <a:r>
              <a:rPr lang="vi-VN" sz="2800" dirty="0">
                <a:latin typeface="Times New Roman" pitchFamily="18" charset="0"/>
                <a:cs typeface="Times New Roman" pitchFamily="18" charset="0"/>
              </a:rPr>
              <a:t>chín cái đỉnh bằng đồng </a:t>
            </a:r>
            <a:endParaRPr lang="en-US" sz="28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799"/>
            <a:ext cx="4368800"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886200"/>
            <a:ext cx="9144000" cy="2631490"/>
          </a:xfrm>
          <a:prstGeom prst="rect">
            <a:avLst/>
          </a:prstGeom>
          <a:noFill/>
        </p:spPr>
        <p:txBody>
          <a:bodyPr wrap="square" rtlCol="0">
            <a:spAutoFit/>
          </a:bodyPr>
          <a:lstStyle/>
          <a:p>
            <a:pPr>
              <a:spcAft>
                <a:spcPts val="600"/>
              </a:spcAft>
            </a:pPr>
            <a:r>
              <a:rPr lang="vi-VN" sz="2000" dirty="0"/>
              <a:t> </a:t>
            </a:r>
            <a:r>
              <a:rPr lang="vi-VN" sz="2000" dirty="0" smtClean="0"/>
              <a:t>  Cửu </a:t>
            </a:r>
            <a:r>
              <a:rPr lang="vi-VN" sz="2000" dirty="0"/>
              <a:t>đỉnh đặt ở trước sân Thế miếu trong Hoàng thành Huế. Cửu Đỉnh được vua Minh Mạng ra lệnh đúc vào mùa đông </a:t>
            </a:r>
            <a:r>
              <a:rPr lang="vi-VN" sz="2000" dirty="0" smtClean="0"/>
              <a:t>1835 </a:t>
            </a:r>
            <a:r>
              <a:rPr lang="vi-VN" sz="2000" dirty="0"/>
              <a:t>và khánh thành vào ngày </a:t>
            </a:r>
            <a:r>
              <a:rPr lang="vi-VN" sz="2000" dirty="0" smtClean="0"/>
              <a:t>1/3/1837</a:t>
            </a:r>
            <a:r>
              <a:rPr lang="vi-VN" sz="2000" dirty="0"/>
              <a:t>. Cửu </a:t>
            </a:r>
            <a:r>
              <a:rPr lang="vi-VN" sz="2000" dirty="0" smtClean="0"/>
              <a:t>Đỉnh vẫn </a:t>
            </a:r>
            <a:r>
              <a:rPr lang="vi-VN" sz="2000" dirty="0"/>
              <a:t>không dời </a:t>
            </a:r>
            <a:r>
              <a:rPr lang="vi-VN" sz="2000" dirty="0" smtClean="0"/>
              <a:t>chuyển và còn </a:t>
            </a:r>
            <a:r>
              <a:rPr lang="vi-VN" sz="2000" dirty="0"/>
              <a:t>nguyên vẹn tới ngày nay.</a:t>
            </a:r>
            <a:endParaRPr lang="vi-VN" sz="2000" dirty="0" smtClean="0"/>
          </a:p>
          <a:p>
            <a:r>
              <a:rPr lang="vi-VN" sz="2000" dirty="0" smtClean="0"/>
              <a:t>   Cửu </a:t>
            </a:r>
            <a:r>
              <a:rPr lang="vi-VN" sz="2000" dirty="0"/>
              <a:t>Đỉnh gồm chín cái đỉnh đồng, mỗi đỉnh có một tên riêng ứng với một thuỵ hiệu của mỗi vị hoàng đế triều Nguyễn. Trên mỗi đỉnh, người ta đều chạm khắc 17 bức họa tiết và 1 bức họa thư, gồm các chủ đề về vũ trụ, núi sông, chim thú, sản vật, vũ khí,...tập hợp thành bức tranh toàn cảnh của đất nước Việt Nam thống nhất thời Nhà Nguyễn.</a:t>
            </a:r>
            <a:endParaRPr lang="en-US" sz="2000" dirty="0"/>
          </a:p>
        </p:txBody>
      </p:sp>
    </p:spTree>
    <p:extLst>
      <p:ext uri="{BB962C8B-B14F-4D97-AF65-F5344CB8AC3E}">
        <p14:creationId xmlns:p14="http://schemas.microsoft.com/office/powerpoint/2010/main" val="35677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3" y="0"/>
            <a:ext cx="9355393" cy="6858000"/>
          </a:xfrm>
          <a:prstGeom prst="rect">
            <a:avLst/>
          </a:prstGeom>
        </p:spPr>
      </p:pic>
      <p:sp>
        <p:nvSpPr>
          <p:cNvPr id="5" name="Rectangle 4"/>
          <p:cNvSpPr/>
          <p:nvPr/>
        </p:nvSpPr>
        <p:spPr>
          <a:xfrm>
            <a:off x="457200" y="59360"/>
            <a:ext cx="8534400" cy="3046988"/>
          </a:xfrm>
          <a:prstGeom prst="rect">
            <a:avLst/>
          </a:prstGeom>
        </p:spPr>
        <p:txBody>
          <a:bodyPr wrap="square">
            <a:spAutoFit/>
          </a:bodyPr>
          <a:lstStyle/>
          <a:p>
            <a:pPr algn="just"/>
            <a:r>
              <a:rPr lang="en-US" sz="3200" smtClean="0">
                <a:solidFill>
                  <a:schemeClr val="accent1">
                    <a:lumMod val="75000"/>
                  </a:schemeClr>
                </a:solidFill>
                <a:latin typeface="Times New Roman" pitchFamily="18" charset="0"/>
                <a:cs typeface="Times New Roman" pitchFamily="18" charset="0"/>
              </a:rPr>
              <a:t>- Mang </a:t>
            </a:r>
            <a:r>
              <a:rPr lang="en-US" sz="3200" dirty="0" err="1">
                <a:solidFill>
                  <a:schemeClr val="accent1">
                    <a:lumMod val="75000"/>
                  </a:schemeClr>
                </a:solidFill>
                <a:latin typeface="Times New Roman" pitchFamily="18" charset="0"/>
                <a:cs typeface="Times New Roman" pitchFamily="18" charset="0"/>
              </a:rPr>
              <a:t>tính</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tượng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trưng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cao</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như</a:t>
            </a:r>
            <a:r>
              <a:rPr lang="en-US" sz="3200" dirty="0">
                <a:solidFill>
                  <a:schemeClr val="accent1">
                    <a:lumMod val="75000"/>
                  </a:schemeClr>
                </a:solidFill>
                <a:latin typeface="Times New Roman" pitchFamily="18" charset="0"/>
                <a:cs typeface="Times New Roman" pitchFamily="18" charset="0"/>
              </a:rPr>
              <a:t> con </a:t>
            </a:r>
            <a:r>
              <a:rPr lang="en-US" sz="3200" dirty="0" err="1" smtClean="0">
                <a:solidFill>
                  <a:schemeClr val="accent1">
                    <a:lumMod val="75000"/>
                  </a:schemeClr>
                </a:solidFill>
                <a:latin typeface="Times New Roman" pitchFamily="18" charset="0"/>
                <a:cs typeface="Times New Roman" pitchFamily="18" charset="0"/>
              </a:rPr>
              <a:t>Nghê</a:t>
            </a:r>
            <a:r>
              <a:rPr lang="en-US" sz="3200" dirty="0" smtClean="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cửu</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đình</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đúc</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bằng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đồng</a:t>
            </a:r>
            <a:r>
              <a:rPr lang="en-US" sz="3200" dirty="0">
                <a:solidFill>
                  <a:schemeClr val="accent1">
                    <a:lumMod val="75000"/>
                  </a:schemeClr>
                </a:solidFill>
                <a:latin typeface="Times New Roman" pitchFamily="18" charset="0"/>
                <a:cs typeface="Times New Roman" pitchFamily="18" charset="0"/>
              </a:rPr>
              <a:t> </a:t>
            </a:r>
            <a:r>
              <a:rPr lang="en-US" sz="3200" dirty="0" smtClean="0">
                <a:solidFill>
                  <a:schemeClr val="accent1">
                    <a:lumMod val="75000"/>
                  </a:schemeClr>
                </a:solidFill>
                <a:latin typeface="Times New Roman" pitchFamily="18" charset="0"/>
                <a:cs typeface="Times New Roman" pitchFamily="18" charset="0"/>
              </a:rPr>
              <a:t>(</a:t>
            </a:r>
            <a:r>
              <a:rPr lang="en-US" sz="3200" dirty="0" err="1" smtClean="0">
                <a:solidFill>
                  <a:schemeClr val="accent1">
                    <a:lumMod val="75000"/>
                  </a:schemeClr>
                </a:solidFill>
                <a:latin typeface="Times New Roman" pitchFamily="18" charset="0"/>
                <a:cs typeface="Times New Roman" pitchFamily="18" charset="0"/>
              </a:rPr>
              <a:t>dáng</a:t>
            </a:r>
            <a:r>
              <a:rPr lang="en-US" sz="3200" dirty="0" smtClean="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dấp</a:t>
            </a:r>
            <a:r>
              <a:rPr lang="en-US" sz="3200" dirty="0">
                <a:solidFill>
                  <a:schemeClr val="accent1">
                    <a:lumMod val="75000"/>
                  </a:schemeClr>
                </a:solidFill>
                <a:latin typeface="Times New Roman" pitchFamily="18" charset="0"/>
                <a:cs typeface="Times New Roman" pitchFamily="18" charset="0"/>
              </a:rPr>
              <a:t> qui </a:t>
            </a:r>
            <a:r>
              <a:rPr lang="en-US" sz="3200" dirty="0" err="1" smtClean="0">
                <a:solidFill>
                  <a:schemeClr val="accent1">
                    <a:lumMod val="75000"/>
                  </a:schemeClr>
                </a:solidFill>
                <a:latin typeface="Times New Roman" pitchFamily="18" charset="0"/>
                <a:cs typeface="Times New Roman" pitchFamily="18" charset="0"/>
              </a:rPr>
              <a:t>mô</a:t>
            </a:r>
            <a:r>
              <a:rPr lang="en-US" sz="3200" dirty="0" smtClean="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bề</a:t>
            </a:r>
            <a:r>
              <a:rPr lang="en-US" sz="3200" dirty="0">
                <a:solidFill>
                  <a:schemeClr val="accent1">
                    <a:lumMod val="75000"/>
                  </a:schemeClr>
                </a:solidFill>
                <a:latin typeface="Times New Roman" pitchFamily="18" charset="0"/>
                <a:cs typeface="Times New Roman" pitchFamily="18" charset="0"/>
              </a:rPr>
              <a:t> </a:t>
            </a:r>
            <a:r>
              <a:rPr lang="en-US" sz="3200" dirty="0" err="1" smtClean="0">
                <a:solidFill>
                  <a:schemeClr val="accent1">
                    <a:lumMod val="75000"/>
                  </a:schemeClr>
                </a:solidFill>
                <a:latin typeface="Times New Roman" pitchFamily="18" charset="0"/>
                <a:cs typeface="Times New Roman" pitchFamily="18" charset="0"/>
              </a:rPr>
              <a:t>thế</a:t>
            </a:r>
            <a:r>
              <a:rPr lang="en-US" sz="3200" dirty="0" smtClean="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vững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chãi</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mang</a:t>
            </a:r>
            <a:r>
              <a:rPr lang="en-US" sz="3200" dirty="0">
                <a:solidFill>
                  <a:schemeClr val="accent1">
                    <a:lumMod val="75000"/>
                  </a:schemeClr>
                </a:solidFill>
                <a:latin typeface="Times New Roman" pitchFamily="18" charset="0"/>
                <a:cs typeface="Times New Roman" pitchFamily="18" charset="0"/>
              </a:rPr>
              <a:t> ý </a:t>
            </a:r>
            <a:r>
              <a:rPr lang="en-US" sz="3200" dirty="0" err="1">
                <a:solidFill>
                  <a:schemeClr val="accent1">
                    <a:lumMod val="75000"/>
                  </a:schemeClr>
                </a:solidFill>
                <a:latin typeface="Times New Roman" pitchFamily="18" charset="0"/>
                <a:cs typeface="Times New Roman" pitchFamily="18" charset="0"/>
              </a:rPr>
              <a:t>nghĩa</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ước</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mong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cho</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sự</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trường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tồn</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của</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các</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triều</a:t>
            </a:r>
            <a:r>
              <a:rPr lang="en-US" sz="3200" dirty="0">
                <a:solidFill>
                  <a:schemeClr val="accent1">
                    <a:lumMod val="75000"/>
                  </a:schemeClr>
                </a:solidFill>
                <a:latin typeface="Times New Roman" pitchFamily="18" charset="0"/>
                <a:cs typeface="Times New Roman" pitchFamily="18" charset="0"/>
              </a:rPr>
              <a:t> </a:t>
            </a:r>
            <a:r>
              <a:rPr lang="en-US" sz="3200" dirty="0" err="1" smtClean="0">
                <a:solidFill>
                  <a:schemeClr val="accent1">
                    <a:lumMod val="75000"/>
                  </a:schemeClr>
                </a:solidFill>
                <a:latin typeface="Times New Roman" pitchFamily="18" charset="0"/>
                <a:cs typeface="Times New Roman" pitchFamily="18" charset="0"/>
              </a:rPr>
              <a:t>đại</a:t>
            </a:r>
            <a:r>
              <a:rPr lang="vi-VN" sz="3200" dirty="0" smtClean="0">
                <a:solidFill>
                  <a:schemeClr val="accent1">
                    <a:lumMod val="75000"/>
                  </a:schemeClr>
                </a:solidFill>
                <a:latin typeface="Times New Roman" pitchFamily="18" charset="0"/>
                <a:cs typeface="Times New Roman" pitchFamily="18" charset="0"/>
              </a:rPr>
              <a:t>.</a:t>
            </a:r>
            <a:r>
              <a:rPr lang="en-US" sz="3200" dirty="0" smtClean="0">
                <a:solidFill>
                  <a:schemeClr val="accent1">
                    <a:lumMod val="75000"/>
                  </a:schemeClr>
                </a:solidFill>
                <a:latin typeface="Times New Roman" pitchFamily="18" charset="0"/>
                <a:cs typeface="Times New Roman" pitchFamily="18" charset="0"/>
              </a:rPr>
              <a:t> </a:t>
            </a:r>
            <a:r>
              <a:rPr lang="en-US" sz="3200" dirty="0">
                <a:solidFill>
                  <a:schemeClr val="accent1">
                    <a:lumMod val="75000"/>
                  </a:schemeClr>
                </a:solidFill>
                <a:latin typeface="Times New Roman" pitchFamily="18" charset="0"/>
                <a:cs typeface="Times New Roman" pitchFamily="18" charset="0"/>
              </a:rPr>
              <a:t>)</a:t>
            </a:r>
          </a:p>
          <a:p>
            <a:r>
              <a:rPr lang="en-US" sz="3200" smtClean="0">
                <a:solidFill>
                  <a:schemeClr val="accent1">
                    <a:lumMod val="75000"/>
                  </a:schemeClr>
                </a:solidFill>
                <a:latin typeface="Times New Roman" pitchFamily="18" charset="0"/>
                <a:cs typeface="Times New Roman" pitchFamily="18" charset="0"/>
              </a:rPr>
              <a:t>- Ngoài </a:t>
            </a:r>
            <a:r>
              <a:rPr lang="en-US" sz="3200" dirty="0" err="1">
                <a:solidFill>
                  <a:schemeClr val="accent1">
                    <a:lumMod val="75000"/>
                  </a:schemeClr>
                </a:solidFill>
                <a:latin typeface="Times New Roman" pitchFamily="18" charset="0"/>
                <a:cs typeface="Times New Roman" pitchFamily="18" charset="0"/>
              </a:rPr>
              <a:t>ra</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còn</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tượng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các</a:t>
            </a:r>
            <a:r>
              <a:rPr lang="en-US" sz="3200" dirty="0">
                <a:solidFill>
                  <a:schemeClr val="accent1">
                    <a:lumMod val="75000"/>
                  </a:schemeClr>
                </a:solidFill>
                <a:latin typeface="Times New Roman" pitchFamily="18" charset="0"/>
                <a:cs typeface="Times New Roman" pitchFamily="18" charset="0"/>
              </a:rPr>
              <a:t> con </a:t>
            </a:r>
            <a:r>
              <a:rPr lang="en-US" sz="3200" dirty="0" err="1" smtClean="0">
                <a:solidFill>
                  <a:schemeClr val="accent1">
                    <a:lumMod val="75000"/>
                  </a:schemeClr>
                </a:solidFill>
                <a:latin typeface="Times New Roman" pitchFamily="18" charset="0"/>
                <a:cs typeface="Times New Roman" pitchFamily="18" charset="0"/>
              </a:rPr>
              <a:t>voi</a:t>
            </a:r>
            <a:r>
              <a:rPr lang="en-US" sz="3200" dirty="0" smtClean="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ngựa</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bằng</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chất</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liệu</a:t>
            </a:r>
            <a:r>
              <a:rPr lang="en-US" sz="3200" dirty="0">
                <a:solidFill>
                  <a:schemeClr val="accent1">
                    <a:lumMod val="75000"/>
                  </a:schemeClr>
                </a:solidFill>
                <a:latin typeface="Times New Roman" pitchFamily="18" charset="0"/>
                <a:cs typeface="Times New Roman" pitchFamily="18" charset="0"/>
              </a:rPr>
              <a:t> </a:t>
            </a:r>
            <a:r>
              <a:rPr lang="en-US" sz="3200" dirty="0" err="1">
                <a:solidFill>
                  <a:schemeClr val="accent1">
                    <a:lumMod val="75000"/>
                  </a:schemeClr>
                </a:solidFill>
                <a:latin typeface="Times New Roman" pitchFamily="18" charset="0"/>
                <a:cs typeface="Times New Roman" pitchFamily="18" charset="0"/>
              </a:rPr>
              <a:t>đá</a:t>
            </a:r>
            <a:r>
              <a:rPr lang="en-US" sz="3200" dirty="0">
                <a:solidFill>
                  <a:schemeClr val="accent1">
                    <a:lumMod val="75000"/>
                  </a:schemeClr>
                </a:solidFill>
                <a:latin typeface="Times New Roman" pitchFamily="18" charset="0"/>
                <a:cs typeface="Times New Roman" pitchFamily="18" charset="0"/>
              </a:rPr>
              <a:t> hay xi </a:t>
            </a:r>
            <a:r>
              <a:rPr lang="en-US" sz="3200" dirty="0" err="1">
                <a:solidFill>
                  <a:schemeClr val="accent1">
                    <a:lumMod val="75000"/>
                  </a:schemeClr>
                </a:solidFill>
                <a:latin typeface="Times New Roman" pitchFamily="18" charset="0"/>
                <a:cs typeface="Times New Roman" pitchFamily="18" charset="0"/>
              </a:rPr>
              <a:t>măng</a:t>
            </a:r>
            <a:endParaRPr lang="en-US" sz="3200" dirty="0">
              <a:solidFill>
                <a:schemeClr val="accent1">
                  <a:lumMod val="75000"/>
                </a:schemeClr>
              </a:solidFill>
              <a:latin typeface="Times New Roman" pitchFamily="18" charset="0"/>
              <a:cs typeface="Times New Roman" pitchFamily="18" charset="0"/>
            </a:endParaRPr>
          </a:p>
        </p:txBody>
      </p:sp>
      <p:pic>
        <p:nvPicPr>
          <p:cNvPr id="6" name="Picture 8"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344445"/>
            <a:ext cx="4733636" cy="259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7200" y="6172200"/>
            <a:ext cx="4576703" cy="400110"/>
          </a:xfrm>
          <a:prstGeom prst="rect">
            <a:avLst/>
          </a:prstGeom>
          <a:noFill/>
        </p:spPr>
        <p:txBody>
          <a:bodyPr wrap="square" lIns="91440" tIns="45720" rIns="91440" bIns="45720">
            <a:spAutoFit/>
          </a:bodyPr>
          <a:lstStyle/>
          <a:p>
            <a:pPr algn="ctr"/>
            <a:r>
              <a:rPr lang="en-US" sz="2000" b="1" smtClean="0">
                <a:ln w="12700">
                  <a:solidFill>
                    <a:schemeClr val="tx2">
                      <a:satMod val="155000"/>
                    </a:schemeClr>
                  </a:solidFill>
                  <a:prstDash val="solid"/>
                </a:ln>
                <a:latin typeface="Times New Roman" pitchFamily="18" charset="0"/>
                <a:cs typeface="Times New Roman" pitchFamily="18" charset="0"/>
              </a:rPr>
              <a:t>Tượng con Nghê khắc trên gỗ</a:t>
            </a:r>
            <a:endParaRPr lang="en-US" sz="2000" b="1" cap="none" spc="0">
              <a:ln w="12700">
                <a:solidFill>
                  <a:schemeClr val="tx2">
                    <a:satMod val="155000"/>
                  </a:schemeClr>
                </a:solidFill>
                <a:prstDash val="solid"/>
              </a:ln>
              <a:latin typeface="Times New Roman" pitchFamily="18" charset="0"/>
              <a:cs typeface="Times New Roman" pitchFamily="18" charset="0"/>
            </a:endParaRPr>
          </a:p>
        </p:txBody>
      </p:sp>
      <p:pic>
        <p:nvPicPr>
          <p:cNvPr id="8" name="Picture 6" descr="hue_tombeau_minh_m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344445"/>
            <a:ext cx="4124687" cy="259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GK%20My%20thuat%209%20-%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84" y="3362777"/>
            <a:ext cx="4267200" cy="3242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SCF10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458" y="3440694"/>
            <a:ext cx="4116387" cy="3086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Khaid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458" y="381000"/>
            <a:ext cx="4101568" cy="27411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txBox="1">
            <a:spLocks noChangeArrowheads="1"/>
          </p:cNvSpPr>
          <p:nvPr/>
        </p:nvSpPr>
        <p:spPr>
          <a:xfrm>
            <a:off x="299884" y="1295400"/>
            <a:ext cx="4038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vi-VN" b="1" dirty="0" smtClean="0">
                <a:solidFill>
                  <a:schemeClr val="accent1">
                    <a:lumMod val="50000"/>
                  </a:schemeClr>
                </a:solidFill>
                <a:effectLst>
                  <a:outerShdw blurRad="38100" dist="38100" dir="2700000" algn="tl">
                    <a:srgbClr val="C0C0C0"/>
                  </a:outerShdw>
                </a:effectLst>
                <a:latin typeface="VNI-Times" pitchFamily="2" charset="0"/>
              </a:rPr>
              <a:t>Lăng Vua Khải Định</a:t>
            </a:r>
            <a:endParaRPr lang="en-US" b="1" dirty="0">
              <a:solidFill>
                <a:schemeClr val="accent1">
                  <a:lumMod val="50000"/>
                </a:schemeClr>
              </a:solidFill>
              <a:effectLst>
                <a:outerShdw blurRad="38100" dist="38100" dir="2700000" algn="tl">
                  <a:srgbClr val="C0C0C0"/>
                </a:outerShdw>
              </a:effectLst>
              <a:latin typeface="VNI-Murray" pitchFamily="2" charset="0"/>
            </a:endParaRPr>
          </a:p>
        </p:txBody>
      </p:sp>
    </p:spTree>
    <p:extLst>
      <p:ext uri="{BB962C8B-B14F-4D97-AF65-F5344CB8AC3E}">
        <p14:creationId xmlns:p14="http://schemas.microsoft.com/office/powerpoint/2010/main" val="1925187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54715" y="-109965"/>
            <a:ext cx="9328212" cy="7002378"/>
          </a:xfrm>
          <a:prstGeom prst="rect">
            <a:avLst/>
          </a:prstGeom>
        </p:spPr>
      </p:pic>
      <p:sp>
        <p:nvSpPr>
          <p:cNvPr id="5" name="Rectangle 4"/>
          <p:cNvSpPr/>
          <p:nvPr/>
        </p:nvSpPr>
        <p:spPr>
          <a:xfrm>
            <a:off x="-14748" y="8675"/>
            <a:ext cx="8853948" cy="707886"/>
          </a:xfrm>
          <a:prstGeom prst="rect">
            <a:avLst/>
          </a:prstGeom>
        </p:spPr>
        <p:txBody>
          <a:bodyPr wrap="square">
            <a:spAutoFit/>
          </a:bodyPr>
          <a:lstStyle/>
          <a:p>
            <a:r>
              <a:rPr lang="en-US" sz="4000" b="1" u="sng" dirty="0" smtClean="0">
                <a:solidFill>
                  <a:srgbClr val="C00000"/>
                </a:solidFill>
                <a:latin typeface="Times New Roman" pitchFamily="18" charset="0"/>
                <a:cs typeface="Times New Roman" pitchFamily="18" charset="0"/>
              </a:rPr>
              <a:t>II</a:t>
            </a:r>
            <a:r>
              <a:rPr lang="vi-VN" sz="4000" b="1" u="sng" dirty="0" smtClean="0">
                <a:solidFill>
                  <a:srgbClr val="C00000"/>
                </a:solidFill>
                <a:latin typeface="Times New Roman" pitchFamily="18" charset="0"/>
                <a:cs typeface="Times New Roman" pitchFamily="18" charset="0"/>
              </a:rPr>
              <a:t>.</a:t>
            </a:r>
            <a:r>
              <a:rPr lang="en-US" sz="4000" b="1" u="sng" dirty="0" smtClean="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Một</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số</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thành</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tựu</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về</a:t>
            </a:r>
            <a:r>
              <a:rPr lang="en-US" sz="4000" b="1" u="sng" dirty="0">
                <a:solidFill>
                  <a:srgbClr val="C00000"/>
                </a:solidFill>
                <a:latin typeface="Times New Roman" pitchFamily="18" charset="0"/>
                <a:cs typeface="Times New Roman" pitchFamily="18" charset="0"/>
              </a:rPr>
              <a:t> </a:t>
            </a:r>
            <a:r>
              <a:rPr lang="en-US" sz="4000" b="1" u="sng" dirty="0" err="1" smtClean="0">
                <a:solidFill>
                  <a:srgbClr val="C00000"/>
                </a:solidFill>
                <a:latin typeface="Times New Roman" pitchFamily="18" charset="0"/>
                <a:cs typeface="Times New Roman" pitchFamily="18" charset="0"/>
              </a:rPr>
              <a:t>mỹ</a:t>
            </a:r>
            <a:r>
              <a:rPr lang="en-US" sz="4000" b="1" u="sng" dirty="0" smtClean="0">
                <a:solidFill>
                  <a:srgbClr val="C00000"/>
                </a:solidFill>
                <a:latin typeface="Times New Roman" pitchFamily="18" charset="0"/>
                <a:cs typeface="Times New Roman" pitchFamily="18" charset="0"/>
              </a:rPr>
              <a:t> </a:t>
            </a:r>
            <a:r>
              <a:rPr lang="en-US" sz="4000" b="1" u="sng" dirty="0" err="1" smtClean="0">
                <a:solidFill>
                  <a:srgbClr val="C00000"/>
                </a:solidFill>
                <a:latin typeface="Times New Roman" pitchFamily="18" charset="0"/>
                <a:cs typeface="Times New Roman" pitchFamily="18" charset="0"/>
              </a:rPr>
              <a:t>thuật</a:t>
            </a:r>
            <a:endParaRPr lang="en-US" sz="4000" b="1" u="sng" dirty="0" smtClean="0">
              <a:solidFill>
                <a:srgbClr val="C00000"/>
              </a:solidFill>
              <a:latin typeface="Times New Roman" pitchFamily="18" charset="0"/>
              <a:cs typeface="Times New Roman" pitchFamily="18" charset="0"/>
            </a:endParaRPr>
          </a:p>
        </p:txBody>
      </p:sp>
      <p:sp>
        <p:nvSpPr>
          <p:cNvPr id="6" name="Rectangle 5"/>
          <p:cNvSpPr/>
          <p:nvPr/>
        </p:nvSpPr>
        <p:spPr>
          <a:xfrm>
            <a:off x="-44245" y="914400"/>
            <a:ext cx="7353295" cy="707886"/>
          </a:xfrm>
          <a:prstGeom prst="rect">
            <a:avLst/>
          </a:prstGeom>
        </p:spPr>
        <p:txBody>
          <a:bodyPr wrap="none">
            <a:spAutoFit/>
          </a:bodyPr>
          <a:lstStyle/>
          <a:p>
            <a:r>
              <a:rPr lang="en-US" sz="4000" b="1" i="1" dirty="0" smtClean="0">
                <a:latin typeface="Times New Roman" pitchFamily="18" charset="0"/>
                <a:cs typeface="Times New Roman" pitchFamily="18" charset="0"/>
              </a:rPr>
              <a:t>2</a:t>
            </a:r>
            <a:r>
              <a:rPr lang="vi-VN" sz="4000" b="1" i="1" dirty="0" smtClean="0">
                <a:latin typeface="Times New Roman" pitchFamily="18" charset="0"/>
                <a:cs typeface="Times New Roman" pitchFamily="18" charset="0"/>
              </a:rPr>
              <a:t>.</a:t>
            </a:r>
            <a:r>
              <a:rPr lang="en-US" sz="4000" b="1" i="1" dirty="0" smtClean="0">
                <a:latin typeface="Times New Roman" pitchFamily="18" charset="0"/>
                <a:cs typeface="Times New Roman" pitchFamily="18" charset="0"/>
              </a:rPr>
              <a:t> </a:t>
            </a:r>
            <a:r>
              <a:rPr lang="en-US" sz="4000" b="1" i="1" dirty="0" err="1">
                <a:latin typeface="Times New Roman" pitchFamily="18" charset="0"/>
                <a:cs typeface="Times New Roman" pitchFamily="18" charset="0"/>
              </a:rPr>
              <a:t>Điêu</a:t>
            </a: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khắc</a:t>
            </a:r>
            <a:r>
              <a:rPr lang="en-US" sz="4000" b="1" i="1" dirty="0" smtClean="0">
                <a:latin typeface="Times New Roman" pitchFamily="18" charset="0"/>
                <a:cs typeface="Times New Roman" pitchFamily="18" charset="0"/>
              </a:rPr>
              <a:t>, </a:t>
            </a:r>
            <a:r>
              <a:rPr lang="en-US" sz="4000" b="1" i="1" dirty="0" err="1">
                <a:latin typeface="Times New Roman" pitchFamily="18" charset="0"/>
                <a:cs typeface="Times New Roman" pitchFamily="18" charset="0"/>
              </a:rPr>
              <a:t>đồ</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hội</a:t>
            </a: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họa</a:t>
            </a:r>
            <a:r>
              <a:rPr lang="vi-VN" sz="4000" b="1" i="1"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
        <p:nvSpPr>
          <p:cNvPr id="7" name="Rectangle 6"/>
          <p:cNvSpPr/>
          <p:nvPr/>
        </p:nvSpPr>
        <p:spPr>
          <a:xfrm>
            <a:off x="152400" y="1654204"/>
            <a:ext cx="6096000" cy="707886"/>
          </a:xfrm>
          <a:prstGeom prst="rect">
            <a:avLst/>
          </a:prstGeom>
        </p:spPr>
        <p:txBody>
          <a:bodyPr wrap="square">
            <a:spAutoFit/>
          </a:bodyPr>
          <a:lstStyle/>
          <a:p>
            <a:pPr lvl="0"/>
            <a:r>
              <a:rPr lang="en-US" sz="4000" b="1" i="1" dirty="0" smtClean="0">
                <a:solidFill>
                  <a:schemeClr val="accent2">
                    <a:lumMod val="75000"/>
                  </a:schemeClr>
                </a:solidFill>
                <a:latin typeface="Times New Roman" pitchFamily="18" charset="0"/>
                <a:cs typeface="Times New Roman" pitchFamily="18" charset="0"/>
              </a:rPr>
              <a:t>a.</a:t>
            </a:r>
            <a:r>
              <a:rPr lang="vi-VN" sz="4000" b="1" i="1" dirty="0" smtClean="0">
                <a:solidFill>
                  <a:schemeClr val="accent2">
                    <a:lumMod val="75000"/>
                  </a:schemeClr>
                </a:solidFill>
                <a:latin typeface="Times New Roman" pitchFamily="18" charset="0"/>
                <a:cs typeface="Times New Roman" pitchFamily="18" charset="0"/>
              </a:rPr>
              <a:t> </a:t>
            </a:r>
            <a:r>
              <a:rPr lang="en-US" sz="4000" b="1" i="1" u="sng" dirty="0" err="1" smtClean="0">
                <a:solidFill>
                  <a:srgbClr val="C00000"/>
                </a:solidFill>
                <a:latin typeface="Times New Roman" pitchFamily="18" charset="0"/>
                <a:cs typeface="Times New Roman" pitchFamily="18" charset="0"/>
              </a:rPr>
              <a:t>Điêu</a:t>
            </a:r>
            <a:r>
              <a:rPr lang="en-US" sz="4000" b="1" i="1" u="sng" dirty="0" smtClean="0">
                <a:solidFill>
                  <a:srgbClr val="C00000"/>
                </a:solidFill>
                <a:latin typeface="Times New Roman" pitchFamily="18" charset="0"/>
                <a:cs typeface="Times New Roman" pitchFamily="18" charset="0"/>
              </a:rPr>
              <a:t> </a:t>
            </a:r>
            <a:r>
              <a:rPr lang="en-US" sz="4000" b="1" i="1" u="sng" dirty="0" err="1" smtClean="0">
                <a:solidFill>
                  <a:srgbClr val="C00000"/>
                </a:solidFill>
                <a:latin typeface="Times New Roman" pitchFamily="18" charset="0"/>
                <a:cs typeface="Times New Roman" pitchFamily="18" charset="0"/>
              </a:rPr>
              <a:t>khắc</a:t>
            </a:r>
            <a:r>
              <a:rPr lang="vi-VN" sz="4000" i="1" dirty="0" smtClean="0">
                <a:solidFill>
                  <a:srgbClr val="FF0000"/>
                </a:solidFill>
                <a:latin typeface="Times New Roman" pitchFamily="18" charset="0"/>
                <a:cs typeface="Times New Roman" pitchFamily="18" charset="0"/>
              </a:rPr>
              <a:t> </a:t>
            </a:r>
            <a:r>
              <a:rPr lang="vi-VN" sz="4000" b="1" i="1" dirty="0" smtClean="0">
                <a:solidFill>
                  <a:srgbClr val="FF0000"/>
                </a:solidFill>
                <a:latin typeface="Times New Roman" pitchFamily="18" charset="0"/>
                <a:cs typeface="Times New Roman" pitchFamily="18" charset="0"/>
              </a:rPr>
              <a:t>(</a:t>
            </a:r>
            <a:r>
              <a:rPr lang="en-US" sz="4000" b="1" i="1" dirty="0" err="1" smtClean="0">
                <a:solidFill>
                  <a:srgbClr val="FF0000"/>
                </a:solidFill>
                <a:latin typeface="Times New Roman" pitchFamily="18" charset="0"/>
                <a:cs typeface="Times New Roman" pitchFamily="18" charset="0"/>
              </a:rPr>
              <a:t>ghi</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bài</a:t>
            </a:r>
            <a:r>
              <a:rPr lang="en-US" sz="4000" b="1" i="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8" name="Rectangle 7"/>
          <p:cNvSpPr/>
          <p:nvPr/>
        </p:nvSpPr>
        <p:spPr>
          <a:xfrm>
            <a:off x="-457200" y="2590800"/>
            <a:ext cx="8229600" cy="2123658"/>
          </a:xfrm>
          <a:prstGeom prst="rect">
            <a:avLst/>
          </a:prstGeom>
        </p:spPr>
        <p:txBody>
          <a:bodyPr wrap="square">
            <a:spAutoFit/>
          </a:bodyPr>
          <a:lstStyle/>
          <a:p>
            <a:pPr lvl="1"/>
            <a:r>
              <a:rPr lang="vi-VN" sz="4400" dirty="0" smtClean="0"/>
              <a:t>- </a:t>
            </a:r>
            <a:r>
              <a:rPr lang="en-US" sz="4400" dirty="0" err="1" smtClean="0"/>
              <a:t>Mang</a:t>
            </a:r>
            <a:r>
              <a:rPr lang="en-US" sz="4400" dirty="0" smtClean="0"/>
              <a:t> </a:t>
            </a:r>
            <a:r>
              <a:rPr lang="en-US" sz="4400" dirty="0" err="1"/>
              <a:t>tính</a:t>
            </a:r>
            <a:r>
              <a:rPr lang="en-US" sz="4400" dirty="0"/>
              <a:t> </a:t>
            </a:r>
            <a:r>
              <a:rPr lang="en-US" sz="4400" dirty="0" err="1"/>
              <a:t>tượng</a:t>
            </a:r>
            <a:r>
              <a:rPr lang="en-US" sz="4400" dirty="0"/>
              <a:t> </a:t>
            </a:r>
            <a:r>
              <a:rPr lang="en-US" sz="4400" dirty="0" err="1"/>
              <a:t>trưng</a:t>
            </a:r>
            <a:r>
              <a:rPr lang="en-US" sz="4400" dirty="0"/>
              <a:t> </a:t>
            </a:r>
            <a:r>
              <a:rPr lang="en-US" sz="4400" dirty="0" err="1"/>
              <a:t>rất</a:t>
            </a:r>
            <a:r>
              <a:rPr lang="en-US" sz="4400" dirty="0"/>
              <a:t> </a:t>
            </a:r>
            <a:r>
              <a:rPr lang="en-US" sz="4400" dirty="0" err="1" smtClean="0"/>
              <a:t>cao</a:t>
            </a:r>
            <a:r>
              <a:rPr lang="en-US" sz="4400" dirty="0" smtClean="0"/>
              <a:t>.</a:t>
            </a:r>
          </a:p>
          <a:p>
            <a:pPr lvl="1"/>
            <a:r>
              <a:rPr lang="vi-VN" sz="4400" dirty="0" smtClean="0"/>
              <a:t>- </a:t>
            </a:r>
            <a:r>
              <a:rPr lang="en-US" sz="4400" dirty="0" err="1" smtClean="0"/>
              <a:t>Điêu</a:t>
            </a:r>
            <a:r>
              <a:rPr lang="en-US" sz="4400" dirty="0" smtClean="0"/>
              <a:t> </a:t>
            </a:r>
            <a:r>
              <a:rPr lang="en-US" sz="4400" dirty="0" err="1" smtClean="0"/>
              <a:t>khắc</a:t>
            </a:r>
            <a:r>
              <a:rPr lang="en-US" sz="4400" dirty="0" smtClean="0"/>
              <a:t> </a:t>
            </a:r>
            <a:r>
              <a:rPr lang="en-US" sz="4400" dirty="0" err="1" smtClean="0"/>
              <a:t>thường</a:t>
            </a:r>
            <a:r>
              <a:rPr lang="en-US" sz="4400" dirty="0" smtClean="0"/>
              <a:t> </a:t>
            </a:r>
            <a:r>
              <a:rPr lang="en-US" sz="4400" dirty="0" err="1" smtClean="0"/>
              <a:t>gắn</a:t>
            </a:r>
            <a:r>
              <a:rPr lang="en-US" sz="4400" dirty="0" smtClean="0"/>
              <a:t> </a:t>
            </a:r>
            <a:r>
              <a:rPr lang="en-US" sz="4400" dirty="0" err="1" smtClean="0"/>
              <a:t>liền</a:t>
            </a:r>
            <a:r>
              <a:rPr lang="en-US" sz="4400" dirty="0" smtClean="0"/>
              <a:t> </a:t>
            </a:r>
            <a:r>
              <a:rPr lang="en-US" sz="4400" dirty="0" err="1" smtClean="0"/>
              <a:t>với</a:t>
            </a:r>
            <a:r>
              <a:rPr lang="en-US" sz="4400" dirty="0" smtClean="0"/>
              <a:t> </a:t>
            </a:r>
            <a:r>
              <a:rPr lang="en-US" sz="4400" dirty="0" err="1" smtClean="0"/>
              <a:t>kiến</a:t>
            </a:r>
            <a:r>
              <a:rPr lang="en-US" sz="4400" dirty="0" smtClean="0"/>
              <a:t> </a:t>
            </a:r>
            <a:r>
              <a:rPr lang="en-US" sz="4400" dirty="0" err="1" smtClean="0"/>
              <a:t>trúc</a:t>
            </a:r>
            <a:r>
              <a:rPr lang="en-US" sz="4400" dirty="0" smtClean="0"/>
              <a:t>.</a:t>
            </a:r>
            <a:endParaRPr lang="en-US" sz="4400" dirty="0"/>
          </a:p>
        </p:txBody>
      </p:sp>
    </p:spTree>
    <p:extLst>
      <p:ext uri="{BB962C8B-B14F-4D97-AF65-F5344CB8AC3E}">
        <p14:creationId xmlns:p14="http://schemas.microsoft.com/office/powerpoint/2010/main" val="207446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12" y="-144378"/>
            <a:ext cx="9328212" cy="7002378"/>
          </a:xfrm>
          <a:prstGeom prst="rect">
            <a:avLst/>
          </a:prstGeom>
        </p:spPr>
      </p:pic>
      <p:sp>
        <p:nvSpPr>
          <p:cNvPr id="5" name="Rectangle 4"/>
          <p:cNvSpPr/>
          <p:nvPr/>
        </p:nvSpPr>
        <p:spPr>
          <a:xfrm>
            <a:off x="-14748" y="8675"/>
            <a:ext cx="8853948" cy="1323439"/>
          </a:xfrm>
          <a:prstGeom prst="rect">
            <a:avLst/>
          </a:prstGeom>
        </p:spPr>
        <p:txBody>
          <a:bodyPr wrap="square">
            <a:spAutoFit/>
          </a:bodyPr>
          <a:lstStyle/>
          <a:p>
            <a:r>
              <a:rPr lang="en-US" sz="4000" b="1" u="sng" dirty="0">
                <a:solidFill>
                  <a:srgbClr val="C00000"/>
                </a:solidFill>
                <a:latin typeface="Times New Roman" pitchFamily="18" charset="0"/>
                <a:cs typeface="Times New Roman" pitchFamily="18" charset="0"/>
              </a:rPr>
              <a:t>II </a:t>
            </a:r>
            <a:r>
              <a:rPr lang="en-US" sz="4000" b="1" u="sng" dirty="0" err="1">
                <a:solidFill>
                  <a:srgbClr val="C00000"/>
                </a:solidFill>
                <a:latin typeface="Times New Roman" pitchFamily="18" charset="0"/>
                <a:cs typeface="Times New Roman" pitchFamily="18" charset="0"/>
              </a:rPr>
              <a:t>Một</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số</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thành</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tựu</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về</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mỹ</a:t>
            </a:r>
            <a:r>
              <a:rPr lang="en-US" sz="4000" b="1" u="sng" dirty="0">
                <a:solidFill>
                  <a:srgbClr val="C00000"/>
                </a:solidFill>
                <a:latin typeface="Times New Roman" pitchFamily="18" charset="0"/>
                <a:cs typeface="Times New Roman" pitchFamily="18" charset="0"/>
              </a:rPr>
              <a:t> </a:t>
            </a:r>
            <a:r>
              <a:rPr lang="en-US" sz="4000" b="1" u="sng" dirty="0" err="1">
                <a:solidFill>
                  <a:srgbClr val="C00000"/>
                </a:solidFill>
                <a:latin typeface="Times New Roman" pitchFamily="18" charset="0"/>
                <a:cs typeface="Times New Roman" pitchFamily="18" charset="0"/>
              </a:rPr>
              <a:t>thuật</a:t>
            </a:r>
            <a:endParaRPr lang="en-US" sz="4000" dirty="0">
              <a:solidFill>
                <a:srgbClr val="C00000"/>
              </a:solidFill>
              <a:latin typeface="Times New Roman" pitchFamily="18" charset="0"/>
              <a:cs typeface="Times New Roman" pitchFamily="18" charset="0"/>
            </a:endParaRPr>
          </a:p>
          <a:p>
            <a:endParaRPr lang="en-US" sz="4000" dirty="0">
              <a:solidFill>
                <a:srgbClr val="C00000"/>
              </a:solidFill>
              <a:latin typeface="Times New Roman" pitchFamily="18" charset="0"/>
              <a:cs typeface="Times New Roman" pitchFamily="18" charset="0"/>
            </a:endParaRPr>
          </a:p>
        </p:txBody>
      </p:sp>
      <p:sp>
        <p:nvSpPr>
          <p:cNvPr id="6" name="Rectangle 5"/>
          <p:cNvSpPr/>
          <p:nvPr/>
        </p:nvSpPr>
        <p:spPr>
          <a:xfrm>
            <a:off x="319548" y="742372"/>
            <a:ext cx="7053534" cy="707886"/>
          </a:xfrm>
          <a:prstGeom prst="rect">
            <a:avLst/>
          </a:prstGeom>
        </p:spPr>
        <p:txBody>
          <a:bodyPr wrap="none">
            <a:spAutoFit/>
          </a:bodyPr>
          <a:lstStyle/>
          <a:p>
            <a:r>
              <a:rPr lang="en-US" sz="4000" b="1" i="1" dirty="0" smtClean="0">
                <a:latin typeface="Times New Roman" pitchFamily="18" charset="0"/>
                <a:cs typeface="Times New Roman" pitchFamily="18" charset="0"/>
              </a:rPr>
              <a:t>2</a:t>
            </a:r>
            <a:r>
              <a:rPr lang="vi-VN" sz="4000" b="1" i="1" dirty="0" smtClean="0">
                <a:latin typeface="Times New Roman" pitchFamily="18" charset="0"/>
                <a:cs typeface="Times New Roman" pitchFamily="18" charset="0"/>
              </a:rPr>
              <a:t>.</a:t>
            </a:r>
            <a:r>
              <a:rPr lang="en-US" sz="4000" b="1" i="1" dirty="0" smtClean="0">
                <a:latin typeface="Times New Roman" pitchFamily="18" charset="0"/>
                <a:cs typeface="Times New Roman" pitchFamily="18" charset="0"/>
              </a:rPr>
              <a:t> </a:t>
            </a:r>
            <a:r>
              <a:rPr lang="en-US" sz="4000" b="1" i="1" dirty="0" err="1">
                <a:latin typeface="Times New Roman" pitchFamily="18" charset="0"/>
                <a:cs typeface="Times New Roman" pitchFamily="18" charset="0"/>
              </a:rPr>
              <a:t>Điêu</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khắc</a:t>
            </a:r>
            <a:r>
              <a:rPr lang="en-US" sz="4000" b="1" i="1" dirty="0">
                <a:latin typeface="Times New Roman" pitchFamily="18" charset="0"/>
                <a:cs typeface="Times New Roman" pitchFamily="18" charset="0"/>
              </a:rPr>
              <a:t> , </a:t>
            </a:r>
            <a:r>
              <a:rPr lang="en-US" sz="4000" b="1" i="1" dirty="0" err="1">
                <a:latin typeface="Times New Roman" pitchFamily="18" charset="0"/>
                <a:cs typeface="Times New Roman" pitchFamily="18" charset="0"/>
              </a:rPr>
              <a:t>đồ</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hội</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họa</a:t>
            </a:r>
            <a:endParaRPr lang="en-US" sz="4000" dirty="0">
              <a:latin typeface="Times New Roman" pitchFamily="18" charset="0"/>
              <a:cs typeface="Times New Roman" pitchFamily="18" charset="0"/>
            </a:endParaRPr>
          </a:p>
        </p:txBody>
      </p:sp>
      <p:sp>
        <p:nvSpPr>
          <p:cNvPr id="7" name="Rectangle 6"/>
          <p:cNvSpPr/>
          <p:nvPr/>
        </p:nvSpPr>
        <p:spPr>
          <a:xfrm>
            <a:off x="270386" y="1450258"/>
            <a:ext cx="4572000" cy="707886"/>
          </a:xfrm>
          <a:prstGeom prst="rect">
            <a:avLst/>
          </a:prstGeom>
        </p:spPr>
        <p:txBody>
          <a:bodyPr>
            <a:spAutoFit/>
          </a:bodyPr>
          <a:lstStyle/>
          <a:p>
            <a:pPr lvl="0"/>
            <a:r>
              <a:rPr lang="en-US" sz="4000" b="1" i="1" u="sng" dirty="0" err="1" smtClean="0">
                <a:solidFill>
                  <a:schemeClr val="accent2">
                    <a:lumMod val="75000"/>
                  </a:schemeClr>
                </a:solidFill>
                <a:latin typeface="Times New Roman" pitchFamily="18" charset="0"/>
                <a:cs typeface="Times New Roman" pitchFamily="18" charset="0"/>
              </a:rPr>
              <a:t>b.Đồ</a:t>
            </a:r>
            <a:r>
              <a:rPr lang="en-US" sz="4000" b="1" i="1" u="sng" dirty="0" smtClean="0">
                <a:solidFill>
                  <a:schemeClr val="accent2">
                    <a:lumMod val="75000"/>
                  </a:schemeClr>
                </a:solidFill>
                <a:latin typeface="Times New Roman" pitchFamily="18" charset="0"/>
                <a:cs typeface="Times New Roman" pitchFamily="18" charset="0"/>
              </a:rPr>
              <a:t> </a:t>
            </a:r>
            <a:r>
              <a:rPr lang="en-US" sz="4000" b="1" i="1" u="sng" dirty="0" err="1">
                <a:solidFill>
                  <a:schemeClr val="accent2">
                    <a:lumMod val="75000"/>
                  </a:schemeClr>
                </a:solidFill>
                <a:latin typeface="Times New Roman" pitchFamily="18" charset="0"/>
                <a:cs typeface="Times New Roman" pitchFamily="18" charset="0"/>
              </a:rPr>
              <a:t>họa</a:t>
            </a:r>
            <a:r>
              <a:rPr lang="en-US" sz="4000" b="1" i="1" u="sng" dirty="0">
                <a:solidFill>
                  <a:schemeClr val="accent2">
                    <a:lumMod val="75000"/>
                  </a:schemeClr>
                </a:solidFill>
                <a:latin typeface="Times New Roman" pitchFamily="18" charset="0"/>
                <a:cs typeface="Times New Roman" pitchFamily="18" charset="0"/>
              </a:rPr>
              <a:t> </a:t>
            </a:r>
            <a:r>
              <a:rPr lang="en-US" sz="4000" b="1" i="1" u="sng" dirty="0" err="1">
                <a:solidFill>
                  <a:schemeClr val="accent2">
                    <a:lumMod val="75000"/>
                  </a:schemeClr>
                </a:solidFill>
                <a:latin typeface="Times New Roman" pitchFamily="18" charset="0"/>
                <a:cs typeface="Times New Roman" pitchFamily="18" charset="0"/>
              </a:rPr>
              <a:t>và</a:t>
            </a:r>
            <a:r>
              <a:rPr lang="en-US" sz="4000" b="1" i="1" u="sng" dirty="0">
                <a:solidFill>
                  <a:schemeClr val="accent2">
                    <a:lumMod val="75000"/>
                  </a:schemeClr>
                </a:solidFill>
                <a:latin typeface="Times New Roman" pitchFamily="18" charset="0"/>
                <a:cs typeface="Times New Roman" pitchFamily="18" charset="0"/>
              </a:rPr>
              <a:t> </a:t>
            </a:r>
            <a:r>
              <a:rPr lang="en-US" sz="4000" b="1" i="1" u="sng" dirty="0" err="1">
                <a:solidFill>
                  <a:schemeClr val="accent2">
                    <a:lumMod val="75000"/>
                  </a:schemeClr>
                </a:solidFill>
                <a:latin typeface="Times New Roman" pitchFamily="18" charset="0"/>
                <a:cs typeface="Times New Roman" pitchFamily="18" charset="0"/>
              </a:rPr>
              <a:t>hội</a:t>
            </a:r>
            <a:r>
              <a:rPr lang="en-US" sz="4000" b="1" i="1" u="sng" dirty="0">
                <a:solidFill>
                  <a:schemeClr val="accent2">
                    <a:lumMod val="75000"/>
                  </a:schemeClr>
                </a:solidFill>
                <a:latin typeface="Times New Roman" pitchFamily="18" charset="0"/>
                <a:cs typeface="Times New Roman" pitchFamily="18" charset="0"/>
              </a:rPr>
              <a:t> </a:t>
            </a:r>
            <a:r>
              <a:rPr lang="en-US" sz="4000" b="1" i="1" u="sng" dirty="0" err="1">
                <a:solidFill>
                  <a:schemeClr val="accent2">
                    <a:lumMod val="75000"/>
                  </a:schemeClr>
                </a:solidFill>
                <a:latin typeface="Times New Roman" pitchFamily="18" charset="0"/>
                <a:cs typeface="Times New Roman" pitchFamily="18" charset="0"/>
              </a:rPr>
              <a:t>họa</a:t>
            </a:r>
            <a:endParaRPr lang="en-US" sz="4000" b="1" dirty="0">
              <a:solidFill>
                <a:schemeClr val="accent2">
                  <a:lumMod val="75000"/>
                </a:schemeClr>
              </a:solidFill>
              <a:latin typeface="Times New Roman" pitchFamily="18" charset="0"/>
              <a:cs typeface="Times New Roman" pitchFamily="18" charset="0"/>
            </a:endParaRPr>
          </a:p>
        </p:txBody>
      </p:sp>
      <p:sp>
        <p:nvSpPr>
          <p:cNvPr id="8" name="Rectangle 7"/>
          <p:cNvSpPr/>
          <p:nvPr/>
        </p:nvSpPr>
        <p:spPr>
          <a:xfrm>
            <a:off x="457200" y="2274838"/>
            <a:ext cx="8001000" cy="3539430"/>
          </a:xfrm>
          <a:prstGeom prst="rect">
            <a:avLst/>
          </a:prstGeom>
        </p:spPr>
        <p:txBody>
          <a:bodyPr wrap="square">
            <a:spAutoFit/>
          </a:bodyPr>
          <a:lstStyle/>
          <a:p>
            <a:pPr algn="just"/>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Các</a:t>
            </a:r>
            <a:r>
              <a:rPr lang="en-US" sz="3200" dirty="0" smtClean="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dòng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dân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gian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phát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triển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mạnh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nôi</a:t>
            </a:r>
            <a:r>
              <a:rPr lang="en-US" sz="3200" dirty="0">
                <a:solidFill>
                  <a:schemeClr val="bg1"/>
                </a:solidFill>
                <a:latin typeface="Times New Roman" pitchFamily="18" charset="0"/>
                <a:cs typeface="Times New Roman" pitchFamily="18" charset="0"/>
              </a:rPr>
              <a:t> dung </a:t>
            </a:r>
            <a:r>
              <a:rPr lang="en-US" sz="3200" dirty="0" err="1">
                <a:solidFill>
                  <a:schemeClr val="bg1"/>
                </a:solidFill>
                <a:latin typeface="Times New Roman" pitchFamily="18" charset="0"/>
                <a:cs typeface="Times New Roman" pitchFamily="18" charset="0"/>
              </a:rPr>
              <a:t>và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hình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thức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ổn</a:t>
            </a:r>
            <a:r>
              <a:rPr lang="en-US" sz="3200" dirty="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định</a:t>
            </a:r>
            <a:r>
              <a:rPr lang="en-US" sz="3200" dirty="0" smtClean="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dân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gian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sản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phẩm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trí</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tuệ</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tâp</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thể</a:t>
            </a:r>
            <a:r>
              <a:rPr lang="en-US" sz="3200" dirty="0">
                <a:solidFill>
                  <a:schemeClr val="bg1"/>
                </a:solidFill>
                <a:latin typeface="Times New Roman" pitchFamily="18" charset="0"/>
                <a:cs typeface="Times New Roman" pitchFamily="18" charset="0"/>
              </a:rPr>
              <a:t> qua </a:t>
            </a:r>
            <a:r>
              <a:rPr lang="en-US" sz="3200" dirty="0" err="1">
                <a:solidFill>
                  <a:schemeClr val="bg1"/>
                </a:solidFill>
                <a:latin typeface="Times New Roman" pitchFamily="18" charset="0"/>
                <a:cs typeface="Times New Roman" pitchFamily="18" charset="0"/>
              </a:rPr>
              <a:t>nhiều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thế</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hệ</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nên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không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chỉ</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đáp</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ưng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được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cầu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về</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tinh</a:t>
            </a:r>
            <a:r>
              <a:rPr lang="en-US" sz="3200" dirty="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thần</a:t>
            </a:r>
            <a:r>
              <a:rPr lang="en-US" sz="3200" dirty="0" smtClean="0">
                <a:solidFill>
                  <a:schemeClr val="bg1"/>
                </a:solidFill>
                <a:latin typeface="Times New Roman" pitchFamily="18" charset="0"/>
                <a:cs typeface="Times New Roman" pitchFamily="18" charset="0"/>
              </a:rPr>
              <a:t>, t</a:t>
            </a:r>
            <a:r>
              <a:rPr lang="vi-VN" sz="3200" dirty="0" smtClean="0">
                <a:solidFill>
                  <a:schemeClr val="bg1"/>
                </a:solidFill>
                <a:latin typeface="Times New Roman" pitchFamily="18" charset="0"/>
                <a:cs typeface="Times New Roman" pitchFamily="18" charset="0"/>
              </a:rPr>
              <a:t>â</a:t>
            </a:r>
            <a:r>
              <a:rPr lang="en-US" sz="3200" dirty="0" smtClean="0">
                <a:solidFill>
                  <a:schemeClr val="bg1"/>
                </a:solidFill>
                <a:latin typeface="Times New Roman" pitchFamily="18" charset="0"/>
                <a:cs typeface="Times New Roman" pitchFamily="18" charset="0"/>
              </a:rPr>
              <a:t>m </a:t>
            </a:r>
            <a:r>
              <a:rPr lang="en-US" sz="3200" dirty="0" err="1">
                <a:solidFill>
                  <a:schemeClr val="bg1"/>
                </a:solidFill>
                <a:latin typeface="Times New Roman" pitchFamily="18" charset="0"/>
                <a:cs typeface="Times New Roman" pitchFamily="18" charset="0"/>
              </a:rPr>
              <a:t>linh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thẩm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mỹ</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nhân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dân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lao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động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còn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ẩn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chứa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nhưng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nội</a:t>
            </a:r>
            <a:r>
              <a:rPr lang="en-US" sz="3200" dirty="0">
                <a:solidFill>
                  <a:schemeClr val="bg1"/>
                </a:solidFill>
                <a:latin typeface="Times New Roman" pitchFamily="18" charset="0"/>
                <a:cs typeface="Times New Roman" pitchFamily="18" charset="0"/>
              </a:rPr>
              <a:t> dung </a:t>
            </a:r>
            <a:r>
              <a:rPr lang="en-US" sz="3200" dirty="0" err="1">
                <a:solidFill>
                  <a:schemeClr val="bg1"/>
                </a:solidFill>
                <a:latin typeface="Times New Roman" pitchFamily="18" charset="0"/>
                <a:cs typeface="Times New Roman" pitchFamily="18" charset="0"/>
              </a:rPr>
              <a:t>giáo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dục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đạo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đức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nhân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cách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cuộc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sống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hằng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ngày</a:t>
            </a:r>
            <a:r>
              <a:rPr lang="en-US" sz="32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361539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p:cNvCxnSpPr/>
          <p:nvPr/>
        </p:nvCxnSpPr>
        <p:spPr>
          <a:xfrm>
            <a:off x="3876181" y="3276600"/>
            <a:ext cx="1457819" cy="1955800"/>
          </a:xfrm>
          <a:prstGeom prst="straightConnector1">
            <a:avLst/>
          </a:prstGeom>
          <a:ln w="19050">
            <a:solidFill>
              <a:srgbClr val="C00000"/>
            </a:solidFill>
            <a:tailEnd type="arrow"/>
          </a:ln>
        </p:spPr>
        <p:style>
          <a:lnRef idx="1">
            <a:schemeClr val="dk1"/>
          </a:lnRef>
          <a:fillRef idx="0">
            <a:schemeClr val="dk1"/>
          </a:fillRef>
          <a:effectRef idx="0">
            <a:schemeClr val="dk1"/>
          </a:effectRef>
          <a:fontRef idx="minor">
            <a:schemeClr val="tx1"/>
          </a:fontRef>
        </p:style>
      </p:cxnSp>
      <p:sp>
        <p:nvSpPr>
          <p:cNvPr id="11272" name="TextBox 7"/>
          <p:cNvSpPr txBox="1">
            <a:spLocks noChangeArrowheads="1"/>
          </p:cNvSpPr>
          <p:nvPr/>
        </p:nvSpPr>
        <p:spPr bwMode="auto">
          <a:xfrm>
            <a:off x="2209800" y="304800"/>
            <a:ext cx="624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sz="3200" b="1">
                <a:solidFill>
                  <a:srgbClr val="002060"/>
                </a:solidFill>
              </a:rPr>
              <a:t>Các dòng tranh dân gian</a:t>
            </a:r>
            <a:endParaRPr lang="en-US" sz="3200" b="1">
              <a:solidFill>
                <a:srgbClr val="002060"/>
              </a:solidFill>
            </a:endParaRPr>
          </a:p>
        </p:txBody>
      </p:sp>
      <p:cxnSp>
        <p:nvCxnSpPr>
          <p:cNvPr id="37" name="Straight Arrow Connector 36"/>
          <p:cNvCxnSpPr/>
          <p:nvPr/>
        </p:nvCxnSpPr>
        <p:spPr>
          <a:xfrm>
            <a:off x="7493000" y="3692757"/>
            <a:ext cx="0" cy="1031643"/>
          </a:xfrm>
          <a:prstGeom prst="straightConnector1">
            <a:avLst/>
          </a:prstGeom>
          <a:ln w="19050">
            <a:solidFill>
              <a:srgbClr val="0070C0"/>
            </a:solidFill>
            <a:tailEnd type="arrow"/>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flipH="1">
            <a:off x="1042988" y="3568700"/>
            <a:ext cx="3963451" cy="2660650"/>
          </a:xfrm>
          <a:prstGeom prst="straightConnector1">
            <a:avLst/>
          </a:prstGeom>
          <a:ln w="19050">
            <a:solidFill>
              <a:srgbClr val="FF33CC"/>
            </a:solidFill>
            <a:tailEnd type="arrow"/>
          </a:ln>
        </p:spPr>
        <p:style>
          <a:lnRef idx="1">
            <a:schemeClr val="dk1"/>
          </a:lnRef>
          <a:fillRef idx="0">
            <a:schemeClr val="dk1"/>
          </a:fillRef>
          <a:effectRef idx="0">
            <a:schemeClr val="dk1"/>
          </a:effectRef>
          <a:fontRef idx="minor">
            <a:schemeClr val="tx1"/>
          </a:fontRef>
        </p:style>
      </p:cxnSp>
      <p:grpSp>
        <p:nvGrpSpPr>
          <p:cNvPr id="14" name="Group 13"/>
          <p:cNvGrpSpPr/>
          <p:nvPr/>
        </p:nvGrpSpPr>
        <p:grpSpPr>
          <a:xfrm>
            <a:off x="0" y="1106487"/>
            <a:ext cx="9067800" cy="5522913"/>
            <a:chOff x="0" y="1106487"/>
            <a:chExt cx="9067800" cy="5522913"/>
          </a:xfrm>
        </p:grpSpPr>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13508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3"/>
            <p:cNvSpPr txBox="1">
              <a:spLocks noChangeArrowheads="1"/>
            </p:cNvSpPr>
            <p:nvPr/>
          </p:nvSpPr>
          <p:spPr bwMode="auto">
            <a:xfrm>
              <a:off x="6370638" y="4724400"/>
              <a:ext cx="2697162"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000" b="1" dirty="0">
                  <a:solidFill>
                    <a:schemeClr val="accent6">
                      <a:lumMod val="75000"/>
                    </a:schemeClr>
                  </a:solidFill>
                </a:rPr>
                <a:t>D</a:t>
              </a:r>
              <a:r>
                <a:rPr lang="vi-VN" sz="2000" b="1" smtClean="0">
                  <a:solidFill>
                    <a:schemeClr val="accent6">
                      <a:lumMod val="75000"/>
                    </a:schemeClr>
                  </a:solidFill>
                </a:rPr>
                <a:t>. </a:t>
              </a:r>
              <a:r>
                <a:rPr lang="vi-VN" sz="2000" b="1" dirty="0" smtClean="0">
                  <a:solidFill>
                    <a:schemeClr val="accent6">
                      <a:lumMod val="75000"/>
                    </a:schemeClr>
                  </a:solidFill>
                </a:rPr>
                <a:t>Tranh Hàng Trống</a:t>
              </a:r>
              <a:endParaRPr lang="en-US" sz="2000" b="1" dirty="0" smtClean="0">
                <a:solidFill>
                  <a:schemeClr val="accent6">
                    <a:lumMod val="75000"/>
                  </a:schemeClr>
                </a:solidFill>
              </a:endParaRPr>
            </a:p>
          </p:txBody>
        </p:sp>
        <p:sp>
          <p:nvSpPr>
            <p:cNvPr id="11269" name="TextBox 4"/>
            <p:cNvSpPr txBox="1">
              <a:spLocks noChangeArrowheads="1"/>
            </p:cNvSpPr>
            <p:nvPr/>
          </p:nvSpPr>
          <p:spPr bwMode="auto">
            <a:xfrm>
              <a:off x="4267200" y="5243513"/>
              <a:ext cx="2667000" cy="40005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smtClean="0">
                  <a:solidFill>
                    <a:srgbClr val="993300"/>
                  </a:solidFill>
                </a:rPr>
                <a:t>C</a:t>
              </a:r>
              <a:r>
                <a:rPr lang="vi-VN" sz="2000" b="1" smtClean="0">
                  <a:solidFill>
                    <a:srgbClr val="993300"/>
                  </a:solidFill>
                </a:rPr>
                <a:t>. </a:t>
              </a:r>
              <a:r>
                <a:rPr lang="vi-VN" sz="2000" b="1">
                  <a:solidFill>
                    <a:srgbClr val="993300"/>
                  </a:solidFill>
                </a:rPr>
                <a:t>Tranh Kim Hoàng</a:t>
              </a:r>
              <a:endParaRPr lang="en-US" sz="2000" b="1">
                <a:solidFill>
                  <a:srgbClr val="993300"/>
                </a:solidFill>
              </a:endParaRPr>
            </a:p>
          </p:txBody>
        </p:sp>
        <p:sp>
          <p:nvSpPr>
            <p:cNvPr id="6" name="TextBox 5"/>
            <p:cNvSpPr txBox="1"/>
            <p:nvPr/>
          </p:nvSpPr>
          <p:spPr>
            <a:xfrm>
              <a:off x="2286000" y="5740400"/>
              <a:ext cx="2438400" cy="400110"/>
            </a:xfrm>
            <a:prstGeom prst="rect">
              <a:avLst/>
            </a:prstGeom>
            <a:noFill/>
            <a:ln>
              <a:solidFill>
                <a:schemeClr val="bg2">
                  <a:lumMod val="75000"/>
                </a:schemeClr>
              </a:solidFill>
            </a:ln>
          </p:spPr>
          <p:txBody>
            <a:bodyPr wrap="square">
              <a:spAutoFit/>
            </a:bodyPr>
            <a:lstStyle/>
            <a:p>
              <a:pPr>
                <a:defRPr/>
              </a:pPr>
              <a:r>
                <a:rPr lang="en-US" sz="2000" b="1" dirty="0">
                  <a:solidFill>
                    <a:srgbClr val="003300"/>
                  </a:solidFill>
                </a:rPr>
                <a:t>B</a:t>
              </a:r>
              <a:r>
                <a:rPr lang="vi-VN" sz="2000" b="1" smtClean="0">
                  <a:solidFill>
                    <a:srgbClr val="003300"/>
                  </a:solidFill>
                </a:rPr>
                <a:t>. </a:t>
              </a:r>
              <a:r>
                <a:rPr lang="vi-VN" sz="2000" b="1" dirty="0">
                  <a:solidFill>
                    <a:srgbClr val="003300"/>
                  </a:solidFill>
                </a:rPr>
                <a:t>Tranh Đông Hồ</a:t>
              </a:r>
              <a:endParaRPr lang="en-US" sz="2000" b="1" dirty="0">
                <a:solidFill>
                  <a:srgbClr val="003300"/>
                </a:solidFill>
              </a:endParaRPr>
            </a:p>
          </p:txBody>
        </p:sp>
        <p:sp>
          <p:nvSpPr>
            <p:cNvPr id="11271" name="TextBox 6"/>
            <p:cNvSpPr txBox="1">
              <a:spLocks noChangeArrowheads="1"/>
            </p:cNvSpPr>
            <p:nvPr/>
          </p:nvSpPr>
          <p:spPr bwMode="auto">
            <a:xfrm>
              <a:off x="533400" y="6229350"/>
              <a:ext cx="2514600" cy="40005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solidFill>
                    <a:srgbClr val="93036D"/>
                  </a:solidFill>
                </a:rPr>
                <a:t>A</a:t>
              </a:r>
              <a:r>
                <a:rPr lang="vi-VN" sz="2000" b="1" smtClean="0">
                  <a:solidFill>
                    <a:srgbClr val="93036D"/>
                  </a:solidFill>
                </a:rPr>
                <a:t>. </a:t>
              </a:r>
              <a:r>
                <a:rPr lang="vi-VN" sz="2000" b="1">
                  <a:solidFill>
                    <a:srgbClr val="93036D"/>
                  </a:solidFill>
                </a:rPr>
                <a:t>Tranh làng Sình</a:t>
              </a:r>
              <a:endParaRPr lang="en-US" sz="2000" b="1">
                <a:solidFill>
                  <a:srgbClr val="93036D"/>
                </a:solidFill>
              </a:endParaRPr>
            </a:p>
          </p:txBody>
        </p:sp>
        <p:pic>
          <p:nvPicPr>
            <p:cNvPr id="112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439" y="1132119"/>
              <a:ext cx="1852613" cy="2560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880" y="1106487"/>
              <a:ext cx="2016919" cy="264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6" name="TextBox 8"/>
            <p:cNvSpPr txBox="1">
              <a:spLocks noChangeArrowheads="1"/>
            </p:cNvSpPr>
            <p:nvPr/>
          </p:nvSpPr>
          <p:spPr bwMode="auto">
            <a:xfrm>
              <a:off x="1253280" y="4709803"/>
              <a:ext cx="381000" cy="461665"/>
            </a:xfrm>
            <a:prstGeom prst="rect">
              <a:avLst/>
            </a:prstGeom>
            <a:ln/>
          </p:spPr>
          <p:style>
            <a:lnRef idx="1">
              <a:schemeClr val="accent6"/>
            </a:lnRef>
            <a:fillRef idx="3">
              <a:schemeClr val="accent6"/>
            </a:fillRef>
            <a:effectRef idx="2">
              <a:schemeClr val="accent6"/>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smtClean="0">
                  <a:solidFill>
                    <a:schemeClr val="bg1"/>
                  </a:solidFill>
                </a:rPr>
                <a:t>1</a:t>
              </a:r>
              <a:endParaRPr lang="en-US" sz="2400" b="1">
                <a:solidFill>
                  <a:schemeClr val="bg1"/>
                </a:solidFill>
              </a:endParaRPr>
            </a:p>
          </p:txBody>
        </p:sp>
        <p:sp>
          <p:nvSpPr>
            <p:cNvPr id="11277" name="TextBox 9"/>
            <p:cNvSpPr txBox="1">
              <a:spLocks noChangeArrowheads="1"/>
            </p:cNvSpPr>
            <p:nvPr/>
          </p:nvSpPr>
          <p:spPr bwMode="auto">
            <a:xfrm>
              <a:off x="3448669" y="2878162"/>
              <a:ext cx="427512" cy="461665"/>
            </a:xfrm>
            <a:prstGeom prst="rect">
              <a:avLst/>
            </a:prstGeom>
            <a:solidFill>
              <a:srgbClr val="C00000"/>
            </a:solidFill>
            <a:ln/>
          </p:spPr>
          <p:style>
            <a:lnRef idx="1">
              <a:schemeClr val="accent6"/>
            </a:lnRef>
            <a:fillRef idx="3">
              <a:schemeClr val="accent6"/>
            </a:fillRef>
            <a:effectRef idx="2">
              <a:schemeClr val="accent6"/>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smtClean="0">
                  <a:solidFill>
                    <a:schemeClr val="bg1"/>
                  </a:solidFill>
                </a:rPr>
                <a:t>2</a:t>
              </a:r>
              <a:endParaRPr lang="en-US" sz="2400" b="1">
                <a:solidFill>
                  <a:schemeClr val="bg1"/>
                </a:solidFill>
              </a:endParaRPr>
            </a:p>
          </p:txBody>
        </p:sp>
        <p:sp>
          <p:nvSpPr>
            <p:cNvPr id="11278" name="TextBox 10"/>
            <p:cNvSpPr txBox="1">
              <a:spLocks noChangeArrowheads="1"/>
            </p:cNvSpPr>
            <p:nvPr/>
          </p:nvSpPr>
          <p:spPr bwMode="auto">
            <a:xfrm>
              <a:off x="5688213" y="3755294"/>
              <a:ext cx="433645" cy="461665"/>
            </a:xfrm>
            <a:prstGeom prst="rect">
              <a:avLst/>
            </a:prstGeom>
            <a:solidFill>
              <a:srgbClr val="FF33CC"/>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smtClean="0">
                  <a:solidFill>
                    <a:schemeClr val="bg1"/>
                  </a:solidFill>
                </a:rPr>
                <a:t>3</a:t>
              </a:r>
              <a:endParaRPr lang="en-US" sz="2400" b="1">
                <a:solidFill>
                  <a:schemeClr val="bg1"/>
                </a:solidFill>
              </a:endParaRPr>
            </a:p>
          </p:txBody>
        </p:sp>
        <p:sp>
          <p:nvSpPr>
            <p:cNvPr id="11279" name="TextBox 11"/>
            <p:cNvSpPr txBox="1">
              <a:spLocks noChangeArrowheads="1"/>
            </p:cNvSpPr>
            <p:nvPr/>
          </p:nvSpPr>
          <p:spPr bwMode="auto">
            <a:xfrm>
              <a:off x="7878958" y="3840278"/>
              <a:ext cx="360761" cy="461665"/>
            </a:xfrm>
            <a:prstGeom prst="rect">
              <a:avLst/>
            </a:prstGeom>
            <a:solidFill>
              <a:schemeClr val="tx2">
                <a:lumMod val="60000"/>
                <a:lumOff val="40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smtClean="0">
                  <a:solidFill>
                    <a:schemeClr val="bg1"/>
                  </a:solidFill>
                </a:rPr>
                <a:t>4</a:t>
              </a:r>
              <a:endParaRPr lang="en-US" sz="2400" b="1">
                <a:solidFill>
                  <a:schemeClr val="bg1"/>
                </a:solidFill>
              </a:endParaRPr>
            </a:p>
          </p:txBody>
        </p:sp>
        <p:pic>
          <p:nvPicPr>
            <p:cNvPr id="21" name="Picture 35" descr="lợn có xoáy âm dương_dông hồ"/>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3002613"/>
              <a:ext cx="3048000" cy="172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5" name="Straight Arrow Connector 34"/>
          <p:cNvCxnSpPr/>
          <p:nvPr/>
        </p:nvCxnSpPr>
        <p:spPr>
          <a:xfrm>
            <a:off x="1981200" y="4648200"/>
            <a:ext cx="977900" cy="1092200"/>
          </a:xfrm>
          <a:prstGeom prst="straightConnector1">
            <a:avLst/>
          </a:prstGeom>
          <a:ln w="19050">
            <a:solidFill>
              <a:schemeClr val="accent6">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5334000" y="5940455"/>
            <a:ext cx="2725338" cy="584775"/>
          </a:xfrm>
          <a:prstGeom prst="rect">
            <a:avLst/>
          </a:prstGeom>
          <a:noFill/>
        </p:spPr>
        <p:txBody>
          <a:bodyPr wrap="square" rtlCol="0">
            <a:spAutoFit/>
          </a:bodyPr>
          <a:lstStyle/>
          <a:p>
            <a:pPr algn="ctr"/>
            <a:r>
              <a:rPr lang="en-US" sz="3200" b="1" smtClean="0">
                <a:solidFill>
                  <a:srgbClr val="FF0000"/>
                </a:solidFill>
              </a:rPr>
              <a:t>1B-2C-3A-4D</a:t>
            </a:r>
            <a:endParaRPr lang="en-US" sz="3200" b="1">
              <a:solidFill>
                <a:srgbClr val="FF0000"/>
              </a:solidFill>
            </a:endParaRPr>
          </a:p>
        </p:txBody>
      </p:sp>
      <p:sp>
        <p:nvSpPr>
          <p:cNvPr id="31" name="Rectangle 34"/>
          <p:cNvSpPr txBox="1">
            <a:spLocks noChangeArrowheads="1"/>
          </p:cNvSpPr>
          <p:nvPr/>
        </p:nvSpPr>
        <p:spPr>
          <a:xfrm>
            <a:off x="152400" y="1320825"/>
            <a:ext cx="8915400" cy="137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Char char="Ø"/>
            </a:pPr>
            <a:r>
              <a:rPr lang="en-US" sz="2400" dirty="0" smtClean="0">
                <a:solidFill>
                  <a:schemeClr val="accent3">
                    <a:lumMod val="50000"/>
                  </a:schemeClr>
                </a:solidFill>
              </a:rPr>
              <a:t> </a:t>
            </a:r>
            <a:r>
              <a:rPr lang="en-US" sz="2400" dirty="0" err="1" smtClean="0">
                <a:solidFill>
                  <a:schemeClr val="accent3">
                    <a:lumMod val="50000"/>
                  </a:schemeClr>
                </a:solidFill>
                <a:latin typeface="Times New Roman" pitchFamily="18" charset="0"/>
              </a:rPr>
              <a:t>Cùng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với</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dòng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tranh</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dân</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gian</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Đông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Hồ</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và</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Hàng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Trống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đã</a:t>
            </a:r>
            <a:r>
              <a:rPr lang="en-US" sz="2400" dirty="0" smtClean="0">
                <a:solidFill>
                  <a:schemeClr val="accent3">
                    <a:lumMod val="50000"/>
                  </a:schemeClr>
                </a:solidFill>
                <a:latin typeface="Times New Roman" pitchFamily="18" charset="0"/>
              </a:rPr>
              <a:t> </a:t>
            </a:r>
            <a:r>
              <a:rPr lang="en-US" sz="2400" err="1" smtClean="0">
                <a:solidFill>
                  <a:schemeClr val="accent3">
                    <a:lumMod val="50000"/>
                  </a:schemeClr>
                </a:solidFill>
                <a:latin typeface="Times New Roman" pitchFamily="18" charset="0"/>
              </a:rPr>
              <a:t>nổi</a:t>
            </a:r>
            <a:r>
              <a:rPr lang="en-US" sz="2400" smtClean="0">
                <a:solidFill>
                  <a:schemeClr val="accent3">
                    <a:lumMod val="50000"/>
                  </a:schemeClr>
                </a:solidFill>
                <a:latin typeface="Times New Roman" pitchFamily="18" charset="0"/>
              </a:rPr>
              <a:t>  </a:t>
            </a:r>
          </a:p>
          <a:p>
            <a:pPr marL="0" indent="0">
              <a:buNone/>
            </a:pPr>
            <a:r>
              <a:rPr lang="en-US" sz="2400">
                <a:solidFill>
                  <a:schemeClr val="accent3">
                    <a:lumMod val="50000"/>
                  </a:schemeClr>
                </a:solidFill>
                <a:latin typeface="Times New Roman" pitchFamily="18" charset="0"/>
              </a:rPr>
              <a:t> </a:t>
            </a:r>
            <a:r>
              <a:rPr lang="en-US" sz="2400" smtClean="0">
                <a:solidFill>
                  <a:schemeClr val="accent3">
                    <a:lumMod val="50000"/>
                  </a:schemeClr>
                </a:solidFill>
                <a:latin typeface="Times New Roman" pitchFamily="18" charset="0"/>
              </a:rPr>
              <a:t>   tiếng </a:t>
            </a:r>
            <a:r>
              <a:rPr lang="en-US" sz="2400" dirty="0" err="1" smtClean="0">
                <a:solidFill>
                  <a:schemeClr val="accent3">
                    <a:lumMod val="50000"/>
                  </a:schemeClr>
                </a:solidFill>
                <a:latin typeface="Times New Roman" pitchFamily="18" charset="0"/>
              </a:rPr>
              <a:t>từ</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lâu</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đời</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còn</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có</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dòng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tranh</a:t>
            </a:r>
            <a:r>
              <a:rPr lang="en-US" sz="2400" dirty="0" smtClean="0">
                <a:solidFill>
                  <a:schemeClr val="accent3">
                    <a:lumMod val="50000"/>
                  </a:schemeClr>
                </a:solidFill>
                <a:latin typeface="Times New Roman" pitchFamily="18" charset="0"/>
              </a:rPr>
              <a:t> Kim </a:t>
            </a:r>
            <a:r>
              <a:rPr lang="en-US" sz="2400" dirty="0" err="1" smtClean="0">
                <a:solidFill>
                  <a:schemeClr val="accent3">
                    <a:lumMod val="50000"/>
                  </a:schemeClr>
                </a:solidFill>
                <a:latin typeface="Times New Roman" pitchFamily="18" charset="0"/>
              </a:rPr>
              <a:t>Hoàng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Hoài</a:t>
            </a:r>
            <a:r>
              <a:rPr lang="en-US" sz="2400" dirty="0" smtClean="0">
                <a:solidFill>
                  <a:schemeClr val="accent3">
                    <a:lumMod val="50000"/>
                  </a:schemeClr>
                </a:solidFill>
                <a:latin typeface="Times New Roman" pitchFamily="18" charset="0"/>
              </a:rPr>
              <a:t> </a:t>
            </a:r>
            <a:r>
              <a:rPr lang="en-US" sz="2400" err="1" smtClean="0">
                <a:solidFill>
                  <a:schemeClr val="accent3">
                    <a:lumMod val="50000"/>
                  </a:schemeClr>
                </a:solidFill>
                <a:latin typeface="Times New Roman" pitchFamily="18" charset="0"/>
              </a:rPr>
              <a:t>Đức</a:t>
            </a:r>
            <a:r>
              <a:rPr lang="en-US" sz="2400" smtClean="0">
                <a:solidFill>
                  <a:schemeClr val="accent3">
                    <a:lumMod val="50000"/>
                  </a:schemeClr>
                </a:solidFill>
                <a:latin typeface="Times New Roman" pitchFamily="18" charset="0"/>
              </a:rPr>
              <a:t>, Hà </a:t>
            </a:r>
            <a:r>
              <a:rPr lang="en-US" sz="2400" err="1" smtClean="0">
                <a:solidFill>
                  <a:schemeClr val="accent3">
                    <a:lumMod val="50000"/>
                  </a:schemeClr>
                </a:solidFill>
                <a:latin typeface="Times New Roman" pitchFamily="18" charset="0"/>
              </a:rPr>
              <a:t>Tây</a:t>
            </a:r>
            <a:r>
              <a:rPr lang="en-US" sz="2400" smtClean="0">
                <a:solidFill>
                  <a:schemeClr val="accent3">
                    <a:lumMod val="50000"/>
                  </a:schemeClr>
                </a:solidFill>
                <a:latin typeface="Times New Roman" pitchFamily="18" charset="0"/>
              </a:rPr>
              <a:t>),</a:t>
            </a:r>
          </a:p>
          <a:p>
            <a:pPr marL="0" indent="0">
              <a:buNone/>
            </a:pPr>
            <a:r>
              <a:rPr lang="en-US" sz="2400" smtClean="0">
                <a:solidFill>
                  <a:schemeClr val="accent3">
                    <a:lumMod val="50000"/>
                  </a:schemeClr>
                </a:solidFill>
                <a:latin typeface="Times New Roman" pitchFamily="18" charset="0"/>
              </a:rPr>
              <a:t>    tranh </a:t>
            </a:r>
            <a:r>
              <a:rPr lang="en-US" sz="2400" dirty="0" err="1" smtClean="0">
                <a:solidFill>
                  <a:schemeClr val="accent3">
                    <a:lumMod val="50000"/>
                  </a:schemeClr>
                </a:solidFill>
                <a:latin typeface="Times New Roman" pitchFamily="18" charset="0"/>
              </a:rPr>
              <a:t>làng</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Sình</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Phú</a:t>
            </a:r>
            <a:r>
              <a:rPr lang="en-US" sz="2400" dirty="0" smtClean="0">
                <a:solidFill>
                  <a:schemeClr val="accent3">
                    <a:lumMod val="50000"/>
                  </a:schemeClr>
                </a:solidFill>
                <a:latin typeface="Times New Roman" pitchFamily="18" charset="0"/>
              </a:rPr>
              <a:t> </a:t>
            </a:r>
            <a:r>
              <a:rPr lang="en-US" sz="2400" dirty="0" err="1" smtClean="0">
                <a:solidFill>
                  <a:schemeClr val="accent3">
                    <a:lumMod val="50000"/>
                  </a:schemeClr>
                </a:solidFill>
                <a:latin typeface="Times New Roman" pitchFamily="18" charset="0"/>
              </a:rPr>
              <a:t>Mậu</a:t>
            </a:r>
            <a:r>
              <a:rPr lang="en-US" sz="2400" dirty="0" smtClean="0">
                <a:solidFill>
                  <a:schemeClr val="accent3">
                    <a:lumMod val="50000"/>
                  </a:schemeClr>
                </a:solidFill>
                <a:latin typeface="Times New Roman" pitchFamily="18" charset="0"/>
              </a:rPr>
              <a:t>, </a:t>
            </a:r>
            <a:r>
              <a:rPr lang="en-US" sz="2400" err="1" smtClean="0">
                <a:solidFill>
                  <a:schemeClr val="accent3">
                    <a:lumMod val="50000"/>
                  </a:schemeClr>
                </a:solidFill>
                <a:latin typeface="Times New Roman" pitchFamily="18" charset="0"/>
              </a:rPr>
              <a:t>Huế</a:t>
            </a:r>
            <a:r>
              <a:rPr lang="en-US" sz="2400" smtClean="0">
                <a:solidFill>
                  <a:schemeClr val="accent3">
                    <a:lumMod val="50000"/>
                  </a:schemeClr>
                </a:solidFill>
                <a:latin typeface="Times New Roman" pitchFamily="18" charset="0"/>
              </a:rPr>
              <a:t>).   </a:t>
            </a:r>
            <a:endParaRPr lang="en-US" sz="2400" dirty="0" smtClean="0">
              <a:solidFill>
                <a:schemeClr val="accent3">
                  <a:lumMod val="50000"/>
                </a:schemeClr>
              </a:solidFill>
              <a:latin typeface="Times New Roman" pitchFamily="18" charset="0"/>
            </a:endParaRPr>
          </a:p>
        </p:txBody>
      </p:sp>
    </p:spTree>
    <p:extLst>
      <p:ext uri="{BB962C8B-B14F-4D97-AF65-F5344CB8AC3E}">
        <p14:creationId xmlns:p14="http://schemas.microsoft.com/office/powerpoint/2010/main" val="237853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10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1000"/>
                                        <p:tgtEl>
                                          <p:spTgt spid="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1000"/>
                                        <p:tgtEl>
                                          <p:spTgt spid="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up)">
                                      <p:cBhvr>
                                        <p:cTn id="32" dur="10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5257800" cy="667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386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3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308487" y="587276"/>
            <a:ext cx="8541774" cy="230832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SƠ LƯỢC MĨ THUẬT </a:t>
            </a:r>
            <a:endParaRPr lang="en-US" sz="48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endParaRPr>
          </a:p>
          <a:p>
            <a:pPr algn="ctr"/>
            <a:r>
              <a:rPr lang="en-US" sz="48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THỜI </a:t>
            </a:r>
            <a:r>
              <a:rPr lang="en-US" sz="4800" b="1" dirty="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NGUYỄN</a:t>
            </a:r>
          </a:p>
          <a:p>
            <a:pPr algn="ctr"/>
            <a:r>
              <a:rPr lang="en-US" sz="48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rPr>
              <a:t>(1802-1945)</a:t>
            </a:r>
            <a:endParaRPr lang="en-US" sz="4800" b="1" dirty="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6" name="Picture 28" descr="SGK%20My%20thuat%209%20-%201"/>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121879" y="2971800"/>
            <a:ext cx="4812321"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05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24" y="0"/>
            <a:ext cx="9756423" cy="6858000"/>
          </a:xfrm>
          <a:prstGeom prst="rect">
            <a:avLst/>
          </a:prstGeom>
        </p:spPr>
      </p:pic>
      <p:sp>
        <p:nvSpPr>
          <p:cNvPr id="4" name="Rectangle 3"/>
          <p:cNvSpPr/>
          <p:nvPr/>
        </p:nvSpPr>
        <p:spPr>
          <a:xfrm>
            <a:off x="-14748" y="8675"/>
            <a:ext cx="8853948" cy="1323439"/>
          </a:xfrm>
          <a:prstGeom prst="rect">
            <a:avLst/>
          </a:prstGeom>
        </p:spPr>
        <p:txBody>
          <a:bodyPr wrap="square">
            <a:spAutoFit/>
          </a:bodyPr>
          <a:lstStyle/>
          <a:p>
            <a:r>
              <a:rPr lang="en-US" sz="4000" b="1" u="sng">
                <a:solidFill>
                  <a:srgbClr val="FF0000"/>
                </a:solidFill>
                <a:latin typeface="Times New Roman" pitchFamily="18" charset="0"/>
                <a:cs typeface="Times New Roman" pitchFamily="18" charset="0"/>
              </a:rPr>
              <a:t>II Một số thành tựu về mỹ thuật</a:t>
            </a:r>
            <a:endParaRPr lang="en-US" sz="4000">
              <a:solidFill>
                <a:srgbClr val="FF0000"/>
              </a:solidFill>
              <a:latin typeface="Times New Roman" pitchFamily="18" charset="0"/>
              <a:cs typeface="Times New Roman" pitchFamily="18" charset="0"/>
            </a:endParaRPr>
          </a:p>
          <a:p>
            <a:endParaRPr lang="en-US" sz="4000">
              <a:latin typeface="Times New Roman" pitchFamily="18" charset="0"/>
              <a:cs typeface="Times New Roman" pitchFamily="18" charset="0"/>
            </a:endParaRPr>
          </a:p>
        </p:txBody>
      </p:sp>
      <p:sp>
        <p:nvSpPr>
          <p:cNvPr id="5" name="Rectangle 4"/>
          <p:cNvSpPr/>
          <p:nvPr/>
        </p:nvSpPr>
        <p:spPr>
          <a:xfrm>
            <a:off x="270386" y="1450258"/>
            <a:ext cx="6816214" cy="1323439"/>
          </a:xfrm>
          <a:prstGeom prst="rect">
            <a:avLst/>
          </a:prstGeom>
        </p:spPr>
        <p:txBody>
          <a:bodyPr wrap="square">
            <a:spAutoFit/>
          </a:bodyPr>
          <a:lstStyle/>
          <a:p>
            <a:r>
              <a:rPr lang="en-US" sz="4000" i="1" u="sng" dirty="0" err="1" smtClean="0">
                <a:solidFill>
                  <a:schemeClr val="accent2">
                    <a:lumMod val="75000"/>
                  </a:schemeClr>
                </a:solidFill>
                <a:latin typeface="Times New Roman" pitchFamily="18" charset="0"/>
                <a:cs typeface="Times New Roman" pitchFamily="18" charset="0"/>
              </a:rPr>
              <a:t>b.Đồ</a:t>
            </a:r>
            <a:r>
              <a:rPr lang="en-US" sz="4000" i="1" u="sng" dirty="0" smtClean="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họa</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và</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a:solidFill>
                  <a:schemeClr val="accent2">
                    <a:lumMod val="75000"/>
                  </a:schemeClr>
                </a:solidFill>
                <a:latin typeface="Times New Roman" pitchFamily="18" charset="0"/>
                <a:cs typeface="Times New Roman" pitchFamily="18" charset="0"/>
              </a:rPr>
              <a:t>hội</a:t>
            </a:r>
            <a:r>
              <a:rPr lang="en-US" sz="4000" i="1" u="sng" dirty="0">
                <a:solidFill>
                  <a:schemeClr val="accent2">
                    <a:lumMod val="75000"/>
                  </a:schemeClr>
                </a:solidFill>
                <a:latin typeface="Times New Roman" pitchFamily="18" charset="0"/>
                <a:cs typeface="Times New Roman" pitchFamily="18" charset="0"/>
              </a:rPr>
              <a:t> </a:t>
            </a:r>
            <a:r>
              <a:rPr lang="en-US" sz="4000" i="1" u="sng" dirty="0" err="1" smtClean="0">
                <a:solidFill>
                  <a:schemeClr val="accent2">
                    <a:lumMod val="75000"/>
                  </a:schemeClr>
                </a:solidFill>
                <a:latin typeface="Times New Roman" pitchFamily="18" charset="0"/>
                <a:cs typeface="Times New Roman" pitchFamily="18" charset="0"/>
              </a:rPr>
              <a:t>họa</a:t>
            </a:r>
            <a:r>
              <a:rPr lang="en-US" sz="4000" i="1" u="sng" dirty="0" smtClean="0">
                <a:solidFill>
                  <a:schemeClr val="accent2">
                    <a:lumMod val="75000"/>
                  </a:schemeClr>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ghi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lvl="0"/>
            <a:endParaRPr lang="en-US" sz="4000" dirty="0">
              <a:solidFill>
                <a:schemeClr val="accent2">
                  <a:lumMod val="75000"/>
                </a:schemeClr>
              </a:solidFill>
              <a:latin typeface="Times New Roman" pitchFamily="18" charset="0"/>
              <a:cs typeface="Times New Roman" pitchFamily="18" charset="0"/>
            </a:endParaRPr>
          </a:p>
        </p:txBody>
      </p:sp>
      <p:sp>
        <p:nvSpPr>
          <p:cNvPr id="6" name="Rectangle 5"/>
          <p:cNvSpPr/>
          <p:nvPr/>
        </p:nvSpPr>
        <p:spPr>
          <a:xfrm>
            <a:off x="319548" y="742372"/>
            <a:ext cx="6925294" cy="707886"/>
          </a:xfrm>
          <a:prstGeom prst="rect">
            <a:avLst/>
          </a:prstGeom>
        </p:spPr>
        <p:txBody>
          <a:bodyPr wrap="none">
            <a:spAutoFit/>
          </a:bodyPr>
          <a:lstStyle/>
          <a:p>
            <a:r>
              <a:rPr lang="en-US" sz="4000" b="1" i="1">
                <a:latin typeface="Times New Roman" pitchFamily="18" charset="0"/>
                <a:cs typeface="Times New Roman" pitchFamily="18" charset="0"/>
              </a:rPr>
              <a:t>2 Điêu khắc , đồ họa và hội họa</a:t>
            </a:r>
            <a:endParaRPr lang="en-US" sz="4000">
              <a:latin typeface="Times New Roman" pitchFamily="18" charset="0"/>
              <a:cs typeface="Times New Roman" pitchFamily="18" charset="0"/>
            </a:endParaRPr>
          </a:p>
        </p:txBody>
      </p:sp>
      <p:sp>
        <p:nvSpPr>
          <p:cNvPr id="8" name="Rectangle 7"/>
          <p:cNvSpPr/>
          <p:nvPr/>
        </p:nvSpPr>
        <p:spPr>
          <a:xfrm>
            <a:off x="319547" y="2392501"/>
            <a:ext cx="8824453" cy="3170099"/>
          </a:xfrm>
          <a:prstGeom prst="rect">
            <a:avLst/>
          </a:prstGeom>
        </p:spPr>
        <p:txBody>
          <a:bodyPr wrap="square">
            <a:spAutoFit/>
          </a:bodyPr>
          <a:lstStyle/>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endParaRPr lang="en-US" sz="4000" dirty="0">
              <a:latin typeface="Times New Roman" pitchFamily="18" charset="0"/>
              <a:cs typeface="Times New Roman" pitchFamily="18" charset="0"/>
            </a:endParaRPr>
          </a:p>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Bộ</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khoa</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thư</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hóa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chất</a:t>
            </a:r>
            <a:r>
              <a:rPr lang="en-US" sz="4000" dirty="0">
                <a:latin typeface="Times New Roman" pitchFamily="18" charset="0"/>
                <a:cs typeface="Times New Roman" pitchFamily="18" charset="0"/>
              </a:rPr>
              <a:t> </a:t>
            </a:r>
            <a:r>
              <a:rPr lang="vi-VN" sz="4000" dirty="0" err="1">
                <a:latin typeface="Times New Roman" pitchFamily="18" charset="0"/>
                <a:cs typeface="Times New Roman" pitchFamily="18" charset="0"/>
              </a:rPr>
              <a:t>V</a:t>
            </a:r>
            <a:r>
              <a:rPr lang="en-US" sz="4000" dirty="0" err="1" smtClean="0">
                <a:latin typeface="Times New Roman" pitchFamily="18" charset="0"/>
                <a:cs typeface="Times New Roman" pitchFamily="18" charset="0"/>
              </a:rPr>
              <a:t>iệt</a:t>
            </a:r>
            <a:r>
              <a:rPr lang="en-US" sz="4000" dirty="0" smtClean="0">
                <a:latin typeface="Times New Roman" pitchFamily="18" charset="0"/>
                <a:cs typeface="Times New Roman" pitchFamily="18" charset="0"/>
              </a:rPr>
              <a:t> </a:t>
            </a:r>
            <a:r>
              <a:rPr lang="vi-VN" sz="4000" dirty="0" err="1">
                <a:latin typeface="Times New Roman" pitchFamily="18" charset="0"/>
                <a:cs typeface="Times New Roman" pitchFamily="18" charset="0"/>
              </a:rPr>
              <a:t>N</a:t>
            </a:r>
            <a:r>
              <a:rPr lang="en-US" sz="4000" dirty="0" smtClean="0">
                <a:latin typeface="Times New Roman" pitchFamily="18" charset="0"/>
                <a:cs typeface="Times New Roman" pitchFamily="18" charset="0"/>
              </a:rPr>
              <a:t>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đời</a:t>
            </a:r>
            <a:endParaRPr lang="en-US" sz="4000" dirty="0">
              <a:latin typeface="Times New Roman" pitchFamily="18" charset="0"/>
              <a:cs typeface="Times New Roman" pitchFamily="18" charset="0"/>
            </a:endParaRPr>
          </a:p>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Thành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lập</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Đông</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Dương</a:t>
            </a:r>
            <a:r>
              <a:rPr lang="en-US" sz="4000" dirty="0">
                <a:latin typeface="Times New Roman" pitchFamily="18" charset="0"/>
                <a:cs typeface="Times New Roman" pitchFamily="18" charset="0"/>
              </a:rPr>
              <a:t>( 1925)</a:t>
            </a:r>
          </a:p>
        </p:txBody>
      </p:sp>
    </p:spTree>
    <p:extLst>
      <p:ext uri="{BB962C8B-B14F-4D97-AF65-F5344CB8AC3E}">
        <p14:creationId xmlns:p14="http://schemas.microsoft.com/office/powerpoint/2010/main" val="23380728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24" y="0"/>
            <a:ext cx="9756423" cy="685800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 y="457200"/>
            <a:ext cx="3812824" cy="2873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14800" y="220760"/>
            <a:ext cx="5029200" cy="3477875"/>
          </a:xfrm>
          <a:prstGeom prst="rect">
            <a:avLst/>
          </a:prstGeom>
          <a:noFill/>
        </p:spPr>
        <p:txBody>
          <a:bodyPr wrap="square" rtlCol="0">
            <a:spAutoFit/>
          </a:bodyPr>
          <a:lstStyle/>
          <a:p>
            <a:r>
              <a:rPr lang="en-US" sz="2000" dirty="0" smtClean="0"/>
              <a:t>- </a:t>
            </a:r>
            <a:r>
              <a:rPr lang="vi-VN" sz="2000" dirty="0" smtClean="0"/>
              <a:t>Do </a:t>
            </a:r>
            <a:r>
              <a:rPr lang="vi-VN" sz="2000" dirty="0"/>
              <a:t>người Việt Nam vẽ và người Pháp xuất bản vào năm 1910. </a:t>
            </a:r>
            <a:br>
              <a:rPr lang="vi-VN" sz="2000" dirty="0"/>
            </a:br>
            <a:r>
              <a:rPr lang="en-US" sz="2000" dirty="0" smtClean="0"/>
              <a:t>- </a:t>
            </a:r>
            <a:r>
              <a:rPr lang="vi-VN" sz="2000" dirty="0" smtClean="0"/>
              <a:t>Có </a:t>
            </a:r>
            <a:r>
              <a:rPr lang="vi-VN" sz="2000" dirty="0"/>
              <a:t>thể coi đây là bộ Bách khoa thư bằng tranh duy nhất của Việt Nam và cũng là bộ Bách khoa thư cực kỳ hiếm hoi trên thế giới, truyền đạt tri thức bằng tranh khắc gỗ, in trên giấy </a:t>
            </a:r>
            <a:r>
              <a:rPr lang="vi-VN" sz="2000" dirty="0" smtClean="0"/>
              <a:t>dó</a:t>
            </a:r>
            <a:r>
              <a:rPr lang="en-US" sz="2000" dirty="0" smtClean="0"/>
              <a:t>.</a:t>
            </a:r>
            <a:endParaRPr lang="vi-VN" sz="2000" dirty="0" smtClean="0"/>
          </a:p>
          <a:p>
            <a:r>
              <a:rPr lang="en-US" sz="2000" dirty="0" smtClean="0"/>
              <a:t>- T</a:t>
            </a:r>
            <a:r>
              <a:rPr lang="vi-VN" sz="2000" dirty="0" smtClean="0"/>
              <a:t>ham </a:t>
            </a:r>
            <a:r>
              <a:rPr lang="vi-VN" sz="2000" dirty="0"/>
              <a:t>gia công trình này có một </a:t>
            </a:r>
            <a:r>
              <a:rPr lang="en-US" sz="2000" dirty="0" err="1" smtClean="0">
                <a:latin typeface="Arial Narrow" pitchFamily="34" charset="0"/>
              </a:rPr>
              <a:t>số</a:t>
            </a:r>
            <a:r>
              <a:rPr lang="en-US" sz="2000" dirty="0" smtClean="0">
                <a:latin typeface="Arial Narrow" pitchFamily="34" charset="0"/>
              </a:rPr>
              <a:t> </a:t>
            </a:r>
            <a:r>
              <a:rPr lang="vi-VN" sz="2000" dirty="0" smtClean="0"/>
              <a:t>thợ </a:t>
            </a:r>
            <a:r>
              <a:rPr lang="vi-VN" sz="2000" dirty="0"/>
              <a:t>vẽ và khoảng 30 người thợ khắc (đều là người Việt Nam</a:t>
            </a:r>
            <a:r>
              <a:rPr lang="vi-VN" sz="2000" dirty="0" smtClean="0"/>
              <a:t>), </a:t>
            </a:r>
            <a:r>
              <a:rPr lang="vi-VN" sz="2000" dirty="0"/>
              <a:t>vẽ hơn 4.200 hình vẽ với nhiều chủ đề khác </a:t>
            </a:r>
            <a:r>
              <a:rPr lang="vi-VN" sz="2000" dirty="0" smtClean="0"/>
              <a:t>nhau. </a:t>
            </a:r>
            <a:endParaRPr lang="en-US" sz="2000"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5" y="3800323"/>
            <a:ext cx="1454204" cy="2841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416" y="3800323"/>
            <a:ext cx="2686050" cy="2847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53543"/>
            <a:ext cx="4267200" cy="2846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174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24" y="487417"/>
            <a:ext cx="4267200" cy="250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870" y="518948"/>
            <a:ext cx="3673130" cy="5693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76" y="3505200"/>
            <a:ext cx="4267200" cy="2847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0983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21822"/>
            <a:ext cx="5500987" cy="6836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311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52400" y="228600"/>
            <a:ext cx="91440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Char char="Ø"/>
            </a:pPr>
            <a:r>
              <a:rPr lang="en-US" sz="2000" dirty="0" smtClean="0">
                <a:solidFill>
                  <a:srgbClr val="3366FF"/>
                </a:solidFill>
              </a:rPr>
              <a:t> </a:t>
            </a:r>
            <a:r>
              <a:rPr lang="en-US" sz="2000" dirty="0" err="1" smtClean="0">
                <a:solidFill>
                  <a:srgbClr val="3366FF"/>
                </a:solidFill>
                <a:latin typeface="Times New Roman" pitchFamily="18" charset="0"/>
              </a:rPr>
              <a:t>Tác</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phẩm</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hội</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hoạ</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tuy</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không</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còn</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lại</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bao</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nhiêu</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nhưng</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một</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số</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tranh</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vẽ</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trên</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tường</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trên</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kính</a:t>
            </a:r>
            <a:r>
              <a:rPr lang="en-US" sz="2000" dirty="0" smtClean="0">
                <a:solidFill>
                  <a:srgbClr val="3366FF"/>
                </a:solidFill>
                <a:latin typeface="Times New Roman" pitchFamily="18" charset="0"/>
              </a:rPr>
              <a:t>, ở </a:t>
            </a:r>
            <a:r>
              <a:rPr lang="en-US" sz="2000" dirty="0" err="1" smtClean="0">
                <a:solidFill>
                  <a:srgbClr val="3366FF"/>
                </a:solidFill>
                <a:latin typeface="Times New Roman" pitchFamily="18" charset="0"/>
              </a:rPr>
              <a:t>các</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công</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trình</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kiến</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trúc</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cho</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thấy</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hội</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hoạ</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nước</a:t>
            </a:r>
            <a:r>
              <a:rPr lang="en-US" sz="2000" dirty="0" smtClean="0">
                <a:solidFill>
                  <a:srgbClr val="3366FF"/>
                </a:solidFill>
                <a:latin typeface="Times New Roman" pitchFamily="18" charset="0"/>
              </a:rPr>
              <a:t> ta </a:t>
            </a:r>
            <a:r>
              <a:rPr lang="en-US" sz="2000" dirty="0" err="1" smtClean="0">
                <a:solidFill>
                  <a:srgbClr val="3366FF"/>
                </a:solidFill>
                <a:latin typeface="Times New Roman" pitchFamily="18" charset="0"/>
              </a:rPr>
              <a:t>vào</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thời</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Nguyễn</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đã</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sự</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tiếp</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xúc</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với</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hội</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hoạ</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châu</a:t>
            </a:r>
            <a:r>
              <a:rPr lang="en-US" sz="2000" dirty="0" smtClean="0">
                <a:solidFill>
                  <a:srgbClr val="3366FF"/>
                </a:solidFill>
                <a:latin typeface="Times New Roman" pitchFamily="18" charset="0"/>
              </a:rPr>
              <a:t> </a:t>
            </a:r>
            <a:r>
              <a:rPr lang="en-US" sz="2000" dirty="0" err="1" smtClean="0">
                <a:solidFill>
                  <a:srgbClr val="3366FF"/>
                </a:solidFill>
                <a:latin typeface="Times New Roman" pitchFamily="18" charset="0"/>
              </a:rPr>
              <a:t>Âu</a:t>
            </a:r>
            <a:r>
              <a:rPr lang="en-US" sz="2000" dirty="0" smtClean="0">
                <a:solidFill>
                  <a:srgbClr val="3366FF"/>
                </a:solidFill>
                <a:latin typeface="Times New Roman" pitchFamily="18"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65384"/>
            <a:ext cx="2990850" cy="319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52400" y="5683600"/>
            <a:ext cx="3685624" cy="400110"/>
          </a:xfrm>
          <a:prstGeom prst="rect">
            <a:avLst/>
          </a:prstGeom>
          <a:noFill/>
        </p:spPr>
        <p:txBody>
          <a:bodyPr wrap="none" lIns="91440" tIns="45720" rIns="91440" bIns="45720">
            <a:spAutoFit/>
          </a:bodyPr>
          <a:lstStyle/>
          <a:p>
            <a:pPr algn="ct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Hình</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trang</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trí</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ở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lăng</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Khải</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Định</a:t>
            </a:r>
            <a:endParaRPr lang="en-US" sz="2000" b="1" cap="none" spc="0" dirty="0">
              <a:ln w="12700">
                <a:solidFill>
                  <a:schemeClr val="tx2">
                    <a:satMod val="155000"/>
                  </a:schemeClr>
                </a:solidFill>
                <a:prstDash val="solid"/>
              </a:ln>
              <a:solidFill>
                <a:srgbClr val="FF0000"/>
              </a:solidFill>
              <a:latin typeface="Times New Roman" pitchFamily="18" charset="0"/>
              <a:cs typeface="Times New Roman" pitchFamily="18" charset="0"/>
            </a:endParaRPr>
          </a:p>
        </p:txBody>
      </p:sp>
      <p:sp>
        <p:nvSpPr>
          <p:cNvPr id="13" name="Rectangle 12"/>
          <p:cNvSpPr/>
          <p:nvPr/>
        </p:nvSpPr>
        <p:spPr>
          <a:xfrm>
            <a:off x="4191000" y="5695890"/>
            <a:ext cx="4851393" cy="400110"/>
          </a:xfrm>
          <a:prstGeom prst="rect">
            <a:avLst/>
          </a:prstGeom>
          <a:noFill/>
        </p:spPr>
        <p:txBody>
          <a:bodyPr wrap="none" lIns="91440" tIns="45720" rIns="91440" bIns="45720">
            <a:spAutoFit/>
          </a:bodyPr>
          <a:lstStyle/>
          <a:p>
            <a:pPr algn="ctr"/>
            <a:r>
              <a:rPr lang="en-US" sz="20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Tranh</a:t>
            </a:r>
            <a:r>
              <a:rPr lang="en-US" sz="20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khảm</a:t>
            </a:r>
            <a:r>
              <a:rPr lang="en-US" sz="20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sành</a:t>
            </a:r>
            <a:r>
              <a:rPr lang="en-US" sz="20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sứ</a:t>
            </a:r>
            <a:r>
              <a:rPr lang="en-US" sz="2000" b="1"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dirty="0" err="1" smtClean="0">
                <a:ln w="12700">
                  <a:solidFill>
                    <a:schemeClr val="tx2">
                      <a:satMod val="155000"/>
                    </a:schemeClr>
                  </a:solidFill>
                  <a:prstDash val="solid"/>
                </a:ln>
                <a:solidFill>
                  <a:srgbClr val="FF0000"/>
                </a:solidFill>
                <a:latin typeface="Times New Roman" pitchFamily="18" charset="0"/>
                <a:cs typeface="Times New Roman" pitchFamily="18" charset="0"/>
              </a:rPr>
              <a:t>trong</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lăng</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Khải</a:t>
            </a:r>
            <a:r>
              <a:rPr lang="en-US" sz="2000" b="1" cap="none" spc="0" dirty="0" smtClean="0">
                <a:ln w="12700">
                  <a:solidFill>
                    <a:schemeClr val="tx2">
                      <a:satMod val="155000"/>
                    </a:schemeClr>
                  </a:solidFill>
                  <a:prstDash val="solid"/>
                </a:ln>
                <a:solidFill>
                  <a:srgbClr val="FF0000"/>
                </a:solidFill>
                <a:latin typeface="Times New Roman" pitchFamily="18" charset="0"/>
                <a:cs typeface="Times New Roman" pitchFamily="18" charset="0"/>
              </a:rPr>
              <a:t> </a:t>
            </a:r>
            <a:r>
              <a:rPr lang="en-US" sz="2000" b="1" cap="none" spc="0" dirty="0" err="1" smtClean="0">
                <a:ln w="12700">
                  <a:solidFill>
                    <a:schemeClr val="tx2">
                      <a:satMod val="155000"/>
                    </a:schemeClr>
                  </a:solidFill>
                  <a:prstDash val="solid"/>
                </a:ln>
                <a:solidFill>
                  <a:srgbClr val="FF0000"/>
                </a:solidFill>
                <a:latin typeface="Times New Roman" pitchFamily="18" charset="0"/>
                <a:cs typeface="Times New Roman" pitchFamily="18" charset="0"/>
              </a:rPr>
              <a:t>Định</a:t>
            </a:r>
            <a:endParaRPr lang="en-US" sz="2000" b="1" cap="none" spc="0" dirty="0">
              <a:ln w="12700">
                <a:solidFill>
                  <a:schemeClr val="tx2">
                    <a:satMod val="155000"/>
                  </a:schemeClr>
                </a:solidFill>
                <a:prstDash val="solid"/>
              </a:ln>
              <a:solidFill>
                <a:srgbClr val="FF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7" y="2079877"/>
            <a:ext cx="4241793" cy="356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03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wheel(1)">
                                      <p:cBhvr>
                                        <p:cTn id="14" dur="2000"/>
                                        <p:tgtEl>
                                          <p:spTgt spid="2051"/>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in)">
                                      <p:cBhvr>
                                        <p:cTn id="22" dur="2000"/>
                                        <p:tgtEl>
                                          <p:spTgt spid="205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Rectangle 4"/>
          <p:cNvSpPr/>
          <p:nvPr/>
        </p:nvSpPr>
        <p:spPr>
          <a:xfrm>
            <a:off x="2590800" y="304800"/>
            <a:ext cx="6781800" cy="1200329"/>
          </a:xfrm>
          <a:prstGeom prst="rect">
            <a:avLst/>
          </a:prstGeom>
        </p:spPr>
        <p:txBody>
          <a:bodyPr wrap="square">
            <a:spAutoFit/>
          </a:bodyPr>
          <a:lstStyle/>
          <a:p>
            <a:r>
              <a:rPr lang="en-US" sz="3600" b="1" dirty="0" err="1" smtClean="0">
                <a:solidFill>
                  <a:schemeClr val="bg2">
                    <a:lumMod val="10000"/>
                  </a:schemeClr>
                </a:solidFill>
                <a:latin typeface="Times New Roman" pitchFamily="18" charset="0"/>
                <a:cs typeface="Times New Roman" pitchFamily="18" charset="0"/>
              </a:rPr>
              <a:t>III.Một</a:t>
            </a:r>
            <a:r>
              <a:rPr lang="en-US" sz="3600" b="1" dirty="0" smtClean="0">
                <a:solidFill>
                  <a:schemeClr val="bg2">
                    <a:lumMod val="10000"/>
                  </a:schemeClr>
                </a:solidFill>
                <a:latin typeface="Times New Roman" pitchFamily="18" charset="0"/>
                <a:cs typeface="Times New Roman" pitchFamily="18" charset="0"/>
              </a:rPr>
              <a:t> </a:t>
            </a:r>
            <a:r>
              <a:rPr lang="en-US" sz="3600" b="1" dirty="0" err="1">
                <a:solidFill>
                  <a:schemeClr val="bg2">
                    <a:lumMod val="10000"/>
                  </a:schemeClr>
                </a:solidFill>
                <a:latin typeface="Times New Roman" pitchFamily="18" charset="0"/>
                <a:cs typeface="Times New Roman" pitchFamily="18" charset="0"/>
              </a:rPr>
              <a:t>vài</a:t>
            </a:r>
            <a:r>
              <a:rPr lang="en-US" sz="3600" b="1" dirty="0">
                <a:solidFill>
                  <a:schemeClr val="bg2">
                    <a:lumMod val="10000"/>
                  </a:schemeClr>
                </a:solidFill>
                <a:latin typeface="Times New Roman" pitchFamily="18" charset="0"/>
                <a:cs typeface="Times New Roman" pitchFamily="18" charset="0"/>
              </a:rPr>
              <a:t> </a:t>
            </a:r>
            <a:r>
              <a:rPr lang="en-US" sz="3600" b="1" dirty="0" err="1">
                <a:solidFill>
                  <a:schemeClr val="bg2">
                    <a:lumMod val="10000"/>
                  </a:schemeClr>
                </a:solidFill>
                <a:latin typeface="Times New Roman" pitchFamily="18" charset="0"/>
                <a:cs typeface="Times New Roman" pitchFamily="18" charset="0"/>
              </a:rPr>
              <a:t>đặc</a:t>
            </a:r>
            <a:r>
              <a:rPr lang="en-US" sz="3600" b="1" dirty="0">
                <a:solidFill>
                  <a:schemeClr val="bg2">
                    <a:lumMod val="10000"/>
                  </a:schemeClr>
                </a:solidFill>
                <a:latin typeface="Times New Roman" pitchFamily="18" charset="0"/>
                <a:cs typeface="Times New Roman" pitchFamily="18" charset="0"/>
              </a:rPr>
              <a:t> </a:t>
            </a:r>
            <a:r>
              <a:rPr lang="en-US" sz="3600" b="1" dirty="0" err="1">
                <a:solidFill>
                  <a:schemeClr val="bg2">
                    <a:lumMod val="10000"/>
                  </a:schemeClr>
                </a:solidFill>
                <a:latin typeface="Times New Roman" pitchFamily="18" charset="0"/>
                <a:cs typeface="Times New Roman" pitchFamily="18" charset="0"/>
              </a:rPr>
              <a:t>điểm</a:t>
            </a:r>
            <a:r>
              <a:rPr lang="en-US" sz="3600" b="1" dirty="0">
                <a:solidFill>
                  <a:schemeClr val="bg2">
                    <a:lumMod val="10000"/>
                  </a:schemeClr>
                </a:solidFill>
                <a:latin typeface="Times New Roman" pitchFamily="18" charset="0"/>
                <a:cs typeface="Times New Roman" pitchFamily="18" charset="0"/>
              </a:rPr>
              <a:t> </a:t>
            </a:r>
            <a:r>
              <a:rPr lang="en-US" sz="3600" b="1" dirty="0" err="1" smtClean="0">
                <a:solidFill>
                  <a:schemeClr val="bg2">
                    <a:lumMod val="10000"/>
                  </a:schemeClr>
                </a:solidFill>
                <a:latin typeface="Times New Roman" pitchFamily="18" charset="0"/>
                <a:cs typeface="Times New Roman" pitchFamily="18" charset="0"/>
              </a:rPr>
              <a:t>của</a:t>
            </a:r>
            <a:r>
              <a:rPr lang="en-US" sz="3600" b="1" dirty="0" smtClean="0">
                <a:solidFill>
                  <a:schemeClr val="bg2">
                    <a:lumMod val="10000"/>
                  </a:schemeClr>
                </a:solidFill>
                <a:latin typeface="Times New Roman" pitchFamily="18" charset="0"/>
                <a:cs typeface="Times New Roman" pitchFamily="18" charset="0"/>
              </a:rPr>
              <a:t> </a:t>
            </a:r>
            <a:r>
              <a:rPr lang="en-US" sz="3600" b="1" dirty="0" err="1" smtClean="0">
                <a:solidFill>
                  <a:schemeClr val="bg2">
                    <a:lumMod val="10000"/>
                  </a:schemeClr>
                </a:solidFill>
                <a:latin typeface="Times New Roman" pitchFamily="18" charset="0"/>
                <a:cs typeface="Times New Roman" pitchFamily="18" charset="0"/>
              </a:rPr>
              <a:t>Mỹ</a:t>
            </a:r>
            <a:r>
              <a:rPr lang="en-US" sz="3600" b="1" dirty="0" smtClean="0">
                <a:solidFill>
                  <a:schemeClr val="bg2">
                    <a:lumMod val="10000"/>
                  </a:schemeClr>
                </a:solidFill>
                <a:latin typeface="Times New Roman" pitchFamily="18" charset="0"/>
                <a:cs typeface="Times New Roman" pitchFamily="18" charset="0"/>
              </a:rPr>
              <a:t> </a:t>
            </a:r>
            <a:r>
              <a:rPr lang="en-US" sz="3600" b="1" dirty="0" err="1">
                <a:solidFill>
                  <a:schemeClr val="bg2">
                    <a:lumMod val="10000"/>
                  </a:schemeClr>
                </a:solidFill>
                <a:latin typeface="Times New Roman" pitchFamily="18" charset="0"/>
                <a:cs typeface="Times New Roman" pitchFamily="18" charset="0"/>
              </a:rPr>
              <a:t>Thuật</a:t>
            </a:r>
            <a:r>
              <a:rPr lang="en-US" sz="3600" b="1" dirty="0">
                <a:solidFill>
                  <a:schemeClr val="bg2">
                    <a:lumMod val="10000"/>
                  </a:schemeClr>
                </a:solidFill>
                <a:latin typeface="Times New Roman" pitchFamily="18" charset="0"/>
                <a:cs typeface="Times New Roman" pitchFamily="18" charset="0"/>
              </a:rPr>
              <a:t> </a:t>
            </a:r>
            <a:r>
              <a:rPr lang="en-US" sz="3600" b="1" dirty="0" err="1">
                <a:solidFill>
                  <a:schemeClr val="bg2">
                    <a:lumMod val="10000"/>
                  </a:schemeClr>
                </a:solidFill>
                <a:latin typeface="Times New Roman" pitchFamily="18" charset="0"/>
                <a:cs typeface="Times New Roman" pitchFamily="18" charset="0"/>
              </a:rPr>
              <a:t>thời</a:t>
            </a:r>
            <a:r>
              <a:rPr lang="en-US" sz="3600" b="1" dirty="0">
                <a:solidFill>
                  <a:schemeClr val="bg2">
                    <a:lumMod val="10000"/>
                  </a:schemeClr>
                </a:solidFill>
                <a:latin typeface="Times New Roman" pitchFamily="18" charset="0"/>
                <a:cs typeface="Times New Roman" pitchFamily="18" charset="0"/>
              </a:rPr>
              <a:t> </a:t>
            </a:r>
            <a:r>
              <a:rPr lang="en-US" sz="3600" b="1" dirty="0" err="1" smtClean="0">
                <a:solidFill>
                  <a:schemeClr val="bg2">
                    <a:lumMod val="10000"/>
                  </a:schemeClr>
                </a:solidFill>
                <a:latin typeface="Times New Roman" pitchFamily="18" charset="0"/>
                <a:cs typeface="Times New Roman" pitchFamily="18" charset="0"/>
              </a:rPr>
              <a:t>Nguyễn</a:t>
            </a:r>
            <a:r>
              <a:rPr lang="en-US" sz="3600" b="1" dirty="0" smtClean="0">
                <a:solidFill>
                  <a:schemeClr val="bg2">
                    <a:lumMod val="10000"/>
                  </a:schemeClr>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6" name="Rectangle 5"/>
          <p:cNvSpPr/>
          <p:nvPr/>
        </p:nvSpPr>
        <p:spPr>
          <a:xfrm>
            <a:off x="685800" y="1957149"/>
            <a:ext cx="8153400" cy="4062651"/>
          </a:xfrm>
          <a:prstGeom prst="rect">
            <a:avLst/>
          </a:prstGeom>
        </p:spPr>
        <p:txBody>
          <a:bodyPr wrap="square">
            <a:spAutoFit/>
          </a:bodyPr>
          <a:lstStyle/>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Kiến</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trúc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hòa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luôn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trí</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chặt</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chẽ</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lvl="0"/>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Điêu</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khắc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hội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dạng</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kế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truyền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Âu</a:t>
            </a:r>
            <a:r>
              <a:rPr lang="en-US" sz="4000" dirty="0">
                <a:latin typeface="Times New Roman" pitchFamily="18" charset="0"/>
                <a:cs typeface="Times New Roman" pitchFamily="18" charset="0"/>
              </a:rPr>
              <a:t>.</a:t>
            </a:r>
          </a:p>
          <a:p>
            <a:r>
              <a:rPr lang="en-US" dirty="0"/>
              <a:t> </a:t>
            </a:r>
          </a:p>
        </p:txBody>
      </p:sp>
    </p:spTree>
    <p:extLst>
      <p:ext uri="{BB962C8B-B14F-4D97-AF65-F5344CB8AC3E}">
        <p14:creationId xmlns:p14="http://schemas.microsoft.com/office/powerpoint/2010/main" val="99970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0"/>
            <a:ext cx="9604896" cy="6858000"/>
          </a:xfrm>
          <a:prstGeom prst="rect">
            <a:avLst/>
          </a:prstGeom>
        </p:spPr>
      </p:pic>
      <p:sp>
        <p:nvSpPr>
          <p:cNvPr id="5" name="Rectangle 4"/>
          <p:cNvSpPr/>
          <p:nvPr/>
        </p:nvSpPr>
        <p:spPr>
          <a:xfrm>
            <a:off x="1465252" y="4980057"/>
            <a:ext cx="4460896" cy="707886"/>
          </a:xfrm>
          <a:prstGeom prst="rect">
            <a:avLst/>
          </a:prstGeom>
          <a:noFill/>
        </p:spPr>
        <p:txBody>
          <a:bodyPr wrap="square" lIns="91440" tIns="45720" rIns="91440" bIns="45720">
            <a:spAutoFit/>
          </a:bodyPr>
          <a:lstStyle/>
          <a:p>
            <a:pPr algn="ctr"/>
            <a:r>
              <a:rPr lang="en-US" sz="4000" b="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THE END</a:t>
            </a:r>
            <a:endParaRPr lang="en-US" sz="4000" b="1" cap="none" spc="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 name="TextBox 1"/>
          <p:cNvSpPr txBox="1"/>
          <p:nvPr/>
        </p:nvSpPr>
        <p:spPr>
          <a:xfrm>
            <a:off x="1491689" y="1219200"/>
            <a:ext cx="5757765" cy="646331"/>
          </a:xfrm>
          <a:prstGeom prst="rect">
            <a:avLst/>
          </a:prstGeom>
          <a:noFill/>
        </p:spPr>
        <p:txBody>
          <a:bodyPr wrap="square" rtlCol="0">
            <a:spAutoFit/>
          </a:bodyPr>
          <a:lstStyle/>
          <a:p>
            <a:r>
              <a:rPr lang="en-US" sz="3600" b="1" u="sng" smtClean="0">
                <a:solidFill>
                  <a:srgbClr val="FF0000"/>
                </a:solidFill>
              </a:rPr>
              <a:t>DẶN DÒ :</a:t>
            </a:r>
            <a:r>
              <a:rPr lang="en-US" sz="3600" smtClean="0">
                <a:solidFill>
                  <a:srgbClr val="FF0000"/>
                </a:solidFill>
              </a:rPr>
              <a:t> Chuẩn bị bài 12</a:t>
            </a:r>
            <a:endParaRPr lang="en-US" sz="3600" b="1" u="sng">
              <a:solidFill>
                <a:srgbClr val="FF0000"/>
              </a:solidFill>
            </a:endParaRPr>
          </a:p>
        </p:txBody>
      </p:sp>
      <p:sp>
        <p:nvSpPr>
          <p:cNvPr id="6" name="TextBox 5"/>
          <p:cNvSpPr txBox="1"/>
          <p:nvPr/>
        </p:nvSpPr>
        <p:spPr>
          <a:xfrm>
            <a:off x="1633634" y="2209800"/>
            <a:ext cx="5029200" cy="1754326"/>
          </a:xfrm>
          <a:prstGeom prst="rect">
            <a:avLst/>
          </a:prstGeom>
          <a:noFill/>
        </p:spPr>
        <p:txBody>
          <a:bodyPr wrap="square" rtlCol="0">
            <a:spAutoFit/>
          </a:bodyPr>
          <a:lstStyle/>
          <a:p>
            <a:r>
              <a:rPr lang="en-US" sz="3600" b="1" smtClean="0">
                <a:solidFill>
                  <a:srgbClr val="C00000"/>
                </a:solidFill>
              </a:rPr>
              <a:t>SƠ LƯỢC VỀ MĨ THUẬT  CÁC DÂN TỘC ÍT NGƯỜI Ở VIỆT NAM</a:t>
            </a:r>
            <a:endParaRPr lang="en-US" sz="3600" b="1">
              <a:solidFill>
                <a:srgbClr val="C00000"/>
              </a:solidFill>
            </a:endParaRPr>
          </a:p>
        </p:txBody>
      </p:sp>
    </p:spTree>
    <p:extLst>
      <p:ext uri="{BB962C8B-B14F-4D97-AF65-F5344CB8AC3E}">
        <p14:creationId xmlns:p14="http://schemas.microsoft.com/office/powerpoint/2010/main" val="700752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52400"/>
            <a:ext cx="9372600" cy="7223502"/>
          </a:xfrm>
          <a:prstGeom prst="rect">
            <a:avLst/>
          </a:prstGeom>
        </p:spPr>
      </p:pic>
      <p:sp>
        <p:nvSpPr>
          <p:cNvPr id="5" name="Rectangle 4"/>
          <p:cNvSpPr/>
          <p:nvPr/>
        </p:nvSpPr>
        <p:spPr>
          <a:xfrm>
            <a:off x="533400" y="228600"/>
            <a:ext cx="8153400" cy="6124754"/>
          </a:xfrm>
          <a:prstGeom prst="rect">
            <a:avLst/>
          </a:prstGeom>
        </p:spPr>
        <p:txBody>
          <a:bodyPr wrap="square">
            <a:spAutoFit/>
          </a:bodyPr>
          <a:lstStyle/>
          <a:p>
            <a:pPr algn="just"/>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Đất</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nam</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a:t>
            </a:r>
            <a:r>
              <a:rPr lang="vi-VN" sz="2800" dirty="0" smtClean="0">
                <a:latin typeface="Times New Roman" pitchFamily="18" charset="0"/>
                <a:cs typeface="Times New Roman" pitchFamily="18" charset="0"/>
              </a:rPr>
              <a:t>ậ</a:t>
            </a:r>
            <a:r>
              <a:rPr lang="en-US" sz="2800" dirty="0" smtClean="0">
                <a:latin typeface="Times New Roman" pitchFamily="18" charset="0"/>
                <a:cs typeface="Times New Roman" pitchFamily="18" charset="0"/>
              </a:rPr>
              <a:t>n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nay,</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trải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sóng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gió</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đấu</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hùng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sách</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thuật</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nay.</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Lý</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Lê</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khác.Từ</a:t>
            </a:r>
            <a:r>
              <a:rPr lang="vi-VN"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(1802-1945) </a:t>
            </a:r>
            <a:r>
              <a:rPr lang="en-US" sz="2800" dirty="0" err="1">
                <a:latin typeface="Times New Roman" pitchFamily="18" charset="0"/>
                <a:cs typeface="Times New Roman" pitchFamily="18" charset="0"/>
              </a:rPr>
              <a:t>Triều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nam</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vi-VN" sz="2800" dirty="0"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kho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 </a:t>
            </a:r>
            <a:endParaRPr lang="en-US" sz="2800" dirty="0" smtClean="0">
              <a:latin typeface="Times New Roman" pitchFamily="18" charset="0"/>
              <a:cs typeface="Times New Roman" pitchFamily="18" charset="0"/>
            </a:endParaRPr>
          </a:p>
          <a:p>
            <a:pPr algn="just"/>
            <a:r>
              <a:rPr lang="en-US" sz="2800" smtClean="0">
                <a:latin typeface="Times New Roman" pitchFamily="18" charset="0"/>
                <a:cs typeface="Times New Roman" pitchFamily="18" charset="0"/>
              </a:rPr>
              <a:t>  </a:t>
            </a:r>
            <a:endParaRPr lang="vi-VN" sz="2800" dirty="0" smtClean="0">
              <a:latin typeface="Times New Roman" pitchFamily="18" charset="0"/>
              <a:cs typeface="Times New Roman" pitchFamily="18" charset="0"/>
            </a:endParaRPr>
          </a:p>
          <a:p>
            <a:pPr algn="just"/>
            <a:r>
              <a:rPr lang="en-US" sz="2800" smtClean="0">
                <a:solidFill>
                  <a:srgbClr val="FF33CC"/>
                </a:solidFill>
                <a:latin typeface="Times New Roman" pitchFamily="18" charset="0"/>
                <a:cs typeface="Times New Roman" pitchFamily="18" charset="0"/>
              </a:rPr>
              <a:t>                                         Bài </a:t>
            </a:r>
            <a:r>
              <a:rPr lang="vi-VN" sz="2800" dirty="0" smtClean="0">
                <a:solidFill>
                  <a:srgbClr val="FF33CC"/>
                </a:solidFill>
                <a:latin typeface="Times New Roman" pitchFamily="18" charset="0"/>
                <a:cs typeface="Times New Roman" pitchFamily="18" charset="0"/>
              </a:rPr>
              <a:t>1 </a:t>
            </a:r>
            <a:r>
              <a:rPr lang="vi-VN" sz="2800" smtClean="0">
                <a:solidFill>
                  <a:srgbClr val="FF33CC"/>
                </a:solidFill>
                <a:latin typeface="Times New Roman" pitchFamily="18" charset="0"/>
                <a:cs typeface="Times New Roman" pitchFamily="18" charset="0"/>
              </a:rPr>
              <a:t>:</a:t>
            </a:r>
            <a:r>
              <a:rPr lang="en-US" sz="2800" smtClean="0">
                <a:solidFill>
                  <a:srgbClr val="FF33CC"/>
                </a:solidFill>
                <a:latin typeface="Times New Roman" pitchFamily="18" charset="0"/>
                <a:cs typeface="Times New Roman" pitchFamily="18" charset="0"/>
              </a:rPr>
              <a:t> Thường thức Mĩ thuật</a:t>
            </a:r>
            <a:endParaRPr lang="vi-VN" sz="2800" dirty="0" smtClean="0">
              <a:solidFill>
                <a:srgbClr val="FF33CC"/>
              </a:solidFill>
              <a:latin typeface="Times New Roman" pitchFamily="18" charset="0"/>
              <a:cs typeface="Times New Roman" pitchFamily="18" charset="0"/>
            </a:endParaRPr>
          </a:p>
          <a:p>
            <a:pPr algn="just"/>
            <a:r>
              <a:rPr lang="vi-VN" sz="2800" b="1" smtClean="0">
                <a:solidFill>
                  <a:srgbClr val="FF33CC"/>
                </a:solidFill>
                <a:latin typeface="Times New Roman" pitchFamily="18" charset="0"/>
                <a:cs typeface="Times New Roman" pitchFamily="18" charset="0"/>
              </a:rPr>
              <a:t>   </a:t>
            </a:r>
            <a:r>
              <a:rPr lang="en-US" sz="2800" b="1" smtClean="0">
                <a:solidFill>
                  <a:srgbClr val="FF33CC"/>
                </a:solidFill>
                <a:latin typeface="Times New Roman" pitchFamily="18" charset="0"/>
                <a:cs typeface="Times New Roman" pitchFamily="18" charset="0"/>
              </a:rPr>
              <a:t>                             Sơ </a:t>
            </a:r>
            <a:r>
              <a:rPr lang="en-US" sz="2800" b="1" dirty="0" err="1">
                <a:solidFill>
                  <a:srgbClr val="FF33CC"/>
                </a:solidFill>
                <a:latin typeface="Times New Roman" pitchFamily="18" charset="0"/>
                <a:cs typeface="Times New Roman" pitchFamily="18" charset="0"/>
              </a:rPr>
              <a:t>lược</a:t>
            </a:r>
            <a:r>
              <a:rPr lang="en-US" sz="2800" b="1" dirty="0">
                <a:solidFill>
                  <a:srgbClr val="FF33CC"/>
                </a:solidFill>
                <a:latin typeface="Times New Roman" pitchFamily="18" charset="0"/>
                <a:cs typeface="Times New Roman" pitchFamily="18" charset="0"/>
              </a:rPr>
              <a:t> </a:t>
            </a:r>
            <a:r>
              <a:rPr lang="en-US" sz="2800" b="1" err="1">
                <a:solidFill>
                  <a:srgbClr val="FF33CC"/>
                </a:solidFill>
                <a:latin typeface="Times New Roman" pitchFamily="18" charset="0"/>
                <a:cs typeface="Times New Roman" pitchFamily="18" charset="0"/>
              </a:rPr>
              <a:t>về</a:t>
            </a:r>
            <a:r>
              <a:rPr lang="en-US" sz="2800" b="1">
                <a:solidFill>
                  <a:srgbClr val="FF33CC"/>
                </a:solidFill>
                <a:latin typeface="Times New Roman" pitchFamily="18" charset="0"/>
                <a:cs typeface="Times New Roman" pitchFamily="18" charset="0"/>
              </a:rPr>
              <a:t> </a:t>
            </a:r>
            <a:r>
              <a:rPr lang="en-US" sz="2800" b="1" smtClean="0">
                <a:solidFill>
                  <a:srgbClr val="FF33CC"/>
                </a:solidFill>
                <a:latin typeface="Times New Roman" pitchFamily="18" charset="0"/>
                <a:cs typeface="Times New Roman" pitchFamily="18" charset="0"/>
              </a:rPr>
              <a:t>Mĩ </a:t>
            </a:r>
            <a:r>
              <a:rPr lang="en-US" sz="2800" b="1" dirty="0" err="1" smtClean="0">
                <a:solidFill>
                  <a:srgbClr val="FF33CC"/>
                </a:solidFill>
                <a:latin typeface="Times New Roman" pitchFamily="18" charset="0"/>
                <a:cs typeface="Times New Roman" pitchFamily="18" charset="0"/>
              </a:rPr>
              <a:t>thuật</a:t>
            </a:r>
            <a:r>
              <a:rPr lang="en-US" sz="2800" b="1" dirty="0" smtClean="0">
                <a:solidFill>
                  <a:srgbClr val="FF33CC"/>
                </a:solidFill>
                <a:latin typeface="Times New Roman" pitchFamily="18" charset="0"/>
                <a:cs typeface="Times New Roman" pitchFamily="18" charset="0"/>
              </a:rPr>
              <a:t> </a:t>
            </a:r>
            <a:r>
              <a:rPr lang="en-US" sz="2800" b="1" err="1">
                <a:solidFill>
                  <a:srgbClr val="FF33CC"/>
                </a:solidFill>
                <a:latin typeface="Times New Roman" pitchFamily="18" charset="0"/>
                <a:cs typeface="Times New Roman" pitchFamily="18" charset="0"/>
              </a:rPr>
              <a:t>thời</a:t>
            </a:r>
            <a:r>
              <a:rPr lang="en-US" sz="2800" b="1">
                <a:solidFill>
                  <a:srgbClr val="FF33CC"/>
                </a:solidFill>
                <a:latin typeface="Times New Roman" pitchFamily="18" charset="0"/>
                <a:cs typeface="Times New Roman" pitchFamily="18" charset="0"/>
              </a:rPr>
              <a:t> </a:t>
            </a:r>
            <a:r>
              <a:rPr lang="en-US" sz="2800" b="1" smtClean="0">
                <a:solidFill>
                  <a:srgbClr val="FF33CC"/>
                </a:solidFill>
                <a:latin typeface="Times New Roman" pitchFamily="18" charset="0"/>
                <a:cs typeface="Times New Roman" pitchFamily="18" charset="0"/>
              </a:rPr>
              <a:t>Nguyễn</a:t>
            </a:r>
            <a:endParaRPr lang="en-US" sz="2800" dirty="0">
              <a:solidFill>
                <a:srgbClr val="FF33CC"/>
              </a:solidFill>
              <a:latin typeface="Times New Roman" pitchFamily="18" charset="0"/>
              <a:cs typeface="Times New Roman" pitchFamily="18" charset="0"/>
            </a:endParaRPr>
          </a:p>
        </p:txBody>
      </p:sp>
    </p:spTree>
    <p:extLst>
      <p:ext uri="{BB962C8B-B14F-4D97-AF65-F5344CB8AC3E}">
        <p14:creationId xmlns:p14="http://schemas.microsoft.com/office/powerpoint/2010/main" val="9214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outVertical)">
                                      <p:cBhvr>
                                        <p:cTn id="12" dur="1000"/>
                                        <p:tgtEl>
                                          <p:spTgt spid="5">
                                            <p:txEl>
                                              <p:pRg st="2" end="2"/>
                                            </p:txEl>
                                          </p:spTgt>
                                        </p:tgtEl>
                                      </p:cBhvr>
                                    </p:animEffect>
                                  </p:childTnLst>
                                </p:cTn>
                              </p:par>
                              <p:par>
                                <p:cTn id="13" presetID="16" presetClass="entr" presetSubtype="37"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arn(outVertical)">
                                      <p:cBhvr>
                                        <p:cTn id="15"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296400" cy="6972300"/>
          </a:xfrm>
          <a:prstGeom prst="rect">
            <a:avLst/>
          </a:prstGeom>
        </p:spPr>
      </p:pic>
      <p:sp>
        <p:nvSpPr>
          <p:cNvPr id="5" name="Rectangle 2"/>
          <p:cNvSpPr txBox="1">
            <a:spLocks noChangeArrowheads="1"/>
          </p:cNvSpPr>
          <p:nvPr/>
        </p:nvSpPr>
        <p:spPr>
          <a:xfrm>
            <a:off x="2667000" y="0"/>
            <a:ext cx="6400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I.</a:t>
            </a:r>
            <a:r>
              <a:rPr lang="vi-VN" sz="36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V</a:t>
            </a:r>
            <a:r>
              <a:rPr lang="vi-VN"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ài nét về bối cảnh lịch sử </a:t>
            </a:r>
            <a:r>
              <a:rPr lang="en-US"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a:t>
            </a:r>
            <a:endParaRPr lang="en-US" sz="3600" b="1" u="sng"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sp>
        <p:nvSpPr>
          <p:cNvPr id="6" name="Rectangle 5"/>
          <p:cNvSpPr/>
          <p:nvPr/>
        </p:nvSpPr>
        <p:spPr>
          <a:xfrm>
            <a:off x="2286000" y="975992"/>
            <a:ext cx="7041415" cy="646331"/>
          </a:xfrm>
          <a:prstGeom prst="rect">
            <a:avLst/>
          </a:prstGeom>
        </p:spPr>
        <p:txBody>
          <a:bodyPr wrap="none">
            <a:spAutoFit/>
          </a:bodyPr>
          <a:lstStyle/>
          <a:p>
            <a:r>
              <a:rPr lang="en-US" sz="3600" b="1" dirty="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Triều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Nguyễn</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
        <p:nvSpPr>
          <p:cNvPr id="7" name="Rectangle 6"/>
          <p:cNvSpPr/>
          <p:nvPr/>
        </p:nvSpPr>
        <p:spPr>
          <a:xfrm>
            <a:off x="457200" y="1981200"/>
            <a:ext cx="8382000" cy="4524315"/>
          </a:xfrm>
          <a:prstGeom prst="rect">
            <a:avLst/>
          </a:prstGeom>
        </p:spPr>
        <p:txBody>
          <a:bodyPr wrap="square">
            <a:spAutoFit/>
          </a:bodyPr>
          <a:lstStyle/>
          <a:p>
            <a:pPr algn="just"/>
            <a:r>
              <a:rPr lang="vi-VN" sz="3200" dirty="0" smtClean="0">
                <a:solidFill>
                  <a:schemeClr val="accent3">
                    <a:lumMod val="5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Dưới</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Triều</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Nguyễn</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đất</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nước</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thống</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nhất</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vua</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nắm</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mọi</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quyền</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hành</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không</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lập</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tể</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tướng</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không</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lấy</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trạng</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nguyên</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không</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phong</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tước</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cho</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những</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người</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ngoài</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họ</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vua</a:t>
            </a:r>
            <a:r>
              <a:rPr lang="en-US" sz="3200" dirty="0" smtClean="0">
                <a:solidFill>
                  <a:schemeClr val="bg2">
                    <a:lumMod val="10000"/>
                  </a:schemeClr>
                </a:solidFill>
                <a:latin typeface="Times New Roman" pitchFamily="18" charset="0"/>
                <a:cs typeface="Times New Roman" pitchFamily="18" charset="0"/>
              </a:rPr>
              <a:t>, </a:t>
            </a:r>
            <a:r>
              <a:rPr lang="en-US" sz="3200" dirty="0">
                <a:solidFill>
                  <a:schemeClr val="bg2">
                    <a:lumMod val="10000"/>
                  </a:schemeClr>
                </a:solidFill>
                <a:latin typeface="Times New Roman" pitchFamily="18" charset="0"/>
                <a:cs typeface="Times New Roman" pitchFamily="18" charset="0"/>
              </a:rPr>
              <a:t>ban </a:t>
            </a:r>
            <a:r>
              <a:rPr lang="en-US" sz="3200" dirty="0" err="1">
                <a:solidFill>
                  <a:schemeClr val="bg2">
                    <a:lumMod val="10000"/>
                  </a:schemeClr>
                </a:solidFill>
                <a:latin typeface="Times New Roman" pitchFamily="18" charset="0"/>
                <a:cs typeface="Times New Roman" pitchFamily="18" charset="0"/>
              </a:rPr>
              <a:t>hành</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luật</a:t>
            </a:r>
            <a:r>
              <a:rPr lang="en-US" sz="3200" dirty="0">
                <a:solidFill>
                  <a:schemeClr val="bg2">
                    <a:lumMod val="10000"/>
                  </a:schemeClr>
                </a:solidFill>
                <a:latin typeface="Times New Roman" pitchFamily="18" charset="0"/>
                <a:cs typeface="Times New Roman" pitchFamily="18" charset="0"/>
              </a:rPr>
              <a:t> </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Gia</a:t>
            </a:r>
            <a:r>
              <a:rPr lang="en-US" sz="3200" dirty="0">
                <a:solidFill>
                  <a:schemeClr val="bg2">
                    <a:lumMod val="10000"/>
                  </a:schemeClr>
                </a:solidFill>
                <a:latin typeface="Times New Roman" pitchFamily="18" charset="0"/>
                <a:cs typeface="Times New Roman" pitchFamily="18" charset="0"/>
              </a:rPr>
              <a:t> Long “ </a:t>
            </a:r>
            <a:r>
              <a:rPr lang="en-US" sz="3200" dirty="0" err="1">
                <a:solidFill>
                  <a:schemeClr val="bg2">
                    <a:lumMod val="10000"/>
                  </a:schemeClr>
                </a:solidFill>
                <a:latin typeface="Times New Roman" pitchFamily="18" charset="0"/>
                <a:cs typeface="Times New Roman" pitchFamily="18" charset="0"/>
              </a:rPr>
              <a:t>gần</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như</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sao</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chép</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luật</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nhà</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Thanh</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tìm</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cách</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củng</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cố</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sự</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độc</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tôn</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của</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Nho</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Giáo</a:t>
            </a:r>
            <a:r>
              <a:rPr lang="en-US" sz="3200" dirty="0" smtClean="0">
                <a:solidFill>
                  <a:schemeClr val="bg2">
                    <a:lumMod val="10000"/>
                  </a:schemeClr>
                </a:solidFill>
                <a:latin typeface="Times New Roman" pitchFamily="18" charset="0"/>
                <a:cs typeface="Times New Roman" pitchFamily="18" charset="0"/>
              </a:rPr>
              <a:t>.</a:t>
            </a:r>
          </a:p>
          <a:p>
            <a:pPr algn="just"/>
            <a:r>
              <a:rPr lang="vi-VN" sz="3200" dirty="0" smtClean="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Thực</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hiện</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chính</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sách</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Bế</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quan</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tỏa</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cảng</a:t>
            </a:r>
            <a:r>
              <a:rPr lang="vi-VN" sz="3200" dirty="0">
                <a:solidFill>
                  <a:schemeClr val="bg2">
                    <a:lumMod val="10000"/>
                  </a:schemeClr>
                </a:solidFill>
                <a:latin typeface="Times New Roman" pitchFamily="18" charset="0"/>
                <a:cs typeface="Times New Roman" pitchFamily="18" charset="0"/>
              </a:rPr>
              <a:t> </a:t>
            </a:r>
            <a:r>
              <a:rPr lang="vi-VN" sz="3200" dirty="0" smtClean="0">
                <a:solidFill>
                  <a:schemeClr val="bg2">
                    <a:lumMod val="10000"/>
                  </a:schemeClr>
                </a:solidFill>
                <a:latin typeface="Times New Roman" pitchFamily="18" charset="0"/>
                <a:cs typeface="Times New Roman" pitchFamily="18" charset="0"/>
              </a:rPr>
              <a:t>’’</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làm</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đất</a:t>
            </a:r>
            <a:r>
              <a:rPr lang="en-US" sz="3200" dirty="0" smtClean="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nước</a:t>
            </a:r>
            <a:r>
              <a:rPr lang="en-US" sz="3200" dirty="0" smtClean="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chậm</a:t>
            </a:r>
            <a:r>
              <a:rPr lang="en-US" sz="3200" dirty="0">
                <a:solidFill>
                  <a:schemeClr val="bg2">
                    <a:lumMod val="10000"/>
                  </a:schemeClr>
                </a:solidFill>
                <a:latin typeface="Times New Roman" pitchFamily="18" charset="0"/>
                <a:cs typeface="Times New Roman" pitchFamily="18" charset="0"/>
              </a:rPr>
              <a:t> </a:t>
            </a:r>
            <a:r>
              <a:rPr lang="en-US" sz="3200" dirty="0" err="1">
                <a:solidFill>
                  <a:schemeClr val="bg2">
                    <a:lumMod val="10000"/>
                  </a:schemeClr>
                </a:solidFill>
                <a:latin typeface="Times New Roman" pitchFamily="18" charset="0"/>
                <a:cs typeface="Times New Roman" pitchFamily="18" charset="0"/>
              </a:rPr>
              <a:t>phát</a:t>
            </a:r>
            <a:r>
              <a:rPr lang="en-US" sz="3200" dirty="0">
                <a:solidFill>
                  <a:schemeClr val="bg2">
                    <a:lumMod val="10000"/>
                  </a:schemeClr>
                </a:solidFill>
                <a:latin typeface="Times New Roman" pitchFamily="18" charset="0"/>
                <a:cs typeface="Times New Roman" pitchFamily="18" charset="0"/>
              </a:rPr>
              <a:t> </a:t>
            </a:r>
            <a:r>
              <a:rPr lang="en-US" sz="3200" dirty="0" err="1" smtClean="0">
                <a:solidFill>
                  <a:schemeClr val="bg2">
                    <a:lumMod val="10000"/>
                  </a:schemeClr>
                </a:solidFill>
                <a:latin typeface="Times New Roman" pitchFamily="18" charset="0"/>
                <a:cs typeface="Times New Roman" pitchFamily="18" charset="0"/>
              </a:rPr>
              <a:t>triển</a:t>
            </a:r>
            <a:r>
              <a:rPr lang="en-US" sz="3200" dirty="0" smtClean="0">
                <a:solidFill>
                  <a:schemeClr val="bg2">
                    <a:lumMod val="10000"/>
                  </a:schemeClr>
                </a:solidFill>
                <a:latin typeface="Times New Roman" pitchFamily="18" charset="0"/>
                <a:cs typeface="Times New Roman" pitchFamily="18" charset="0"/>
              </a:rPr>
              <a:t>.</a:t>
            </a:r>
            <a:endParaRPr lang="en-US" sz="3200" dirty="0">
              <a:solidFill>
                <a:schemeClr val="bg2">
                  <a:lumMod val="10000"/>
                </a:schemeClr>
              </a:solidFill>
              <a:latin typeface="Times New Roman" pitchFamily="18" charset="0"/>
              <a:cs typeface="Times New Roman" pitchFamily="18" charset="0"/>
            </a:endParaRPr>
          </a:p>
          <a:p>
            <a:pPr algn="just"/>
            <a:r>
              <a:rPr lang="en-US" sz="3200" dirty="0">
                <a:solidFill>
                  <a:schemeClr val="bg2">
                    <a:lumMod val="1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9545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296400" cy="6972300"/>
          </a:xfrm>
          <a:prstGeom prst="rect">
            <a:avLst/>
          </a:prstGeom>
        </p:spPr>
      </p:pic>
      <p:sp>
        <p:nvSpPr>
          <p:cNvPr id="6" name="Rectangle 5"/>
          <p:cNvSpPr/>
          <p:nvPr/>
        </p:nvSpPr>
        <p:spPr>
          <a:xfrm>
            <a:off x="3790367" y="873470"/>
            <a:ext cx="3204723" cy="584775"/>
          </a:xfrm>
          <a:prstGeom prst="rect">
            <a:avLst/>
          </a:prstGeom>
        </p:spPr>
        <p:txBody>
          <a:bodyPr wrap="none">
            <a:spAutoFit/>
          </a:bodyPr>
          <a:lstStyle/>
          <a:p>
            <a:r>
              <a:rPr lang="vi-VN"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Nho</a:t>
            </a:r>
            <a:r>
              <a:rPr lang="en-US" sz="3200" b="1" dirty="0" smtClean="0">
                <a:solidFill>
                  <a:srgbClr val="FF0000"/>
                </a:solidFill>
                <a:latin typeface="Times New Roman" pitchFamily="18" charset="0"/>
                <a:cs typeface="Times New Roman" pitchFamily="18" charset="0"/>
              </a:rPr>
              <a:t> </a:t>
            </a:r>
            <a:r>
              <a:rPr lang="vi-VN" sz="3200" b="1" dirty="0" err="1">
                <a:solidFill>
                  <a:srgbClr val="FF0000"/>
                </a:solidFill>
                <a:latin typeface="Times New Roman" pitchFamily="18" charset="0"/>
                <a:cs typeface="Times New Roman" pitchFamily="18" charset="0"/>
              </a:rPr>
              <a:t>g</a:t>
            </a:r>
            <a:r>
              <a:rPr lang="en-US" sz="3200" b="1" dirty="0" err="1" smtClean="0">
                <a:solidFill>
                  <a:srgbClr val="FF0000"/>
                </a:solidFill>
                <a:latin typeface="Times New Roman" pitchFamily="18" charset="0"/>
                <a:cs typeface="Times New Roman" pitchFamily="18" charset="0"/>
              </a:rPr>
              <a:t>iáo</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
        <p:nvSpPr>
          <p:cNvPr id="7" name="Rectangle 6"/>
          <p:cNvSpPr/>
          <p:nvPr/>
        </p:nvSpPr>
        <p:spPr>
          <a:xfrm>
            <a:off x="3581400" y="1644908"/>
            <a:ext cx="5486400" cy="4832092"/>
          </a:xfrm>
          <a:prstGeom prst="rect">
            <a:avLst/>
          </a:prstGeom>
        </p:spPr>
        <p:txBody>
          <a:bodyPr wrap="square">
            <a:spAutoFit/>
          </a:bodyPr>
          <a:lstStyle/>
          <a:p>
            <a:r>
              <a:rPr lang="en-US" sz="2800" b="1" dirty="0" err="1">
                <a:solidFill>
                  <a:srgbClr val="FF0000"/>
                </a:solidFill>
                <a:latin typeface="Times New Roman" pitchFamily="18" charset="0"/>
                <a:cs typeface="Times New Roman" pitchFamily="18" charset="0"/>
              </a:rPr>
              <a:t>Nho</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giáo</a:t>
            </a:r>
            <a:r>
              <a:rPr lang="en-US" sz="2800" dirty="0" smtClean="0">
                <a:solidFill>
                  <a:srgbClr val="FF0000"/>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còn</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được</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gọi</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là</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Khổng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Giáo</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là</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một</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hệ</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thống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triết</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lý</a:t>
            </a:r>
            <a:r>
              <a:rPr lang="en-US" sz="2800" dirty="0">
                <a:solidFill>
                  <a:schemeClr val="accent3">
                    <a:lumMod val="50000"/>
                  </a:schemeClr>
                </a:solidFill>
                <a:latin typeface="Times New Roman" pitchFamily="18" charset="0"/>
                <a:cs typeface="Times New Roman" pitchFamily="18" charset="0"/>
              </a:rPr>
              <a:t> do </a:t>
            </a:r>
            <a:r>
              <a:rPr lang="en-US" sz="2800" dirty="0" err="1">
                <a:solidFill>
                  <a:schemeClr val="accent3">
                    <a:lumMod val="50000"/>
                  </a:schemeClr>
                </a:solidFill>
                <a:latin typeface="Times New Roman" pitchFamily="18" charset="0"/>
                <a:cs typeface="Times New Roman" pitchFamily="18" charset="0"/>
              </a:rPr>
              <a:t>Khổng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Tử</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phát</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triển</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một</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xã</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hội</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thịnh</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trị</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Đến</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đời</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Hán</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Vũ</a:t>
            </a:r>
            <a:r>
              <a:rPr lang="en-US" sz="2800" dirty="0">
                <a:solidFill>
                  <a:schemeClr val="accent3">
                    <a:lumMod val="50000"/>
                  </a:schemeClr>
                </a:solidFill>
                <a:latin typeface="Times New Roman" pitchFamily="18" charset="0"/>
                <a:cs typeface="Times New Roman" pitchFamily="18" charset="0"/>
              </a:rPr>
              <a:t> </a:t>
            </a:r>
            <a:r>
              <a:rPr lang="en-US" sz="2800" dirty="0" err="1" smtClean="0">
                <a:solidFill>
                  <a:schemeClr val="accent3">
                    <a:lumMod val="50000"/>
                  </a:schemeClr>
                </a:solidFill>
                <a:latin typeface="Times New Roman" pitchFamily="18" charset="0"/>
                <a:cs typeface="Times New Roman" pitchFamily="18" charset="0"/>
              </a:rPr>
              <a:t>Đế</a:t>
            </a:r>
            <a:r>
              <a:rPr lang="en-US" sz="2800" dirty="0" smtClean="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Nho</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giáo</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được</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đưa</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lên</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làm</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quốc</a:t>
            </a:r>
            <a:r>
              <a:rPr lang="en-US" sz="2800" dirty="0">
                <a:solidFill>
                  <a:schemeClr val="accent3">
                    <a:lumMod val="50000"/>
                  </a:schemeClr>
                </a:solidFill>
                <a:latin typeface="Times New Roman" pitchFamily="18" charset="0"/>
                <a:cs typeface="Times New Roman" pitchFamily="18" charset="0"/>
              </a:rPr>
              <a:t> </a:t>
            </a:r>
            <a:r>
              <a:rPr lang="en-US" sz="2800" dirty="0" err="1" smtClean="0">
                <a:solidFill>
                  <a:schemeClr val="accent3">
                    <a:lumMod val="50000"/>
                  </a:schemeClr>
                </a:solidFill>
                <a:latin typeface="Times New Roman" pitchFamily="18" charset="0"/>
                <a:cs typeface="Times New Roman" pitchFamily="18" charset="0"/>
              </a:rPr>
              <a:t>Giáo</a:t>
            </a:r>
            <a:r>
              <a:rPr lang="en-US" sz="2800" smtClean="0">
                <a:solidFill>
                  <a:schemeClr val="accent3">
                    <a:lumMod val="50000"/>
                  </a:schemeClr>
                </a:solidFill>
                <a:latin typeface="Times New Roman" pitchFamily="18" charset="0"/>
                <a:cs typeface="Times New Roman" pitchFamily="18" charset="0"/>
              </a:rPr>
              <a:t>, được </a:t>
            </a:r>
            <a:r>
              <a:rPr lang="en-US" sz="2800" dirty="0" err="1">
                <a:solidFill>
                  <a:schemeClr val="accent3">
                    <a:lumMod val="50000"/>
                  </a:schemeClr>
                </a:solidFill>
                <a:latin typeface="Times New Roman" pitchFamily="18" charset="0"/>
                <a:cs typeface="Times New Roman" pitchFamily="18" charset="0"/>
              </a:rPr>
              <a:t>dùng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làm</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công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cụ</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thống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nhất</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đất</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nước</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về</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tư</a:t>
            </a:r>
            <a:r>
              <a:rPr lang="en-US" sz="2800" dirty="0">
                <a:solidFill>
                  <a:schemeClr val="accent3">
                    <a:lumMod val="50000"/>
                  </a:schemeClr>
                </a:solidFill>
                <a:latin typeface="Times New Roman" pitchFamily="18" charset="0"/>
                <a:cs typeface="Times New Roman" pitchFamily="18" charset="0"/>
              </a:rPr>
              <a:t> </a:t>
            </a:r>
            <a:r>
              <a:rPr lang="en-US" sz="2800" dirty="0" err="1" smtClean="0">
                <a:solidFill>
                  <a:schemeClr val="accent3">
                    <a:lumMod val="50000"/>
                  </a:schemeClr>
                </a:solidFill>
                <a:latin typeface="Times New Roman" pitchFamily="18" charset="0"/>
                <a:cs typeface="Times New Roman" pitchFamily="18" charset="0"/>
              </a:rPr>
              <a:t>tưởng</a:t>
            </a:r>
            <a:r>
              <a:rPr lang="en-US" sz="2800" dirty="0" smtClean="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trở</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thành</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hệ</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tư</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tưởng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chính</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thống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bảo</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vệ</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nền</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quân</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chủ</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Trung</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Hoa</a:t>
            </a:r>
            <a:r>
              <a:rPr lang="en-US" sz="2800" dirty="0">
                <a:solidFill>
                  <a:schemeClr val="accent3">
                    <a:lumMod val="50000"/>
                  </a:schemeClr>
                </a:solidFill>
                <a:latin typeface="Times New Roman" pitchFamily="18" charset="0"/>
                <a:cs typeface="Times New Roman" pitchFamily="18" charset="0"/>
              </a:rPr>
              <a:t> </a:t>
            </a:r>
            <a:r>
              <a:rPr lang="en-US" sz="2800" dirty="0" err="1">
                <a:solidFill>
                  <a:schemeClr val="accent3">
                    <a:lumMod val="50000"/>
                  </a:schemeClr>
                </a:solidFill>
                <a:latin typeface="Times New Roman" pitchFamily="18" charset="0"/>
                <a:cs typeface="Times New Roman" pitchFamily="18" charset="0"/>
              </a:rPr>
              <a:t>suốt</a:t>
            </a:r>
            <a:r>
              <a:rPr lang="en-US" sz="2800" dirty="0">
                <a:solidFill>
                  <a:schemeClr val="accent3">
                    <a:lumMod val="50000"/>
                  </a:schemeClr>
                </a:solidFill>
                <a:latin typeface="Times New Roman" pitchFamily="18" charset="0"/>
                <a:cs typeface="Times New Roman" pitchFamily="18" charset="0"/>
              </a:rPr>
              <a:t> 2000 </a:t>
            </a:r>
            <a:r>
              <a:rPr lang="en-US" sz="2800" dirty="0" err="1">
                <a:solidFill>
                  <a:schemeClr val="accent3">
                    <a:lumMod val="50000"/>
                  </a:schemeClr>
                </a:solidFill>
                <a:latin typeface="Times New Roman" pitchFamily="18" charset="0"/>
                <a:cs typeface="Times New Roman" pitchFamily="18" charset="0"/>
              </a:rPr>
              <a:t>năm</a:t>
            </a:r>
            <a:r>
              <a:rPr lang="en-US" sz="2800" dirty="0">
                <a:solidFill>
                  <a:schemeClr val="accent3">
                    <a:lumMod val="50000"/>
                  </a:schemeClr>
                </a:solidFill>
                <a:latin typeface="Times New Roman" pitchFamily="18" charset="0"/>
                <a:cs typeface="Times New Roman" pitchFamily="18" charset="0"/>
              </a:rPr>
              <a:t>.</a:t>
            </a:r>
          </a:p>
          <a:p>
            <a:pPr algn="just"/>
            <a:r>
              <a:rPr lang="en-US" sz="2800" b="1" i="1" dirty="0">
                <a:solidFill>
                  <a:schemeClr val="accent3">
                    <a:lumMod val="50000"/>
                  </a:schemeClr>
                </a:solidFill>
                <a:latin typeface="Times New Roman" pitchFamily="18" charset="0"/>
                <a:cs typeface="Times New Roman" pitchFamily="18" charset="0"/>
              </a:rPr>
              <a:t> </a:t>
            </a:r>
            <a:r>
              <a:rPr lang="en-US" sz="2800" b="1" i="1" dirty="0" err="1">
                <a:solidFill>
                  <a:schemeClr val="accent3">
                    <a:lumMod val="50000"/>
                  </a:schemeClr>
                </a:solidFill>
                <a:latin typeface="Times New Roman" pitchFamily="18" charset="0"/>
                <a:cs typeface="Times New Roman" pitchFamily="18" charset="0"/>
              </a:rPr>
              <a:t>Đặt</a:t>
            </a:r>
            <a:r>
              <a:rPr lang="en-US" sz="2800" b="1" i="1" dirty="0">
                <a:solidFill>
                  <a:schemeClr val="accent3">
                    <a:lumMod val="50000"/>
                  </a:schemeClr>
                </a:solidFill>
                <a:latin typeface="Times New Roman" pitchFamily="18" charset="0"/>
                <a:cs typeface="Times New Roman" pitchFamily="18" charset="0"/>
              </a:rPr>
              <a:t> </a:t>
            </a:r>
            <a:r>
              <a:rPr lang="en-US" sz="2800" b="1" i="1" dirty="0" err="1">
                <a:solidFill>
                  <a:schemeClr val="accent3">
                    <a:lumMod val="50000"/>
                  </a:schemeClr>
                </a:solidFill>
                <a:latin typeface="Times New Roman" pitchFamily="18" charset="0"/>
                <a:cs typeface="Times New Roman" pitchFamily="18" charset="0"/>
              </a:rPr>
              <a:t>ra</a:t>
            </a:r>
            <a:r>
              <a:rPr lang="en-US" sz="2800" b="1" i="1" dirty="0">
                <a:solidFill>
                  <a:schemeClr val="accent3">
                    <a:lumMod val="50000"/>
                  </a:schemeClr>
                </a:solidFill>
                <a:latin typeface="Times New Roman" pitchFamily="18" charset="0"/>
                <a:cs typeface="Times New Roman" pitchFamily="18" charset="0"/>
              </a:rPr>
              <a:t> Tam </a:t>
            </a:r>
            <a:r>
              <a:rPr lang="en-US" sz="2800" b="1" i="1" dirty="0" err="1">
                <a:solidFill>
                  <a:schemeClr val="accent3">
                    <a:lumMod val="50000"/>
                  </a:schemeClr>
                </a:solidFill>
                <a:latin typeface="Times New Roman" pitchFamily="18" charset="0"/>
                <a:cs typeface="Times New Roman" pitchFamily="18" charset="0"/>
              </a:rPr>
              <a:t>Cương</a:t>
            </a:r>
            <a:r>
              <a:rPr lang="en-US" sz="2800" b="1" dirty="0">
                <a:solidFill>
                  <a:schemeClr val="accent3">
                    <a:lumMod val="50000"/>
                  </a:schemeClr>
                </a:solidFill>
                <a:latin typeface="Times New Roman" pitchFamily="18" charset="0"/>
                <a:cs typeface="Times New Roman" pitchFamily="18" charset="0"/>
              </a:rPr>
              <a:t>, </a:t>
            </a:r>
            <a:r>
              <a:rPr lang="en-US" sz="2800" b="1" i="1" dirty="0" err="1">
                <a:solidFill>
                  <a:schemeClr val="accent3">
                    <a:lumMod val="50000"/>
                  </a:schemeClr>
                </a:solidFill>
                <a:latin typeface="Times New Roman" pitchFamily="18" charset="0"/>
                <a:cs typeface="Times New Roman" pitchFamily="18" charset="0"/>
              </a:rPr>
              <a:t>Ngũ</a:t>
            </a:r>
            <a:r>
              <a:rPr lang="en-US" sz="2800" b="1" i="1" dirty="0">
                <a:solidFill>
                  <a:schemeClr val="accent3">
                    <a:lumMod val="50000"/>
                  </a:schemeClr>
                </a:solidFill>
                <a:latin typeface="Times New Roman" pitchFamily="18" charset="0"/>
                <a:cs typeface="Times New Roman" pitchFamily="18" charset="0"/>
              </a:rPr>
              <a:t> </a:t>
            </a:r>
            <a:r>
              <a:rPr lang="en-US" sz="2800" b="1" i="1" dirty="0" err="1">
                <a:solidFill>
                  <a:schemeClr val="accent3">
                    <a:lumMod val="50000"/>
                  </a:schemeClr>
                </a:solidFill>
                <a:latin typeface="Times New Roman" pitchFamily="18" charset="0"/>
                <a:cs typeface="Times New Roman" pitchFamily="18" charset="0"/>
              </a:rPr>
              <a:t>Thường</a:t>
            </a:r>
            <a:r>
              <a:rPr lang="en-US" sz="2800" b="1" dirty="0">
                <a:solidFill>
                  <a:schemeClr val="accent3">
                    <a:lumMod val="50000"/>
                  </a:schemeClr>
                </a:solidFill>
                <a:latin typeface="Times New Roman" pitchFamily="18" charset="0"/>
                <a:cs typeface="Times New Roman" pitchFamily="18" charset="0"/>
              </a:rPr>
              <a:t>, </a:t>
            </a:r>
            <a:r>
              <a:rPr lang="en-US" sz="2800" b="1" i="1" dirty="0">
                <a:solidFill>
                  <a:schemeClr val="accent3">
                    <a:lumMod val="50000"/>
                  </a:schemeClr>
                </a:solidFill>
                <a:latin typeface="Times New Roman" pitchFamily="18" charset="0"/>
                <a:cs typeface="Times New Roman" pitchFamily="18" charset="0"/>
              </a:rPr>
              <a:t>Tam </a:t>
            </a:r>
            <a:r>
              <a:rPr lang="en-US" sz="2800" b="1" i="1" dirty="0" err="1">
                <a:solidFill>
                  <a:schemeClr val="accent3">
                    <a:lumMod val="50000"/>
                  </a:schemeClr>
                </a:solidFill>
                <a:latin typeface="Times New Roman" pitchFamily="18" charset="0"/>
                <a:cs typeface="Times New Roman" pitchFamily="18" charset="0"/>
              </a:rPr>
              <a:t>Tòng</a:t>
            </a:r>
            <a:r>
              <a:rPr lang="en-US" sz="2800" b="1" dirty="0">
                <a:solidFill>
                  <a:schemeClr val="accent3">
                    <a:lumMod val="50000"/>
                  </a:schemeClr>
                </a:solidFill>
                <a:latin typeface="Times New Roman" pitchFamily="18" charset="0"/>
                <a:cs typeface="Times New Roman" pitchFamily="18" charset="0"/>
              </a:rPr>
              <a:t>, </a:t>
            </a:r>
            <a:r>
              <a:rPr lang="en-US" sz="2800" b="1" i="1" dirty="0" err="1">
                <a:solidFill>
                  <a:schemeClr val="accent3">
                    <a:lumMod val="50000"/>
                  </a:schemeClr>
                </a:solidFill>
                <a:latin typeface="Times New Roman" pitchFamily="18" charset="0"/>
                <a:cs typeface="Times New Roman" pitchFamily="18" charset="0"/>
              </a:rPr>
              <a:t>Tứ</a:t>
            </a:r>
            <a:r>
              <a:rPr lang="en-US" sz="2800" b="1" i="1" dirty="0">
                <a:solidFill>
                  <a:schemeClr val="accent3">
                    <a:lumMod val="50000"/>
                  </a:schemeClr>
                </a:solidFill>
                <a:latin typeface="Times New Roman" pitchFamily="18" charset="0"/>
                <a:cs typeface="Times New Roman" pitchFamily="18" charset="0"/>
              </a:rPr>
              <a:t> </a:t>
            </a:r>
            <a:r>
              <a:rPr lang="en-US" sz="2800" b="1" i="1" dirty="0" err="1">
                <a:solidFill>
                  <a:schemeClr val="accent3">
                    <a:lumMod val="50000"/>
                  </a:schemeClr>
                </a:solidFill>
                <a:latin typeface="Times New Roman" pitchFamily="18" charset="0"/>
                <a:cs typeface="Times New Roman" pitchFamily="18" charset="0"/>
              </a:rPr>
              <a:t>Đức</a:t>
            </a:r>
            <a:endParaRPr lang="en-US" sz="2800" b="1" dirty="0">
              <a:solidFill>
                <a:schemeClr val="accent3">
                  <a:lumMod val="50000"/>
                </a:schemeClr>
              </a:solidFill>
              <a:latin typeface="Times New Roman" pitchFamily="18" charset="0"/>
              <a:cs typeface="Times New Roman" pitchFamily="18" charset="0"/>
            </a:endParaRPr>
          </a:p>
        </p:txBody>
      </p:sp>
      <p:sp>
        <p:nvSpPr>
          <p:cNvPr id="9" name="Rectangle 2"/>
          <p:cNvSpPr txBox="1">
            <a:spLocks noChangeArrowheads="1"/>
          </p:cNvSpPr>
          <p:nvPr/>
        </p:nvSpPr>
        <p:spPr>
          <a:xfrm>
            <a:off x="2667000" y="0"/>
            <a:ext cx="6400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I.</a:t>
            </a:r>
            <a:r>
              <a:rPr lang="vi-VN" sz="36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V</a:t>
            </a:r>
            <a:r>
              <a:rPr lang="vi-VN"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ài nét về bối cảnh lịch sử </a:t>
            </a:r>
            <a:r>
              <a:rPr lang="en-US"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a:t>
            </a:r>
            <a:endParaRPr lang="en-US" sz="3600" b="1" u="sng"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94079"/>
            <a:ext cx="27241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6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492" y="1366421"/>
            <a:ext cx="4504508" cy="5262979"/>
          </a:xfrm>
          <a:prstGeom prst="rect">
            <a:avLst/>
          </a:prstGeom>
          <a:ln>
            <a:noFill/>
          </a:ln>
        </p:spPr>
        <p:txBody>
          <a:bodyPr wrap="square">
            <a:spAutoFit/>
          </a:bodyPr>
          <a:lstStyle/>
          <a:p>
            <a:r>
              <a:rPr lang="vi-VN" sz="1600"/>
              <a:t>Khổng Tử đặt ra một loạt tam cương, ngũ thường, tam tòng, tứ đức... để làm chuẩn mực cho mọi sinh hoạt chính trị và an sinh xã hội.</a:t>
            </a:r>
            <a:br>
              <a:rPr lang="vi-VN" sz="1600"/>
            </a:br>
            <a:r>
              <a:rPr lang="vi-VN" sz="1600"/>
              <a:t>- </a:t>
            </a:r>
            <a:r>
              <a:rPr lang="vi-VN" sz="1600" b="1" u="sng"/>
              <a:t>Tam cương và ngũ thường </a:t>
            </a:r>
            <a:r>
              <a:rPr lang="vi-VN" sz="1600"/>
              <a:t>là lẽ đạo đức mà nam giới phải theo.</a:t>
            </a:r>
            <a:br>
              <a:rPr lang="vi-VN" sz="1600"/>
            </a:br>
            <a:r>
              <a:rPr lang="vi-VN" sz="1600"/>
              <a:t>- </a:t>
            </a:r>
            <a:r>
              <a:rPr lang="vi-VN" sz="1600" b="1" u="sng"/>
              <a:t>Tam tòng và Tứ đức </a:t>
            </a:r>
            <a:r>
              <a:rPr lang="vi-VN" sz="1600"/>
              <a:t>là lẽ đạo đức mà nữ giới phải theo</a:t>
            </a:r>
            <a:r>
              <a:rPr lang="vi-VN" sz="1600" smtClean="0"/>
              <a:t>.</a:t>
            </a:r>
            <a:r>
              <a:rPr lang="vi-VN" sz="1600"/>
              <a:t/>
            </a:r>
            <a:br>
              <a:rPr lang="vi-VN" sz="1600"/>
            </a:br>
            <a:r>
              <a:rPr lang="vi-VN" sz="1600"/>
              <a:t>Khổng Tử cho rằng người trong xã hội giữ được tam cương, ngũ thường, tam tòng, tứ đức thì xã hội được an bình</a:t>
            </a:r>
            <a:r>
              <a:rPr lang="vi-VN" sz="1600" smtClean="0"/>
              <a:t>.</a:t>
            </a:r>
            <a:r>
              <a:rPr lang="vi-VN" sz="1600" u="sng"/>
              <a:t/>
            </a:r>
            <a:br>
              <a:rPr lang="vi-VN" sz="1600" u="sng"/>
            </a:br>
            <a:r>
              <a:rPr lang="vi-VN" sz="1600" b="1" u="sng">
                <a:solidFill>
                  <a:srgbClr val="00B050"/>
                </a:solidFill>
              </a:rPr>
              <a:t>Tam cương</a:t>
            </a:r>
            <a:r>
              <a:rPr lang="vi-VN" sz="1600" b="1" u="sng"/>
              <a:t>: </a:t>
            </a:r>
            <a:r>
              <a:rPr lang="vi-VN" sz="1600" b="1"/>
              <a:t>tam là ba, cương là giềng mối. Tam cương là ba mối quan hệ: Quân Thần (vua tôi), Phụ Tử (cha con), Phu Phụ (vợ chồng).</a:t>
            </a:r>
            <a:r>
              <a:rPr lang="vi-VN" sz="1600"/>
              <a:t/>
            </a:r>
            <a:br>
              <a:rPr lang="vi-VN" sz="1600"/>
            </a:br>
            <a:r>
              <a:rPr lang="vi-VN" sz="1600"/>
              <a:t>- Quân xử thần tử, thần bất tử bất trung: Dù vua có bảo thần chết đi nữa thì thần cũng phải tuân lệnh, nếu ko tuân lệnh thì xem như không trung với vua.</a:t>
            </a:r>
            <a:br>
              <a:rPr lang="vi-VN" sz="1600"/>
            </a:br>
            <a:r>
              <a:rPr lang="vi-VN" sz="1600" spc="-30"/>
              <a:t>- Phụ xử tử vong, tử bất vong bất hiếu: Cha bảo con chết, con không chết thì con không có hiếu.</a:t>
            </a:r>
            <a:br>
              <a:rPr lang="vi-VN" sz="1600" spc="-30"/>
            </a:br>
            <a:r>
              <a:rPr lang="vi-VN" sz="1600"/>
              <a:t>- </a:t>
            </a:r>
            <a:r>
              <a:rPr lang="vi-VN" sz="1600" spc="-30"/>
              <a:t>Phu xướng phụ tùy: Chồng nói ra, vợ phải theo</a:t>
            </a:r>
            <a:r>
              <a:rPr lang="vi-VN" sz="1600" spc="-30" smtClean="0"/>
              <a:t>.</a:t>
            </a:r>
            <a:endParaRPr lang="en-US" sz="1600" spc="-30"/>
          </a:p>
        </p:txBody>
      </p:sp>
      <p:sp>
        <p:nvSpPr>
          <p:cNvPr id="3" name="TextBox 2"/>
          <p:cNvSpPr txBox="1"/>
          <p:nvPr/>
        </p:nvSpPr>
        <p:spPr>
          <a:xfrm>
            <a:off x="4517570" y="1196400"/>
            <a:ext cx="4702630" cy="5509200"/>
          </a:xfrm>
          <a:prstGeom prst="rect">
            <a:avLst/>
          </a:prstGeom>
          <a:noFill/>
          <a:ln>
            <a:noFill/>
          </a:ln>
        </p:spPr>
        <p:txBody>
          <a:bodyPr wrap="square" rtlCol="0">
            <a:spAutoFit/>
          </a:bodyPr>
          <a:lstStyle/>
          <a:p>
            <a:r>
              <a:rPr lang="vi-VN" sz="1600" b="1" u="sng">
                <a:solidFill>
                  <a:srgbClr val="7030A0"/>
                </a:solidFill>
              </a:rPr>
              <a:t>Ngũ thường: </a:t>
            </a:r>
            <a:r>
              <a:rPr lang="vi-VN" sz="1600" b="1">
                <a:solidFill>
                  <a:prstClr val="black"/>
                </a:solidFill>
              </a:rPr>
              <a:t>ngũ là năm, thường là hằng có. Ngũ thường là năm điều phải hằng có trong khi ở đời, gồm: Nhân, Nghĩa, Lễ, Trí, Tín.</a:t>
            </a:r>
            <a:r>
              <a:rPr lang="vi-VN" sz="1600">
                <a:solidFill>
                  <a:prstClr val="black"/>
                </a:solidFill>
              </a:rPr>
              <a:t/>
            </a:r>
            <a:br>
              <a:rPr lang="vi-VN" sz="1600">
                <a:solidFill>
                  <a:prstClr val="black"/>
                </a:solidFill>
              </a:rPr>
            </a:br>
            <a:r>
              <a:rPr lang="vi-VN" sz="1600">
                <a:solidFill>
                  <a:prstClr val="black"/>
                </a:solidFill>
              </a:rPr>
              <a:t>- Nhân: Lòng yêu thương đối với vạn vật.</a:t>
            </a:r>
            <a:br>
              <a:rPr lang="vi-VN" sz="1600">
                <a:solidFill>
                  <a:prstClr val="black"/>
                </a:solidFill>
              </a:rPr>
            </a:br>
            <a:r>
              <a:rPr lang="vi-VN" sz="1600">
                <a:solidFill>
                  <a:prstClr val="black"/>
                </a:solidFill>
              </a:rPr>
              <a:t>- Nghĩa: Cư xử với mọi người công bình theo lẽ phải.</a:t>
            </a:r>
            <a:br>
              <a:rPr lang="vi-VN" sz="1600">
                <a:solidFill>
                  <a:prstClr val="black"/>
                </a:solidFill>
              </a:rPr>
            </a:br>
            <a:r>
              <a:rPr lang="vi-VN" sz="1600">
                <a:solidFill>
                  <a:prstClr val="black"/>
                </a:solidFill>
              </a:rPr>
              <a:t>- Lễ: Sự tôn trọng, hòa nhã trong khi cư xử với mọi người.</a:t>
            </a:r>
            <a:br>
              <a:rPr lang="vi-VN" sz="1600">
                <a:solidFill>
                  <a:prstClr val="black"/>
                </a:solidFill>
              </a:rPr>
            </a:br>
            <a:r>
              <a:rPr lang="vi-VN" sz="1600">
                <a:solidFill>
                  <a:prstClr val="black"/>
                </a:solidFill>
              </a:rPr>
              <a:t>- </a:t>
            </a:r>
            <a:r>
              <a:rPr lang="vi-VN" sz="1600" spc="-40">
                <a:solidFill>
                  <a:prstClr val="black"/>
                </a:solidFill>
              </a:rPr>
              <a:t>Trí: Sự thông biết lý lẽ, phân biệt thiện ác, đúng sai.</a:t>
            </a:r>
            <a:r>
              <a:rPr lang="vi-VN" sz="1600">
                <a:solidFill>
                  <a:prstClr val="black"/>
                </a:solidFill>
              </a:rPr>
              <a:t/>
            </a:r>
            <a:br>
              <a:rPr lang="vi-VN" sz="1600">
                <a:solidFill>
                  <a:prstClr val="black"/>
                </a:solidFill>
              </a:rPr>
            </a:br>
            <a:r>
              <a:rPr lang="vi-VN" sz="1600">
                <a:solidFill>
                  <a:prstClr val="black"/>
                </a:solidFill>
              </a:rPr>
              <a:t>- Tín: Phải giữ đúng lời hứa</a:t>
            </a:r>
            <a:r>
              <a:rPr lang="vi-VN" sz="1600" smtClean="0">
                <a:solidFill>
                  <a:prstClr val="black"/>
                </a:solidFill>
              </a:rPr>
              <a:t>.</a:t>
            </a:r>
            <a:r>
              <a:rPr lang="vi-VN" sz="1600">
                <a:solidFill>
                  <a:prstClr val="black"/>
                </a:solidFill>
              </a:rPr>
              <a:t/>
            </a:r>
            <a:br>
              <a:rPr lang="vi-VN" sz="1600">
                <a:solidFill>
                  <a:prstClr val="black"/>
                </a:solidFill>
              </a:rPr>
            </a:br>
            <a:r>
              <a:rPr lang="vi-VN" sz="1600" b="1" u="sng">
                <a:solidFill>
                  <a:srgbClr val="FF0000"/>
                </a:solidFill>
              </a:rPr>
              <a:t>Tam tòng: </a:t>
            </a:r>
            <a:r>
              <a:rPr lang="vi-VN" sz="1600" b="1">
                <a:solidFill>
                  <a:prstClr val="black"/>
                </a:solidFill>
              </a:rPr>
              <a:t>tam là ba, tòng là theo. Tam tòng là ba điều người phụ nữ phải theo.</a:t>
            </a:r>
            <a:r>
              <a:rPr lang="vi-VN" sz="1600">
                <a:solidFill>
                  <a:prstClr val="black"/>
                </a:solidFill>
              </a:rPr>
              <a:t/>
            </a:r>
            <a:br>
              <a:rPr lang="vi-VN" sz="1600">
                <a:solidFill>
                  <a:prstClr val="black"/>
                </a:solidFill>
              </a:rPr>
            </a:br>
            <a:r>
              <a:rPr lang="vi-VN" sz="1600">
                <a:solidFill>
                  <a:prstClr val="black"/>
                </a:solidFill>
              </a:rPr>
              <a:t>- Tại gia tòng phụ: Người phụ nữ khi còn ở nhà phải theo cha.</a:t>
            </a:r>
            <a:br>
              <a:rPr lang="vi-VN" sz="1600">
                <a:solidFill>
                  <a:prstClr val="black"/>
                </a:solidFill>
              </a:rPr>
            </a:br>
            <a:r>
              <a:rPr lang="vi-VN" sz="1600" spc="-30">
                <a:solidFill>
                  <a:prstClr val="black"/>
                </a:solidFill>
              </a:rPr>
              <a:t>- Xuất giá tòng phu: Lúc lấy chồng phải theo chồng.</a:t>
            </a:r>
            <a:br>
              <a:rPr lang="vi-VN" sz="1600" spc="-30">
                <a:solidFill>
                  <a:prstClr val="black"/>
                </a:solidFill>
              </a:rPr>
            </a:br>
            <a:r>
              <a:rPr lang="vi-VN" sz="1600" spc="-30">
                <a:solidFill>
                  <a:prstClr val="black"/>
                </a:solidFill>
              </a:rPr>
              <a:t>- Phu tử tòng tử: Nếu chồng qua đời phải theo con</a:t>
            </a:r>
            <a:r>
              <a:rPr lang="vi-VN" sz="1600" spc="-30" smtClean="0">
                <a:solidFill>
                  <a:prstClr val="black"/>
                </a:solidFill>
              </a:rPr>
              <a:t>.</a:t>
            </a:r>
            <a:r>
              <a:rPr lang="vi-VN" sz="1600" spc="-30">
                <a:solidFill>
                  <a:prstClr val="black"/>
                </a:solidFill>
              </a:rPr>
              <a:t/>
            </a:r>
            <a:br>
              <a:rPr lang="vi-VN" sz="1600" spc="-30">
                <a:solidFill>
                  <a:prstClr val="black"/>
                </a:solidFill>
              </a:rPr>
            </a:br>
            <a:r>
              <a:rPr lang="vi-VN" sz="1600" b="1" u="sng">
                <a:solidFill>
                  <a:srgbClr val="0070C0"/>
                </a:solidFill>
              </a:rPr>
              <a:t>Tứ đức</a:t>
            </a:r>
            <a:r>
              <a:rPr lang="vi-VN" sz="1600" b="1">
                <a:solidFill>
                  <a:prstClr val="black"/>
                </a:solidFill>
              </a:rPr>
              <a:t>: tứ là bốn, đức là tính tốt. Tứ đức là bốn tính nết tốt người phụ nữ phải có.</a:t>
            </a:r>
            <a:r>
              <a:rPr lang="vi-VN" sz="1600">
                <a:solidFill>
                  <a:prstClr val="black"/>
                </a:solidFill>
              </a:rPr>
              <a:t/>
            </a:r>
            <a:br>
              <a:rPr lang="vi-VN" sz="1600">
                <a:solidFill>
                  <a:prstClr val="black"/>
                </a:solidFill>
              </a:rPr>
            </a:br>
            <a:r>
              <a:rPr lang="vi-VN" sz="1600">
                <a:solidFill>
                  <a:prstClr val="black"/>
                </a:solidFill>
              </a:rPr>
              <a:t>- Công: Khéo léo trong việc làm.</a:t>
            </a:r>
            <a:br>
              <a:rPr lang="vi-VN" sz="1600">
                <a:solidFill>
                  <a:prstClr val="black"/>
                </a:solidFill>
              </a:rPr>
            </a:br>
            <a:r>
              <a:rPr lang="vi-VN" sz="1600">
                <a:solidFill>
                  <a:prstClr val="black"/>
                </a:solidFill>
              </a:rPr>
              <a:t>- Dung: Hòa nhã trong sắc diện.</a:t>
            </a:r>
            <a:br>
              <a:rPr lang="vi-VN" sz="1600">
                <a:solidFill>
                  <a:prstClr val="black"/>
                </a:solidFill>
              </a:rPr>
            </a:br>
            <a:r>
              <a:rPr lang="vi-VN" sz="1600">
                <a:solidFill>
                  <a:prstClr val="black"/>
                </a:solidFill>
              </a:rPr>
              <a:t>- Ngôn: Mềm mại trong lời nói.</a:t>
            </a:r>
            <a:br>
              <a:rPr lang="vi-VN" sz="1600">
                <a:solidFill>
                  <a:prstClr val="black"/>
                </a:solidFill>
              </a:rPr>
            </a:br>
            <a:r>
              <a:rPr lang="vi-VN" sz="1600">
                <a:solidFill>
                  <a:prstClr val="black"/>
                </a:solidFill>
              </a:rPr>
              <a:t>- Hạnh: Nhu mì trong tính nết</a:t>
            </a:r>
            <a:endParaRPr lang="en-US" sz="1600"/>
          </a:p>
        </p:txBody>
      </p:sp>
      <p:sp>
        <p:nvSpPr>
          <p:cNvPr id="8" name="Rectangle 7"/>
          <p:cNvSpPr/>
          <p:nvPr/>
        </p:nvSpPr>
        <p:spPr>
          <a:xfrm>
            <a:off x="609600" y="153897"/>
            <a:ext cx="8068171"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
            <a:r>
              <a:rPr lang="en-US" sz="3200" b="1" i="1">
                <a:solidFill>
                  <a:srgbClr val="00B050"/>
                </a:solidFill>
                <a:latin typeface="Times New Roman" pitchFamily="18" charset="0"/>
                <a:cs typeface="Times New Roman" pitchFamily="18" charset="0"/>
              </a:rPr>
              <a:t>Tam Cương</a:t>
            </a:r>
            <a:r>
              <a:rPr lang="en-US" sz="3200" b="1">
                <a:solidFill>
                  <a:srgbClr val="00B050"/>
                </a:solidFill>
                <a:latin typeface="Times New Roman" pitchFamily="18" charset="0"/>
                <a:cs typeface="Times New Roman" pitchFamily="18" charset="0"/>
              </a:rPr>
              <a:t>, </a:t>
            </a:r>
            <a:r>
              <a:rPr lang="en-US" sz="3200" b="1" i="1">
                <a:solidFill>
                  <a:srgbClr val="7030A0"/>
                </a:solidFill>
                <a:latin typeface="Times New Roman" pitchFamily="18" charset="0"/>
                <a:cs typeface="Times New Roman" pitchFamily="18" charset="0"/>
              </a:rPr>
              <a:t>Ngũ Thường</a:t>
            </a:r>
            <a:r>
              <a:rPr lang="en-US" sz="3200" b="1">
                <a:solidFill>
                  <a:srgbClr val="7030A0"/>
                </a:solidFill>
                <a:latin typeface="Times New Roman" pitchFamily="18" charset="0"/>
                <a:cs typeface="Times New Roman" pitchFamily="18" charset="0"/>
              </a:rPr>
              <a:t>, </a:t>
            </a:r>
            <a:r>
              <a:rPr lang="en-US" sz="3200" b="1" i="1">
                <a:solidFill>
                  <a:srgbClr val="FF0000"/>
                </a:solidFill>
                <a:latin typeface="Times New Roman" pitchFamily="18" charset="0"/>
                <a:cs typeface="Times New Roman" pitchFamily="18" charset="0"/>
              </a:rPr>
              <a:t>Tam Tòng</a:t>
            </a:r>
            <a:r>
              <a:rPr lang="en-US" sz="3200" b="1">
                <a:solidFill>
                  <a:schemeClr val="accent3">
                    <a:lumMod val="50000"/>
                  </a:schemeClr>
                </a:solidFill>
                <a:latin typeface="Times New Roman" pitchFamily="18" charset="0"/>
                <a:cs typeface="Times New Roman" pitchFamily="18" charset="0"/>
              </a:rPr>
              <a:t>, </a:t>
            </a:r>
            <a:r>
              <a:rPr lang="en-US" sz="3200" b="1" i="1">
                <a:solidFill>
                  <a:srgbClr val="0070C0"/>
                </a:solidFill>
                <a:latin typeface="Times New Roman" pitchFamily="18" charset="0"/>
                <a:cs typeface="Times New Roman" pitchFamily="18" charset="0"/>
              </a:rPr>
              <a:t>Tứ Đức</a:t>
            </a:r>
            <a:endParaRPr lang="en-US" sz="3200" b="1" dirty="0">
              <a:solidFill>
                <a:srgbClr val="0070C0"/>
              </a:solidFill>
              <a:latin typeface="Times New Roman" pitchFamily="18" charset="0"/>
              <a:cs typeface="Times New Roman" pitchFamily="18" charset="0"/>
            </a:endParaRPr>
          </a:p>
        </p:txBody>
      </p:sp>
      <p:cxnSp>
        <p:nvCxnSpPr>
          <p:cNvPr id="10" name="Straight Connector 9"/>
          <p:cNvCxnSpPr/>
          <p:nvPr/>
        </p:nvCxnSpPr>
        <p:spPr>
          <a:xfrm>
            <a:off x="4495800" y="1120200"/>
            <a:ext cx="0" cy="57378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923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793151"/>
            <a:ext cx="8915400" cy="1077218"/>
          </a:xfrm>
          <a:prstGeom prst="rect">
            <a:avLst/>
          </a:prstGeom>
        </p:spPr>
        <p:txBody>
          <a:bodyPr wrap="square">
            <a:spAutoFit/>
          </a:bodyPr>
          <a:lstStyle/>
          <a:p>
            <a:r>
              <a:rPr lang="en-US" sz="3200" b="1" dirty="0" smtClean="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Vị</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vua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đầu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cuối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cùng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triều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Nguyễn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ai</a:t>
            </a:r>
            <a:r>
              <a:rPr lang="en-US" sz="3200">
                <a:solidFill>
                  <a:srgbClr val="FF0000"/>
                </a:solidFill>
                <a:latin typeface="Times New Roman" pitchFamily="18" charset="0"/>
                <a:cs typeface="Times New Roman" pitchFamily="18" charset="0"/>
              </a:rPr>
              <a:t>? </a:t>
            </a:r>
            <a:r>
              <a:rPr lang="en-US" sz="3200" smtClean="0">
                <a:solidFill>
                  <a:srgbClr val="FF0000"/>
                </a:solidFill>
                <a:latin typeface="Times New Roman" pitchFamily="18" charset="0"/>
                <a:cs typeface="Times New Roman" pitchFamily="18" charset="0"/>
              </a:rPr>
              <a:t> </a:t>
            </a:r>
          </a:p>
          <a:p>
            <a:r>
              <a:rPr lang="en-US" sz="3200">
                <a:solidFill>
                  <a:srgbClr val="FF0000"/>
                </a:solidFill>
                <a:latin typeface="Times New Roman" pitchFamily="18" charset="0"/>
                <a:cs typeface="Times New Roman" pitchFamily="18" charset="0"/>
              </a:rPr>
              <a:t> </a:t>
            </a:r>
            <a:r>
              <a:rPr lang="en-US" sz="3200" smtClean="0">
                <a:solidFill>
                  <a:srgbClr val="FF0000"/>
                </a:solidFill>
                <a:latin typeface="Times New Roman" pitchFamily="18" charset="0"/>
                <a:cs typeface="Times New Roman" pitchFamily="18" charset="0"/>
              </a:rPr>
              <a:t> Niên </a:t>
            </a:r>
            <a:r>
              <a:rPr lang="en-US" sz="3200" dirty="0" err="1">
                <a:solidFill>
                  <a:srgbClr val="FF0000"/>
                </a:solidFill>
                <a:latin typeface="Times New Roman" pitchFamily="18" charset="0"/>
                <a:cs typeface="Times New Roman" pitchFamily="18" charset="0"/>
              </a:rPr>
              <a:t>hiệu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gì</a:t>
            </a:r>
            <a:r>
              <a:rPr lang="en-US" sz="3200" dirty="0">
                <a:solidFill>
                  <a:srgbClr val="FF0000"/>
                </a:solidFill>
                <a:latin typeface="Times New Roman" pitchFamily="18" charset="0"/>
                <a:cs typeface="Times New Roman" pitchFamily="18" charset="0"/>
              </a:rPr>
              <a:t> ?</a:t>
            </a:r>
          </a:p>
        </p:txBody>
      </p:sp>
      <p:sp>
        <p:nvSpPr>
          <p:cNvPr id="7" name="Rectangle 6"/>
          <p:cNvSpPr/>
          <p:nvPr/>
        </p:nvSpPr>
        <p:spPr>
          <a:xfrm>
            <a:off x="4343400" y="5798403"/>
            <a:ext cx="4648199" cy="830997"/>
          </a:xfrm>
          <a:prstGeom prst="rect">
            <a:avLst/>
          </a:prstGeom>
        </p:spPr>
        <p:txBody>
          <a:bodyPr wrap="square">
            <a:spAutoFit/>
          </a:bodyPr>
          <a:lstStyle/>
          <a:p>
            <a:r>
              <a:rPr lang="en-US" sz="2400" b="1" dirty="0" err="1" smtClean="0">
                <a:solidFill>
                  <a:schemeClr val="accent4">
                    <a:lumMod val="50000"/>
                  </a:schemeClr>
                </a:solidFill>
                <a:latin typeface="Times New Roman" pitchFamily="18" charset="0"/>
                <a:cs typeface="Times New Roman" pitchFamily="18" charset="0"/>
              </a:rPr>
              <a:t>Vua</a:t>
            </a:r>
            <a:r>
              <a:rPr lang="en-US" sz="2400" b="1" dirty="0" smtClean="0">
                <a:solidFill>
                  <a:schemeClr val="accent4">
                    <a:lumMod val="50000"/>
                  </a:schemeClr>
                </a:solidFill>
                <a:latin typeface="Times New Roman" pitchFamily="18" charset="0"/>
                <a:cs typeface="Times New Roman" pitchFamily="18" charset="0"/>
              </a:rPr>
              <a:t> </a:t>
            </a:r>
            <a:r>
              <a:rPr lang="en-US" sz="2400" b="1" dirty="0" err="1">
                <a:solidFill>
                  <a:schemeClr val="accent4">
                    <a:lumMod val="50000"/>
                  </a:schemeClr>
                </a:solidFill>
                <a:latin typeface="Times New Roman" pitchFamily="18" charset="0"/>
                <a:cs typeface="Times New Roman" pitchFamily="18" charset="0"/>
              </a:rPr>
              <a:t>Bảo</a:t>
            </a:r>
            <a:r>
              <a:rPr lang="en-US" sz="2400" b="1" dirty="0">
                <a:solidFill>
                  <a:schemeClr val="accent4">
                    <a:lumMod val="50000"/>
                  </a:schemeClr>
                </a:solidFill>
                <a:latin typeface="Times New Roman" pitchFamily="18" charset="0"/>
                <a:cs typeface="Times New Roman" pitchFamily="18" charset="0"/>
              </a:rPr>
              <a:t> </a:t>
            </a:r>
            <a:r>
              <a:rPr lang="en-US" sz="2400" b="1" dirty="0" err="1">
                <a:solidFill>
                  <a:schemeClr val="accent4">
                    <a:lumMod val="50000"/>
                  </a:schemeClr>
                </a:solidFill>
                <a:latin typeface="Times New Roman" pitchFamily="18" charset="0"/>
                <a:cs typeface="Times New Roman" pitchFamily="18" charset="0"/>
              </a:rPr>
              <a:t>Đại</a:t>
            </a:r>
            <a:r>
              <a:rPr lang="en-US" sz="2400" dirty="0">
                <a:solidFill>
                  <a:schemeClr val="accent4">
                    <a:lumMod val="50000"/>
                  </a:schemeClr>
                </a:solidFill>
                <a:latin typeface="Times New Roman" pitchFamily="18" charset="0"/>
                <a:cs typeface="Times New Roman" pitchFamily="18" charset="0"/>
              </a:rPr>
              <a:t> (1926 -</a:t>
            </a:r>
            <a:r>
              <a:rPr lang="en-US" sz="2400" dirty="0" smtClean="0">
                <a:solidFill>
                  <a:schemeClr val="accent4">
                    <a:lumMod val="50000"/>
                  </a:schemeClr>
                </a:solidFill>
                <a:latin typeface="Times New Roman" pitchFamily="18" charset="0"/>
                <a:cs typeface="Times New Roman" pitchFamily="18" charset="0"/>
              </a:rPr>
              <a:t>1945)</a:t>
            </a:r>
            <a:endParaRPr lang="vi-VN" sz="2400" dirty="0" smtClean="0">
              <a:solidFill>
                <a:schemeClr val="accent4">
                  <a:lumMod val="50000"/>
                </a:schemeClr>
              </a:solidFill>
              <a:latin typeface="Times New Roman" pitchFamily="18" charset="0"/>
              <a:cs typeface="Times New Roman" pitchFamily="18" charset="0"/>
            </a:endParaRPr>
          </a:p>
          <a:p>
            <a:r>
              <a:rPr lang="en-US" sz="2400" dirty="0" smtClean="0">
                <a:solidFill>
                  <a:schemeClr val="accent4">
                    <a:lumMod val="50000"/>
                  </a:schemeClr>
                </a:solidFill>
                <a:latin typeface="Times New Roman" pitchFamily="18" charset="0"/>
                <a:cs typeface="Times New Roman" pitchFamily="18" charset="0"/>
              </a:rPr>
              <a:t> </a:t>
            </a:r>
            <a:r>
              <a:rPr lang="en-US" sz="2400" dirty="0" err="1">
                <a:solidFill>
                  <a:schemeClr val="accent4">
                    <a:lumMod val="50000"/>
                  </a:schemeClr>
                </a:solidFill>
                <a:latin typeface="Times New Roman" pitchFamily="18" charset="0"/>
                <a:cs typeface="Times New Roman" pitchFamily="18" charset="0"/>
              </a:rPr>
              <a:t>tên</a:t>
            </a:r>
            <a:r>
              <a:rPr lang="en-US" sz="2400" dirty="0">
                <a:solidFill>
                  <a:schemeClr val="accent4">
                    <a:lumMod val="50000"/>
                  </a:schemeClr>
                </a:solidFill>
                <a:latin typeface="Times New Roman" pitchFamily="18" charset="0"/>
                <a:cs typeface="Times New Roman" pitchFamily="18" charset="0"/>
              </a:rPr>
              <a:t> </a:t>
            </a:r>
            <a:r>
              <a:rPr lang="en-US" sz="2400" dirty="0" err="1">
                <a:solidFill>
                  <a:schemeClr val="accent4">
                    <a:lumMod val="50000"/>
                  </a:schemeClr>
                </a:solidFill>
                <a:latin typeface="Times New Roman" pitchFamily="18" charset="0"/>
                <a:cs typeface="Times New Roman" pitchFamily="18" charset="0"/>
              </a:rPr>
              <a:t>thật</a:t>
            </a:r>
            <a:r>
              <a:rPr lang="en-US" sz="2400" dirty="0">
                <a:solidFill>
                  <a:schemeClr val="accent4">
                    <a:lumMod val="50000"/>
                  </a:schemeClr>
                </a:solidFill>
                <a:latin typeface="Times New Roman" pitchFamily="18" charset="0"/>
                <a:cs typeface="Times New Roman" pitchFamily="18" charset="0"/>
              </a:rPr>
              <a:t> </a:t>
            </a:r>
            <a:r>
              <a:rPr lang="en-US" sz="2400" dirty="0" err="1">
                <a:solidFill>
                  <a:schemeClr val="accent4">
                    <a:lumMod val="50000"/>
                  </a:schemeClr>
                </a:solidFill>
                <a:latin typeface="Times New Roman" pitchFamily="18" charset="0"/>
                <a:cs typeface="Times New Roman" pitchFamily="18" charset="0"/>
              </a:rPr>
              <a:t>là</a:t>
            </a:r>
            <a:r>
              <a:rPr lang="en-US" sz="2400" dirty="0">
                <a:solidFill>
                  <a:schemeClr val="accent4">
                    <a:lumMod val="50000"/>
                  </a:schemeClr>
                </a:solidFill>
                <a:latin typeface="Times New Roman" pitchFamily="18" charset="0"/>
                <a:cs typeface="Times New Roman" pitchFamily="18" charset="0"/>
              </a:rPr>
              <a:t> </a:t>
            </a:r>
            <a:r>
              <a:rPr lang="en-US" sz="2400" dirty="0" err="1">
                <a:solidFill>
                  <a:schemeClr val="accent4">
                    <a:lumMod val="50000"/>
                  </a:schemeClr>
                </a:solidFill>
                <a:latin typeface="Times New Roman" pitchFamily="18" charset="0"/>
                <a:cs typeface="Times New Roman" pitchFamily="18" charset="0"/>
              </a:rPr>
              <a:t>Nguyễn</a:t>
            </a:r>
            <a:r>
              <a:rPr lang="en-US" sz="2400" dirty="0">
                <a:solidFill>
                  <a:schemeClr val="accent4">
                    <a:lumMod val="50000"/>
                  </a:schemeClr>
                </a:solidFill>
                <a:latin typeface="Times New Roman" pitchFamily="18" charset="0"/>
                <a:cs typeface="Times New Roman" pitchFamily="18" charset="0"/>
              </a:rPr>
              <a:t> </a:t>
            </a:r>
            <a:r>
              <a:rPr lang="en-US" sz="2400" dirty="0" err="1">
                <a:solidFill>
                  <a:schemeClr val="accent4">
                    <a:lumMod val="50000"/>
                  </a:schemeClr>
                </a:solidFill>
                <a:latin typeface="Times New Roman" pitchFamily="18" charset="0"/>
                <a:cs typeface="Times New Roman" pitchFamily="18" charset="0"/>
              </a:rPr>
              <a:t>Phúc</a:t>
            </a:r>
            <a:r>
              <a:rPr lang="en-US" sz="2400" dirty="0">
                <a:solidFill>
                  <a:schemeClr val="accent4">
                    <a:lumMod val="50000"/>
                  </a:schemeClr>
                </a:solidFill>
                <a:latin typeface="Times New Roman" pitchFamily="18" charset="0"/>
                <a:cs typeface="Times New Roman" pitchFamily="18" charset="0"/>
              </a:rPr>
              <a:t> </a:t>
            </a:r>
            <a:r>
              <a:rPr lang="en-US" sz="2400" dirty="0" err="1">
                <a:solidFill>
                  <a:schemeClr val="accent4">
                    <a:lumMod val="50000"/>
                  </a:schemeClr>
                </a:solidFill>
                <a:latin typeface="Times New Roman" pitchFamily="18" charset="0"/>
                <a:cs typeface="Times New Roman" pitchFamily="18" charset="0"/>
              </a:rPr>
              <a:t>Vĩnh</a:t>
            </a:r>
            <a:r>
              <a:rPr lang="en-US" sz="2400" dirty="0">
                <a:solidFill>
                  <a:schemeClr val="accent4">
                    <a:lumMod val="50000"/>
                  </a:schemeClr>
                </a:solidFill>
                <a:latin typeface="Times New Roman" pitchFamily="18" charset="0"/>
                <a:cs typeface="Times New Roman" pitchFamily="18" charset="0"/>
              </a:rPr>
              <a:t> </a:t>
            </a:r>
            <a:r>
              <a:rPr lang="en-US" sz="2400" dirty="0" err="1" smtClean="0">
                <a:solidFill>
                  <a:schemeClr val="accent4">
                    <a:lumMod val="50000"/>
                  </a:schemeClr>
                </a:solidFill>
                <a:latin typeface="Times New Roman" pitchFamily="18" charset="0"/>
                <a:cs typeface="Times New Roman" pitchFamily="18" charset="0"/>
              </a:rPr>
              <a:t>Thụy</a:t>
            </a:r>
            <a:endParaRPr lang="en-US" sz="2400" dirty="0">
              <a:solidFill>
                <a:schemeClr val="accent4">
                  <a:lumMod val="50000"/>
                </a:schemeClr>
              </a:solidFill>
              <a:latin typeface="Times New Roman" pitchFamily="18" charset="0"/>
              <a:cs typeface="Times New Roman" pitchFamily="18" charset="0"/>
            </a:endParaRPr>
          </a:p>
        </p:txBody>
      </p:sp>
      <p:pic>
        <p:nvPicPr>
          <p:cNvPr id="8" name="Picture 7" descr="GiaL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98" y="2362200"/>
            <a:ext cx="2156599" cy="3234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aod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2438400"/>
            <a:ext cx="2120726" cy="318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1447800" y="183551"/>
            <a:ext cx="5334000" cy="6096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2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I.</a:t>
            </a:r>
            <a:r>
              <a:rPr lang="vi-VN" sz="32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2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V</a:t>
            </a:r>
            <a:r>
              <a:rPr lang="vi-VN" sz="32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ài nét về bối cảnh lịch sử </a:t>
            </a:r>
            <a:r>
              <a:rPr lang="en-US" sz="32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a:t>
            </a:r>
            <a:endParaRPr lang="en-US" sz="3200" b="1" u="sng"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sp>
        <p:nvSpPr>
          <p:cNvPr id="2" name="TextBox 1"/>
          <p:cNvSpPr txBox="1"/>
          <p:nvPr/>
        </p:nvSpPr>
        <p:spPr>
          <a:xfrm>
            <a:off x="76200" y="5798403"/>
            <a:ext cx="3733800" cy="830997"/>
          </a:xfrm>
          <a:prstGeom prst="rect">
            <a:avLst/>
          </a:prstGeom>
          <a:noFill/>
        </p:spPr>
        <p:txBody>
          <a:bodyPr wrap="square" rtlCol="0">
            <a:spAutoFit/>
          </a:bodyPr>
          <a:lstStyle/>
          <a:p>
            <a:r>
              <a:rPr lang="en-US" sz="2400" b="1" dirty="0" err="1">
                <a:solidFill>
                  <a:schemeClr val="accent6">
                    <a:lumMod val="50000"/>
                  </a:schemeClr>
                </a:solidFill>
                <a:latin typeface="Times New Roman" pitchFamily="18" charset="0"/>
                <a:cs typeface="Times New Roman" pitchFamily="18" charset="0"/>
              </a:rPr>
              <a:t>Vua</a:t>
            </a:r>
            <a:r>
              <a:rPr lang="en-US" sz="2400" b="1" dirty="0">
                <a:solidFill>
                  <a:schemeClr val="accent6">
                    <a:lumMod val="50000"/>
                  </a:schemeClr>
                </a:solidFill>
                <a:latin typeface="Times New Roman" pitchFamily="18" charset="0"/>
                <a:cs typeface="Times New Roman" pitchFamily="18" charset="0"/>
              </a:rPr>
              <a:t> </a:t>
            </a:r>
            <a:r>
              <a:rPr lang="en-US" sz="2400" b="1" dirty="0" err="1">
                <a:solidFill>
                  <a:schemeClr val="accent6">
                    <a:lumMod val="50000"/>
                  </a:schemeClr>
                </a:solidFill>
                <a:latin typeface="Times New Roman" pitchFamily="18" charset="0"/>
                <a:cs typeface="Times New Roman" pitchFamily="18" charset="0"/>
              </a:rPr>
              <a:t>Gia</a:t>
            </a:r>
            <a:r>
              <a:rPr lang="en-US" sz="2400" b="1" dirty="0">
                <a:solidFill>
                  <a:schemeClr val="accent6">
                    <a:lumMod val="50000"/>
                  </a:schemeClr>
                </a:solidFill>
                <a:latin typeface="Times New Roman" pitchFamily="18" charset="0"/>
                <a:cs typeface="Times New Roman" pitchFamily="18" charset="0"/>
              </a:rPr>
              <a:t> Long</a:t>
            </a:r>
            <a:r>
              <a:rPr lang="en-US" sz="2400" dirty="0">
                <a:solidFill>
                  <a:schemeClr val="accent6">
                    <a:lumMod val="50000"/>
                  </a:schemeClr>
                </a:solidFill>
                <a:latin typeface="Times New Roman" pitchFamily="18" charset="0"/>
                <a:cs typeface="Times New Roman" pitchFamily="18" charset="0"/>
              </a:rPr>
              <a:t> </a:t>
            </a:r>
            <a:r>
              <a:rPr lang="en-US" sz="2400" dirty="0" smtClean="0">
                <a:solidFill>
                  <a:schemeClr val="accent6">
                    <a:lumMod val="50000"/>
                  </a:schemeClr>
                </a:solidFill>
                <a:latin typeface="Times New Roman" pitchFamily="18" charset="0"/>
                <a:cs typeface="Times New Roman" pitchFamily="18" charset="0"/>
              </a:rPr>
              <a:t>(1762-1820) </a:t>
            </a:r>
            <a:r>
              <a:rPr lang="en-US" sz="2400" dirty="0" err="1">
                <a:solidFill>
                  <a:schemeClr val="accent6">
                    <a:lumMod val="50000"/>
                  </a:schemeClr>
                </a:solidFill>
                <a:latin typeface="Times New Roman" pitchFamily="18" charset="0"/>
                <a:cs typeface="Times New Roman" pitchFamily="18" charset="0"/>
              </a:rPr>
              <a:t>tên</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thật</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là</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Nguyễn</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Phúc</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Ánh</a:t>
            </a:r>
            <a:endParaRPr lang="en-US" dirty="0">
              <a:solidFill>
                <a:schemeClr val="accent6">
                  <a:lumMod val="5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4954" y="3321224"/>
            <a:ext cx="2396646" cy="1497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03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75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up)">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296400" cy="6972300"/>
          </a:xfrm>
          <a:prstGeom prst="rect">
            <a:avLst/>
          </a:prstGeom>
        </p:spPr>
      </p:pic>
      <p:sp>
        <p:nvSpPr>
          <p:cNvPr id="6" name="Rectangle 5"/>
          <p:cNvSpPr/>
          <p:nvPr/>
        </p:nvSpPr>
        <p:spPr>
          <a:xfrm>
            <a:off x="846803" y="1973282"/>
            <a:ext cx="8364794" cy="4524315"/>
          </a:xfrm>
          <a:prstGeom prst="rect">
            <a:avLst/>
          </a:prstGeom>
        </p:spPr>
        <p:txBody>
          <a:bodyPr wrap="square">
            <a:spAutoFit/>
          </a:bodyPr>
          <a:lstStyle/>
          <a:p>
            <a:r>
              <a:rPr lang="en-US" sz="32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nhà</a:t>
            </a:r>
            <a:r>
              <a:rPr lang="en-US" sz="3600" dirty="0">
                <a:latin typeface="Times New Roman" pitchFamily="18" charset="0"/>
                <a:cs typeface="Times New Roman" pitchFamily="18" charset="0"/>
              </a:rPr>
              <a:t> </a:t>
            </a:r>
            <a:r>
              <a:rPr lang="en-US" sz="3600" err="1">
                <a:latin typeface="Times New Roman" pitchFamily="18" charset="0"/>
                <a:cs typeface="Times New Roman" pitchFamily="18" charset="0"/>
              </a:rPr>
              <a:t>Nguyễn</a:t>
            </a:r>
            <a:r>
              <a:rPr lang="en-US" sz="360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pPr lvl="0"/>
            <a:r>
              <a:rPr lang="vi-VN" sz="360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a:t>
            </a:r>
            <a:r>
              <a:rPr lang="en-US" sz="3600" smtClean="0">
                <a:latin typeface="Times New Roman" pitchFamily="18" charset="0"/>
                <a:cs typeface="Times New Roman" pitchFamily="18" charset="0"/>
              </a:rPr>
              <a:t>họn </a:t>
            </a:r>
            <a:r>
              <a:rPr lang="en-US" sz="3600" dirty="0" err="1">
                <a:latin typeface="Times New Roman" pitchFamily="18" charset="0"/>
                <a:cs typeface="Times New Roman" pitchFamily="18" charset="0"/>
              </a:rPr>
              <a:t>Huế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err="1">
                <a:latin typeface="Times New Roman" pitchFamily="18" charset="0"/>
                <a:cs typeface="Times New Roman" pitchFamily="18" charset="0"/>
              </a:rPr>
              <a:t>kinh</a:t>
            </a:r>
            <a:r>
              <a:rPr lang="en-US" sz="3600">
                <a:latin typeface="Times New Roman" pitchFamily="18" charset="0"/>
                <a:cs typeface="Times New Roman" pitchFamily="18" charset="0"/>
              </a:rPr>
              <a:t> </a:t>
            </a:r>
            <a:r>
              <a:rPr lang="en-US" sz="3600" smtClean="0">
                <a:latin typeface="Times New Roman" pitchFamily="18" charset="0"/>
                <a:cs typeface="Times New Roman" pitchFamily="18" charset="0"/>
              </a:rPr>
              <a:t>đô.</a:t>
            </a:r>
            <a:endParaRPr lang="en-US" sz="3600" dirty="0">
              <a:latin typeface="Times New Roman" pitchFamily="18" charset="0"/>
              <a:cs typeface="Times New Roman" pitchFamily="18" charset="0"/>
            </a:endParaRPr>
          </a:p>
          <a:p>
            <a:pPr lvl="0"/>
            <a:r>
              <a:rPr lang="en-US" sz="3600" smtClean="0">
                <a:latin typeface="Times New Roman" pitchFamily="18" charset="0"/>
                <a:cs typeface="Times New Roman" pitchFamily="18" charset="0"/>
              </a:rPr>
              <a:t>- Thiết </a:t>
            </a:r>
            <a:r>
              <a:rPr lang="en-US" sz="3600" dirty="0" err="1">
                <a:latin typeface="Times New Roman" pitchFamily="18" charset="0"/>
                <a:cs typeface="Times New Roman" pitchFamily="18" charset="0"/>
              </a:rPr>
              <a:t>lập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quyền</a:t>
            </a:r>
            <a:endParaRPr lang="en-US" sz="3600" dirty="0">
              <a:latin typeface="Times New Roman" pitchFamily="18" charset="0"/>
              <a:cs typeface="Times New Roman" pitchFamily="18" charset="0"/>
            </a:endParaRPr>
          </a:p>
          <a:p>
            <a:pPr lvl="0"/>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Đề</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tưởng</a:t>
            </a:r>
            <a:r>
              <a:rPr lang="en-US" sz="3600" dirty="0">
                <a:latin typeface="Times New Roman" pitchFamily="18" charset="0"/>
                <a:cs typeface="Times New Roman" pitchFamily="18" charset="0"/>
              </a:rPr>
              <a:t> </a:t>
            </a:r>
            <a:r>
              <a:rPr lang="en-US" sz="3600" err="1">
                <a:latin typeface="Times New Roman" pitchFamily="18" charset="0"/>
                <a:cs typeface="Times New Roman" pitchFamily="18" charset="0"/>
              </a:rPr>
              <a:t>Nho</a:t>
            </a:r>
            <a:r>
              <a:rPr lang="en-US" sz="3600">
                <a:latin typeface="Times New Roman" pitchFamily="18" charset="0"/>
                <a:cs typeface="Times New Roman" pitchFamily="18" charset="0"/>
              </a:rPr>
              <a:t> </a:t>
            </a:r>
            <a:r>
              <a:rPr lang="en-US" sz="3600" smtClean="0">
                <a:latin typeface="Times New Roman" pitchFamily="18" charset="0"/>
                <a:cs typeface="Times New Roman" pitchFamily="18" charset="0"/>
              </a:rPr>
              <a:t>giáo.</a:t>
            </a:r>
            <a:endParaRPr lang="en-US" sz="3600" dirty="0">
              <a:latin typeface="Times New Roman" pitchFamily="18" charset="0"/>
              <a:cs typeface="Times New Roman" pitchFamily="18" charset="0"/>
            </a:endParaRPr>
          </a:p>
          <a:p>
            <a:pPr lvl="0"/>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Tiến</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err="1">
                <a:latin typeface="Times New Roman" pitchFamily="18" charset="0"/>
                <a:cs typeface="Times New Roman" pitchFamily="18" charset="0"/>
              </a:rPr>
              <a:t>nông</a:t>
            </a:r>
            <a:r>
              <a:rPr lang="en-US" sz="3600">
                <a:latin typeface="Times New Roman" pitchFamily="18" charset="0"/>
                <a:cs typeface="Times New Roman" pitchFamily="18" charset="0"/>
              </a:rPr>
              <a:t> </a:t>
            </a:r>
            <a:r>
              <a:rPr lang="en-US" sz="3600" smtClean="0">
                <a:latin typeface="Times New Roman" pitchFamily="18" charset="0"/>
                <a:cs typeface="Times New Roman" pitchFamily="18" charset="0"/>
              </a:rPr>
              <a:t>nghiệp.</a:t>
            </a:r>
            <a:endParaRPr lang="en-US" sz="3600" dirty="0">
              <a:latin typeface="Times New Roman" pitchFamily="18" charset="0"/>
              <a:cs typeface="Times New Roman" pitchFamily="18" charset="0"/>
            </a:endParaRPr>
          </a:p>
          <a:p>
            <a:pPr lvl="0"/>
            <a:r>
              <a:rPr lang="vi-VN"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hiên</a:t>
            </a:r>
            <a:r>
              <a:rPr lang="en-US" sz="3600" dirty="0">
                <a:latin typeface="Times New Roman" pitchFamily="18" charset="0"/>
                <a:cs typeface="Times New Roman" pitchFamily="18" charset="0"/>
              </a:rPr>
              <a:t> </a:t>
            </a:r>
            <a:r>
              <a:rPr lang="en-US" sz="3600" err="1">
                <a:latin typeface="Times New Roman" pitchFamily="18" charset="0"/>
                <a:cs typeface="Times New Roman" pitchFamily="18" charset="0"/>
              </a:rPr>
              <a:t>chính</a:t>
            </a:r>
            <a:r>
              <a:rPr lang="en-US" sz="3600">
                <a:latin typeface="Times New Roman" pitchFamily="18" charset="0"/>
                <a:cs typeface="Times New Roman" pitchFamily="18" charset="0"/>
              </a:rPr>
              <a:t> </a:t>
            </a:r>
            <a:r>
              <a:rPr lang="en-US" sz="3600" smtClean="0">
                <a:latin typeface="Times New Roman" pitchFamily="18" charset="0"/>
                <a:cs typeface="Times New Roman" pitchFamily="18" charset="0"/>
              </a:rPr>
              <a:t>sách “</a:t>
            </a:r>
            <a:r>
              <a:rPr lang="en-US" sz="3600" dirty="0" err="1">
                <a:latin typeface="Times New Roman" pitchFamily="18" charset="0"/>
                <a:cs typeface="Times New Roman" pitchFamily="18" charset="0"/>
              </a:rPr>
              <a:t>Bế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err="1">
                <a:latin typeface="Times New Roman" pitchFamily="18" charset="0"/>
                <a:cs typeface="Times New Roman" pitchFamily="18" charset="0"/>
              </a:rPr>
              <a:t>tỏa</a:t>
            </a:r>
            <a:r>
              <a:rPr lang="en-US" sz="3600">
                <a:latin typeface="Times New Roman" pitchFamily="18" charset="0"/>
                <a:cs typeface="Times New Roman" pitchFamily="18" charset="0"/>
              </a:rPr>
              <a:t> </a:t>
            </a:r>
            <a:r>
              <a:rPr lang="en-US" sz="3600" smtClean="0">
                <a:latin typeface="Times New Roman" pitchFamily="18" charset="0"/>
                <a:cs typeface="Times New Roman" pitchFamily="18" charset="0"/>
              </a:rPr>
              <a:t>cảng</a:t>
            </a:r>
            <a:r>
              <a:rPr lang="vi-VN" sz="3600" smtClean="0">
                <a:latin typeface="Times New Roman" pitchFamily="18" charset="0"/>
                <a:cs typeface="Times New Roman" pitchFamily="18" charset="0"/>
              </a:rPr>
              <a:t>’’</a:t>
            </a:r>
            <a:r>
              <a:rPr lang="en-US" sz="3600" smtClean="0">
                <a:latin typeface="Times New Roman" pitchFamily="18" charset="0"/>
                <a:cs typeface="Times New Roman" pitchFamily="18" charset="0"/>
              </a:rPr>
              <a:t>.</a:t>
            </a:r>
            <a:endParaRPr lang="vi-VN" sz="3600" dirty="0" smtClean="0">
              <a:latin typeface="Times New Roman" pitchFamily="18" charset="0"/>
              <a:cs typeface="Times New Roman" pitchFamily="18" charset="0"/>
            </a:endParaRPr>
          </a:p>
          <a:p>
            <a:pPr marL="571500" lvl="0" indent="-571500">
              <a:buFontTx/>
              <a:buChar char="-"/>
            </a:pPr>
            <a:endParaRPr lang="en-US" sz="3600" dirty="0">
              <a:latin typeface="Times New Roman" pitchFamily="18" charset="0"/>
              <a:cs typeface="Times New Roman" pitchFamily="18" charset="0"/>
            </a:endParaRPr>
          </a:p>
          <a:p>
            <a:r>
              <a:rPr lang="en-US" sz="3600" b="1" dirty="0">
                <a:solidFill>
                  <a:srgbClr val="7030A0"/>
                </a:solidFill>
                <a:latin typeface="Times New Roman" pitchFamily="18" charset="0"/>
                <a:cs typeface="Times New Roman" pitchFamily="18" charset="0"/>
                <a:sym typeface="Wingdings"/>
              </a:rPr>
              <a: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Đất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nước</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chậm</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phát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triển</a:t>
            </a:r>
            <a:endParaRPr lang="en-US" sz="3600" b="1" dirty="0">
              <a:solidFill>
                <a:srgbClr val="7030A0"/>
              </a:solidFill>
              <a:latin typeface="Times New Roman" pitchFamily="18" charset="0"/>
              <a:cs typeface="Times New Roman" pitchFamily="18" charset="0"/>
            </a:endParaRPr>
          </a:p>
        </p:txBody>
      </p:sp>
      <p:sp>
        <p:nvSpPr>
          <p:cNvPr id="7" name="Rectangle 2"/>
          <p:cNvSpPr txBox="1">
            <a:spLocks noChangeArrowheads="1"/>
          </p:cNvSpPr>
          <p:nvPr/>
        </p:nvSpPr>
        <p:spPr>
          <a:xfrm>
            <a:off x="2667000" y="381000"/>
            <a:ext cx="6248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36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I.</a:t>
            </a:r>
            <a:r>
              <a:rPr lang="vi-VN" sz="36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  </a:t>
            </a:r>
            <a:r>
              <a:rPr lang="en-US"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V</a:t>
            </a:r>
            <a:r>
              <a:rPr lang="vi-VN"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ài nét về bối cảnh lịch sử </a:t>
            </a:r>
            <a:r>
              <a:rPr lang="en-US" sz="3600" b="1" u="sng" dirty="0" smtClean="0">
                <a:solidFill>
                  <a:srgbClr val="C00000"/>
                </a:solidFill>
                <a:effectLst>
                  <a:outerShdw blurRad="38100" dist="38100" dir="2700000" algn="tl">
                    <a:srgbClr val="C0C0C0"/>
                  </a:outerShdw>
                </a:effectLst>
                <a:latin typeface="Times New Roman" pitchFamily="18" charset="0"/>
                <a:cs typeface="Times New Roman" pitchFamily="18" charset="0"/>
              </a:rPr>
              <a:t>:</a:t>
            </a:r>
            <a:endParaRPr lang="en-US" sz="3600" b="1" u="sng"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sp>
        <p:nvSpPr>
          <p:cNvPr id="5" name="TextBox 4"/>
          <p:cNvSpPr txBox="1"/>
          <p:nvPr/>
        </p:nvSpPr>
        <p:spPr>
          <a:xfrm>
            <a:off x="4931979" y="1040411"/>
            <a:ext cx="36576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274319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75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75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75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left)">
                                      <p:cBhvr>
                                        <p:cTn id="18" dur="75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wipe(left)">
                                      <p:cBhvr>
                                        <p:cTn id="28" dur="5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wipe(left)">
                                      <p:cBhvr>
                                        <p:cTn id="3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2016</TotalTime>
  <Words>1858</Words>
  <Application>Microsoft Office PowerPoint</Application>
  <PresentationFormat>On-screen Show (4:3)</PresentationFormat>
  <Paragraphs>139</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saocodon</dc:creator>
  <cp:lastModifiedBy>HP 15</cp:lastModifiedBy>
  <cp:revision>81</cp:revision>
  <dcterms:created xsi:type="dcterms:W3CDTF">2020-04-14T12:21:53Z</dcterms:created>
  <dcterms:modified xsi:type="dcterms:W3CDTF">2021-10-10T03:28:58Z</dcterms:modified>
</cp:coreProperties>
</file>