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14"/>
  </p:notesMasterIdLst>
  <p:handoutMasterIdLst>
    <p:handoutMasterId r:id="rId15"/>
  </p:handoutMasterIdLst>
  <p:sldIdLst>
    <p:sldId id="256" r:id="rId2"/>
    <p:sldId id="324" r:id="rId3"/>
    <p:sldId id="330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11" r:id="rId13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000066"/>
    <a:srgbClr val="99FF66"/>
    <a:srgbClr val="FF3300"/>
    <a:srgbClr val="FFFF00"/>
    <a:srgbClr val="3333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12" autoAdjust="0"/>
    <p:restoredTop sz="94444" autoAdjust="0"/>
  </p:normalViewPr>
  <p:slideViewPr>
    <p:cSldViewPr>
      <p:cViewPr varScale="1">
        <p:scale>
          <a:sx n="76" d="100"/>
          <a:sy n="76" d="100"/>
        </p:scale>
        <p:origin x="10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8BEDE823-4541-44AA-83EA-15C1610EA8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52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9300"/>
            <a:ext cx="585470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79BB648F-95FA-4462-9368-9AA39F58E2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682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 của Bản chính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781854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24102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5240335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64605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1893105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849715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355586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9321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648126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449902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971799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551525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6023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842732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410087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để sửa kiểu văn bản Bản cái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715832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54FB1B-08FD-4512-A329-6D1D16F71D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7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447800"/>
            <a:ext cx="8153400" cy="1524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LỆNH ĐIỀU KIỆN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8"/>
    </mc:Choice>
    <mc:Fallback>
      <p:transition spd="slow" advTm="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228600" y="2286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BÀI 6 CÂU LỆNH ĐIỀU KIỆN</a:t>
            </a:r>
            <a:endParaRPr lang="en-US" alt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358775" y="939800"/>
            <a:ext cx="38877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4.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Câu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lệnh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kiện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1524000"/>
            <a:ext cx="81534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Tx/>
              <a:buChar char="-"/>
              <a:defRPr/>
            </a:pPr>
            <a:r>
              <a:rPr lang="en-US" sz="3200" b="1" dirty="0" err="1"/>
              <a:t>Cú</a:t>
            </a:r>
            <a:r>
              <a:rPr lang="en-US" sz="3200" b="1" dirty="0"/>
              <a:t> </a:t>
            </a:r>
            <a:r>
              <a:rPr lang="en-US" sz="3200" b="1" dirty="0" err="1"/>
              <a:t>pháp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lệnh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thiếu</a:t>
            </a:r>
            <a:r>
              <a:rPr lang="en-US" sz="3200" b="1" dirty="0"/>
              <a:t>: 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6600"/>
                </a:solidFill>
              </a:rPr>
              <a:t>              if </a:t>
            </a:r>
            <a:r>
              <a:rPr lang="en-US" sz="3200" b="1" dirty="0" smtClean="0">
                <a:solidFill>
                  <a:srgbClr val="006600"/>
                </a:solidFill>
              </a:rPr>
              <a:t>&lt;</a:t>
            </a:r>
            <a:r>
              <a:rPr lang="en-US" sz="3200" b="1" dirty="0" err="1" smtClean="0">
                <a:solidFill>
                  <a:srgbClr val="006600"/>
                </a:solidFill>
              </a:rPr>
              <a:t>điều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kiện</a:t>
            </a:r>
            <a:r>
              <a:rPr lang="en-US" sz="3200" b="1" dirty="0" smtClean="0">
                <a:solidFill>
                  <a:srgbClr val="006600"/>
                </a:solidFill>
              </a:rPr>
              <a:t>&gt; </a:t>
            </a:r>
            <a:r>
              <a:rPr lang="en-US" sz="3200" b="1" dirty="0">
                <a:solidFill>
                  <a:srgbClr val="006600"/>
                </a:solidFill>
              </a:rPr>
              <a:t>then </a:t>
            </a:r>
            <a:r>
              <a:rPr lang="en-US" sz="3200" b="1" dirty="0" smtClean="0">
                <a:solidFill>
                  <a:srgbClr val="006600"/>
                </a:solidFill>
              </a:rPr>
              <a:t>&lt;</a:t>
            </a:r>
            <a:r>
              <a:rPr lang="en-US" sz="3200" b="1" dirty="0" err="1" smtClean="0">
                <a:solidFill>
                  <a:srgbClr val="006600"/>
                </a:solidFill>
              </a:rPr>
              <a:t>câu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lệnh</a:t>
            </a:r>
            <a:r>
              <a:rPr lang="en-US" sz="3200" b="1" dirty="0">
                <a:solidFill>
                  <a:srgbClr val="006600"/>
                </a:solidFill>
              </a:rPr>
              <a:t>&gt;;</a:t>
            </a:r>
          </a:p>
          <a:p>
            <a:pPr algn="just">
              <a:defRPr/>
            </a:pPr>
            <a:endParaRPr lang="en-US" sz="3200" b="1" dirty="0">
              <a:solidFill>
                <a:srgbClr val="006600"/>
              </a:solidFill>
            </a:endParaRPr>
          </a:p>
          <a:p>
            <a:pPr algn="just">
              <a:defRPr/>
            </a:pPr>
            <a:r>
              <a:rPr lang="en-US" sz="3200" b="1" dirty="0"/>
              <a:t>+ </a:t>
            </a:r>
            <a:r>
              <a:rPr lang="en-US" sz="3200" b="1" dirty="0" err="1"/>
              <a:t>Nếu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thoản</a:t>
            </a:r>
            <a:r>
              <a:rPr lang="en-US" sz="3200" b="1" dirty="0"/>
              <a:t> </a:t>
            </a:r>
            <a:r>
              <a:rPr lang="en-US" sz="3200" b="1" dirty="0" err="1"/>
              <a:t>mãn</a:t>
            </a:r>
            <a:r>
              <a:rPr lang="en-US" sz="3200" b="1" dirty="0"/>
              <a:t>, </a:t>
            </a:r>
            <a:r>
              <a:rPr lang="en-US" sz="3200" b="1" dirty="0" err="1"/>
              <a:t>chương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lệnh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khóa</a:t>
            </a:r>
            <a:r>
              <a:rPr lang="en-US" sz="3200" b="1" dirty="0"/>
              <a:t> then. </a:t>
            </a:r>
            <a:r>
              <a:rPr lang="en-US" sz="3200" b="1" dirty="0" err="1"/>
              <a:t>Ngược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lệnh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bỏ</a:t>
            </a:r>
            <a:r>
              <a:rPr lang="en-US" sz="3200" b="1" dirty="0"/>
              <a:t> qua.</a:t>
            </a:r>
          </a:p>
          <a:p>
            <a:pPr algn="just">
              <a:defRPr/>
            </a:pPr>
            <a:endParaRPr lang="en-US" b="1" dirty="0"/>
          </a:p>
          <a:p>
            <a:pPr algn="just">
              <a:defRPr/>
            </a:pPr>
            <a:r>
              <a:rPr lang="en-US" sz="3200" b="1" dirty="0"/>
              <a:t>+ </a:t>
            </a:r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  </a:t>
            </a:r>
            <a:r>
              <a:rPr lang="en-US" sz="3200" b="1" dirty="0">
                <a:solidFill>
                  <a:srgbClr val="006600"/>
                </a:solidFill>
              </a:rPr>
              <a:t>if </a:t>
            </a:r>
            <a:r>
              <a:rPr lang="en-US" sz="3200" b="1" dirty="0" smtClean="0">
                <a:solidFill>
                  <a:srgbClr val="006600"/>
                </a:solidFill>
              </a:rPr>
              <a:t>T </a:t>
            </a:r>
            <a:r>
              <a:rPr lang="en-US" sz="3200" b="1" dirty="0">
                <a:solidFill>
                  <a:srgbClr val="006600"/>
                </a:solidFill>
              </a:rPr>
              <a:t>&gt;=100000 then </a:t>
            </a:r>
            <a:r>
              <a:rPr lang="en-US" sz="3200" b="1" dirty="0" smtClean="0">
                <a:solidFill>
                  <a:srgbClr val="006600"/>
                </a:solidFill>
              </a:rPr>
              <a:t>T:=T*70/100</a:t>
            </a:r>
            <a:r>
              <a:rPr lang="en-US" sz="3200" b="1" dirty="0"/>
              <a:t>;</a:t>
            </a:r>
          </a:p>
          <a:p>
            <a:pPr>
              <a:defRPr/>
            </a:pPr>
            <a:r>
              <a:rPr lang="en-US" dirty="0"/>
              <a:t> 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94"/>
    </mc:Choice>
    <mc:Fallback>
      <p:transition spd="slow" advTm="48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228600" y="762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BÀI 6 CÂU LỆNH ĐIỀU KIỆN</a:t>
            </a:r>
            <a:endParaRPr lang="en-US" altLang="en-US" sz="3600"/>
          </a:p>
        </p:txBody>
      </p:sp>
      <p:sp>
        <p:nvSpPr>
          <p:cNvPr id="7" name="Rectangle 6"/>
          <p:cNvSpPr/>
          <p:nvPr/>
        </p:nvSpPr>
        <p:spPr>
          <a:xfrm>
            <a:off x="358775" y="722313"/>
            <a:ext cx="38877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4.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Câu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lệnh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kiện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447800"/>
            <a:ext cx="83820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Tx/>
              <a:buChar char="-"/>
              <a:defRPr/>
            </a:pPr>
            <a:r>
              <a:rPr lang="en-US" sz="3200" b="1" dirty="0" err="1"/>
              <a:t>Cú</a:t>
            </a:r>
            <a:r>
              <a:rPr lang="en-US" sz="3200" b="1" dirty="0"/>
              <a:t> </a:t>
            </a:r>
            <a:r>
              <a:rPr lang="en-US" sz="3200" b="1" dirty="0" err="1"/>
              <a:t>pháp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lệnh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đủ</a:t>
            </a:r>
            <a:r>
              <a:rPr lang="en-US" sz="3200" b="1" dirty="0"/>
              <a:t>: 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6600"/>
                </a:solidFill>
              </a:rPr>
              <a:t>          if </a:t>
            </a:r>
            <a:r>
              <a:rPr lang="en-US" sz="3200" b="1" dirty="0" smtClean="0">
                <a:solidFill>
                  <a:srgbClr val="006600"/>
                </a:solidFill>
              </a:rPr>
              <a:t>&lt;</a:t>
            </a:r>
            <a:r>
              <a:rPr lang="en-US" sz="3200" b="1" dirty="0" err="1" smtClean="0">
                <a:solidFill>
                  <a:srgbClr val="006600"/>
                </a:solidFill>
              </a:rPr>
              <a:t>điều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kiện</a:t>
            </a:r>
            <a:r>
              <a:rPr lang="en-US" sz="3200" b="1" dirty="0">
                <a:solidFill>
                  <a:srgbClr val="006600"/>
                </a:solidFill>
              </a:rPr>
              <a:t>&gt; then &lt;</a:t>
            </a:r>
            <a:r>
              <a:rPr lang="en-US" sz="3200" b="1" dirty="0" err="1">
                <a:solidFill>
                  <a:srgbClr val="006600"/>
                </a:solidFill>
              </a:rPr>
              <a:t>câu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lệnh</a:t>
            </a:r>
            <a:r>
              <a:rPr lang="en-US" sz="3200" b="1" dirty="0" smtClean="0">
                <a:solidFill>
                  <a:srgbClr val="006600"/>
                </a:solidFill>
              </a:rPr>
              <a:t> 1&gt;</a:t>
            </a:r>
          </a:p>
          <a:p>
            <a:pPr algn="just">
              <a:defRPr/>
            </a:pPr>
            <a:r>
              <a:rPr lang="en-US" sz="3200" b="1" dirty="0" smtClean="0">
                <a:solidFill>
                  <a:srgbClr val="006600"/>
                </a:solidFill>
              </a:rPr>
              <a:t>	     else &lt;</a:t>
            </a:r>
            <a:r>
              <a:rPr lang="en-US" sz="3200" b="1" dirty="0" err="1" smtClean="0">
                <a:solidFill>
                  <a:srgbClr val="006600"/>
                </a:solidFill>
              </a:rPr>
              <a:t>câu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lệnh</a:t>
            </a:r>
            <a:r>
              <a:rPr lang="en-US" sz="3200" b="1" dirty="0" smtClean="0">
                <a:solidFill>
                  <a:srgbClr val="006600"/>
                </a:solidFill>
              </a:rPr>
              <a:t> 2&gt;;</a:t>
            </a:r>
          </a:p>
          <a:p>
            <a:pPr algn="just">
              <a:defRPr/>
            </a:pPr>
            <a:r>
              <a:rPr lang="en-US" sz="3200" b="1" dirty="0" smtClean="0"/>
              <a:t>- </a:t>
            </a:r>
            <a:r>
              <a:rPr lang="en-US" sz="3200" b="1" dirty="0" err="1"/>
              <a:t>Nếu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thoản</a:t>
            </a:r>
            <a:r>
              <a:rPr lang="en-US" sz="3200" b="1" dirty="0"/>
              <a:t> </a:t>
            </a:r>
            <a:r>
              <a:rPr lang="en-US" sz="3200" b="1" dirty="0" err="1"/>
              <a:t>mãn</a:t>
            </a:r>
            <a:r>
              <a:rPr lang="en-US" sz="3200" b="1" dirty="0"/>
              <a:t>, </a:t>
            </a:r>
            <a:r>
              <a:rPr lang="en-US" sz="3200" b="1" dirty="0" err="1"/>
              <a:t>chương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lệnh</a:t>
            </a:r>
            <a:r>
              <a:rPr lang="en-US" sz="3200" b="1" dirty="0"/>
              <a:t> 1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khóa</a:t>
            </a:r>
            <a:r>
              <a:rPr lang="en-US" sz="3200" b="1" dirty="0"/>
              <a:t> then.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trường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ngược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,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lệnh</a:t>
            </a:r>
            <a:r>
              <a:rPr lang="en-US" sz="3200" b="1" dirty="0"/>
              <a:t> 2 </a:t>
            </a:r>
            <a:r>
              <a:rPr lang="en-US" sz="3200" b="1" dirty="0" err="1"/>
              <a:t>sẽ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.</a:t>
            </a:r>
          </a:p>
          <a:p>
            <a:pPr algn="just">
              <a:defRPr/>
            </a:pPr>
            <a:r>
              <a:rPr lang="en-US" sz="3200" b="1" dirty="0"/>
              <a:t>+ </a:t>
            </a:r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 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6600"/>
                </a:solidFill>
              </a:rPr>
              <a:t>            if </a:t>
            </a:r>
            <a:r>
              <a:rPr lang="en-US" sz="3200" b="1" dirty="0" smtClean="0">
                <a:solidFill>
                  <a:srgbClr val="006600"/>
                </a:solidFill>
              </a:rPr>
              <a:t>T </a:t>
            </a:r>
            <a:r>
              <a:rPr lang="en-US" sz="3200" b="1" dirty="0">
                <a:solidFill>
                  <a:srgbClr val="006600"/>
                </a:solidFill>
              </a:rPr>
              <a:t>&gt;=100000 then </a:t>
            </a:r>
            <a:r>
              <a:rPr lang="en-US" sz="3200" b="1" dirty="0" smtClean="0">
                <a:solidFill>
                  <a:srgbClr val="006600"/>
                </a:solidFill>
              </a:rPr>
              <a:t>T:=T*70/100 </a:t>
            </a:r>
            <a:endParaRPr lang="en-US" sz="3200" b="1" dirty="0">
              <a:solidFill>
                <a:srgbClr val="006600"/>
              </a:solidFill>
            </a:endParaRPr>
          </a:p>
          <a:p>
            <a:pPr algn="just">
              <a:defRPr/>
            </a:pPr>
            <a:r>
              <a:rPr lang="en-US" sz="3200" b="1" dirty="0">
                <a:solidFill>
                  <a:srgbClr val="006600"/>
                </a:solidFill>
              </a:rPr>
              <a:t>	       </a:t>
            </a:r>
            <a:r>
              <a:rPr lang="en-US" sz="3200" b="1" dirty="0" smtClean="0">
                <a:solidFill>
                  <a:srgbClr val="006600"/>
                </a:solidFill>
              </a:rPr>
              <a:t>else </a:t>
            </a:r>
            <a:r>
              <a:rPr lang="en-US" sz="3200" b="1" dirty="0" smtClean="0">
                <a:solidFill>
                  <a:srgbClr val="006600"/>
                </a:solidFill>
              </a:rPr>
              <a:t>T:=T*90/100</a:t>
            </a:r>
            <a:r>
              <a:rPr lang="en-US" sz="3200" b="1" dirty="0">
                <a:solidFill>
                  <a:srgbClr val="006600"/>
                </a:solidFill>
              </a:rPr>
              <a:t>;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45"/>
    </mc:Choice>
    <mc:Fallback>
      <p:transition spd="slow" advTm="5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uom hoa dong"/>
          <p:cNvPicPr>
            <a:picLocks noGrp="1" noChangeAspect="1" noChangeArrowheads="1" noCrop="1"/>
          </p:cNvPicPr>
          <p:nvPr>
            <p:ph type="clipArt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390775"/>
            <a:ext cx="3810000" cy="4238625"/>
          </a:xfrm>
        </p:spPr>
      </p:pic>
      <p:sp>
        <p:nvSpPr>
          <p:cNvPr id="49166" name="WordArt 14"/>
          <p:cNvSpPr>
            <a:spLocks noChangeArrowheads="1" noChangeShapeType="1" noTextEdit="1"/>
          </p:cNvSpPr>
          <p:nvPr/>
        </p:nvSpPr>
        <p:spPr bwMode="auto">
          <a:xfrm>
            <a:off x="1066800" y="381000"/>
            <a:ext cx="6858000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37"/>
              </a:avLst>
            </a:prstTxWarp>
          </a:bodyPr>
          <a:lstStyle/>
          <a:p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Unicode MS"/>
              </a:rPr>
              <a:t>Bài</a:t>
            </a:r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Unicode MS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Unicode MS"/>
              </a:rPr>
              <a:t>học</a:t>
            </a:r>
            <a:endParaRPr lang="en-US" sz="3600" kern="10" dirty="0" smtClean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Unicode MS"/>
            </a:endParaRPr>
          </a:p>
          <a:p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Unicode MS"/>
              </a:rPr>
              <a:t>Kết</a:t>
            </a:r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Unicode MS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Unicode MS"/>
              </a:rPr>
              <a:t>thúc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Unicode MS"/>
            </a:endParaRP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43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228600" y="192087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BÀI 6 CÂU LỆNH ĐIỀU KIỆN</a:t>
            </a:r>
            <a:endParaRPr lang="en-US" altLang="en-US" sz="360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95300" y="7620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1.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Hoạt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động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phụ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thuộc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kiện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5300" y="1371600"/>
            <a:ext cx="811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/>
              <a:t>* Ví dụ về hoạt động phụ thuộc vào điều kiện</a:t>
            </a:r>
            <a:endParaRPr lang="en-US" alt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006111"/>
              </p:ext>
            </p:extLst>
          </p:nvPr>
        </p:nvGraphicFramePr>
        <p:xfrm>
          <a:off x="533400" y="2133600"/>
          <a:ext cx="8001000" cy="3108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6800"/>
                <a:gridCol w="3048000"/>
                <a:gridCol w="1117600"/>
                <a:gridCol w="2768600"/>
              </a:tblGrid>
              <a:tr h="8412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52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 nhìn ra ngoài trời thấy trời mưa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 ở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618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dậy</a:t>
                      </a: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thấy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khỏa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8000" y="5334000"/>
            <a:ext cx="863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dirty="0"/>
              <a:t>- </a:t>
            </a:r>
            <a:r>
              <a:rPr lang="en-US" altLang="en-US" b="1" dirty="0" err="1"/>
              <a:t>Khi</a:t>
            </a:r>
            <a:r>
              <a:rPr lang="en-US" altLang="en-US" b="1" dirty="0"/>
              <a:t> </a:t>
            </a:r>
            <a:r>
              <a:rPr lang="en-US" altLang="en-US" b="1" dirty="0" err="1"/>
              <a:t>kết</a:t>
            </a:r>
            <a:r>
              <a:rPr lang="en-US" altLang="en-US" b="1" dirty="0"/>
              <a:t> </a:t>
            </a:r>
            <a:r>
              <a:rPr lang="en-US" altLang="en-US" b="1" dirty="0" err="1"/>
              <a:t>quả</a:t>
            </a:r>
            <a:r>
              <a:rPr lang="en-US" altLang="en-US" b="1" dirty="0"/>
              <a:t> </a:t>
            </a:r>
            <a:r>
              <a:rPr lang="en-US" altLang="en-US" b="1" dirty="0" err="1"/>
              <a:t>kiểm</a:t>
            </a:r>
            <a:r>
              <a:rPr lang="en-US" altLang="en-US" b="1" dirty="0"/>
              <a:t> </a:t>
            </a:r>
            <a:r>
              <a:rPr lang="en-US" altLang="en-US" b="1" dirty="0" err="1"/>
              <a:t>tra</a:t>
            </a:r>
            <a:r>
              <a:rPr lang="en-US" altLang="en-US" b="1" dirty="0"/>
              <a:t> </a:t>
            </a:r>
            <a:r>
              <a:rPr lang="en-US" altLang="en-US" b="1" dirty="0" err="1"/>
              <a:t>là</a:t>
            </a:r>
            <a:r>
              <a:rPr lang="en-US" altLang="en-US" b="1" dirty="0"/>
              <a:t> </a:t>
            </a:r>
            <a:r>
              <a:rPr lang="en-US" altLang="en-US" b="1" dirty="0" err="1"/>
              <a:t>đúng</a:t>
            </a:r>
            <a:r>
              <a:rPr lang="en-US" altLang="en-US" b="1" dirty="0"/>
              <a:t>, ta </a:t>
            </a:r>
            <a:r>
              <a:rPr lang="en-US" altLang="en-US" b="1" dirty="0" err="1"/>
              <a:t>nói</a:t>
            </a:r>
            <a:r>
              <a:rPr lang="en-US" altLang="en-US" b="1" dirty="0"/>
              <a:t> </a:t>
            </a:r>
            <a:r>
              <a:rPr lang="en-US" altLang="en-US" b="1" dirty="0" err="1"/>
              <a:t>điều</a:t>
            </a:r>
            <a:r>
              <a:rPr lang="en-US" altLang="en-US" b="1" dirty="0"/>
              <a:t> </a:t>
            </a:r>
            <a:r>
              <a:rPr lang="en-US" altLang="en-US" b="1" dirty="0" err="1"/>
              <a:t>kiện</a:t>
            </a:r>
            <a:r>
              <a:rPr lang="en-US" altLang="en-US" b="1" dirty="0"/>
              <a:t> </a:t>
            </a:r>
            <a:r>
              <a:rPr lang="en-US" altLang="en-US" b="1" dirty="0" err="1"/>
              <a:t>được</a:t>
            </a:r>
            <a:r>
              <a:rPr lang="en-US" altLang="en-US" b="1" dirty="0"/>
              <a:t> </a:t>
            </a:r>
            <a:r>
              <a:rPr lang="en-US" altLang="en-US" b="1" dirty="0" err="1"/>
              <a:t>thỏa</a:t>
            </a:r>
            <a:r>
              <a:rPr lang="en-US" altLang="en-US" b="1" dirty="0"/>
              <a:t> </a:t>
            </a:r>
            <a:r>
              <a:rPr lang="en-US" altLang="en-US" b="1" dirty="0" err="1"/>
              <a:t>mãn</a:t>
            </a:r>
            <a:r>
              <a:rPr lang="en-US" altLang="en-US" b="1" dirty="0"/>
              <a:t>, </a:t>
            </a:r>
            <a:r>
              <a:rPr lang="en-US" altLang="en-US" b="1" dirty="0" err="1"/>
              <a:t>còn</a:t>
            </a:r>
            <a:r>
              <a:rPr lang="en-US" altLang="en-US" b="1" dirty="0"/>
              <a:t> </a:t>
            </a:r>
            <a:r>
              <a:rPr lang="en-US" altLang="en-US" b="1" dirty="0" err="1"/>
              <a:t>khi</a:t>
            </a:r>
            <a:r>
              <a:rPr lang="en-US" altLang="en-US" b="1" dirty="0"/>
              <a:t> </a:t>
            </a:r>
            <a:r>
              <a:rPr lang="en-US" altLang="en-US" b="1" dirty="0" err="1"/>
              <a:t>kết</a:t>
            </a:r>
            <a:r>
              <a:rPr lang="en-US" altLang="en-US" b="1" dirty="0"/>
              <a:t> </a:t>
            </a:r>
            <a:r>
              <a:rPr lang="en-US" altLang="en-US" b="1" dirty="0" err="1"/>
              <a:t>quả</a:t>
            </a:r>
            <a:r>
              <a:rPr lang="en-US" altLang="en-US" b="1" dirty="0"/>
              <a:t> </a:t>
            </a:r>
            <a:r>
              <a:rPr lang="en-US" altLang="en-US" b="1" dirty="0" err="1"/>
              <a:t>kiểm</a:t>
            </a:r>
            <a:r>
              <a:rPr lang="en-US" altLang="en-US" b="1" dirty="0"/>
              <a:t> </a:t>
            </a:r>
            <a:r>
              <a:rPr lang="en-US" altLang="en-US" b="1" dirty="0" err="1"/>
              <a:t>tra</a:t>
            </a:r>
            <a:r>
              <a:rPr lang="en-US" altLang="en-US" b="1" dirty="0"/>
              <a:t> </a:t>
            </a:r>
            <a:r>
              <a:rPr lang="en-US" altLang="en-US" b="1" dirty="0" err="1"/>
              <a:t>sai</a:t>
            </a:r>
            <a:r>
              <a:rPr lang="en-US" altLang="en-US" b="1" dirty="0"/>
              <a:t> , ta </a:t>
            </a:r>
            <a:r>
              <a:rPr lang="en-US" altLang="en-US" b="1" dirty="0" err="1"/>
              <a:t>nói</a:t>
            </a:r>
            <a:r>
              <a:rPr lang="en-US" altLang="en-US" b="1" dirty="0"/>
              <a:t> </a:t>
            </a:r>
            <a:r>
              <a:rPr lang="en-US" altLang="en-US" b="1" dirty="0" err="1"/>
              <a:t>điều</a:t>
            </a:r>
            <a:r>
              <a:rPr lang="en-US" altLang="en-US" b="1" dirty="0"/>
              <a:t> </a:t>
            </a:r>
            <a:r>
              <a:rPr lang="en-US" altLang="en-US" b="1" dirty="0" err="1"/>
              <a:t>kiện</a:t>
            </a:r>
            <a:r>
              <a:rPr lang="en-US" altLang="en-US" b="1" dirty="0"/>
              <a:t> </a:t>
            </a:r>
            <a:r>
              <a:rPr lang="en-US" altLang="en-US" b="1" dirty="0" err="1"/>
              <a:t>không</a:t>
            </a:r>
            <a:r>
              <a:rPr lang="en-US" altLang="en-US" b="1" dirty="0"/>
              <a:t> </a:t>
            </a:r>
            <a:r>
              <a:rPr lang="en-US" altLang="en-US" b="1" dirty="0" err="1"/>
              <a:t>thỏa</a:t>
            </a:r>
            <a:r>
              <a:rPr lang="en-US" altLang="en-US" b="1" dirty="0"/>
              <a:t> </a:t>
            </a:r>
            <a:r>
              <a:rPr lang="en-US" altLang="en-US" b="1" dirty="0" err="1"/>
              <a:t>mãn</a:t>
            </a:r>
            <a:r>
              <a:rPr lang="en-US" altLang="en-US" b="1" dirty="0"/>
              <a:t>.</a:t>
            </a:r>
          </a:p>
        </p:txBody>
      </p:sp>
      <p:pic>
        <p:nvPicPr>
          <p:cNvPr id="6" name="Âm thanh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52"/>
    </mc:Choice>
    <mc:Fallback>
      <p:transition spd="slow" advTm="54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099" grpId="0"/>
      <p:bldP spid="4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304800" y="344487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BÀI 6 CÂU LỆNH ĐIỀU KIỆN</a:t>
            </a:r>
            <a:endParaRPr lang="en-US" alt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25797" y="1092200"/>
            <a:ext cx="5142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2.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Điều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kiện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phép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so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sánh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1868487"/>
            <a:ext cx="85344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3200" b="1" dirty="0" err="1"/>
              <a:t>Để</a:t>
            </a:r>
            <a:r>
              <a:rPr lang="en-US" sz="3200" b="1" dirty="0"/>
              <a:t> so </a:t>
            </a:r>
            <a:r>
              <a:rPr lang="en-US" sz="3200" b="1" dirty="0" err="1"/>
              <a:t>sánh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, </a:t>
            </a:r>
            <a:r>
              <a:rPr lang="en-US" sz="3200" b="1" dirty="0" err="1"/>
              <a:t>chúng</a:t>
            </a:r>
            <a:r>
              <a:rPr lang="en-US" sz="3200" b="1" dirty="0"/>
              <a:t> ta </a:t>
            </a:r>
            <a:r>
              <a:rPr lang="en-US" sz="3200" b="1" dirty="0" err="1"/>
              <a:t>sử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kí</a:t>
            </a:r>
            <a:r>
              <a:rPr lang="en-US" sz="3200" b="1" dirty="0"/>
              <a:t> </a:t>
            </a:r>
            <a:r>
              <a:rPr lang="en-US" sz="3200" b="1" dirty="0" err="1"/>
              <a:t>hiệu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 </a:t>
            </a:r>
            <a:r>
              <a:rPr lang="en-US" sz="3200" b="1" dirty="0">
                <a:solidFill>
                  <a:srgbClr val="FF0000"/>
                </a:solidFill>
              </a:rPr>
              <a:t>=, #, &lt;, ≤, &gt;, ≥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/>
              <a:t>- </a:t>
            </a:r>
            <a:r>
              <a:rPr lang="en-US" sz="3200" b="1" dirty="0" err="1"/>
              <a:t>Phép</a:t>
            </a:r>
            <a:r>
              <a:rPr lang="en-US" sz="3200" b="1" dirty="0"/>
              <a:t> so </a:t>
            </a:r>
            <a:r>
              <a:rPr lang="en-US" sz="3200" b="1" dirty="0" err="1"/>
              <a:t>sánh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đúng</a:t>
            </a:r>
            <a:r>
              <a:rPr lang="en-US" sz="3200" b="1" dirty="0"/>
              <a:t>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sai</a:t>
            </a:r>
            <a:r>
              <a:rPr lang="en-US" sz="3200" b="1" dirty="0"/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/>
              <a:t>- </a:t>
            </a:r>
            <a:r>
              <a:rPr lang="en-US" sz="3200" b="1" dirty="0" err="1"/>
              <a:t>Phép</a:t>
            </a:r>
            <a:r>
              <a:rPr lang="en-US" sz="3200" b="1" dirty="0"/>
              <a:t> so </a:t>
            </a:r>
            <a:r>
              <a:rPr lang="en-US" sz="3200" b="1" dirty="0" err="1"/>
              <a:t>sánh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đúng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nghĩa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thỏa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mãn</a:t>
            </a:r>
            <a:r>
              <a:rPr lang="en-US" sz="3200" b="1" dirty="0"/>
              <a:t>; </a:t>
            </a:r>
            <a:r>
              <a:rPr lang="en-US" sz="3200" b="1" dirty="0" err="1"/>
              <a:t>ngược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thỏa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mãn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Âm thanh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41"/>
    </mc:Choice>
    <mc:Fallback>
      <p:transition spd="slow" advTm="3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ChangeArrowheads="1"/>
          </p:cNvSpPr>
          <p:nvPr/>
        </p:nvSpPr>
        <p:spPr bwMode="auto">
          <a:xfrm>
            <a:off x="228600" y="344487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BÀI 6 CÂU LỆNH ĐIỀU KIỆN</a:t>
            </a:r>
            <a:endParaRPr lang="en-US" alt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49598" y="1166813"/>
            <a:ext cx="5142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2.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</a:rPr>
              <a:t>Điều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kiện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phép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so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sánh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1981200"/>
            <a:ext cx="838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dirty="0" err="1"/>
              <a:t>Ví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dụ</a:t>
            </a:r>
            <a:r>
              <a:rPr lang="en-US" altLang="en-US" sz="3200" b="1" dirty="0"/>
              <a:t>: </a:t>
            </a:r>
            <a:r>
              <a:rPr lang="en-US" altLang="en-US" sz="3200" b="1" dirty="0" err="1"/>
              <a:t>Nhập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từ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bàn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phím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hai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nguyên</a:t>
            </a:r>
            <a:r>
              <a:rPr lang="en-US" altLang="en-US" sz="3200" b="1" dirty="0"/>
              <a:t>  a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b. In </a:t>
            </a:r>
            <a:r>
              <a:rPr lang="en-US" altLang="en-US" sz="3200" b="1" dirty="0" err="1"/>
              <a:t>ra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màn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hình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giá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trị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lớn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hơn</a:t>
            </a:r>
            <a:r>
              <a:rPr lang="en-US" altLang="en-US" sz="3200" b="1" dirty="0"/>
              <a:t>.</a:t>
            </a:r>
          </a:p>
          <a:p>
            <a:pPr algn="just" eaLnBrk="1" hangingPunct="1"/>
            <a:endParaRPr lang="en-US" altLang="en-US" sz="3200" b="1" dirty="0" smtClean="0"/>
          </a:p>
          <a:p>
            <a:pPr algn="just" eaLnBrk="1" hangingPunct="1"/>
            <a:r>
              <a:rPr lang="en-US" altLang="en-US" sz="3200" b="1" dirty="0" smtClean="0"/>
              <a:t>Ta </a:t>
            </a:r>
            <a:r>
              <a:rPr lang="en-US" altLang="en-US" sz="3200" b="1" dirty="0" err="1"/>
              <a:t>sử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dụng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phép</a:t>
            </a:r>
            <a:r>
              <a:rPr lang="en-US" altLang="en-US" sz="3200" b="1" dirty="0"/>
              <a:t> so </a:t>
            </a:r>
            <a:r>
              <a:rPr lang="en-US" altLang="en-US" sz="3200" b="1" dirty="0" err="1"/>
              <a:t>sánh</a:t>
            </a:r>
            <a:r>
              <a:rPr lang="en-US" altLang="en-US" sz="3200" b="1" dirty="0"/>
              <a:t>: a &gt; b</a:t>
            </a:r>
          </a:p>
          <a:p>
            <a:pPr algn="l" eaLnBrk="1" hangingPunct="1"/>
            <a:r>
              <a:rPr lang="en-US" altLang="en-US" sz="3200" b="1" dirty="0"/>
              <a:t>- </a:t>
            </a:r>
            <a:r>
              <a:rPr lang="en-US" altLang="en-US" sz="3200" b="1" dirty="0" err="1"/>
              <a:t>Nếu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điều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kiện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thì</a:t>
            </a:r>
            <a:r>
              <a:rPr lang="en-US" altLang="en-US" sz="3200" b="1" dirty="0"/>
              <a:t> in </a:t>
            </a:r>
            <a:r>
              <a:rPr lang="en-US" altLang="en-US" sz="3200" b="1" dirty="0" err="1"/>
              <a:t>giá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trị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của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biến</a:t>
            </a:r>
            <a:r>
              <a:rPr lang="en-US" altLang="en-US" sz="3200" b="1" dirty="0"/>
              <a:t> a </a:t>
            </a:r>
            <a:r>
              <a:rPr lang="en-US" altLang="en-US" sz="3200" b="1" dirty="0" err="1"/>
              <a:t>ra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màn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hình</a:t>
            </a:r>
            <a:r>
              <a:rPr lang="en-US" altLang="en-US" sz="3200" b="1" dirty="0"/>
              <a:t>;</a:t>
            </a:r>
          </a:p>
          <a:p>
            <a:pPr algn="l" eaLnBrk="1" hangingPunct="1"/>
            <a:r>
              <a:rPr lang="en-US" altLang="en-US" sz="3200" b="1" dirty="0"/>
              <a:t>- </a:t>
            </a:r>
            <a:r>
              <a:rPr lang="en-US" altLang="en-US" sz="3200" b="1" dirty="0" err="1"/>
              <a:t>Ngược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lại</a:t>
            </a:r>
            <a:r>
              <a:rPr lang="en-US" altLang="en-US" sz="3200" b="1" dirty="0"/>
              <a:t>, in </a:t>
            </a:r>
            <a:r>
              <a:rPr lang="en-US" altLang="en-US" sz="3200" b="1" dirty="0" err="1"/>
              <a:t>giá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trị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của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biến</a:t>
            </a:r>
            <a:r>
              <a:rPr lang="en-US" altLang="en-US" sz="3200" b="1" dirty="0"/>
              <a:t> b </a:t>
            </a:r>
            <a:r>
              <a:rPr lang="en-US" altLang="en-US" sz="3200" b="1" dirty="0" err="1"/>
              <a:t>ra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màn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hình</a:t>
            </a:r>
            <a:r>
              <a:rPr lang="en-US" altLang="en-US" sz="3200" dirty="0">
                <a:solidFill>
                  <a:srgbClr val="000066"/>
                </a:solidFill>
              </a:rPr>
              <a:t>.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83"/>
    </mc:Choice>
    <mc:Fallback>
      <p:transition spd="slow" advTm="29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304800" y="398462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BÀI 6 CÂU LỆNH ĐIỀU KIỆN</a:t>
            </a:r>
            <a:endParaRPr lang="en-US" altLang="en-US" sz="3600"/>
          </a:p>
        </p:txBody>
      </p:sp>
      <p:sp>
        <p:nvSpPr>
          <p:cNvPr id="7" name="Rectangle 6"/>
          <p:cNvSpPr/>
          <p:nvPr/>
        </p:nvSpPr>
        <p:spPr>
          <a:xfrm>
            <a:off x="228600" y="1044575"/>
            <a:ext cx="430053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3.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Cấu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trúc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rẽ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nhánh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1500" y="1754187"/>
            <a:ext cx="8229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fontAlgn="ctr" hangingPunct="1"/>
            <a:r>
              <a:rPr lang="en-US" altLang="en-US" sz="3200" b="1"/>
              <a:t>Ví dụ 1. </a:t>
            </a:r>
            <a:r>
              <a:rPr lang="pt-BR" altLang="en-US" sz="3200" b="1"/>
              <a:t>Một hiệu sách thực hiện đợt khuyến mãi với nội dung như sau. Nếu mua sách với tổng số tiền </a:t>
            </a:r>
            <a:r>
              <a:rPr lang="pt-BR" altLang="en-US" sz="3200" b="1">
                <a:solidFill>
                  <a:srgbClr val="C00000"/>
                </a:solidFill>
              </a:rPr>
              <a:t>ít nhất là 100 nghìn đồng</a:t>
            </a:r>
            <a:r>
              <a:rPr lang="pt-BR" altLang="en-US" sz="3200" b="1"/>
              <a:t>, khách hàng sẽ được </a:t>
            </a:r>
            <a:r>
              <a:rPr lang="pt-BR" altLang="en-US" sz="3200" b="1">
                <a:solidFill>
                  <a:srgbClr val="C00000"/>
                </a:solidFill>
              </a:rPr>
              <a:t>giảm 30% </a:t>
            </a:r>
            <a:r>
              <a:rPr lang="pt-BR" altLang="en-US" sz="3200" b="1"/>
              <a:t>tổng số tiền thanh toán. Hãy mô tả hoạt động tính tiền cho khách.</a:t>
            </a:r>
            <a:endParaRPr lang="en-US" altLang="en-US" sz="3200" b="1"/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47"/>
    </mc:Choice>
    <mc:Fallback>
      <p:transition spd="slow" advTm="3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1752600"/>
            <a:ext cx="8343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/>
            <a:r>
              <a:rPr lang="pt-BR" altLang="en-US" sz="3200" b="1" dirty="0"/>
              <a:t>Mô tả thuật toán:</a:t>
            </a:r>
            <a:endParaRPr lang="en-US" altLang="en-US" sz="3200" dirty="0"/>
          </a:p>
          <a:p>
            <a:pPr algn="l" eaLnBrk="1" fontAlgn="ctr" hangingPunct="1"/>
            <a:r>
              <a:rPr lang="pt-BR" altLang="en-US" sz="3200" b="1" dirty="0">
                <a:solidFill>
                  <a:srgbClr val="006600"/>
                </a:solidFill>
              </a:rPr>
              <a:t>- Bước 1. Tính tổng số tiền T khách hàng đã mua sách.</a:t>
            </a:r>
            <a:endParaRPr lang="en-US" altLang="en-US" sz="3200" b="1" dirty="0">
              <a:solidFill>
                <a:srgbClr val="006600"/>
              </a:solidFill>
            </a:endParaRPr>
          </a:p>
          <a:p>
            <a:pPr algn="l" eaLnBrk="1" fontAlgn="ctr" hangingPunct="1"/>
            <a:r>
              <a:rPr lang="pt-BR" altLang="en-US" sz="3200" b="1" dirty="0">
                <a:solidFill>
                  <a:srgbClr val="006600"/>
                </a:solidFill>
              </a:rPr>
              <a:t>- Bước 2. Nếu T ≥ </a:t>
            </a:r>
            <a:r>
              <a:rPr lang="pt-BR" altLang="en-US" sz="3200" b="1" dirty="0" smtClean="0">
                <a:solidFill>
                  <a:srgbClr val="006600"/>
                </a:solidFill>
              </a:rPr>
              <a:t>100000</a:t>
            </a:r>
            <a:r>
              <a:rPr lang="pt-BR" altLang="en-US" sz="3200" b="1" dirty="0">
                <a:solidFill>
                  <a:srgbClr val="006600"/>
                </a:solidFill>
              </a:rPr>
              <a:t>, số tiền phải thanh toán là T ← T x 70%.</a:t>
            </a:r>
            <a:endParaRPr lang="en-US" altLang="en-US" sz="3200" b="1" dirty="0">
              <a:solidFill>
                <a:srgbClr val="006600"/>
              </a:solidFill>
            </a:endParaRPr>
          </a:p>
          <a:p>
            <a:pPr algn="l" eaLnBrk="1" fontAlgn="ctr" hangingPunct="1"/>
            <a:r>
              <a:rPr lang="pt-BR" altLang="en-US" sz="3200" b="1" dirty="0">
                <a:solidFill>
                  <a:srgbClr val="006600"/>
                </a:solidFill>
              </a:rPr>
              <a:t>- Bước 3. In hóa đơn.</a:t>
            </a:r>
          </a:p>
          <a:p>
            <a:pPr algn="l" eaLnBrk="1" fontAlgn="ctr" hangingPunct="1"/>
            <a:endParaRPr lang="en-US" altLang="en-US" sz="3200" b="1" dirty="0"/>
          </a:p>
          <a:p>
            <a:pPr algn="l" eaLnBrk="1" hangingPunct="1"/>
            <a:r>
              <a:rPr lang="en-US" altLang="en-US" sz="3200" b="1" dirty="0"/>
              <a:t>* </a:t>
            </a:r>
            <a:r>
              <a:rPr lang="en-US" altLang="en-US" sz="3200" b="1" dirty="0" err="1"/>
              <a:t>Hoạt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động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phụ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thuộc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điều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kiện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như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trên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gọi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</a:t>
            </a:r>
            <a:r>
              <a:rPr lang="en-US" altLang="en-US" sz="3200" b="1" dirty="0"/>
              <a:t> </a:t>
            </a:r>
            <a:r>
              <a:rPr lang="en-US" altLang="en-US" sz="3200" b="1" dirty="0" err="1">
                <a:solidFill>
                  <a:srgbClr val="CC0000"/>
                </a:solidFill>
              </a:rPr>
              <a:t>cấu</a:t>
            </a:r>
            <a:r>
              <a:rPr lang="en-US" altLang="en-US" sz="3200" b="1" dirty="0">
                <a:solidFill>
                  <a:srgbClr val="CC0000"/>
                </a:solidFill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</a:rPr>
              <a:t>trúc</a:t>
            </a:r>
            <a:r>
              <a:rPr lang="en-US" altLang="en-US" sz="3200" b="1" dirty="0">
                <a:solidFill>
                  <a:srgbClr val="CC0000"/>
                </a:solidFill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</a:rPr>
              <a:t>rẽ</a:t>
            </a:r>
            <a:r>
              <a:rPr lang="en-US" altLang="en-US" sz="3200" b="1" dirty="0">
                <a:solidFill>
                  <a:srgbClr val="CC0000"/>
                </a:solidFill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</a:rPr>
              <a:t>nhánh</a:t>
            </a:r>
            <a:r>
              <a:rPr lang="en-US" altLang="en-US" sz="3200" b="1" dirty="0">
                <a:solidFill>
                  <a:srgbClr val="CC0000"/>
                </a:solidFill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</a:rPr>
              <a:t>dạng</a:t>
            </a:r>
            <a:r>
              <a:rPr lang="en-US" altLang="en-US" sz="3200" b="1" dirty="0">
                <a:solidFill>
                  <a:srgbClr val="CC0000"/>
                </a:solidFill>
              </a:rPr>
              <a:t> </a:t>
            </a:r>
            <a:r>
              <a:rPr lang="en-US" altLang="en-US" sz="3200" b="1" dirty="0" err="1">
                <a:solidFill>
                  <a:srgbClr val="CC0000"/>
                </a:solidFill>
              </a:rPr>
              <a:t>thiếu</a:t>
            </a:r>
            <a:r>
              <a:rPr lang="en-US" altLang="en-US" sz="3200" b="1" dirty="0"/>
              <a:t>.</a:t>
            </a: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228600" y="268287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BÀI 6 CÂU LỆNH ĐIỀU KIỆN</a:t>
            </a:r>
            <a:endParaRPr lang="en-US" alt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381000" y="939800"/>
            <a:ext cx="38433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3.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Cấu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trúc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rẽ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nhánh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7"/>
    </mc:Choice>
    <mc:Fallback>
      <p:transition spd="slow" advTm="4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ChangeArrowheads="1"/>
          </p:cNvSpPr>
          <p:nvPr/>
        </p:nvSpPr>
        <p:spPr bwMode="auto">
          <a:xfrm>
            <a:off x="304800" y="346075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BÀI 6 CÂU LỆNH ĐIỀU KIỆN</a:t>
            </a:r>
            <a:endParaRPr lang="en-US" altLang="en-US" sz="3600"/>
          </a:p>
        </p:txBody>
      </p:sp>
      <p:sp>
        <p:nvSpPr>
          <p:cNvPr id="7" name="Rectangle 6"/>
          <p:cNvSpPr/>
          <p:nvPr/>
        </p:nvSpPr>
        <p:spPr>
          <a:xfrm>
            <a:off x="457200" y="992188"/>
            <a:ext cx="38433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3.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Cấu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trúc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rẽ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nhánh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1793875"/>
            <a:ext cx="81534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/>
              <a:t>Ví dụ 2.</a:t>
            </a:r>
            <a:r>
              <a:rPr lang="pt-BR" altLang="en-US" sz="3200" b="1"/>
              <a:t> Một hiệu sách thực hiện đợt khuyến mãi với nội dung như sau: Nếu tổng số tiền mua từ </a:t>
            </a:r>
            <a:r>
              <a:rPr lang="pt-BR" altLang="en-US" sz="3200" b="1">
                <a:solidFill>
                  <a:srgbClr val="C00000"/>
                </a:solidFill>
              </a:rPr>
              <a:t>100 nghìn đồng trở lên</a:t>
            </a:r>
            <a:r>
              <a:rPr lang="pt-BR" altLang="en-US" sz="3200" b="1"/>
              <a:t>, khách hàng sẽ được </a:t>
            </a:r>
            <a:r>
              <a:rPr lang="pt-BR" altLang="en-US" sz="3200" b="1">
                <a:solidFill>
                  <a:srgbClr val="C00000"/>
                </a:solidFill>
              </a:rPr>
              <a:t>giảm 30% </a:t>
            </a:r>
            <a:r>
              <a:rPr lang="pt-BR" altLang="en-US" sz="3200" b="1"/>
              <a:t>tổng số tiền thanh toán. Trong trường hợp </a:t>
            </a:r>
            <a:r>
              <a:rPr lang="pt-BR" altLang="en-US" sz="3200" b="1">
                <a:solidFill>
                  <a:srgbClr val="C00000"/>
                </a:solidFill>
              </a:rPr>
              <a:t>ngược lại</a:t>
            </a:r>
            <a:r>
              <a:rPr lang="pt-BR" altLang="en-US" sz="3200" b="1"/>
              <a:t>, sẽ được </a:t>
            </a:r>
            <a:r>
              <a:rPr lang="pt-BR" altLang="en-US" sz="3200" b="1">
                <a:solidFill>
                  <a:srgbClr val="C00000"/>
                </a:solidFill>
              </a:rPr>
              <a:t>giảm giá 10%</a:t>
            </a:r>
            <a:r>
              <a:rPr lang="pt-BR" altLang="en-US" sz="3200" b="1"/>
              <a:t>. Hãy mô tả hoạt động tính tiền cho khách.</a:t>
            </a:r>
            <a:endParaRPr lang="en-US" altLang="en-US" sz="3200" b="1"/>
          </a:p>
        </p:txBody>
      </p:sp>
      <p:pic>
        <p:nvPicPr>
          <p:cNvPr id="3" name="Âm thanh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3"/>
    </mc:Choice>
    <mc:Fallback>
      <p:transition spd="slow" advTm="3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ChangeArrowheads="1"/>
          </p:cNvSpPr>
          <p:nvPr/>
        </p:nvSpPr>
        <p:spPr bwMode="auto">
          <a:xfrm>
            <a:off x="228600" y="268287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BÀI 6 CÂU LỆNH ĐIỀU KIỆN</a:t>
            </a:r>
            <a:endParaRPr lang="en-US" alt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381000" y="939800"/>
            <a:ext cx="38433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3.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Cấu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trúc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rẽ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nhánh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0" y="1600200"/>
            <a:ext cx="79248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>
              <a:defRPr/>
            </a:pPr>
            <a:r>
              <a:rPr lang="pt-BR" sz="3200" b="1" dirty="0"/>
              <a:t>Mô tả thuật toán:</a:t>
            </a:r>
            <a:endParaRPr lang="en-US" sz="3200" b="1" dirty="0"/>
          </a:p>
          <a:p>
            <a:pPr algn="just" fontAlgn="ctr">
              <a:defRPr/>
            </a:pPr>
            <a:r>
              <a:rPr lang="pt-BR" sz="3200" b="1" dirty="0">
                <a:solidFill>
                  <a:srgbClr val="006600"/>
                </a:solidFill>
              </a:rPr>
              <a:t>- Bước 1. Tính tổng số tiền T khách hàng đã mua sách.</a:t>
            </a:r>
            <a:endParaRPr lang="en-US" sz="3200" b="1" dirty="0">
              <a:solidFill>
                <a:srgbClr val="006600"/>
              </a:solidFill>
            </a:endParaRPr>
          </a:p>
          <a:p>
            <a:pPr algn="just" fontAlgn="ctr">
              <a:defRPr/>
            </a:pPr>
            <a:r>
              <a:rPr lang="pt-BR" sz="3200" b="1" dirty="0">
                <a:solidFill>
                  <a:srgbClr val="006600"/>
                </a:solidFill>
              </a:rPr>
              <a:t>- Bước 2. Nếu T ≥ 100000, số tiền phải thanh toán là T ← T x 70%; Ngược lại </a:t>
            </a:r>
          </a:p>
          <a:p>
            <a:pPr algn="just" fontAlgn="ctr">
              <a:defRPr/>
            </a:pPr>
            <a:r>
              <a:rPr lang="pt-BR" sz="3200" b="1" dirty="0">
                <a:solidFill>
                  <a:srgbClr val="006600"/>
                </a:solidFill>
              </a:rPr>
              <a:t>     T ← T x 90%.</a:t>
            </a:r>
            <a:endParaRPr lang="en-US" sz="3200" b="1" dirty="0">
              <a:solidFill>
                <a:srgbClr val="006600"/>
              </a:solidFill>
            </a:endParaRPr>
          </a:p>
          <a:p>
            <a:pPr algn="just" fontAlgn="ctr">
              <a:defRPr/>
            </a:pPr>
            <a:r>
              <a:rPr lang="pt-BR" sz="3200" b="1" dirty="0">
                <a:solidFill>
                  <a:srgbClr val="006600"/>
                </a:solidFill>
              </a:rPr>
              <a:t>- Bước 3. In hóa đơn.</a:t>
            </a:r>
          </a:p>
          <a:p>
            <a:pPr marL="457200" indent="-457200" algn="just" fontAlgn="ctr">
              <a:buFontTx/>
              <a:buChar char="-"/>
              <a:defRPr/>
            </a:pPr>
            <a:endParaRPr lang="en-US" sz="3200" b="1" dirty="0"/>
          </a:p>
          <a:p>
            <a:pPr algn="just">
              <a:defRPr/>
            </a:pPr>
            <a:r>
              <a:rPr lang="en-US" sz="3200" b="1" dirty="0"/>
              <a:t>* </a:t>
            </a:r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</a:t>
            </a:r>
            <a:r>
              <a:rPr lang="en-US" sz="3200" b="1" dirty="0" err="1"/>
              <a:t>phụ</a:t>
            </a:r>
            <a:r>
              <a:rPr lang="en-US" sz="3200" b="1" dirty="0"/>
              <a:t> </a:t>
            </a:r>
            <a:r>
              <a:rPr lang="en-US" sz="3200" b="1" dirty="0" err="1"/>
              <a:t>thuộc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CC0000"/>
                </a:solidFill>
              </a:rPr>
              <a:t>cấu</a:t>
            </a:r>
            <a:r>
              <a:rPr lang="en-US" sz="3200" b="1" dirty="0">
                <a:solidFill>
                  <a:srgbClr val="CC0000"/>
                </a:solidFill>
              </a:rPr>
              <a:t> </a:t>
            </a:r>
            <a:r>
              <a:rPr lang="en-US" sz="3200" b="1" dirty="0" err="1">
                <a:solidFill>
                  <a:srgbClr val="CC0000"/>
                </a:solidFill>
              </a:rPr>
              <a:t>trúc</a:t>
            </a:r>
            <a:r>
              <a:rPr lang="en-US" sz="3200" b="1" dirty="0">
                <a:solidFill>
                  <a:srgbClr val="CC0000"/>
                </a:solidFill>
              </a:rPr>
              <a:t> </a:t>
            </a:r>
            <a:r>
              <a:rPr lang="en-US" sz="3200" b="1" dirty="0" err="1">
                <a:solidFill>
                  <a:srgbClr val="CC0000"/>
                </a:solidFill>
              </a:rPr>
              <a:t>rẽ</a:t>
            </a:r>
            <a:r>
              <a:rPr lang="en-US" sz="3200" b="1" dirty="0">
                <a:solidFill>
                  <a:srgbClr val="CC0000"/>
                </a:solidFill>
              </a:rPr>
              <a:t> </a:t>
            </a:r>
            <a:r>
              <a:rPr lang="en-US" sz="3200" b="1" dirty="0" err="1">
                <a:solidFill>
                  <a:srgbClr val="CC0000"/>
                </a:solidFill>
              </a:rPr>
              <a:t>nhánh</a:t>
            </a:r>
            <a:r>
              <a:rPr lang="en-US" sz="3200" b="1" dirty="0">
                <a:solidFill>
                  <a:srgbClr val="CC0000"/>
                </a:solidFill>
              </a:rPr>
              <a:t> </a:t>
            </a:r>
            <a:r>
              <a:rPr lang="en-US" sz="3200" b="1" dirty="0" err="1">
                <a:solidFill>
                  <a:srgbClr val="CC0000"/>
                </a:solidFill>
              </a:rPr>
              <a:t>dạng</a:t>
            </a:r>
            <a:r>
              <a:rPr lang="en-US" sz="3200" b="1" dirty="0">
                <a:solidFill>
                  <a:srgbClr val="CC0000"/>
                </a:solidFill>
              </a:rPr>
              <a:t> </a:t>
            </a:r>
            <a:r>
              <a:rPr lang="en-US" sz="3200" b="1" dirty="0" err="1">
                <a:solidFill>
                  <a:srgbClr val="CC0000"/>
                </a:solidFill>
              </a:rPr>
              <a:t>đủ</a:t>
            </a:r>
            <a:r>
              <a:rPr lang="en-US" sz="3200" b="1" dirty="0">
                <a:solidFill>
                  <a:srgbClr val="CC0000"/>
                </a:solidFill>
              </a:rPr>
              <a:t>.</a:t>
            </a:r>
          </a:p>
        </p:txBody>
      </p:sp>
      <p:pic>
        <p:nvPicPr>
          <p:cNvPr id="5" name="Âm thanh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39"/>
    </mc:Choice>
    <mc:Fallback>
      <p:transition spd="slow" advTm="4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ChangeArrowheads="1"/>
          </p:cNvSpPr>
          <p:nvPr/>
        </p:nvSpPr>
        <p:spPr bwMode="auto">
          <a:xfrm>
            <a:off x="228600" y="762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BÀI 6 CÂU LỆNH ĐIỀU KIỆN</a:t>
            </a:r>
            <a:endParaRPr lang="en-US" altLang="en-US" sz="3600"/>
          </a:p>
        </p:txBody>
      </p:sp>
      <p:sp>
        <p:nvSpPr>
          <p:cNvPr id="7" name="Rectangle 6"/>
          <p:cNvSpPr/>
          <p:nvPr/>
        </p:nvSpPr>
        <p:spPr>
          <a:xfrm>
            <a:off x="152400" y="722313"/>
            <a:ext cx="430053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3.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Cấu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trúc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rẽ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</a:rPr>
              <a:t>nhánh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58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41148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819400"/>
            <a:ext cx="43481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457200" algn="l"/>
                <a:tab pos="914400" algn="l"/>
              </a:tabLst>
              <a:defRPr/>
            </a:pPr>
            <a:endParaRPr lang="en-US"/>
          </a:p>
        </p:txBody>
      </p:sp>
      <p:sp>
        <p:nvSpPr>
          <p:cNvPr id="12" name="Text Box 12"/>
          <p:cNvSpPr txBox="1"/>
          <p:nvPr/>
        </p:nvSpPr>
        <p:spPr>
          <a:xfrm>
            <a:off x="533400" y="2133600"/>
            <a:ext cx="2895600" cy="9144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Cấu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trúc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rẽ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nhánh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dạng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thiếu</a:t>
            </a:r>
            <a:endParaRPr lang="en-US" sz="2400" dirty="0">
              <a:solidFill>
                <a:srgbClr val="006600"/>
              </a:solidFill>
              <a:ea typeface="Calibri"/>
              <a:cs typeface="Times New Roman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816475" y="2057400"/>
            <a:ext cx="2879725" cy="9144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Cấu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trúc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rẽ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nhánh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dạng</a:t>
            </a:r>
            <a:r>
              <a:rPr lang="en-US" sz="2400" b="1" dirty="0">
                <a:solidFill>
                  <a:srgbClr val="006600"/>
                </a:solidFill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ea typeface="Calibri"/>
                <a:cs typeface="Times New Roman"/>
              </a:rPr>
              <a:t>đủ</a:t>
            </a:r>
            <a:endParaRPr lang="en-US" sz="2400" dirty="0">
              <a:solidFill>
                <a:srgbClr val="006600"/>
              </a:solidFill>
              <a:ea typeface="Calibri"/>
              <a:cs typeface="Times New Roman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295400" y="1458912"/>
            <a:ext cx="5559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 err="1"/>
              <a:t>Mô</a:t>
            </a:r>
            <a:r>
              <a:rPr lang="en-US" altLang="en-US" b="1" dirty="0"/>
              <a:t> </a:t>
            </a:r>
            <a:r>
              <a:rPr lang="en-US" altLang="en-US" b="1" dirty="0" err="1"/>
              <a:t>tả</a:t>
            </a:r>
            <a:r>
              <a:rPr lang="en-US" altLang="en-US" b="1" dirty="0"/>
              <a:t> </a:t>
            </a:r>
            <a:r>
              <a:rPr lang="en-US" altLang="en-US" b="1" dirty="0" err="1"/>
              <a:t>thuật</a:t>
            </a:r>
            <a:r>
              <a:rPr lang="en-US" altLang="en-US" b="1" dirty="0"/>
              <a:t> </a:t>
            </a:r>
            <a:r>
              <a:rPr lang="en-US" altLang="en-US" b="1" dirty="0" err="1"/>
              <a:t>toán</a:t>
            </a:r>
            <a:r>
              <a:rPr lang="en-US" altLang="en-US" b="1" dirty="0"/>
              <a:t> </a:t>
            </a:r>
            <a:r>
              <a:rPr lang="en-US" altLang="en-US" b="1" dirty="0" err="1"/>
              <a:t>bằng</a:t>
            </a:r>
            <a:r>
              <a:rPr lang="en-US" altLang="en-US" b="1" dirty="0"/>
              <a:t> </a:t>
            </a:r>
            <a:r>
              <a:rPr lang="en-US" altLang="en-US" b="1" dirty="0" err="1"/>
              <a:t>sơ</a:t>
            </a:r>
            <a:r>
              <a:rPr lang="en-US" altLang="en-US" b="1" dirty="0"/>
              <a:t> </a:t>
            </a:r>
            <a:r>
              <a:rPr lang="en-US" altLang="en-US" b="1" dirty="0" err="1"/>
              <a:t>đồ</a:t>
            </a:r>
            <a:r>
              <a:rPr lang="en-US" altLang="en-US" b="1" dirty="0"/>
              <a:t> </a:t>
            </a:r>
            <a:r>
              <a:rPr lang="en-US" altLang="en-US" b="1" dirty="0" err="1"/>
              <a:t>khối</a:t>
            </a:r>
            <a:r>
              <a:rPr lang="en-US" altLang="en-US" dirty="0"/>
              <a:t>: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35"/>
    </mc:Choice>
    <mc:Fallback>
      <p:transition spd="slow" advTm="5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2" grpId="0" animBg="1"/>
      <p:bldP spid="13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5.9|5.5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6|11.2|8.9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7|3.6|3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6|15.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6|7.5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|4.6|11.8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4.8|8.3|3.2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3.5|2.3|20.4|2.5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1637</TotalTime>
  <Words>676</Words>
  <Application>Microsoft Office PowerPoint</Application>
  <PresentationFormat>Trình chiếu Trên màn hình (4:3)</PresentationFormat>
  <Paragraphs>77</Paragraphs>
  <Slides>12</Slides>
  <Notes>0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0" baseType="lpstr">
      <vt:lpstr>Arial</vt:lpstr>
      <vt:lpstr>Arial Unicode MS</vt:lpstr>
      <vt:lpstr>Calibri</vt:lpstr>
      <vt:lpstr>Tahoma</vt:lpstr>
      <vt:lpstr>Times New Roman</vt:lpstr>
      <vt:lpstr>Trebuchet MS</vt:lpstr>
      <vt:lpstr>Wingdings 3</vt:lpstr>
      <vt:lpstr>Facet</vt:lpstr>
      <vt:lpstr>Tin học 8: Bài 6 CÂU LỆNH ĐIỀU KIỆN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songvan.com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  TỪ BÀI TOÁN ĐẾN CHƯƠNG TRÌNH</dc:title>
  <dc:creator>meigyoku</dc:creator>
  <cp:lastModifiedBy>TNS</cp:lastModifiedBy>
  <cp:revision>154</cp:revision>
  <cp:lastPrinted>2018-11-11T23:29:37Z</cp:lastPrinted>
  <dcterms:created xsi:type="dcterms:W3CDTF">2013-11-06T06:33:07Z</dcterms:created>
  <dcterms:modified xsi:type="dcterms:W3CDTF">2021-08-24T00:13:41Z</dcterms:modified>
</cp:coreProperties>
</file>