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4"/>
  </p:notesMasterIdLst>
  <p:sldIdLst>
    <p:sldId id="265" r:id="rId2"/>
    <p:sldId id="268" r:id="rId3"/>
    <p:sldId id="258" r:id="rId4"/>
    <p:sldId id="273" r:id="rId5"/>
    <p:sldId id="275" r:id="rId6"/>
    <p:sldId id="280" r:id="rId7"/>
    <p:sldId id="276" r:id="rId8"/>
    <p:sldId id="278" r:id="rId9"/>
    <p:sldId id="279" r:id="rId10"/>
    <p:sldId id="281" r:id="rId11"/>
    <p:sldId id="282" r:id="rId12"/>
    <p:sldId id="283" r:id="rId13"/>
    <p:sldId id="284" r:id="rId14"/>
    <p:sldId id="270" r:id="rId15"/>
    <p:sldId id="271" r:id="rId16"/>
    <p:sldId id="272" r:id="rId17"/>
    <p:sldId id="260" r:id="rId18"/>
    <p:sldId id="287" r:id="rId19"/>
    <p:sldId id="286" r:id="rId20"/>
    <p:sldId id="289" r:id="rId21"/>
    <p:sldId id="285" r:id="rId22"/>
    <p:sldId id="290" r:id="rId23"/>
  </p:sldIdLst>
  <p:sldSz cx="9144000" cy="5143500" type="screen16x9"/>
  <p:notesSz cx="6858000" cy="9144000"/>
  <p:embeddedFontLst>
    <p:embeddedFont>
      <p:font typeface="Dela Gothic One" pitchFamily="2" charset="-128"/>
      <p:regular r:id="rId25"/>
    </p:embeddedFont>
    <p:embeddedFont>
      <p:font typeface="Barlow Semi Condensed" pitchFamily="2" charset="77"/>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Tahoma" panose="020B0604030504040204" pitchFamily="34" charset="0"/>
      <p:regular r:id="rId34"/>
      <p:bold r:id="rId35"/>
    </p:embeddedFont>
    <p:embeddedFont>
      <p:font typeface="Verdana" panose="020B0604030504040204" pitchFamily="34" charset="0"/>
      <p:regular r:id="rId36"/>
      <p:bold r:id="rId37"/>
      <p:italic r:id="rId38"/>
      <p:boldItalic r:id="rId39"/>
    </p:embeddedFont>
  </p:embeddedFontLst>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306">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7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C52CF1-8001-488A-AC6E-70ECC4F8F4A3}">
  <a:tblStyle styleId="{B4C52CF1-8001-488A-AC6E-70ECC4F8F4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1"/>
  </p:normalViewPr>
  <p:slideViewPr>
    <p:cSldViewPr snapToGrid="0">
      <p:cViewPr varScale="1">
        <p:scale>
          <a:sx n="141" d="100"/>
          <a:sy n="141" d="100"/>
        </p:scale>
        <p:origin x="704" y="176"/>
      </p:cViewPr>
      <p:guideLst>
        <p:guide pos="5306"/>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e856b7abf0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e856b7abf0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856b7abf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856b7ab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856b7abf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856b7ab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379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Dùng</a:t>
            </a:r>
            <a:r>
              <a:rPr lang="en-US" baseline="0" dirty="0"/>
              <a:t> </a:t>
            </a:r>
            <a:r>
              <a:rPr lang="en-US" baseline="0" dirty="0" err="1"/>
              <a:t>làm</a:t>
            </a:r>
            <a:r>
              <a:rPr lang="en-US" baseline="0" dirty="0"/>
              <a:t> </a:t>
            </a:r>
            <a:r>
              <a:rPr lang="en-US" baseline="0" dirty="0" err="1"/>
              <a:t>thuốc</a:t>
            </a:r>
            <a:r>
              <a:rPr lang="en-US" baseline="0" dirty="0"/>
              <a:t> </a:t>
            </a:r>
            <a:r>
              <a:rPr lang="en-US" baseline="0" dirty="0" err="1"/>
              <a:t>giảm</a:t>
            </a:r>
            <a:r>
              <a:rPr lang="en-US" baseline="0" dirty="0"/>
              <a:t> </a:t>
            </a:r>
            <a:r>
              <a:rPr lang="en-US" baseline="0" dirty="0" err="1"/>
              <a:t>đau</a:t>
            </a:r>
            <a:r>
              <a:rPr lang="en-US" baseline="0" dirty="0"/>
              <a:t> </a:t>
            </a:r>
            <a:r>
              <a:rPr lang="en-US" baseline="0" dirty="0" err="1"/>
              <a:t>trong</a:t>
            </a:r>
            <a:r>
              <a:rPr lang="en-US" baseline="0" dirty="0"/>
              <a:t> y </a:t>
            </a:r>
            <a:r>
              <a:rPr lang="en-US" baseline="0" dirty="0" err="1"/>
              <a:t>học</a:t>
            </a:r>
            <a:endParaRPr lang="en-US" dirty="0"/>
          </a:p>
        </p:txBody>
      </p:sp>
    </p:spTree>
    <p:extLst>
      <p:ext uri="{BB962C8B-B14F-4D97-AF65-F5344CB8AC3E}">
        <p14:creationId xmlns:p14="http://schemas.microsoft.com/office/powerpoint/2010/main" val="2727971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100" b="0" i="0" u="none" strike="noStrike" cap="none" dirty="0">
                <a:solidFill>
                  <a:srgbClr val="000000"/>
                </a:solidFill>
                <a:effectLst/>
                <a:latin typeface="Arial"/>
                <a:ea typeface="Arial"/>
                <a:cs typeface="Arial"/>
                <a:sym typeface="Arial"/>
              </a:rPr>
              <a:t>Loại ma túy này sẽ tạo cho người sử dụng cảm giác hưng phấn, vui vẻ kéo dài. Hay ma túy “trà sữa”, tồn tại ở dạng bột, thường được đựng trong các túi nilon có bao bì bắt mắt, có mùi sữa, được pha cùng với các loại nước có ga tạo thành dung dịch có màu sắc và mùi vị giống như trà sữa thông thường làm tăng thêm độ hưng phấn cho người sử dụng; Kẹo mút cần sa với thành phần các loại bánh kẹo có chứa tinh dầu cần sa, làm cho người dùng có cảm giác kích thích, mơ màng; Tem giấy là miếng giấy được tẩm chất gây ảo giác LSD (Lysergic Axit Diethylamide). Đây là chất gây ảo giác mạnh, được xem là chất ma túy nguy hiểm nhất. Nhìn bên ngoài giống như miếng bìa chơi của trẻ em. Giá mỗi miếng tem này chỉ khoảng 20.000 đồng; Nấm ma thuật có hình dáng không khác những loại nấm thường dùng làm thực phẩm, được du nhập Việt Nam. Loài nấm này gây ảo giác bay bổng, cười khóc vô cớ, người trầm cảm trở nên tươi vui lạ thường...</a:t>
            </a:r>
          </a:p>
          <a:p>
            <a:r>
              <a:rPr lang="vi-VN" sz="1100" b="0" i="0" u="none" strike="noStrike" cap="none" dirty="0">
                <a:solidFill>
                  <a:srgbClr val="000000"/>
                </a:solidFill>
                <a:effectLst/>
                <a:latin typeface="Arial"/>
                <a:ea typeface="Arial"/>
                <a:cs typeface="Arial"/>
                <a:sym typeface="Arial"/>
              </a:rPr>
              <a:t>Theo các nhà chuyên môn, bản chất của các loại nước uống, kẹo, tem... như kể trên thực chất là ma túy tổng hợp, ban đầu chúng đã gây rất nhiều khó khăn cho công tác điều tra, cảnh báo, xử lý vì nhiều người lầm tưởng đó là các loại thực phẩm hay nước uống.</a:t>
            </a:r>
          </a:p>
          <a:p>
            <a:endParaRPr lang="en-US" dirty="0"/>
          </a:p>
        </p:txBody>
      </p:sp>
    </p:spTree>
    <p:extLst>
      <p:ext uri="{BB962C8B-B14F-4D97-AF65-F5344CB8AC3E}">
        <p14:creationId xmlns:p14="http://schemas.microsoft.com/office/powerpoint/2010/main" val="3966829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e856b7abf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e856b7abf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9602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277400" y="1309350"/>
            <a:ext cx="6589200" cy="252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1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5">
  <p:cSld name="BLANK_1_1_1">
    <p:bg>
      <p:bgPr>
        <a:blipFill>
          <a:blip r:embed="rId2">
            <a:alphaModFix/>
          </a:blip>
          <a:stretch>
            <a:fillRect/>
          </a:stretch>
        </a:blipFill>
        <a:effectLst/>
      </p:bgPr>
    </p:bg>
    <p:spTree>
      <p:nvGrpSpPr>
        <p:cNvPr id="1" name="Shape 172"/>
        <p:cNvGrpSpPr/>
        <p:nvPr/>
      </p:nvGrpSpPr>
      <p:grpSpPr>
        <a:xfrm>
          <a:off x="0" y="0"/>
          <a:ext cx="0" cy="0"/>
          <a:chOff x="0" y="0"/>
          <a:chExt cx="0" cy="0"/>
        </a:xfrm>
      </p:grpSpPr>
      <p:pic>
        <p:nvPicPr>
          <p:cNvPr id="173" name="Google Shape;173;p31"/>
          <p:cNvPicPr preferRelativeResize="0"/>
          <p:nvPr/>
        </p:nvPicPr>
        <p:blipFill>
          <a:blip r:embed="rId3">
            <a:alphaModFix/>
          </a:blip>
          <a:stretch>
            <a:fillRect/>
          </a:stretch>
        </p:blipFill>
        <p:spPr>
          <a:xfrm flipH="1">
            <a:off x="6759825" y="-556087"/>
            <a:ext cx="3190425" cy="3190425"/>
          </a:xfrm>
          <a:prstGeom prst="rect">
            <a:avLst/>
          </a:prstGeom>
          <a:noFill/>
          <a:ln>
            <a:noFill/>
          </a:ln>
        </p:spPr>
      </p:pic>
      <p:pic>
        <p:nvPicPr>
          <p:cNvPr id="174" name="Google Shape;174;p31"/>
          <p:cNvPicPr preferRelativeResize="0"/>
          <p:nvPr/>
        </p:nvPicPr>
        <p:blipFill>
          <a:blip r:embed="rId4">
            <a:alphaModFix/>
          </a:blip>
          <a:stretch>
            <a:fillRect/>
          </a:stretch>
        </p:blipFill>
        <p:spPr>
          <a:xfrm>
            <a:off x="296018" y="3577637"/>
            <a:ext cx="1219013" cy="11780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1"/>
          <p:cNvSpPr>
            <a:spLocks noGrp="1" noChangeArrowheads="1"/>
          </p:cNvSpPr>
          <p:nvPr>
            <p:ph type="sldNum" sz="quarter" idx="12"/>
          </p:nvPr>
        </p:nvSpPr>
        <p:spPr>
          <a:ln/>
        </p:spPr>
        <p:txBody>
          <a:bodyPr/>
          <a:lstStyle>
            <a:lvl1pPr>
              <a:defRPr/>
            </a:lvl1pPr>
          </a:lstStyle>
          <a:p>
            <a:fld id="{9D75A244-A0B1-4981-94D0-1286CB635953}" type="slidenum">
              <a:rPr lang="en-US" altLang="en-US"/>
              <a:pPr/>
              <a:t>‹#›</a:t>
            </a:fld>
            <a:endParaRPr lang="en-US" altLang="en-US"/>
          </a:p>
        </p:txBody>
      </p:sp>
    </p:spTree>
    <p:extLst>
      <p:ext uri="{BB962C8B-B14F-4D97-AF65-F5344CB8AC3E}">
        <p14:creationId xmlns:p14="http://schemas.microsoft.com/office/powerpoint/2010/main" val="2331548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4869"/>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1"/>
          <p:cNvSpPr>
            <a:spLocks noGrp="1" noChangeArrowheads="1"/>
          </p:cNvSpPr>
          <p:nvPr>
            <p:ph type="sldNum" sz="quarter" idx="12"/>
          </p:nvPr>
        </p:nvSpPr>
        <p:spPr>
          <a:ln/>
        </p:spPr>
        <p:txBody>
          <a:bodyPr/>
          <a:lstStyle>
            <a:lvl1pPr>
              <a:defRPr/>
            </a:lvl1pPr>
          </a:lstStyle>
          <a:p>
            <a:fld id="{D197995D-04D9-4469-8158-8792C82F72F3}" type="slidenum">
              <a:rPr lang="en-US" altLang="en-US"/>
              <a:pPr/>
              <a:t>‹#›</a:t>
            </a:fld>
            <a:endParaRPr lang="en-US" altLang="en-US"/>
          </a:p>
        </p:txBody>
      </p:sp>
    </p:spTree>
    <p:extLst>
      <p:ext uri="{BB962C8B-B14F-4D97-AF65-F5344CB8AC3E}">
        <p14:creationId xmlns:p14="http://schemas.microsoft.com/office/powerpoint/2010/main" val="141711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2"/>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2"/>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p:cNvSpPr>
            <a:spLocks noGrp="1" noChangeArrowheads="1"/>
          </p:cNvSpPr>
          <p:nvPr>
            <p:ph type="sldNum" sz="quarter" idx="12"/>
          </p:nvPr>
        </p:nvSpPr>
        <p:spPr>
          <a:ln/>
        </p:spPr>
        <p:txBody>
          <a:bodyPr/>
          <a:lstStyle>
            <a:lvl1pPr>
              <a:defRPr/>
            </a:lvl1pPr>
          </a:lstStyle>
          <a:p>
            <a:fld id="{DADDDCC5-3BE2-4423-8233-C0885A130A0B}" type="slidenum">
              <a:rPr lang="en-US" altLang="vi-VN"/>
              <a:pPr/>
              <a:t>‹#›</a:t>
            </a:fld>
            <a:endParaRPr lang="en-US" altLang="vi-VN"/>
          </a:p>
        </p:txBody>
      </p:sp>
    </p:spTree>
    <p:extLst>
      <p:ext uri="{BB962C8B-B14F-4D97-AF65-F5344CB8AC3E}">
        <p14:creationId xmlns:p14="http://schemas.microsoft.com/office/powerpoint/2010/main" val="1037528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2136000" y="1357800"/>
            <a:ext cx="6288000" cy="1169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 name="Google Shape;42;p9"/>
          <p:cNvSpPr txBox="1">
            <a:spLocks noGrp="1"/>
          </p:cNvSpPr>
          <p:nvPr>
            <p:ph type="subTitle" idx="1"/>
          </p:nvPr>
        </p:nvSpPr>
        <p:spPr>
          <a:xfrm>
            <a:off x="2870700" y="2526900"/>
            <a:ext cx="4818600" cy="12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3" name="Google Shape;43;p9"/>
          <p:cNvPicPr preferRelativeResize="0"/>
          <p:nvPr/>
        </p:nvPicPr>
        <p:blipFill>
          <a:blip r:embed="rId3">
            <a:alphaModFix/>
          </a:blip>
          <a:stretch>
            <a:fillRect/>
          </a:stretch>
        </p:blipFill>
        <p:spPr>
          <a:xfrm rot="861316">
            <a:off x="68625" y="2031250"/>
            <a:ext cx="2392169" cy="2311800"/>
          </a:xfrm>
          <a:prstGeom prst="rect">
            <a:avLst/>
          </a:prstGeom>
          <a:noFill/>
          <a:ln>
            <a:noFill/>
          </a:ln>
        </p:spPr>
      </p:pic>
      <p:cxnSp>
        <p:nvCxnSpPr>
          <p:cNvPr id="44" name="Google Shape;44;p9"/>
          <p:cNvCxnSpPr/>
          <p:nvPr/>
        </p:nvCxnSpPr>
        <p:spPr>
          <a:xfrm>
            <a:off x="5035638" y="2471510"/>
            <a:ext cx="488700" cy="0"/>
          </a:xfrm>
          <a:prstGeom prst="straightConnector1">
            <a:avLst/>
          </a:prstGeom>
          <a:noFill/>
          <a:ln w="19050" cap="rnd" cmpd="sng">
            <a:solidFill>
              <a:schemeClr val="accent2"/>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3">
            <a:hlinkClick r:id="rId3" action="ppaction://hlinksldjump"/>
          </p:cNvPr>
          <p:cNvSpPr txBox="1">
            <a:spLocks noGrp="1"/>
          </p:cNvSpPr>
          <p:nvPr>
            <p:ph type="title"/>
          </p:nvPr>
        </p:nvSpPr>
        <p:spPr>
          <a:xfrm>
            <a:off x="2001604" y="730900"/>
            <a:ext cx="22329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1800">
                <a:solidFill>
                  <a:schemeClr val="hlink"/>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6" name="Google Shape;56;p13">
            <a:hlinkClick r:id="rId3" action="ppaction://hlinksldjump"/>
          </p:cNvPr>
          <p:cNvSpPr txBox="1">
            <a:spLocks noGrp="1"/>
          </p:cNvSpPr>
          <p:nvPr>
            <p:ph type="subTitle" idx="1"/>
          </p:nvPr>
        </p:nvSpPr>
        <p:spPr>
          <a:xfrm>
            <a:off x="4471030" y="680025"/>
            <a:ext cx="2232900" cy="59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57" name="Google Shape;57;p13">
            <a:hlinkClick r:id="rId3" action="ppaction://hlinksldjump"/>
          </p:cNvPr>
          <p:cNvSpPr txBox="1">
            <a:spLocks noGrp="1"/>
          </p:cNvSpPr>
          <p:nvPr>
            <p:ph type="title" idx="2" hasCustomPrompt="1"/>
          </p:nvPr>
        </p:nvSpPr>
        <p:spPr>
          <a:xfrm rot="1973">
            <a:off x="719990" y="680325"/>
            <a:ext cx="1045200" cy="593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000"/>
              <a:buNone/>
              <a:defRPr sz="3000">
                <a:solidFill>
                  <a:schemeClr val="hlink"/>
                </a:solidFill>
              </a:defRPr>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
        <p:nvSpPr>
          <p:cNvPr id="58" name="Google Shape;58;p13"/>
          <p:cNvSpPr txBox="1">
            <a:spLocks noGrp="1"/>
          </p:cNvSpPr>
          <p:nvPr>
            <p:ph type="title" idx="3"/>
          </p:nvPr>
        </p:nvSpPr>
        <p:spPr>
          <a:xfrm>
            <a:off x="2001626" y="1796875"/>
            <a:ext cx="2232900" cy="495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9" name="Google Shape;59;p13"/>
          <p:cNvSpPr txBox="1">
            <a:spLocks noGrp="1"/>
          </p:cNvSpPr>
          <p:nvPr>
            <p:ph type="subTitle" idx="4"/>
          </p:nvPr>
        </p:nvSpPr>
        <p:spPr>
          <a:xfrm>
            <a:off x="4471043" y="1747500"/>
            <a:ext cx="2232900" cy="59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60" name="Google Shape;60;p13"/>
          <p:cNvSpPr txBox="1">
            <a:spLocks noGrp="1"/>
          </p:cNvSpPr>
          <p:nvPr>
            <p:ph type="title" idx="5" hasCustomPrompt="1"/>
          </p:nvPr>
        </p:nvSpPr>
        <p:spPr>
          <a:xfrm rot="1973">
            <a:off x="719990" y="1743558"/>
            <a:ext cx="1045200" cy="593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
        <p:nvSpPr>
          <p:cNvPr id="61" name="Google Shape;61;p13"/>
          <p:cNvSpPr txBox="1">
            <a:spLocks noGrp="1"/>
          </p:cNvSpPr>
          <p:nvPr>
            <p:ph type="title" idx="6"/>
          </p:nvPr>
        </p:nvSpPr>
        <p:spPr>
          <a:xfrm>
            <a:off x="2001676" y="2735700"/>
            <a:ext cx="2232900" cy="739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 name="Google Shape;62;p13"/>
          <p:cNvSpPr txBox="1">
            <a:spLocks noGrp="1"/>
          </p:cNvSpPr>
          <p:nvPr>
            <p:ph type="subTitle" idx="7"/>
          </p:nvPr>
        </p:nvSpPr>
        <p:spPr>
          <a:xfrm>
            <a:off x="4471043" y="2808600"/>
            <a:ext cx="2232900" cy="59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63" name="Google Shape;63;p13"/>
          <p:cNvSpPr txBox="1">
            <a:spLocks noGrp="1"/>
          </p:cNvSpPr>
          <p:nvPr>
            <p:ph type="title" idx="8" hasCustomPrompt="1"/>
          </p:nvPr>
        </p:nvSpPr>
        <p:spPr>
          <a:xfrm rot="1973">
            <a:off x="719990" y="2806792"/>
            <a:ext cx="1045200" cy="593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
        <p:nvSpPr>
          <p:cNvPr id="64" name="Google Shape;64;p13"/>
          <p:cNvSpPr txBox="1">
            <a:spLocks noGrp="1"/>
          </p:cNvSpPr>
          <p:nvPr>
            <p:ph type="title" idx="9"/>
          </p:nvPr>
        </p:nvSpPr>
        <p:spPr>
          <a:xfrm>
            <a:off x="2001618" y="3916500"/>
            <a:ext cx="2232900" cy="500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5" name="Google Shape;65;p13"/>
          <p:cNvSpPr txBox="1">
            <a:spLocks noGrp="1"/>
          </p:cNvSpPr>
          <p:nvPr>
            <p:ph type="subTitle" idx="13"/>
          </p:nvPr>
        </p:nvSpPr>
        <p:spPr>
          <a:xfrm>
            <a:off x="4471043" y="3869700"/>
            <a:ext cx="2232900" cy="59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66" name="Google Shape;66;p13"/>
          <p:cNvSpPr txBox="1">
            <a:spLocks noGrp="1"/>
          </p:cNvSpPr>
          <p:nvPr>
            <p:ph type="title" idx="14" hasCustomPrompt="1"/>
          </p:nvPr>
        </p:nvSpPr>
        <p:spPr>
          <a:xfrm rot="1973">
            <a:off x="719990" y="3870025"/>
            <a:ext cx="1045200" cy="593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pic>
        <p:nvPicPr>
          <p:cNvPr id="67" name="Google Shape;67;p13"/>
          <p:cNvPicPr preferRelativeResize="0"/>
          <p:nvPr/>
        </p:nvPicPr>
        <p:blipFill>
          <a:blip r:embed="rId4">
            <a:alphaModFix/>
          </a:blip>
          <a:stretch>
            <a:fillRect/>
          </a:stretch>
        </p:blipFill>
        <p:spPr>
          <a:xfrm>
            <a:off x="8028996" y="1099797"/>
            <a:ext cx="904275" cy="873900"/>
          </a:xfrm>
          <a:prstGeom prst="rect">
            <a:avLst/>
          </a:prstGeom>
          <a:noFill/>
          <a:ln>
            <a:noFill/>
          </a:ln>
        </p:spPr>
      </p:pic>
      <p:pic>
        <p:nvPicPr>
          <p:cNvPr id="68" name="Google Shape;68;p13"/>
          <p:cNvPicPr preferRelativeResize="0"/>
          <p:nvPr/>
        </p:nvPicPr>
        <p:blipFill>
          <a:blip r:embed="rId5">
            <a:alphaModFix/>
          </a:blip>
          <a:stretch>
            <a:fillRect/>
          </a:stretch>
        </p:blipFill>
        <p:spPr>
          <a:xfrm>
            <a:off x="7356368" y="2173869"/>
            <a:ext cx="2135257" cy="2135257"/>
          </a:xfrm>
          <a:prstGeom prst="rect">
            <a:avLst/>
          </a:prstGeom>
          <a:noFill/>
          <a:ln>
            <a:noFill/>
          </a:ln>
        </p:spPr>
      </p:pic>
      <p:pic>
        <p:nvPicPr>
          <p:cNvPr id="69" name="Google Shape;69;p13"/>
          <p:cNvPicPr preferRelativeResize="0"/>
          <p:nvPr/>
        </p:nvPicPr>
        <p:blipFill>
          <a:blip r:embed="rId6">
            <a:alphaModFix/>
          </a:blip>
          <a:stretch>
            <a:fillRect/>
          </a:stretch>
        </p:blipFill>
        <p:spPr>
          <a:xfrm rot="-620658">
            <a:off x="7021398" y="1541777"/>
            <a:ext cx="1031281" cy="99664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blipFill>
          <a:blip r:embed="rId2">
            <a:alphaModFix/>
          </a:blip>
          <a:stretch>
            <a:fillRect/>
          </a:stretch>
        </a:blipFill>
        <a:effectLst/>
      </p:bgPr>
    </p:bg>
    <p:spTree>
      <p:nvGrpSpPr>
        <p:cNvPr id="1" name="Shape 16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16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blipFill>
          <a:blip r:embed="rId2">
            <a:alphaModFix/>
          </a:blip>
          <a:stretch>
            <a:fillRect/>
          </a:stretch>
        </a:blipFill>
        <a:effectLst/>
      </p:bgPr>
    </p:bg>
    <p:spTree>
      <p:nvGrpSpPr>
        <p:cNvPr id="1" name="Shape 16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LANK_1_1_1_1_1_1_1_1_1_1">
    <p:bg>
      <p:bgPr>
        <a:blipFill>
          <a:blip r:embed="rId2">
            <a:alphaModFix/>
          </a:blip>
          <a:stretch>
            <a:fillRect/>
          </a:stretch>
        </a:blipFill>
        <a:effectLst/>
      </p:bgPr>
    </p:bg>
    <p:spTree>
      <p:nvGrpSpPr>
        <p:cNvPr id="1" name="Shape 16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BLANK_1_2">
    <p:bg>
      <p:bgPr>
        <a:blipFill>
          <a:blip r:embed="rId2">
            <a:alphaModFix/>
          </a:blip>
          <a:stretch>
            <a:fillRect/>
          </a:stretch>
        </a:blipFill>
        <a:effectLst/>
      </p:bgPr>
    </p:bg>
    <p:spTree>
      <p:nvGrpSpPr>
        <p:cNvPr id="1" name="Shape 168"/>
        <p:cNvGrpSpPr/>
        <p:nvPr/>
      </p:nvGrpSpPr>
      <p:grpSpPr>
        <a:xfrm>
          <a:off x="0" y="0"/>
          <a:ext cx="0" cy="0"/>
          <a:chOff x="0" y="0"/>
          <a:chExt cx="0" cy="0"/>
        </a:xfrm>
      </p:grpSpPr>
      <p:pic>
        <p:nvPicPr>
          <p:cNvPr id="169" name="Google Shape;169;p30"/>
          <p:cNvPicPr preferRelativeResize="0"/>
          <p:nvPr/>
        </p:nvPicPr>
        <p:blipFill>
          <a:blip r:embed="rId3">
            <a:alphaModFix/>
          </a:blip>
          <a:stretch>
            <a:fillRect/>
          </a:stretch>
        </p:blipFill>
        <p:spPr>
          <a:xfrm>
            <a:off x="719996" y="3890297"/>
            <a:ext cx="904275" cy="873900"/>
          </a:xfrm>
          <a:prstGeom prst="rect">
            <a:avLst/>
          </a:prstGeom>
          <a:noFill/>
          <a:ln>
            <a:noFill/>
          </a:ln>
        </p:spPr>
      </p:pic>
      <p:pic>
        <p:nvPicPr>
          <p:cNvPr id="170" name="Google Shape;170;p30"/>
          <p:cNvPicPr preferRelativeResize="0"/>
          <p:nvPr/>
        </p:nvPicPr>
        <p:blipFill>
          <a:blip r:embed="rId4">
            <a:alphaModFix/>
          </a:blip>
          <a:stretch>
            <a:fillRect/>
          </a:stretch>
        </p:blipFill>
        <p:spPr>
          <a:xfrm>
            <a:off x="7356368" y="2173869"/>
            <a:ext cx="2135257" cy="2135257"/>
          </a:xfrm>
          <a:prstGeom prst="rect">
            <a:avLst/>
          </a:prstGeom>
          <a:noFill/>
          <a:ln>
            <a:noFill/>
          </a:ln>
        </p:spPr>
      </p:pic>
      <p:pic>
        <p:nvPicPr>
          <p:cNvPr id="171" name="Google Shape;171;p30"/>
          <p:cNvPicPr preferRelativeResize="0"/>
          <p:nvPr/>
        </p:nvPicPr>
        <p:blipFill>
          <a:blip r:embed="rId5">
            <a:alphaModFix/>
          </a:blip>
          <a:stretch>
            <a:fillRect/>
          </a:stretch>
        </p:blipFill>
        <p:spPr>
          <a:xfrm rot="-620658">
            <a:off x="384098" y="18652"/>
            <a:ext cx="1031281" cy="99664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100"/>
              <a:buFont typeface="Dela Gothic One"/>
              <a:buNone/>
              <a:defRPr sz="3100">
                <a:solidFill>
                  <a:schemeClr val="dk2"/>
                </a:solidFill>
                <a:latin typeface="Dela Gothic One"/>
                <a:ea typeface="Dela Gothic One"/>
                <a:cs typeface="Dela Gothic One"/>
                <a:sym typeface="Dela Gothic One"/>
              </a:defRPr>
            </a:lvl1pPr>
            <a:lvl2pPr lvl="1" algn="ctr" rtl="0">
              <a:spcBef>
                <a:spcPts val="0"/>
              </a:spcBef>
              <a:spcAft>
                <a:spcPts val="0"/>
              </a:spcAft>
              <a:buClr>
                <a:schemeClr val="dk2"/>
              </a:buClr>
              <a:buSzPts val="3100"/>
              <a:buFont typeface="Dela Gothic One"/>
              <a:buNone/>
              <a:defRPr sz="3100">
                <a:solidFill>
                  <a:schemeClr val="dk2"/>
                </a:solidFill>
                <a:latin typeface="Dela Gothic One"/>
                <a:ea typeface="Dela Gothic One"/>
                <a:cs typeface="Dela Gothic One"/>
                <a:sym typeface="Dela Gothic One"/>
              </a:defRPr>
            </a:lvl2pPr>
            <a:lvl3pPr lvl="2" algn="ctr" rtl="0">
              <a:spcBef>
                <a:spcPts val="0"/>
              </a:spcBef>
              <a:spcAft>
                <a:spcPts val="0"/>
              </a:spcAft>
              <a:buClr>
                <a:schemeClr val="dk2"/>
              </a:buClr>
              <a:buSzPts val="3100"/>
              <a:buFont typeface="Dela Gothic One"/>
              <a:buNone/>
              <a:defRPr sz="3100">
                <a:solidFill>
                  <a:schemeClr val="dk2"/>
                </a:solidFill>
                <a:latin typeface="Dela Gothic One"/>
                <a:ea typeface="Dela Gothic One"/>
                <a:cs typeface="Dela Gothic One"/>
                <a:sym typeface="Dela Gothic One"/>
              </a:defRPr>
            </a:lvl3pPr>
            <a:lvl4pPr lvl="3" algn="ctr" rtl="0">
              <a:spcBef>
                <a:spcPts val="0"/>
              </a:spcBef>
              <a:spcAft>
                <a:spcPts val="0"/>
              </a:spcAft>
              <a:buClr>
                <a:schemeClr val="dk2"/>
              </a:buClr>
              <a:buSzPts val="3100"/>
              <a:buFont typeface="Dela Gothic One"/>
              <a:buNone/>
              <a:defRPr sz="3100">
                <a:solidFill>
                  <a:schemeClr val="dk2"/>
                </a:solidFill>
                <a:latin typeface="Dela Gothic One"/>
                <a:ea typeface="Dela Gothic One"/>
                <a:cs typeface="Dela Gothic One"/>
                <a:sym typeface="Dela Gothic One"/>
              </a:defRPr>
            </a:lvl4pPr>
            <a:lvl5pPr lvl="4" algn="ctr" rtl="0">
              <a:spcBef>
                <a:spcPts val="0"/>
              </a:spcBef>
              <a:spcAft>
                <a:spcPts val="0"/>
              </a:spcAft>
              <a:buClr>
                <a:schemeClr val="dk2"/>
              </a:buClr>
              <a:buSzPts val="3100"/>
              <a:buFont typeface="Dela Gothic One"/>
              <a:buNone/>
              <a:defRPr sz="3100">
                <a:solidFill>
                  <a:schemeClr val="dk2"/>
                </a:solidFill>
                <a:latin typeface="Dela Gothic One"/>
                <a:ea typeface="Dela Gothic One"/>
                <a:cs typeface="Dela Gothic One"/>
                <a:sym typeface="Dela Gothic One"/>
              </a:defRPr>
            </a:lvl5pPr>
            <a:lvl6pPr lvl="5" algn="ctr" rtl="0">
              <a:spcBef>
                <a:spcPts val="0"/>
              </a:spcBef>
              <a:spcAft>
                <a:spcPts val="0"/>
              </a:spcAft>
              <a:buClr>
                <a:schemeClr val="dk2"/>
              </a:buClr>
              <a:buSzPts val="3100"/>
              <a:buFont typeface="Dela Gothic One"/>
              <a:buNone/>
              <a:defRPr sz="3100">
                <a:solidFill>
                  <a:schemeClr val="dk2"/>
                </a:solidFill>
                <a:latin typeface="Dela Gothic One"/>
                <a:ea typeface="Dela Gothic One"/>
                <a:cs typeface="Dela Gothic One"/>
                <a:sym typeface="Dela Gothic One"/>
              </a:defRPr>
            </a:lvl6pPr>
            <a:lvl7pPr lvl="6" algn="ctr" rtl="0">
              <a:spcBef>
                <a:spcPts val="0"/>
              </a:spcBef>
              <a:spcAft>
                <a:spcPts val="0"/>
              </a:spcAft>
              <a:buClr>
                <a:schemeClr val="dk2"/>
              </a:buClr>
              <a:buSzPts val="3100"/>
              <a:buFont typeface="Dela Gothic One"/>
              <a:buNone/>
              <a:defRPr sz="3100">
                <a:solidFill>
                  <a:schemeClr val="dk2"/>
                </a:solidFill>
                <a:latin typeface="Dela Gothic One"/>
                <a:ea typeface="Dela Gothic One"/>
                <a:cs typeface="Dela Gothic One"/>
                <a:sym typeface="Dela Gothic One"/>
              </a:defRPr>
            </a:lvl7pPr>
            <a:lvl8pPr lvl="7" algn="ctr" rtl="0">
              <a:spcBef>
                <a:spcPts val="0"/>
              </a:spcBef>
              <a:spcAft>
                <a:spcPts val="0"/>
              </a:spcAft>
              <a:buClr>
                <a:schemeClr val="dk2"/>
              </a:buClr>
              <a:buSzPts val="3100"/>
              <a:buFont typeface="Dela Gothic One"/>
              <a:buNone/>
              <a:defRPr sz="3100">
                <a:solidFill>
                  <a:schemeClr val="dk2"/>
                </a:solidFill>
                <a:latin typeface="Dela Gothic One"/>
                <a:ea typeface="Dela Gothic One"/>
                <a:cs typeface="Dela Gothic One"/>
                <a:sym typeface="Dela Gothic One"/>
              </a:defRPr>
            </a:lvl8pPr>
            <a:lvl9pPr lvl="8" algn="ctr" rtl="0">
              <a:spcBef>
                <a:spcPts val="0"/>
              </a:spcBef>
              <a:spcAft>
                <a:spcPts val="0"/>
              </a:spcAft>
              <a:buClr>
                <a:schemeClr val="dk2"/>
              </a:buClr>
              <a:buSzPts val="3100"/>
              <a:buFont typeface="Dela Gothic One"/>
              <a:buNone/>
              <a:defRPr sz="3100">
                <a:solidFill>
                  <a:schemeClr val="dk2"/>
                </a:solidFill>
                <a:latin typeface="Dela Gothic One"/>
                <a:ea typeface="Dela Gothic One"/>
                <a:cs typeface="Dela Gothic One"/>
                <a:sym typeface="Dela Gothic One"/>
              </a:defRPr>
            </a:lvl9pPr>
          </a:lstStyle>
          <a:p>
            <a:endParaRPr/>
          </a:p>
        </p:txBody>
      </p:sp>
      <p:sp>
        <p:nvSpPr>
          <p:cNvPr id="7" name="Google Shape;7;p1"/>
          <p:cNvSpPr txBox="1">
            <a:spLocks noGrp="1"/>
          </p:cNvSpPr>
          <p:nvPr>
            <p:ph type="body" idx="1"/>
          </p:nvPr>
        </p:nvSpPr>
        <p:spPr>
          <a:xfrm>
            <a:off x="720000" y="1190300"/>
            <a:ext cx="7704000" cy="3413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8" r:id="rId3"/>
    <p:sldLayoutId id="2147483659" r:id="rId4"/>
    <p:sldLayoutId id="2147483672" r:id="rId5"/>
    <p:sldLayoutId id="2147483673" r:id="rId6"/>
    <p:sldLayoutId id="2147483674" r:id="rId7"/>
    <p:sldLayoutId id="2147483675" r:id="rId8"/>
    <p:sldLayoutId id="2147483676" r:id="rId9"/>
    <p:sldLayoutId id="2147483677" r:id="rId10"/>
    <p:sldLayoutId id="2147483681" r:id="rId11"/>
    <p:sldLayoutId id="2147483682" r:id="rId12"/>
    <p:sldLayoutId id="214748368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5"/>
          <p:cNvSpPr txBox="1">
            <a:spLocks noGrp="1"/>
          </p:cNvSpPr>
          <p:nvPr>
            <p:ph type="title"/>
          </p:nvPr>
        </p:nvSpPr>
        <p:spPr>
          <a:xfrm>
            <a:off x="1030057" y="1952138"/>
            <a:ext cx="7083859" cy="2524800"/>
          </a:xfrm>
          <a:prstGeom prst="rect">
            <a:avLst/>
          </a:prstGeom>
        </p:spPr>
        <p:txBody>
          <a:bodyPr spcFirstLastPara="1" wrap="square" lIns="91425" tIns="91425" rIns="91425" bIns="91425" anchor="ctr" anchorCtr="0">
            <a:noAutofit/>
          </a:bodyPr>
          <a:lstStyle/>
          <a:p>
            <a:r>
              <a:rPr lang="en-US" sz="3200" dirty="0"/>
              <a:t>TÁC HẠI CỦA MA TÚY VÀ PHÒNG CHỐNG MA TÚY HỌC ĐƯỜNG </a:t>
            </a:r>
            <a:br>
              <a:rPr lang="en-US" sz="3200" dirty="0"/>
            </a:br>
            <a:r>
              <a:rPr lang="en-US" sz="3200" dirty="0"/>
              <a:t>NH 2021-2022</a:t>
            </a:r>
            <a:endParaRPr lang="vi-VN" sz="3200" dirty="0"/>
          </a:p>
        </p:txBody>
      </p:sp>
      <p:cxnSp>
        <p:nvCxnSpPr>
          <p:cNvPr id="343" name="Google Shape;343;p45"/>
          <p:cNvCxnSpPr/>
          <p:nvPr/>
        </p:nvCxnSpPr>
        <p:spPr>
          <a:xfrm>
            <a:off x="4327638" y="4572175"/>
            <a:ext cx="488700" cy="0"/>
          </a:xfrm>
          <a:prstGeom prst="straightConnector1">
            <a:avLst/>
          </a:prstGeom>
          <a:noFill/>
          <a:ln w="19050" cap="rnd" cmpd="sng">
            <a:solidFill>
              <a:schemeClr val="accent2"/>
            </a:solidFill>
            <a:prstDash val="solid"/>
            <a:round/>
            <a:headEnd type="none" w="med" len="med"/>
            <a:tailEnd type="none" w="med" len="med"/>
          </a:ln>
        </p:spPr>
      </p:cxnSp>
      <p:cxnSp>
        <p:nvCxnSpPr>
          <p:cNvPr id="344" name="Google Shape;344;p45"/>
          <p:cNvCxnSpPr/>
          <p:nvPr/>
        </p:nvCxnSpPr>
        <p:spPr>
          <a:xfrm>
            <a:off x="4327635" y="1859970"/>
            <a:ext cx="488700" cy="0"/>
          </a:xfrm>
          <a:prstGeom prst="straightConnector1">
            <a:avLst/>
          </a:prstGeom>
          <a:noFill/>
          <a:ln w="19050" cap="rnd" cmpd="sng">
            <a:solidFill>
              <a:schemeClr val="accent2"/>
            </a:solidFill>
            <a:prstDash val="solid"/>
            <a:round/>
            <a:headEnd type="none" w="med" len="med"/>
            <a:tailEnd type="none" w="med" len="med"/>
          </a:ln>
        </p:spPr>
      </p:cxnSp>
      <p:sp>
        <p:nvSpPr>
          <p:cNvPr id="2" name="TextBox 1"/>
          <p:cNvSpPr txBox="1"/>
          <p:nvPr/>
        </p:nvSpPr>
        <p:spPr>
          <a:xfrm>
            <a:off x="1774585" y="1336750"/>
            <a:ext cx="5594801" cy="523220"/>
          </a:xfrm>
          <a:prstGeom prst="rect">
            <a:avLst/>
          </a:prstGeom>
          <a:noFill/>
        </p:spPr>
        <p:txBody>
          <a:bodyPr wrap="none" rtlCol="0">
            <a:spAutoFit/>
          </a:bodyPr>
          <a:lstStyle/>
          <a:p>
            <a:r>
              <a:rPr lang="en-US" sz="2800" dirty="0">
                <a:solidFill>
                  <a:srgbClr val="C00000"/>
                </a:solidFill>
                <a:latin typeface="Dela Gothic One" panose="020B0604020202020204" charset="-128"/>
                <a:ea typeface="Dela Gothic One" panose="020B0604020202020204" charset="-128"/>
              </a:rPr>
              <a:t>SINH HOẠT CHUYÊN ĐỀ</a:t>
            </a:r>
          </a:p>
        </p:txBody>
      </p:sp>
      <p:sp>
        <p:nvSpPr>
          <p:cNvPr id="8" name="TextBox 7">
            <a:extLst>
              <a:ext uri="{FF2B5EF4-FFF2-40B4-BE49-F238E27FC236}">
                <a16:creationId xmlns:a16="http://schemas.microsoft.com/office/drawing/2014/main" id="{A99020C5-4C38-E542-A2FD-BF23177E3533}"/>
              </a:ext>
            </a:extLst>
          </p:cNvPr>
          <p:cNvSpPr txBox="1"/>
          <p:nvPr/>
        </p:nvSpPr>
        <p:spPr>
          <a:xfrm>
            <a:off x="1421836" y="327694"/>
            <a:ext cx="7722164" cy="369332"/>
          </a:xfrm>
          <a:prstGeom prst="rect">
            <a:avLst/>
          </a:prstGeom>
          <a:noFill/>
        </p:spPr>
        <p:txBody>
          <a:bodyPr wrap="square" rtlCol="0">
            <a:spAutoFit/>
          </a:bodyPr>
          <a:lstStyle/>
          <a:p>
            <a:pPr algn="ctr"/>
            <a:r>
              <a:rPr lang="en-US" sz="1800" dirty="0">
                <a:latin typeface="Dela Gothic One" panose="020B0604020202020204" charset="-128"/>
                <a:ea typeface="Dela Gothic One" panose="020B0604020202020204" charset="-128"/>
              </a:rPr>
              <a:t>TRƯỜNG THCS NGÔ SĨ LIÊN</a:t>
            </a:r>
          </a:p>
        </p:txBody>
      </p:sp>
      <p:pic>
        <p:nvPicPr>
          <p:cNvPr id="9" name="Picture 8">
            <a:extLst>
              <a:ext uri="{FF2B5EF4-FFF2-40B4-BE49-F238E27FC236}">
                <a16:creationId xmlns:a16="http://schemas.microsoft.com/office/drawing/2014/main" id="{5F112502-D6DA-B740-829C-DC9DB83C6D0C}"/>
              </a:ext>
            </a:extLst>
          </p:cNvPr>
          <p:cNvPicPr>
            <a:picLocks noChangeAspect="1"/>
          </p:cNvPicPr>
          <p:nvPr/>
        </p:nvPicPr>
        <p:blipFill>
          <a:blip r:embed="rId3"/>
          <a:stretch>
            <a:fillRect/>
          </a:stretch>
        </p:blipFill>
        <p:spPr>
          <a:xfrm>
            <a:off x="2333092" y="148870"/>
            <a:ext cx="726979" cy="7269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1432193" y="470972"/>
            <a:ext cx="5986807" cy="523220"/>
          </a:xfrm>
          <a:prstGeom prst="rect">
            <a:avLst/>
          </a:prstGeom>
          <a:noFill/>
          <a:ln>
            <a:noFill/>
          </a:ln>
        </p:spPr>
        <p:txBody>
          <a:bodyPr wrap="square">
            <a:spAutoFit/>
          </a:bodyPr>
          <a:lstStyle>
            <a:lvl1pPr>
              <a:defRPr>
                <a:solidFill>
                  <a:schemeClr val="tx1"/>
                </a:solidFill>
                <a:latin typeface="Verdana" pitchFamily="34" charset="0"/>
                <a:cs typeface="Arial" charset="0"/>
              </a:defRPr>
            </a:lvl1pPr>
            <a:lvl2pPr marL="742950" indent="-285750">
              <a:defRPr>
                <a:solidFill>
                  <a:schemeClr val="tx1"/>
                </a:solidFill>
                <a:latin typeface="Verdana" pitchFamily="34" charset="0"/>
                <a:cs typeface="Arial" charset="0"/>
              </a:defRPr>
            </a:lvl2pPr>
            <a:lvl3pPr marL="1143000" indent="-228600">
              <a:defRPr>
                <a:solidFill>
                  <a:schemeClr val="tx1"/>
                </a:solidFill>
                <a:latin typeface="Verdana" pitchFamily="34" charset="0"/>
                <a:cs typeface="Arial" charset="0"/>
              </a:defRPr>
            </a:lvl3pPr>
            <a:lvl4pPr marL="1600200" indent="-228600">
              <a:defRPr>
                <a:solidFill>
                  <a:schemeClr val="tx1"/>
                </a:solidFill>
                <a:latin typeface="Verdana" pitchFamily="34" charset="0"/>
                <a:cs typeface="Arial" charset="0"/>
              </a:defRPr>
            </a:lvl4pPr>
            <a:lvl5pPr marL="2057400" indent="-22860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defRPr/>
            </a:pPr>
            <a:r>
              <a:rPr lang="en-US" altLang="vi-VN" sz="2800" b="1" dirty="0" err="1">
                <a:solidFill>
                  <a:schemeClr val="accent5">
                    <a:lumMod val="50000"/>
                  </a:schemeClr>
                </a:solidFill>
                <a:latin typeface="Dela Gothic One" panose="020B0604020202020204" charset="-128"/>
                <a:ea typeface="Dela Gothic One" panose="020B0604020202020204" charset="-128"/>
              </a:rPr>
              <a:t>Quan</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sát</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hình</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ảnh</a:t>
            </a:r>
            <a:r>
              <a:rPr lang="en-US" altLang="vi-VN" sz="2800" b="1" dirty="0">
                <a:solidFill>
                  <a:schemeClr val="accent5">
                    <a:lumMod val="50000"/>
                  </a:schemeClr>
                </a:solidFill>
                <a:latin typeface="Dela Gothic One" panose="020B0604020202020204" charset="-128"/>
                <a:ea typeface="Dela Gothic One" panose="020B0604020202020204" charset="-128"/>
              </a:rPr>
              <a:t> ma </a:t>
            </a:r>
            <a:r>
              <a:rPr lang="en-US" altLang="vi-VN" sz="2800" b="1" dirty="0" err="1">
                <a:solidFill>
                  <a:schemeClr val="accent5">
                    <a:lumMod val="50000"/>
                  </a:schemeClr>
                </a:solidFill>
                <a:latin typeface="Dela Gothic One" panose="020B0604020202020204" charset="-128"/>
                <a:ea typeface="Dela Gothic One" panose="020B0604020202020204" charset="-128"/>
              </a:rPr>
              <a:t>túy</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đá</a:t>
            </a:r>
            <a:endParaRPr lang="en-US" altLang="vi-VN" sz="2800" b="1" dirty="0">
              <a:solidFill>
                <a:schemeClr val="accent5">
                  <a:lumMod val="50000"/>
                </a:schemeClr>
              </a:solidFill>
              <a:latin typeface="Dela Gothic One" panose="020B0604020202020204" charset="-128"/>
              <a:ea typeface="Dela Gothic One" panose="020B060402020202020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285875"/>
            <a:ext cx="4572000" cy="2571750"/>
          </a:xfrm>
          <a:prstGeom prst="rect">
            <a:avLst/>
          </a:prstGeom>
        </p:spPr>
      </p:pic>
    </p:spTree>
    <p:extLst>
      <p:ext uri="{BB962C8B-B14F-4D97-AF65-F5344CB8AC3E}">
        <p14:creationId xmlns:p14="http://schemas.microsoft.com/office/powerpoint/2010/main" val="2549175274"/>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1432193" y="470972"/>
            <a:ext cx="5986807" cy="523220"/>
          </a:xfrm>
          <a:prstGeom prst="rect">
            <a:avLst/>
          </a:prstGeom>
          <a:noFill/>
          <a:ln>
            <a:noFill/>
          </a:ln>
        </p:spPr>
        <p:txBody>
          <a:bodyPr wrap="square">
            <a:spAutoFit/>
          </a:bodyPr>
          <a:lstStyle>
            <a:lvl1pPr>
              <a:defRPr>
                <a:solidFill>
                  <a:schemeClr val="tx1"/>
                </a:solidFill>
                <a:latin typeface="Verdana" pitchFamily="34" charset="0"/>
                <a:cs typeface="Arial" charset="0"/>
              </a:defRPr>
            </a:lvl1pPr>
            <a:lvl2pPr marL="742950" indent="-285750">
              <a:defRPr>
                <a:solidFill>
                  <a:schemeClr val="tx1"/>
                </a:solidFill>
                <a:latin typeface="Verdana" pitchFamily="34" charset="0"/>
                <a:cs typeface="Arial" charset="0"/>
              </a:defRPr>
            </a:lvl2pPr>
            <a:lvl3pPr marL="1143000" indent="-228600">
              <a:defRPr>
                <a:solidFill>
                  <a:schemeClr val="tx1"/>
                </a:solidFill>
                <a:latin typeface="Verdana" pitchFamily="34" charset="0"/>
                <a:cs typeface="Arial" charset="0"/>
              </a:defRPr>
            </a:lvl3pPr>
            <a:lvl4pPr marL="1600200" indent="-228600">
              <a:defRPr>
                <a:solidFill>
                  <a:schemeClr val="tx1"/>
                </a:solidFill>
                <a:latin typeface="Verdana" pitchFamily="34" charset="0"/>
                <a:cs typeface="Arial" charset="0"/>
              </a:defRPr>
            </a:lvl4pPr>
            <a:lvl5pPr marL="2057400" indent="-22860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defRPr/>
            </a:pPr>
            <a:r>
              <a:rPr lang="en-US" altLang="vi-VN" sz="2800" b="1" dirty="0" err="1">
                <a:solidFill>
                  <a:schemeClr val="accent5">
                    <a:lumMod val="50000"/>
                  </a:schemeClr>
                </a:solidFill>
                <a:latin typeface="Dela Gothic One" panose="020B0604020202020204" charset="-128"/>
                <a:ea typeface="Dela Gothic One" panose="020B0604020202020204" charset="-128"/>
              </a:rPr>
              <a:t>Quan</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sát</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hình</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ảnh</a:t>
            </a:r>
            <a:r>
              <a:rPr lang="en-US" altLang="vi-VN" sz="2800" b="1" dirty="0">
                <a:solidFill>
                  <a:schemeClr val="accent5">
                    <a:lumMod val="50000"/>
                  </a:schemeClr>
                </a:solidFill>
                <a:latin typeface="Dela Gothic One" panose="020B0604020202020204" charset="-128"/>
                <a:ea typeface="Dela Gothic One" panose="020B0604020202020204" charset="-128"/>
              </a:rPr>
              <a:t> tem </a:t>
            </a:r>
            <a:r>
              <a:rPr lang="en-US" altLang="vi-VN" sz="2800" b="1" dirty="0" err="1">
                <a:solidFill>
                  <a:schemeClr val="accent5">
                    <a:lumMod val="50000"/>
                  </a:schemeClr>
                </a:solidFill>
                <a:latin typeface="Dela Gothic One" panose="020B0604020202020204" charset="-128"/>
                <a:ea typeface="Dela Gothic One" panose="020B0604020202020204" charset="-128"/>
              </a:rPr>
              <a:t>giấy</a:t>
            </a:r>
            <a:endParaRPr lang="en-US" altLang="vi-VN" sz="2800" b="1" dirty="0">
              <a:solidFill>
                <a:schemeClr val="accent5">
                  <a:lumMod val="50000"/>
                </a:schemeClr>
              </a:solidFill>
              <a:latin typeface="Dela Gothic One" panose="020B0604020202020204" charset="-128"/>
              <a:ea typeface="Dela Gothic One" panose="020B0604020202020204"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866" y="1534786"/>
            <a:ext cx="4537113" cy="25521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366" y="1566116"/>
            <a:ext cx="2788449" cy="2467432"/>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3429214112"/>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460" y="1416497"/>
            <a:ext cx="4538949" cy="25109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90" y="1421172"/>
            <a:ext cx="3749974" cy="2506233"/>
          </a:xfrm>
          <a:prstGeom prst="rect">
            <a:avLst/>
          </a:prstGeom>
        </p:spPr>
      </p:pic>
      <p:sp>
        <p:nvSpPr>
          <p:cNvPr id="4" name="Text Box 8"/>
          <p:cNvSpPr txBox="1">
            <a:spLocks noChangeArrowheads="1"/>
          </p:cNvSpPr>
          <p:nvPr/>
        </p:nvSpPr>
        <p:spPr bwMode="auto">
          <a:xfrm>
            <a:off x="1432193" y="470972"/>
            <a:ext cx="5986807" cy="523220"/>
          </a:xfrm>
          <a:prstGeom prst="rect">
            <a:avLst/>
          </a:prstGeom>
          <a:noFill/>
          <a:ln>
            <a:noFill/>
          </a:ln>
        </p:spPr>
        <p:txBody>
          <a:bodyPr wrap="square">
            <a:spAutoFit/>
          </a:bodyPr>
          <a:lstStyle>
            <a:lvl1pPr>
              <a:defRPr>
                <a:solidFill>
                  <a:schemeClr val="tx1"/>
                </a:solidFill>
                <a:latin typeface="Verdana" pitchFamily="34" charset="0"/>
                <a:cs typeface="Arial" charset="0"/>
              </a:defRPr>
            </a:lvl1pPr>
            <a:lvl2pPr marL="742950" indent="-285750">
              <a:defRPr>
                <a:solidFill>
                  <a:schemeClr val="tx1"/>
                </a:solidFill>
                <a:latin typeface="Verdana" pitchFamily="34" charset="0"/>
                <a:cs typeface="Arial" charset="0"/>
              </a:defRPr>
            </a:lvl2pPr>
            <a:lvl3pPr marL="1143000" indent="-228600">
              <a:defRPr>
                <a:solidFill>
                  <a:schemeClr val="tx1"/>
                </a:solidFill>
                <a:latin typeface="Verdana" pitchFamily="34" charset="0"/>
                <a:cs typeface="Arial" charset="0"/>
              </a:defRPr>
            </a:lvl3pPr>
            <a:lvl4pPr marL="1600200" indent="-228600">
              <a:defRPr>
                <a:solidFill>
                  <a:schemeClr val="tx1"/>
                </a:solidFill>
                <a:latin typeface="Verdana" pitchFamily="34" charset="0"/>
                <a:cs typeface="Arial" charset="0"/>
              </a:defRPr>
            </a:lvl4pPr>
            <a:lvl5pPr marL="2057400" indent="-22860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defRPr/>
            </a:pPr>
            <a:r>
              <a:rPr lang="en-US" altLang="vi-VN" sz="2800" b="1" dirty="0" err="1">
                <a:solidFill>
                  <a:schemeClr val="accent5">
                    <a:lumMod val="50000"/>
                  </a:schemeClr>
                </a:solidFill>
                <a:latin typeface="Dela Gothic One" panose="020B0604020202020204" charset="-128"/>
                <a:ea typeface="Dela Gothic One" panose="020B0604020202020204" charset="-128"/>
              </a:rPr>
              <a:t>Một</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số</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loại</a:t>
            </a:r>
            <a:r>
              <a:rPr lang="en-US" altLang="vi-VN" sz="2800" b="1" dirty="0">
                <a:solidFill>
                  <a:schemeClr val="accent5">
                    <a:lumMod val="50000"/>
                  </a:schemeClr>
                </a:solidFill>
                <a:latin typeface="Dela Gothic One" panose="020B0604020202020204" charset="-128"/>
                <a:ea typeface="Dela Gothic One" panose="020B0604020202020204" charset="-128"/>
              </a:rPr>
              <a:t> ma </a:t>
            </a:r>
            <a:r>
              <a:rPr lang="en-US" altLang="vi-VN" sz="2800" b="1" dirty="0" err="1">
                <a:solidFill>
                  <a:schemeClr val="accent5">
                    <a:lumMod val="50000"/>
                  </a:schemeClr>
                </a:solidFill>
                <a:latin typeface="Dela Gothic One" panose="020B0604020202020204" charset="-128"/>
                <a:ea typeface="Dela Gothic One" panose="020B0604020202020204" charset="-128"/>
              </a:rPr>
              <a:t>túy</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mới</a:t>
            </a:r>
            <a:endParaRPr lang="en-US" altLang="vi-VN" sz="2800" b="1" dirty="0">
              <a:solidFill>
                <a:schemeClr val="accent5">
                  <a:lumMod val="50000"/>
                </a:schemeClr>
              </a:solidFill>
              <a:latin typeface="Dela Gothic One" panose="020B0604020202020204" charset="-128"/>
              <a:ea typeface="Dela Gothic One" panose="020B0604020202020204" charset="-128"/>
            </a:endParaRPr>
          </a:p>
        </p:txBody>
      </p:sp>
      <p:sp>
        <p:nvSpPr>
          <p:cNvPr id="6" name="Rectangle 5"/>
          <p:cNvSpPr/>
          <p:nvPr/>
        </p:nvSpPr>
        <p:spPr>
          <a:xfrm>
            <a:off x="4550743" y="3980378"/>
            <a:ext cx="3876382" cy="369332"/>
          </a:xfrm>
          <a:prstGeom prst="rect">
            <a:avLst/>
          </a:prstGeom>
        </p:spPr>
        <p:txBody>
          <a:bodyPr wrap="none">
            <a:spAutoFit/>
          </a:bodyPr>
          <a:lstStyle/>
          <a:p>
            <a:r>
              <a:rPr lang="vi-VN" sz="1800" b="1" dirty="0">
                <a:solidFill>
                  <a:srgbClr val="111111"/>
                </a:solidFill>
                <a:latin typeface="Calibri" panose="020F0502020204030204" pitchFamily="34" charset="0"/>
                <a:cs typeface="Calibri" panose="020F0502020204030204" pitchFamily="34" charset="0"/>
              </a:rPr>
              <a:t>Ma túy ngụy trang trong gói nước xoài</a:t>
            </a:r>
            <a:endParaRPr lang="en-US" sz="1800" dirty="0">
              <a:latin typeface="Calibri" panose="020F0502020204030204" pitchFamily="34" charset="0"/>
              <a:cs typeface="Calibri" panose="020F0502020204030204" pitchFamily="34" charset="0"/>
            </a:endParaRPr>
          </a:p>
        </p:txBody>
      </p:sp>
      <p:sp>
        <p:nvSpPr>
          <p:cNvPr id="7" name="Rectangle 6"/>
          <p:cNvSpPr/>
          <p:nvPr/>
        </p:nvSpPr>
        <p:spPr>
          <a:xfrm>
            <a:off x="341622" y="3980378"/>
            <a:ext cx="3837910" cy="369332"/>
          </a:xfrm>
          <a:prstGeom prst="rect">
            <a:avLst/>
          </a:prstGeom>
        </p:spPr>
        <p:txBody>
          <a:bodyPr wrap="none">
            <a:spAutoFit/>
          </a:bodyPr>
          <a:lstStyle/>
          <a:p>
            <a:r>
              <a:rPr lang="vi-VN" sz="1800" b="1" dirty="0">
                <a:solidFill>
                  <a:srgbClr val="111111"/>
                </a:solidFill>
                <a:latin typeface="Calibri" panose="020F0502020204030204" pitchFamily="34" charset="0"/>
                <a:cs typeface="Calibri" panose="020F0502020204030204" pitchFamily="34" charset="0"/>
              </a:rPr>
              <a:t>Ma túy ngụy trang trong gói nước </a:t>
            </a:r>
            <a:r>
              <a:rPr lang="en-US" sz="1800" b="1" dirty="0" err="1">
                <a:solidFill>
                  <a:srgbClr val="111111"/>
                </a:solidFill>
                <a:latin typeface="Calibri" panose="020F0502020204030204" pitchFamily="34" charset="0"/>
                <a:cs typeface="Calibri" panose="020F0502020204030204" pitchFamily="34" charset="0"/>
              </a:rPr>
              <a:t>dâu</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832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decel="100000"/>
                                        <p:tgtEl>
                                          <p:spTgt spid="4"/>
                                        </p:tgtEl>
                                      </p:cBhvr>
                                    </p:animEffect>
                                    <p:anim calcmode="lin" valueType="num">
                                      <p:cBhvr>
                                        <p:cTn id="8" dur="400" decel="100000" fill="hold"/>
                                        <p:tgtEl>
                                          <p:spTgt spid="4"/>
                                        </p:tgtEl>
                                        <p:attrNameLst>
                                          <p:attrName>style.rotation</p:attrName>
                                        </p:attrNameLst>
                                      </p:cBhvr>
                                      <p:tavLst>
                                        <p:tav tm="0">
                                          <p:val>
                                            <p:fltVal val="-90"/>
                                          </p:val>
                                        </p:tav>
                                        <p:tav tm="100000">
                                          <p:val>
                                            <p:fltVal val="0"/>
                                          </p:val>
                                        </p:tav>
                                      </p:tavLst>
                                    </p:anim>
                                    <p:anim calcmode="lin" valueType="num">
                                      <p:cBhvr>
                                        <p:cTn id="9" dur="400" decel="100000" fill="hold"/>
                                        <p:tgtEl>
                                          <p:spTgt spid="4"/>
                                        </p:tgtEl>
                                        <p:attrNameLst>
                                          <p:attrName>ppt_x</p:attrName>
                                        </p:attrNameLst>
                                      </p:cBhvr>
                                      <p:tavLst>
                                        <p:tav tm="0">
                                          <p:val>
                                            <p:strVal val="#ppt_x+0.4"/>
                                          </p:val>
                                        </p:tav>
                                        <p:tav tm="100000">
                                          <p:val>
                                            <p:strVal val="#ppt_x-0.05"/>
                                          </p:val>
                                        </p:tav>
                                      </p:tavLst>
                                    </p:anim>
                                    <p:anim calcmode="lin" valueType="num">
                                      <p:cBhvr>
                                        <p:cTn id="10" dur="400" decel="100000" fill="hold"/>
                                        <p:tgtEl>
                                          <p:spTgt spid="4"/>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680" y="418641"/>
            <a:ext cx="5734694" cy="3404212"/>
          </a:xfrm>
          <a:prstGeom prst="rect">
            <a:avLst/>
          </a:prstGeom>
        </p:spPr>
      </p:pic>
      <p:sp>
        <p:nvSpPr>
          <p:cNvPr id="3" name="Google Shape;238;p40"/>
          <p:cNvSpPr txBox="1">
            <a:spLocks/>
          </p:cNvSpPr>
          <p:nvPr/>
        </p:nvSpPr>
        <p:spPr>
          <a:xfrm>
            <a:off x="67111" y="3877938"/>
            <a:ext cx="9033831" cy="61018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b="1" dirty="0">
                <a:latin typeface="Calibri" panose="020F0502020204030204" pitchFamily="34" charset="0"/>
                <a:cs typeface="Calibri" panose="020F0502020204030204" pitchFamily="34" charset="0"/>
              </a:rPr>
              <a:t>Trong số những gói thực phẩm thường được bán tự do ở ngoài các cổng trường học kia, có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nhiều</a:t>
            </a:r>
            <a:r>
              <a:rPr lang="vi-VN" sz="2400" b="1" dirty="0">
                <a:latin typeface="Calibri" panose="020F0502020204030204" pitchFamily="34" charset="0"/>
                <a:cs typeface="Calibri" panose="020F0502020204030204" pitchFamily="34" charset="0"/>
              </a:rPr>
              <a:t> loại chứa chất gây hại cho học sinh</a:t>
            </a:r>
          </a:p>
        </p:txBody>
      </p:sp>
    </p:spTree>
    <p:extLst>
      <p:ext uri="{BB962C8B-B14F-4D97-AF65-F5344CB8AC3E}">
        <p14:creationId xmlns:p14="http://schemas.microsoft.com/office/powerpoint/2010/main" val="601573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idx="4294967295"/>
          </p:nvPr>
        </p:nvSpPr>
        <p:spPr>
          <a:xfrm>
            <a:off x="402116" y="97795"/>
            <a:ext cx="8229600" cy="855662"/>
          </a:xfrm>
        </p:spPr>
        <p:txBody>
          <a:bodyPr/>
          <a:lstStyle/>
          <a:p>
            <a:pPr eaLnBrk="1" hangingPunct="1">
              <a:defRPr/>
            </a:pPr>
            <a:r>
              <a:rPr lang="en-US" altLang="en-US" sz="3000" b="1" dirty="0" err="1"/>
              <a:t>Những</a:t>
            </a:r>
            <a:r>
              <a:rPr lang="en-US" altLang="en-US" sz="3000" b="1" dirty="0"/>
              <a:t> </a:t>
            </a:r>
            <a:r>
              <a:rPr lang="en-US" altLang="en-US" sz="3000" b="1" dirty="0" err="1"/>
              <a:t>biểu</a:t>
            </a:r>
            <a:r>
              <a:rPr lang="en-US" altLang="en-US" sz="3000" b="1" dirty="0"/>
              <a:t> </a:t>
            </a:r>
            <a:r>
              <a:rPr lang="en-US" altLang="en-US" sz="3000" b="1" dirty="0" err="1"/>
              <a:t>hiện</a:t>
            </a:r>
            <a:r>
              <a:rPr lang="en-US" altLang="en-US" sz="3000" b="1" dirty="0"/>
              <a:t> </a:t>
            </a:r>
            <a:r>
              <a:rPr lang="en-US" altLang="en-US" sz="3000" b="1" dirty="0" err="1"/>
              <a:t>nghiện</a:t>
            </a:r>
            <a:r>
              <a:rPr lang="en-US" altLang="en-US" sz="3000" b="1" dirty="0"/>
              <a:t> ma </a:t>
            </a:r>
            <a:r>
              <a:rPr lang="en-US" altLang="en-US" sz="3000" b="1" dirty="0" err="1"/>
              <a:t>tuý</a:t>
            </a:r>
            <a:endParaRPr lang="en-US" altLang="en-US" sz="3000" b="1" dirty="0"/>
          </a:p>
        </p:txBody>
      </p:sp>
      <p:graphicFrame>
        <p:nvGraphicFramePr>
          <p:cNvPr id="219139" name="Group 3"/>
          <p:cNvGraphicFramePr>
            <a:graphicFrameLocks noGrp="1"/>
          </p:cNvGraphicFramePr>
          <p:nvPr>
            <p:ph idx="4294967295"/>
            <p:extLst>
              <p:ext uri="{D42A27DB-BD31-4B8C-83A1-F6EECF244321}">
                <p14:modId xmlns:p14="http://schemas.microsoft.com/office/powerpoint/2010/main" val="1211244274"/>
              </p:ext>
            </p:extLst>
          </p:nvPr>
        </p:nvGraphicFramePr>
        <p:xfrm>
          <a:off x="506776" y="1063625"/>
          <a:ext cx="8020281" cy="3893778"/>
        </p:xfrm>
        <a:graphic>
          <a:graphicData uri="http://schemas.openxmlformats.org/drawingml/2006/table">
            <a:tbl>
              <a:tblPr/>
              <a:tblGrid>
                <a:gridCol w="1751682">
                  <a:extLst>
                    <a:ext uri="{9D8B030D-6E8A-4147-A177-3AD203B41FA5}">
                      <a16:colId xmlns:a16="http://schemas.microsoft.com/office/drawing/2014/main" val="20000"/>
                    </a:ext>
                  </a:extLst>
                </a:gridCol>
                <a:gridCol w="4230478">
                  <a:extLst>
                    <a:ext uri="{9D8B030D-6E8A-4147-A177-3AD203B41FA5}">
                      <a16:colId xmlns:a16="http://schemas.microsoft.com/office/drawing/2014/main" val="20001"/>
                    </a:ext>
                  </a:extLst>
                </a:gridCol>
                <a:gridCol w="2038121">
                  <a:extLst>
                    <a:ext uri="{9D8B030D-6E8A-4147-A177-3AD203B41FA5}">
                      <a16:colId xmlns:a16="http://schemas.microsoft.com/office/drawing/2014/main" val="20002"/>
                    </a:ext>
                  </a:extLst>
                </a:gridCol>
              </a:tblGrid>
              <a:tr h="485738">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Mức</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độ</a:t>
                      </a:r>
                      <a:endPar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34287" marB="3428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E98D"/>
                        </a:gs>
                        <a:gs pos="100000">
                          <a:schemeClr val="bg1"/>
                        </a:gs>
                      </a:gsLst>
                      <a:lin ang="5400000" scaled="1"/>
                    </a:gra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Những</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biểu</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hiện</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txBody>
                  <a:tcPr marL="68580" marR="68580"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E98D"/>
                        </a:gs>
                        <a:gs pos="100000">
                          <a:schemeClr val="bg1"/>
                        </a:gs>
                      </a:gsLst>
                      <a:lin ang="5400000" scaled="1"/>
                    </a:gra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Tỷ</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lệ</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txBody>
                  <a:tcPr marL="68580" marR="68580"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E98D"/>
                        </a:gs>
                        <a:gs pos="100000">
                          <a:schemeClr val="bg1"/>
                        </a:gs>
                      </a:gsLst>
                      <a:lin ang="5400000" scaled="1"/>
                    </a:gradFill>
                  </a:tcPr>
                </a:tc>
                <a:extLst>
                  <a:ext uri="{0D108BD9-81ED-4DB2-BD59-A6C34878D82A}">
                    <a16:rowId xmlns:a16="http://schemas.microsoft.com/office/drawing/2014/main" val="10000"/>
                  </a:ext>
                </a:extLst>
              </a:tr>
              <a:tr h="485738">
                <a:tc rowSpan="6">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457200" marR="0" lvl="1" indent="0" algn="l" defTabSz="914400" rtl="0" eaLnBrk="1" fontAlgn="base" latinLnBrk="0" hangingPunct="1">
                        <a:lnSpc>
                          <a:spcPct val="100000"/>
                        </a:lnSpc>
                        <a:spcBef>
                          <a:spcPct val="20000"/>
                        </a:spcBef>
                        <a:spcAft>
                          <a:spcPct val="0"/>
                        </a:spcAft>
                        <a:buClr>
                          <a:schemeClr val="tx2"/>
                        </a:buClr>
                        <a:buSzPct val="50000"/>
                        <a:buFontTx/>
                        <a:buNone/>
                        <a:tabLst/>
                      </a:pP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457200" marR="0" lvl="1" indent="0" algn="l" defTabSz="914400" rtl="0" eaLnBrk="1" fontAlgn="base" latinLnBrk="0" hangingPunct="1">
                        <a:lnSpc>
                          <a:spcPct val="100000"/>
                        </a:lnSpc>
                        <a:spcBef>
                          <a:spcPct val="20000"/>
                        </a:spcBef>
                        <a:spcAft>
                          <a:spcPct val="0"/>
                        </a:spcAft>
                        <a:buClr>
                          <a:schemeClr val="tx2"/>
                        </a:buClr>
                        <a:buSzPct val="50000"/>
                        <a:buFontTx/>
                        <a:buNone/>
                        <a:tabLst/>
                      </a:pP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457200" marR="0" lvl="1" indent="0" algn="l" defTabSz="914400" rtl="0" eaLnBrk="1" fontAlgn="base" latinLnBrk="0" hangingPunct="1">
                        <a:lnSpc>
                          <a:spcPct val="100000"/>
                        </a:lnSpc>
                        <a:spcBef>
                          <a:spcPct val="20000"/>
                        </a:spcBef>
                        <a:spcAft>
                          <a:spcPct val="0"/>
                        </a:spcAft>
                        <a:buClr>
                          <a:schemeClr val="tx2"/>
                        </a:buClr>
                        <a:buSzPct val="50000"/>
                        <a:buFontTx/>
                        <a:buNone/>
                        <a:tabLst/>
                      </a:pP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457200" marR="0" lvl="1" indent="0" algn="l" defTabSz="914400" rtl="0" eaLnBrk="1" fontAlgn="base" latinLnBrk="0" hangingPunct="1">
                        <a:lnSpc>
                          <a:spcPct val="100000"/>
                        </a:lnSpc>
                        <a:spcBef>
                          <a:spcPct val="20000"/>
                        </a:spcBef>
                        <a:spcAft>
                          <a:spcPct val="0"/>
                        </a:spcAft>
                        <a:buClr>
                          <a:schemeClr val="tx2"/>
                        </a:buClr>
                        <a:buSzPct val="50000"/>
                        <a:buFontTx/>
                        <a:buNone/>
                        <a:tabLst/>
                      </a:pP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Nhẹ</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34287" marB="3428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Hay ngáp vặt</a:t>
                      </a:r>
                    </a:p>
                  </a:txBody>
                  <a:tcPr marL="68580" marR="68580"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100</a:t>
                      </a:r>
                    </a:p>
                  </a:txBody>
                  <a:tcPr marL="68580" marR="68580"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4547">
                <a:tc vMerge="1">
                  <a:txBody>
                    <a:bodyPr/>
                    <a:lstStyle/>
                    <a:p>
                      <a:endParaRPr lang="en-US"/>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Chảy nước mắt, nước bọt</a:t>
                      </a:r>
                    </a:p>
                  </a:txBody>
                  <a:tcPr marL="68580" marR="68580"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100</a:t>
                      </a:r>
                    </a:p>
                  </a:txBody>
                  <a:tcPr marL="68580" marR="68580"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5738">
                <a:tc vMerge="1">
                  <a:txBody>
                    <a:bodyPr/>
                    <a:lstStyle/>
                    <a:p>
                      <a:endParaRPr lang="en-US"/>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Toát</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mồ</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hôi</a:t>
                      </a: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100</a:t>
                      </a:r>
                    </a:p>
                  </a:txBody>
                  <a:tcPr marL="68580" marR="68580"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5738">
                <a:tc vMerge="1">
                  <a:txBody>
                    <a:bodyPr/>
                    <a:lstStyle/>
                    <a:p>
                      <a:endParaRPr lang="en-US"/>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Hay bực tức</a:t>
                      </a:r>
                    </a:p>
                  </a:txBody>
                  <a:tcPr marL="68580" marR="68580"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99</a:t>
                      </a:r>
                    </a:p>
                  </a:txBody>
                  <a:tcPr marL="68580" marR="68580"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8654">
                <a:tc vMerge="1">
                  <a:txBody>
                    <a:bodyPr/>
                    <a:lstStyle/>
                    <a:p>
                      <a:endParaRPr lang="en-US"/>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ớn lạnh, nổi gia gà, sợ nước</a:t>
                      </a:r>
                    </a:p>
                  </a:txBody>
                  <a:tcPr marL="68580" marR="68580"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83</a:t>
                      </a:r>
                    </a:p>
                  </a:txBody>
                  <a:tcPr marL="68580" marR="68580"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5738">
                <a:tc vMerge="1">
                  <a:txBody>
                    <a:bodyPr/>
                    <a:lstStyle/>
                    <a:p>
                      <a:endParaRPr lang="en-US"/>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Suýt cân</a:t>
                      </a:r>
                    </a:p>
                  </a:txBody>
                  <a:tcPr marL="68580" marR="68580"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83</a:t>
                      </a:r>
                    </a:p>
                  </a:txBody>
                  <a:tcPr marL="68580" marR="68580"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62961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idx="4294967295"/>
          </p:nvPr>
        </p:nvSpPr>
        <p:spPr>
          <a:xfrm>
            <a:off x="572877" y="0"/>
            <a:ext cx="8229600" cy="855662"/>
          </a:xfrm>
        </p:spPr>
        <p:txBody>
          <a:bodyPr/>
          <a:lstStyle/>
          <a:p>
            <a:pPr eaLnBrk="1" hangingPunct="1">
              <a:defRPr/>
            </a:pPr>
            <a:r>
              <a:rPr lang="en-US" altLang="en-US" sz="3000" b="1" dirty="0" err="1"/>
              <a:t>Những</a:t>
            </a:r>
            <a:r>
              <a:rPr lang="en-US" altLang="en-US" sz="3000" b="1" dirty="0"/>
              <a:t> </a:t>
            </a:r>
            <a:r>
              <a:rPr lang="en-US" altLang="en-US" sz="3000" b="1" dirty="0" err="1"/>
              <a:t>biểu</a:t>
            </a:r>
            <a:r>
              <a:rPr lang="en-US" altLang="en-US" sz="3000" b="1" dirty="0"/>
              <a:t> </a:t>
            </a:r>
            <a:r>
              <a:rPr lang="en-US" altLang="en-US" sz="3000" b="1" dirty="0" err="1"/>
              <a:t>hiện</a:t>
            </a:r>
            <a:r>
              <a:rPr lang="en-US" altLang="en-US" sz="3000" b="1" dirty="0"/>
              <a:t> </a:t>
            </a:r>
            <a:r>
              <a:rPr lang="en-US" altLang="en-US" sz="3000" b="1" dirty="0" err="1"/>
              <a:t>nghiện</a:t>
            </a:r>
            <a:r>
              <a:rPr lang="en-US" altLang="en-US" sz="3000" b="1" dirty="0"/>
              <a:t> ma </a:t>
            </a:r>
            <a:r>
              <a:rPr lang="en-US" altLang="en-US" sz="3000" b="1" dirty="0" err="1"/>
              <a:t>tuý</a:t>
            </a:r>
            <a:endParaRPr lang="en-US" altLang="en-US" sz="3000" b="1" dirty="0"/>
          </a:p>
        </p:txBody>
      </p:sp>
      <p:graphicFrame>
        <p:nvGraphicFramePr>
          <p:cNvPr id="220163" name="Group 3"/>
          <p:cNvGraphicFramePr>
            <a:graphicFrameLocks noGrp="1"/>
          </p:cNvGraphicFramePr>
          <p:nvPr>
            <p:ph idx="4294967295"/>
            <p:extLst>
              <p:ext uri="{D42A27DB-BD31-4B8C-83A1-F6EECF244321}">
                <p14:modId xmlns:p14="http://schemas.microsoft.com/office/powerpoint/2010/main" val="83699959"/>
              </p:ext>
            </p:extLst>
          </p:nvPr>
        </p:nvGraphicFramePr>
        <p:xfrm>
          <a:off x="99151" y="855662"/>
          <a:ext cx="8934680" cy="4003834"/>
        </p:xfrm>
        <a:graphic>
          <a:graphicData uri="http://schemas.openxmlformats.org/drawingml/2006/table">
            <a:tbl>
              <a:tblPr/>
              <a:tblGrid>
                <a:gridCol w="1685581">
                  <a:extLst>
                    <a:ext uri="{9D8B030D-6E8A-4147-A177-3AD203B41FA5}">
                      <a16:colId xmlns:a16="http://schemas.microsoft.com/office/drawing/2014/main" val="20000"/>
                    </a:ext>
                  </a:extLst>
                </a:gridCol>
                <a:gridCol w="5365215">
                  <a:extLst>
                    <a:ext uri="{9D8B030D-6E8A-4147-A177-3AD203B41FA5}">
                      <a16:colId xmlns:a16="http://schemas.microsoft.com/office/drawing/2014/main" val="20001"/>
                    </a:ext>
                  </a:extLst>
                </a:gridCol>
                <a:gridCol w="1883884">
                  <a:extLst>
                    <a:ext uri="{9D8B030D-6E8A-4147-A177-3AD203B41FA5}">
                      <a16:colId xmlns:a16="http://schemas.microsoft.com/office/drawing/2014/main" val="20002"/>
                    </a:ext>
                  </a:extLst>
                </a:gridCol>
              </a:tblGrid>
              <a:tr h="80010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Mức</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độ</a:t>
                      </a:r>
                      <a:endPar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34287" marB="3428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Những</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biểu</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hiện</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txBody>
                  <a:tcPr marL="68580" marR="68580" marT="34287" marB="342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Tỷ</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lệ</a:t>
                      </a:r>
                      <a:r>
                        <a:rPr kumimoji="0" lang="en-US" altLang="en-US" sz="28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txBody>
                  <a:tcPr marL="68580" marR="68580" marT="34287" marB="342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9847">
                <a:tc rowSpan="4">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NẶNG</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Nôn</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mửa</a:t>
                      </a: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80</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0100">
                <a:tc vMerge="1">
                  <a:txBody>
                    <a:bodyPr/>
                    <a:lstStyle/>
                    <a:p>
                      <a:endParaRPr lang="en-US"/>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Tiêu</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chảy</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suất</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huyết</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đường</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tiêu</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hóa</a:t>
                      </a: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85</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847">
                <a:tc vMerge="1">
                  <a:txBody>
                    <a:bodyPr/>
                    <a:lstStyle/>
                    <a:p>
                      <a:endParaRPr lang="en-US"/>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Đau đầu, co giât, nổi gia gà</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90</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00100">
                <a:tc vMerge="1">
                  <a:txBody>
                    <a:bodyPr/>
                    <a:lstStyle/>
                    <a:p>
                      <a:endParaRPr lang="en-US"/>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Đau</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cơ</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xương</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khớp</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hiện</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tượng</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giòi</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bò</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trong</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8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xương</a:t>
                      </a: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buClr>
                          <a:schemeClr val="tx2"/>
                        </a:buClr>
                        <a:buSzPct val="50000"/>
                        <a:buFont typeface="Wingdings" pitchFamily="2" charset="2"/>
                        <a:defRPr sz="2400">
                          <a:solidFill>
                            <a:schemeClr val="tx1"/>
                          </a:solidFill>
                          <a:effectLst>
                            <a:outerShdw blurRad="38100" dist="38100" dir="2700000" algn="tl">
                              <a:srgbClr val="000000"/>
                            </a:outerShdw>
                          </a:effectLst>
                          <a:latin typeface="Arial"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charset="0"/>
                        </a:defRPr>
                      </a:lvl3pPr>
                      <a:lvl4pPr>
                        <a:spcBef>
                          <a:spcPct val="20000"/>
                        </a:spcBef>
                        <a:buClr>
                          <a:schemeClr val="folHlink"/>
                        </a:buClr>
                        <a:buSzPct val="50000"/>
                        <a:buFont typeface="Wingdings" pitchFamily="2" charset="2"/>
                        <a:defRPr>
                          <a:solidFill>
                            <a:schemeClr val="tx1"/>
                          </a:solidFill>
                          <a:effectLst>
                            <a:outerShdw blurRad="38100" dist="38100" dir="2700000" algn="tl">
                              <a:srgbClr val="000000"/>
                            </a:outerShdw>
                          </a:effectLst>
                          <a:latin typeface="Arial" charset="0"/>
                        </a:defRPr>
                      </a:lvl4pPr>
                      <a:lvl5pPr>
                        <a:spcBef>
                          <a:spcPct val="20000"/>
                        </a:spcBef>
                        <a:buClr>
                          <a:schemeClr val="hlink"/>
                        </a:buClr>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95</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36681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uyên truyền phòng chống ma túy cho học sinh - B Producti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99898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0"/>
          <p:cNvSpPr txBox="1">
            <a:spLocks noGrp="1"/>
          </p:cNvSpPr>
          <p:nvPr>
            <p:ph type="title"/>
          </p:nvPr>
        </p:nvSpPr>
        <p:spPr>
          <a:xfrm>
            <a:off x="2136000" y="1357800"/>
            <a:ext cx="6288000" cy="116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LUẬT</a:t>
            </a:r>
            <a:endParaRPr dirty="0"/>
          </a:p>
        </p:txBody>
      </p:sp>
      <p:sp>
        <p:nvSpPr>
          <p:cNvPr id="238" name="Google Shape;238;p40"/>
          <p:cNvSpPr txBox="1">
            <a:spLocks noGrp="1"/>
          </p:cNvSpPr>
          <p:nvPr>
            <p:ph type="subTitle" idx="1"/>
          </p:nvPr>
        </p:nvSpPr>
        <p:spPr>
          <a:xfrm>
            <a:off x="2870700" y="2526900"/>
            <a:ext cx="4818600" cy="12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PHÒNG CHỐNG MA TÚY</a:t>
            </a:r>
            <a:endParaRPr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idx="4294967295"/>
          </p:nvPr>
        </p:nvSpPr>
        <p:spPr>
          <a:xfrm>
            <a:off x="1421176" y="118526"/>
            <a:ext cx="7502487" cy="855662"/>
          </a:xfrm>
        </p:spPr>
        <p:txBody>
          <a:bodyPr/>
          <a:lstStyle/>
          <a:p>
            <a:pPr eaLnBrk="1" hangingPunct="1">
              <a:defRPr/>
            </a:pPr>
            <a:r>
              <a:rPr lang="en-US" altLang="en-US" sz="2400" b="1" dirty="0"/>
              <a:t>QUY ĐỊNH VỀ HÌNH PHẠT LIÊN QUAN ĐẾN TÀNG TRỮ VÀ SỬ DỤNG MA TÚY </a:t>
            </a:r>
          </a:p>
        </p:txBody>
      </p:sp>
      <p:sp>
        <p:nvSpPr>
          <p:cNvPr id="4099" name="Rectangle 3"/>
          <p:cNvSpPr>
            <a:spLocks noGrp="1" noChangeArrowheads="1"/>
          </p:cNvSpPr>
          <p:nvPr>
            <p:ph type="body" idx="4294967295"/>
          </p:nvPr>
        </p:nvSpPr>
        <p:spPr>
          <a:xfrm>
            <a:off x="683046" y="1184658"/>
            <a:ext cx="7557571" cy="3222625"/>
          </a:xfrm>
        </p:spPr>
        <p:txBody>
          <a:bodyPr/>
          <a:lstStyle/>
          <a:p>
            <a:pPr marL="176213" indent="0" eaLnBrk="1" hangingPunct="1">
              <a:buFont typeface="Wingdings" panose="05000000000000000000" pitchFamily="2" charset="2"/>
              <a:buNone/>
            </a:pPr>
            <a:r>
              <a:rPr lang="en-US" altLang="en-US" sz="2400" dirty="0" err="1">
                <a:effectLst/>
                <a:latin typeface="Tahoma" panose="020B0604030504040204" pitchFamily="34" charset="0"/>
                <a:ea typeface="Tahoma" panose="020B0604030504040204" pitchFamily="34" charset="0"/>
                <a:cs typeface="Tahoma" panose="020B0604030504040204" pitchFamily="34" charset="0"/>
              </a:rPr>
              <a:t>Bộ</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luật</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hình</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sự</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nước</a:t>
            </a:r>
            <a:r>
              <a:rPr lang="en-US" altLang="en-US" sz="2400" dirty="0">
                <a:effectLst/>
                <a:latin typeface="Tahoma" panose="020B0604030504040204" pitchFamily="34" charset="0"/>
                <a:ea typeface="Tahoma" panose="020B0604030504040204" pitchFamily="34" charset="0"/>
                <a:cs typeface="Tahoma" panose="020B0604030504040204" pitchFamily="34" charset="0"/>
              </a:rPr>
              <a:t> CHXHCN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Việt</a:t>
            </a:r>
            <a:r>
              <a:rPr lang="en-US" altLang="en-US" sz="2400" dirty="0">
                <a:effectLst/>
                <a:latin typeface="Tahoma" panose="020B0604030504040204" pitchFamily="34" charset="0"/>
                <a:ea typeface="Tahoma" panose="020B0604030504040204" pitchFamily="34" charset="0"/>
                <a:cs typeface="Tahoma" panose="020B0604030504040204" pitchFamily="34" charset="0"/>
              </a:rPr>
              <a:t> Nam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năm</a:t>
            </a:r>
            <a:r>
              <a:rPr lang="en-US" altLang="en-US" sz="2400" dirty="0">
                <a:effectLst/>
                <a:latin typeface="Tahoma" panose="020B0604030504040204" pitchFamily="34" charset="0"/>
                <a:ea typeface="Tahoma" panose="020B0604030504040204" pitchFamily="34" charset="0"/>
                <a:cs typeface="Tahoma" panose="020B0604030504040204" pitchFamily="34" charset="0"/>
              </a:rPr>
              <a:t> 2015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sửa</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đổi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bổ</a:t>
            </a:r>
            <a:r>
              <a:rPr lang="en-US" altLang="en-US" sz="2400" dirty="0">
                <a:latin typeface="Tahoma" panose="020B0604030504040204" pitchFamily="34" charset="0"/>
                <a:ea typeface="Tahoma" panose="020B0604030504040204" pitchFamily="34" charset="0"/>
                <a:cs typeface="Tahoma" panose="020B0604030504040204" pitchFamily="34" charset="0"/>
              </a:rPr>
              <a:t> sung 2017) </a:t>
            </a:r>
            <a:r>
              <a:rPr lang="en-US" altLang="en-US" sz="2400" dirty="0" err="1">
                <a:latin typeface="Tahoma" panose="020B0604030504040204" pitchFamily="34" charset="0"/>
                <a:ea typeface="Tahoma" panose="020B0604030504040204" pitchFamily="34" charset="0"/>
                <a:cs typeface="Tahoma" panose="020B0604030504040204" pitchFamily="34" charset="0"/>
              </a:rPr>
              <a:t>quy</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định</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Tội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phạm</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về</a:t>
            </a:r>
            <a:r>
              <a:rPr lang="en-US" altLang="en-US" sz="2400" dirty="0">
                <a:latin typeface="Tahoma" panose="020B0604030504040204" pitchFamily="34" charset="0"/>
                <a:ea typeface="Tahoma" panose="020B0604030504040204" pitchFamily="34" charset="0"/>
                <a:cs typeface="Tahoma" panose="020B0604030504040204" pitchFamily="34" charset="0"/>
              </a:rPr>
              <a:t> ma </a:t>
            </a:r>
            <a:r>
              <a:rPr lang="en-US" altLang="en-US" sz="2400" dirty="0" err="1">
                <a:latin typeface="Tahoma" panose="020B0604030504040204" pitchFamily="34" charset="0"/>
                <a:ea typeface="Tahoma" panose="020B0604030504040204" pitchFamily="34" charset="0"/>
                <a:cs typeface="Tahoma" panose="020B0604030504040204" pitchFamily="34" charset="0"/>
              </a:rPr>
              <a:t>túy</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tại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Chương</a:t>
            </a:r>
            <a:r>
              <a:rPr lang="en-US" altLang="en-US" sz="2400" dirty="0">
                <a:latin typeface="Tahoma" panose="020B0604030504040204" pitchFamily="34" charset="0"/>
                <a:ea typeface="Tahoma" panose="020B0604030504040204" pitchFamily="34" charset="0"/>
                <a:cs typeface="Tahoma" panose="020B0604030504040204" pitchFamily="34" charset="0"/>
              </a:rPr>
              <a:t> XX, </a:t>
            </a:r>
            <a:r>
              <a:rPr lang="en-US" altLang="en-US" sz="2400" dirty="0" err="1">
                <a:latin typeface="Tahoma" panose="020B0604030504040204" pitchFamily="34" charset="0"/>
                <a:ea typeface="Tahoma" panose="020B0604030504040204" pitchFamily="34" charset="0"/>
                <a:cs typeface="Tahoma" panose="020B0604030504040204" pitchFamily="34" charset="0"/>
              </a:rPr>
              <a:t>từ</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điều</a:t>
            </a:r>
            <a:r>
              <a:rPr lang="en-US" altLang="en-US" sz="2400" dirty="0">
                <a:latin typeface="Tahoma" panose="020B0604030504040204" pitchFamily="34" charset="0"/>
                <a:ea typeface="Tahoma" panose="020B0604030504040204" pitchFamily="34" charset="0"/>
                <a:cs typeface="Tahoma" panose="020B0604030504040204" pitchFamily="34" charset="0"/>
              </a:rPr>
              <a:t> 247-259.</a:t>
            </a:r>
          </a:p>
          <a:p>
            <a:pPr marL="176213" indent="0" eaLnBrk="1" hangingPunct="1">
              <a:buFont typeface="Wingdings" panose="05000000000000000000" pitchFamily="2" charset="2"/>
              <a:buNone/>
            </a:pPr>
            <a:r>
              <a:rPr lang="en-US" altLang="en-US" sz="2400" dirty="0" err="1">
                <a:effectLst/>
                <a:latin typeface="Tahoma" panose="020B0604030504040204" pitchFamily="34" charset="0"/>
                <a:ea typeface="Tahoma" panose="020B0604030504040204" pitchFamily="34" charset="0"/>
                <a:cs typeface="Tahoma" panose="020B0604030504040204" pitchFamily="34" charset="0"/>
              </a:rPr>
              <a:t>Tùy</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hành</a:t>
            </a:r>
            <a:r>
              <a:rPr lang="en-US" altLang="en-US" sz="2400" dirty="0">
                <a:effectLst/>
                <a:latin typeface="Tahoma" panose="020B0604030504040204" pitchFamily="34" charset="0"/>
                <a:ea typeface="Tahoma" panose="020B0604030504040204" pitchFamily="34" charset="0"/>
                <a:cs typeface="Tahoma" panose="020B0604030504040204" pitchFamily="34" charset="0"/>
              </a:rPr>
              <a:t> vi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phạm</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tội</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mức</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độ</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phạm</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tội</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mà</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hình</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phạt</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cho</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tội</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phạm</a:t>
            </a:r>
            <a:r>
              <a:rPr lang="en-US" altLang="en-US" sz="2400" dirty="0">
                <a:effectLst/>
                <a:latin typeface="Tahoma" panose="020B0604030504040204" pitchFamily="34" charset="0"/>
                <a:ea typeface="Tahoma" panose="020B0604030504040204" pitchFamily="34" charset="0"/>
                <a:cs typeface="Tahoma" panose="020B0604030504040204" pitchFamily="34" charset="0"/>
              </a:rPr>
              <a:t> ma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túy</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từ</a:t>
            </a:r>
            <a:r>
              <a:rPr lang="en-US" altLang="en-US" sz="2400" dirty="0">
                <a:effectLst/>
                <a:latin typeface="Tahoma" panose="020B0604030504040204" pitchFamily="34" charset="0"/>
                <a:ea typeface="Tahoma" panose="020B0604030504040204" pitchFamily="34" charset="0"/>
                <a:cs typeface="Tahoma" panose="020B0604030504040204" pitchFamily="34" charset="0"/>
              </a:rPr>
              <a:t> 1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năm</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đến</a:t>
            </a:r>
            <a:r>
              <a:rPr lang="en-US" altLang="en-US" sz="2400" dirty="0">
                <a:effectLst/>
                <a:latin typeface="Tahoma" panose="020B0604030504040204" pitchFamily="34" charset="0"/>
                <a:ea typeface="Tahoma" panose="020B0604030504040204" pitchFamily="34" charset="0"/>
                <a:cs typeface="Tahoma" panose="020B0604030504040204" pitchFamily="34" charset="0"/>
              </a:rPr>
              <a:t> 20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năm</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chung</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thân</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hoặc</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tử</a:t>
            </a:r>
            <a:r>
              <a:rPr lang="en-US" altLang="en-US" sz="2400" dirty="0">
                <a:effectLst/>
                <a:latin typeface="Tahoma" panose="020B0604030504040204" pitchFamily="34" charset="0"/>
                <a:ea typeface="Tahoma" panose="020B0604030504040204" pitchFamily="34" charset="0"/>
                <a:cs typeface="Tahoma" panose="020B0604030504040204" pitchFamily="34" charset="0"/>
              </a:rPr>
              <a:t> </a:t>
            </a:r>
            <a:r>
              <a:rPr lang="en-US" altLang="en-US" sz="2400" dirty="0" err="1">
                <a:effectLst/>
                <a:latin typeface="Tahoma" panose="020B0604030504040204" pitchFamily="34" charset="0"/>
                <a:ea typeface="Tahoma" panose="020B0604030504040204" pitchFamily="34" charset="0"/>
                <a:cs typeface="Tahoma" panose="020B0604030504040204" pitchFamily="34" charset="0"/>
              </a:rPr>
              <a:t>hình</a:t>
            </a:r>
            <a:r>
              <a:rPr lang="en-US" altLang="en-US" sz="2400" dirty="0">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79900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1085" t="19262" r="20964" b="5092"/>
          <a:stretch/>
        </p:blipFill>
        <p:spPr>
          <a:xfrm>
            <a:off x="1288975" y="286438"/>
            <a:ext cx="6259858" cy="4594034"/>
          </a:xfrm>
          <a:prstGeom prst="rect">
            <a:avLst/>
          </a:prstGeom>
        </p:spPr>
      </p:pic>
    </p:spTree>
    <p:extLst>
      <p:ext uri="{BB962C8B-B14F-4D97-AF65-F5344CB8AC3E}">
        <p14:creationId xmlns:p14="http://schemas.microsoft.com/office/powerpoint/2010/main" val="2604554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idx="4294967295"/>
          </p:nvPr>
        </p:nvSpPr>
        <p:spPr>
          <a:xfrm>
            <a:off x="1542362" y="162594"/>
            <a:ext cx="6172200" cy="855662"/>
          </a:xfrm>
        </p:spPr>
        <p:txBody>
          <a:bodyPr/>
          <a:lstStyle/>
          <a:p>
            <a:pPr eaLnBrk="1" hangingPunct="1">
              <a:defRPr/>
            </a:pPr>
            <a:r>
              <a:rPr lang="en-US" altLang="en-US" b="1" dirty="0"/>
              <a:t>ĐỊNH NGHĨA VỀ MA TÚY</a:t>
            </a:r>
          </a:p>
        </p:txBody>
      </p:sp>
      <p:sp>
        <p:nvSpPr>
          <p:cNvPr id="4099" name="Rectangle 3"/>
          <p:cNvSpPr>
            <a:spLocks noGrp="1" noChangeArrowheads="1"/>
          </p:cNvSpPr>
          <p:nvPr>
            <p:ph type="body" idx="4294967295"/>
          </p:nvPr>
        </p:nvSpPr>
        <p:spPr>
          <a:xfrm>
            <a:off x="344032" y="835501"/>
            <a:ext cx="8063215" cy="1365058"/>
          </a:xfrm>
        </p:spPr>
        <p:txBody>
          <a:bodyPr/>
          <a:lstStyle/>
          <a:p>
            <a:pPr marL="176213" indent="0" eaLnBrk="1" hangingPunct="1">
              <a:buFont typeface="Wingdings" panose="05000000000000000000" pitchFamily="2" charset="2"/>
              <a:buNone/>
            </a:pPr>
            <a:r>
              <a:rPr lang="en-US" altLang="en-US" sz="2800" dirty="0">
                <a:effectLst/>
                <a:latin typeface="Tahoma" panose="020B0604030504040204" pitchFamily="34" charset="0"/>
                <a:ea typeface="Tahoma" panose="020B0604030504040204" pitchFamily="34" charset="0"/>
                <a:cs typeface="Tahoma" panose="020B0604030504040204" pitchFamily="34" charset="0"/>
              </a:rPr>
              <a:t>HIỂU THEO NGHĨA HÁN VIỆT</a:t>
            </a:r>
            <a:endParaRPr lang="en-US" altLang="en-US" sz="2800" b="1" dirty="0">
              <a:latin typeface="Tahoma" panose="020B0604030504040204" pitchFamily="34" charset="0"/>
              <a:ea typeface="Tahoma" panose="020B0604030504040204" pitchFamily="34" charset="0"/>
              <a:cs typeface="Tahoma" panose="020B0604030504040204" pitchFamily="34" charset="0"/>
            </a:endParaRPr>
          </a:p>
          <a:p>
            <a:pPr marL="633413" indent="-457200" eaLnBrk="1" hangingPunct="1">
              <a:buFontTx/>
              <a:buChar char="-"/>
            </a:pPr>
            <a:r>
              <a:rPr lang="en-US" altLang="en-US" sz="2800" dirty="0">
                <a:effectLst/>
                <a:latin typeface="Tahoma" panose="020B0604030504040204" pitchFamily="34" charset="0"/>
                <a:ea typeface="Tahoma" panose="020B0604030504040204" pitchFamily="34" charset="0"/>
                <a:cs typeface="Tahoma" panose="020B0604030504040204" pitchFamily="34" charset="0"/>
              </a:rPr>
              <a:t>“Ma” </a:t>
            </a:r>
            <a:r>
              <a:rPr lang="en-US" altLang="en-US" sz="2800" dirty="0" err="1">
                <a:effectLst/>
                <a:latin typeface="Tahoma" panose="020B0604030504040204" pitchFamily="34" charset="0"/>
                <a:ea typeface="Tahoma" panose="020B0604030504040204" pitchFamily="34" charset="0"/>
                <a:cs typeface="Tahoma" panose="020B0604030504040204" pitchFamily="34" charset="0"/>
              </a:rPr>
              <a:t>là</a:t>
            </a:r>
            <a:r>
              <a:rPr lang="en-US" altLang="en-US" sz="2800" dirty="0">
                <a:effectLst/>
                <a:latin typeface="Tahoma" panose="020B0604030504040204" pitchFamily="34" charset="0"/>
                <a:ea typeface="Tahoma" panose="020B0604030504040204" pitchFamily="34" charset="0"/>
                <a:cs typeface="Tahoma" panose="020B0604030504040204" pitchFamily="34" charset="0"/>
              </a:rPr>
              <a:t> </a:t>
            </a:r>
            <a:r>
              <a:rPr lang="en-US" altLang="en-US" sz="2800" dirty="0" err="1">
                <a:effectLst/>
                <a:latin typeface="Tahoma" panose="020B0604030504040204" pitchFamily="34" charset="0"/>
                <a:ea typeface="Tahoma" panose="020B0604030504040204" pitchFamily="34" charset="0"/>
                <a:cs typeface="Tahoma" panose="020B0604030504040204" pitchFamily="34" charset="0"/>
              </a:rPr>
              <a:t>làm</a:t>
            </a:r>
            <a:r>
              <a:rPr lang="en-US" altLang="en-US" sz="2800" dirty="0">
                <a:effectLst/>
                <a:latin typeface="Tahoma" panose="020B0604030504040204" pitchFamily="34" charset="0"/>
                <a:ea typeface="Tahoma" panose="020B0604030504040204" pitchFamily="34" charset="0"/>
                <a:cs typeface="Tahoma" panose="020B0604030504040204" pitchFamily="34" charset="0"/>
              </a:rPr>
              <a:t> </a:t>
            </a:r>
            <a:r>
              <a:rPr lang="en-US" altLang="en-US" sz="2800" dirty="0" err="1">
                <a:effectLst/>
                <a:latin typeface="Tahoma" panose="020B0604030504040204" pitchFamily="34" charset="0"/>
                <a:ea typeface="Tahoma" panose="020B0604030504040204" pitchFamily="34" charset="0"/>
                <a:cs typeface="Tahoma" panose="020B0604030504040204" pitchFamily="34" charset="0"/>
              </a:rPr>
              <a:t>cho</a:t>
            </a:r>
            <a:r>
              <a:rPr lang="en-US" altLang="en-US" sz="2800" dirty="0">
                <a:effectLst/>
                <a:latin typeface="Tahoma" panose="020B0604030504040204" pitchFamily="34" charset="0"/>
                <a:ea typeface="Tahoma" panose="020B0604030504040204" pitchFamily="34" charset="0"/>
                <a:cs typeface="Tahoma" panose="020B0604030504040204" pitchFamily="34" charset="0"/>
              </a:rPr>
              <a:t> </a:t>
            </a:r>
            <a:r>
              <a:rPr lang="en-US" altLang="en-US" sz="2800" dirty="0" err="1">
                <a:effectLst/>
                <a:latin typeface="Tahoma" panose="020B0604030504040204" pitchFamily="34" charset="0"/>
                <a:ea typeface="Tahoma" panose="020B0604030504040204" pitchFamily="34" charset="0"/>
                <a:cs typeface="Tahoma" panose="020B0604030504040204" pitchFamily="34" charset="0"/>
              </a:rPr>
              <a:t>tê</a:t>
            </a:r>
            <a:r>
              <a:rPr lang="en-US" altLang="en-US" sz="2800" dirty="0">
                <a:effectLst/>
                <a:latin typeface="Tahoma" panose="020B0604030504040204" pitchFamily="34" charset="0"/>
                <a:ea typeface="Tahoma" panose="020B0604030504040204" pitchFamily="34" charset="0"/>
                <a:cs typeface="Tahoma" panose="020B0604030504040204" pitchFamily="34" charset="0"/>
              </a:rPr>
              <a:t> </a:t>
            </a:r>
            <a:r>
              <a:rPr lang="en-US" altLang="en-US" sz="2800" dirty="0" err="1">
                <a:effectLst/>
                <a:latin typeface="Tahoma" panose="020B0604030504040204" pitchFamily="34" charset="0"/>
                <a:ea typeface="Tahoma" panose="020B0604030504040204" pitchFamily="34" charset="0"/>
                <a:cs typeface="Tahoma" panose="020B0604030504040204" pitchFamily="34" charset="0"/>
              </a:rPr>
              <a:t>liệt</a:t>
            </a:r>
            <a:r>
              <a:rPr lang="en-US" altLang="en-US" sz="2800" dirty="0">
                <a:effectLst/>
                <a:latin typeface="Tahoma" panose="020B0604030504040204" pitchFamily="34" charset="0"/>
                <a:ea typeface="Tahoma" panose="020B0604030504040204" pitchFamily="34" charset="0"/>
                <a:cs typeface="Tahoma" panose="020B0604030504040204" pitchFamily="34" charset="0"/>
              </a:rPr>
              <a:t>.</a:t>
            </a:r>
          </a:p>
          <a:p>
            <a:pPr marL="633413" indent="-457200" eaLnBrk="1" hangingPunct="1">
              <a:buFontTx/>
              <a:buChar char="-"/>
            </a:pPr>
            <a:r>
              <a:rPr lang="en-US" altLang="en-US" sz="2800" dirty="0">
                <a:effectLst/>
                <a:latin typeface="Tahoma" panose="020B0604030504040204" pitchFamily="34" charset="0"/>
                <a:ea typeface="Tahoma" panose="020B0604030504040204" pitchFamily="34" charset="0"/>
                <a:cs typeface="Tahoma" panose="020B0604030504040204" pitchFamily="34" charset="0"/>
              </a:rPr>
              <a:t>“</a:t>
            </a:r>
            <a:r>
              <a:rPr lang="en-US" altLang="en-US" sz="2800" dirty="0" err="1">
                <a:effectLst/>
                <a:latin typeface="Tahoma" panose="020B0604030504040204" pitchFamily="34" charset="0"/>
                <a:ea typeface="Tahoma" panose="020B0604030504040204" pitchFamily="34" charset="0"/>
                <a:cs typeface="Tahoma" panose="020B0604030504040204" pitchFamily="34" charset="0"/>
              </a:rPr>
              <a:t>Túy</a:t>
            </a:r>
            <a:r>
              <a:rPr lang="en-US" altLang="en-US" sz="2800" dirty="0">
                <a:effectLst/>
                <a:latin typeface="Tahoma" panose="020B0604030504040204" pitchFamily="34" charset="0"/>
                <a:ea typeface="Tahoma" panose="020B0604030504040204" pitchFamily="34" charset="0"/>
                <a:cs typeface="Tahoma" panose="020B0604030504040204" pitchFamily="34" charset="0"/>
              </a:rPr>
              <a:t>” </a:t>
            </a:r>
            <a:r>
              <a:rPr lang="en-US" altLang="en-US" sz="2800" dirty="0" err="1">
                <a:effectLst/>
                <a:latin typeface="Tahoma" panose="020B0604030504040204" pitchFamily="34" charset="0"/>
                <a:ea typeface="Tahoma" panose="020B0604030504040204" pitchFamily="34" charset="0"/>
                <a:cs typeface="Tahoma" panose="020B0604030504040204" pitchFamily="34" charset="0"/>
              </a:rPr>
              <a:t>là</a:t>
            </a:r>
            <a:r>
              <a:rPr lang="en-US" altLang="en-US" sz="2800" dirty="0">
                <a:effectLst/>
                <a:latin typeface="Tahoma" panose="020B0604030504040204" pitchFamily="34" charset="0"/>
                <a:ea typeface="Tahoma" panose="020B0604030504040204" pitchFamily="34" charset="0"/>
                <a:cs typeface="Tahoma" panose="020B0604030504040204" pitchFamily="34" charset="0"/>
              </a:rPr>
              <a:t> </a:t>
            </a:r>
            <a:r>
              <a:rPr lang="en-US" altLang="en-US" sz="2800" dirty="0" err="1">
                <a:effectLst/>
                <a:latin typeface="Tahoma" panose="020B0604030504040204" pitchFamily="34" charset="0"/>
                <a:ea typeface="Tahoma" panose="020B0604030504040204" pitchFamily="34" charset="0"/>
                <a:cs typeface="Tahoma" panose="020B0604030504040204" pitchFamily="34" charset="0"/>
              </a:rPr>
              <a:t>làm</a:t>
            </a:r>
            <a:r>
              <a:rPr lang="en-US" altLang="en-US" sz="2800" dirty="0">
                <a:effectLst/>
                <a:latin typeface="Tahoma" panose="020B0604030504040204" pitchFamily="34" charset="0"/>
                <a:ea typeface="Tahoma" panose="020B0604030504040204" pitchFamily="34" charset="0"/>
                <a:cs typeface="Tahoma" panose="020B0604030504040204" pitchFamily="34" charset="0"/>
              </a:rPr>
              <a:t> </a:t>
            </a:r>
            <a:r>
              <a:rPr lang="en-US" altLang="en-US" sz="2800" dirty="0" err="1">
                <a:effectLst/>
                <a:latin typeface="Tahoma" panose="020B0604030504040204" pitchFamily="34" charset="0"/>
                <a:ea typeface="Tahoma" panose="020B0604030504040204" pitchFamily="34" charset="0"/>
                <a:cs typeface="Tahoma" panose="020B0604030504040204" pitchFamily="34" charset="0"/>
              </a:rPr>
              <a:t>cho</a:t>
            </a:r>
            <a:r>
              <a:rPr lang="en-US" altLang="en-US" sz="2800" dirty="0">
                <a:effectLst/>
                <a:latin typeface="Tahoma" panose="020B0604030504040204" pitchFamily="34" charset="0"/>
                <a:ea typeface="Tahoma" panose="020B0604030504040204" pitchFamily="34" charset="0"/>
                <a:cs typeface="Tahoma" panose="020B0604030504040204" pitchFamily="34" charset="0"/>
              </a:rPr>
              <a:t> say </a:t>
            </a:r>
            <a:r>
              <a:rPr lang="en-US" altLang="en-US" sz="2800" dirty="0" err="1">
                <a:effectLst/>
                <a:latin typeface="Tahoma" panose="020B0604030504040204" pitchFamily="34" charset="0"/>
                <a:ea typeface="Tahoma" panose="020B0604030504040204" pitchFamily="34" charset="0"/>
                <a:cs typeface="Tahoma" panose="020B0604030504040204" pitchFamily="34" charset="0"/>
              </a:rPr>
              <a:t>sưa</a:t>
            </a:r>
            <a:r>
              <a:rPr lang="en-US" altLang="en-US" sz="2800" dirty="0">
                <a:effectLst/>
                <a:latin typeface="Tahoma" panose="020B0604030504040204" pitchFamily="34" charset="0"/>
                <a:ea typeface="Tahoma" panose="020B0604030504040204" pitchFamily="34" charset="0"/>
                <a:cs typeface="Tahoma" panose="020B0604030504040204" pitchFamily="34" charset="0"/>
              </a:rPr>
              <a:t>.</a:t>
            </a:r>
          </a:p>
        </p:txBody>
      </p:sp>
      <p:sp>
        <p:nvSpPr>
          <p:cNvPr id="2" name="Rectangle 1"/>
          <p:cNvSpPr/>
          <p:nvPr/>
        </p:nvSpPr>
        <p:spPr>
          <a:xfrm>
            <a:off x="344032" y="2200558"/>
            <a:ext cx="8625075" cy="2677656"/>
          </a:xfrm>
          <a:prstGeom prst="rect">
            <a:avLst/>
          </a:prstGeom>
        </p:spPr>
        <p:txBody>
          <a:bodyPr wrap="square">
            <a:spAutoFit/>
          </a:bodyPr>
          <a:lstStyle/>
          <a:p>
            <a:pPr algn="just" eaLnBrk="1" hangingPunct="1">
              <a:buFont typeface="Wingdings" panose="05000000000000000000" pitchFamily="2" charset="2"/>
              <a:buNone/>
              <a:defRPr/>
            </a:pPr>
            <a:r>
              <a:rPr lang="en-US" altLang="en-US" sz="2800" dirty="0" err="1">
                <a:latin typeface="Tahoma" panose="020B0604030504040204" pitchFamily="34" charset="0"/>
                <a:ea typeface="Tahoma" panose="020B0604030504040204" pitchFamily="34" charset="0"/>
                <a:cs typeface="Tahoma" panose="020B0604030504040204" pitchFamily="34" charset="0"/>
              </a:rPr>
              <a:t>Như</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vậy</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b="1" dirty="0">
                <a:latin typeface="Tahoma" panose="020B0604030504040204" pitchFamily="34" charset="0"/>
                <a:ea typeface="Tahoma" panose="020B0604030504040204" pitchFamily="34" charset="0"/>
                <a:cs typeface="Tahoma" panose="020B0604030504040204" pitchFamily="34" charset="0"/>
              </a:rPr>
              <a:t>ma </a:t>
            </a:r>
            <a:r>
              <a:rPr lang="en-US" altLang="en-US" sz="2800" b="1" dirty="0" err="1">
                <a:latin typeface="Tahoma" panose="020B0604030504040204" pitchFamily="34" charset="0"/>
                <a:ea typeface="Tahoma" panose="020B0604030504040204" pitchFamily="34" charset="0"/>
                <a:cs typeface="Tahoma" panose="020B0604030504040204" pitchFamily="34" charset="0"/>
              </a:rPr>
              <a:t>túy</a:t>
            </a:r>
            <a:r>
              <a:rPr lang="en-US" altLang="en-US" sz="2800" b="1"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là</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một</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số</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chất</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tự</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nhiên</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hoặc</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chất</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tổng</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hợp</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hóa</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học</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khi</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đưa</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vào</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cơ</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thể</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người</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dưới</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bất</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kỳ</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hình</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thức</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nào</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sẽ</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gây</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ức</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chế</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hoặc</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kích</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thích</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mạnh</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hệ</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thần</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kinh</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làm</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giảm</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đau</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hoặc</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có</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thể</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gây</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ảo</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giác</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nếu</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sử</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dụng</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nhiều</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lần</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dẫn</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đến</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tình</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trạng</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nghiện</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đối</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với</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người</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sử</a:t>
            </a:r>
            <a:r>
              <a:rPr lang="en-US" altLang="en-US" sz="2800" dirty="0">
                <a:latin typeface="Tahoma" panose="020B0604030504040204" pitchFamily="34" charset="0"/>
                <a:ea typeface="Tahoma" panose="020B0604030504040204" pitchFamily="34" charset="0"/>
                <a:cs typeface="Tahoma" panose="020B0604030504040204" pitchFamily="34" charset="0"/>
              </a:rPr>
              <a:t> </a:t>
            </a:r>
            <a:r>
              <a:rPr lang="en-US" altLang="en-US" sz="2800" dirty="0" err="1">
                <a:latin typeface="Tahoma" panose="020B0604030504040204" pitchFamily="34" charset="0"/>
                <a:ea typeface="Tahoma" panose="020B0604030504040204" pitchFamily="34" charset="0"/>
                <a:cs typeface="Tahoma" panose="020B0604030504040204" pitchFamily="34" charset="0"/>
              </a:rPr>
              <a:t>dụng</a:t>
            </a:r>
            <a:endParaRPr lang="en-US" alt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503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idx="4294967295"/>
          </p:nvPr>
        </p:nvSpPr>
        <p:spPr>
          <a:xfrm>
            <a:off x="925378" y="261144"/>
            <a:ext cx="7502525" cy="855662"/>
          </a:xfrm>
        </p:spPr>
        <p:txBody>
          <a:bodyPr/>
          <a:lstStyle/>
          <a:p>
            <a:pPr eaLnBrk="1" hangingPunct="1">
              <a:defRPr/>
            </a:pPr>
            <a:r>
              <a:rPr lang="en-US" altLang="en-US" sz="2400" b="1" dirty="0"/>
              <a:t>QUY ĐỊNH VỀ HÌNH PHẠT LIÊN QUAN ĐẾN TÀNG TRỮ VÀ SỬ DỤNG MA TÚY </a:t>
            </a:r>
          </a:p>
        </p:txBody>
      </p:sp>
      <p:sp>
        <p:nvSpPr>
          <p:cNvPr id="4" name="Rectangle 3"/>
          <p:cNvSpPr>
            <a:spLocks noChangeArrowheads="1"/>
          </p:cNvSpPr>
          <p:nvPr/>
        </p:nvSpPr>
        <p:spPr bwMode="auto">
          <a:xfrm>
            <a:off x="561840" y="1302763"/>
            <a:ext cx="858216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Clr>
                <a:schemeClr val="accent2">
                  <a:lumMod val="50000"/>
                </a:schemeClr>
              </a:buClr>
              <a:buFont typeface="Wingdings" panose="05000000000000000000" pitchFamily="2" charset="2"/>
              <a:buChar char="Ø"/>
            </a:pPr>
            <a:r>
              <a:rPr lang="en-US" altLang="en-US" sz="2400" dirty="0" err="1">
                <a:latin typeface="Tahoma" panose="020B0604030504040204" pitchFamily="34" charset="0"/>
                <a:ea typeface="Tahoma" panose="020B0604030504040204" pitchFamily="34" charset="0"/>
                <a:cs typeface="Tahoma" panose="020B0604030504040204" pitchFamily="34" charset="0"/>
              </a:rPr>
              <a:t>Tội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tổ</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chức</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sử</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dụng</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trái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phép</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chất</a:t>
            </a:r>
            <a:r>
              <a:rPr lang="en-US" altLang="en-US" sz="2400" dirty="0">
                <a:latin typeface="Tahoma" panose="020B0604030504040204" pitchFamily="34" charset="0"/>
                <a:ea typeface="Tahoma" panose="020B0604030504040204" pitchFamily="34" charset="0"/>
                <a:cs typeface="Tahoma" panose="020B0604030504040204" pitchFamily="34" charset="0"/>
              </a:rPr>
              <a:t> ma </a:t>
            </a:r>
            <a:r>
              <a:rPr lang="en-US" altLang="en-US" sz="2400" dirty="0" err="1">
                <a:latin typeface="Tahoma" panose="020B0604030504040204" pitchFamily="34" charset="0"/>
                <a:ea typeface="Tahoma" panose="020B0604030504040204" pitchFamily="34" charset="0"/>
                <a:cs typeface="Tahoma" panose="020B0604030504040204" pitchFamily="34" charset="0"/>
              </a:rPr>
              <a:t>túy</a:t>
            </a:r>
            <a:r>
              <a:rPr lang="en-US" altLang="en-US" sz="2400" dirty="0">
                <a:latin typeface="Tahoma" panose="020B0604030504040204" pitchFamily="34" charset="0"/>
                <a:ea typeface="Tahoma" panose="020B0604030504040204" pitchFamily="34" charset="0"/>
                <a:cs typeface="Tahoma" panose="020B0604030504040204" pitchFamily="34" charset="0"/>
              </a:rPr>
              <a:t>:</a:t>
            </a:r>
          </a:p>
          <a:p>
            <a:pPr marL="0" indent="0">
              <a:spcBef>
                <a:spcPct val="0"/>
              </a:spcBef>
              <a:buClr>
                <a:schemeClr val="accent2">
                  <a:lumMod val="50000"/>
                </a:schemeClr>
              </a:buClr>
              <a:buNone/>
            </a:pPr>
            <a:r>
              <a:rPr lang="en-US" altLang="en-US" sz="2400" dirty="0" err="1">
                <a:latin typeface="Tahoma" panose="020B0604030504040204" pitchFamily="34" charset="0"/>
                <a:ea typeface="Tahoma" panose="020B0604030504040204" pitchFamily="34" charset="0"/>
                <a:cs typeface="Tahoma" panose="020B0604030504040204" pitchFamily="34" charset="0"/>
              </a:rPr>
              <a:t>từ</a:t>
            </a:r>
            <a:r>
              <a:rPr lang="en-US" altLang="en-US" sz="2400" dirty="0">
                <a:latin typeface="Tahoma" panose="020B0604030504040204" pitchFamily="34" charset="0"/>
                <a:ea typeface="Tahoma" panose="020B0604030504040204" pitchFamily="34" charset="0"/>
                <a:cs typeface="Tahoma" panose="020B0604030504040204" pitchFamily="34" charset="0"/>
              </a:rPr>
              <a:t> 2 </a:t>
            </a:r>
            <a:r>
              <a:rPr lang="en-US" altLang="en-US" sz="2400" dirty="0" err="1">
                <a:latin typeface="Tahoma" panose="020B0604030504040204" pitchFamily="34" charset="0"/>
                <a:ea typeface="Tahoma" panose="020B0604030504040204" pitchFamily="34" charset="0"/>
                <a:cs typeface="Tahoma" panose="020B0604030504040204" pitchFamily="34" charset="0"/>
              </a:rPr>
              <a:t>năm</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tù</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chung</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thân</a:t>
            </a:r>
            <a:endPar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a:spcBef>
                <a:spcPct val="0"/>
              </a:spcBef>
              <a:buClr>
                <a:schemeClr val="accent2">
                  <a:lumMod val="50000"/>
                </a:schemeClr>
              </a:buClr>
              <a:buFont typeface="Wingdings" panose="05000000000000000000" pitchFamily="2" charset="2"/>
              <a:buChar char="Ø"/>
            </a:pPr>
            <a:r>
              <a:rPr lang="en-US" altLang="en-US" sz="2400" dirty="0" err="1">
                <a:latin typeface="Tahoma" panose="020B0604030504040204" pitchFamily="34" charset="0"/>
                <a:ea typeface="Tahoma" panose="020B0604030504040204" pitchFamily="34" charset="0"/>
                <a:cs typeface="Tahoma" panose="020B0604030504040204" pitchFamily="34" charset="0"/>
              </a:rPr>
              <a:t>Tội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chứa</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chấp</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việc</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sử</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dụng</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trái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phép</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chất</a:t>
            </a:r>
            <a:r>
              <a:rPr lang="en-US" altLang="en-US" sz="2400" dirty="0">
                <a:latin typeface="Tahoma" panose="020B0604030504040204" pitchFamily="34" charset="0"/>
                <a:ea typeface="Tahoma" panose="020B0604030504040204" pitchFamily="34" charset="0"/>
                <a:cs typeface="Tahoma" panose="020B0604030504040204" pitchFamily="34" charset="0"/>
              </a:rPr>
              <a:t> ma </a:t>
            </a:r>
            <a:r>
              <a:rPr lang="en-US" altLang="en-US" sz="2400" dirty="0" err="1">
                <a:latin typeface="Tahoma" panose="020B0604030504040204" pitchFamily="34" charset="0"/>
                <a:ea typeface="Tahoma" panose="020B0604030504040204" pitchFamily="34" charset="0"/>
                <a:cs typeface="Tahoma" panose="020B0604030504040204" pitchFamily="34" charset="0"/>
              </a:rPr>
              <a:t>túy</a:t>
            </a:r>
            <a:r>
              <a:rPr lang="en-US" altLang="en-US" sz="2400" dirty="0">
                <a:latin typeface="Tahoma" panose="020B0604030504040204" pitchFamily="34" charset="0"/>
                <a:ea typeface="Tahoma" panose="020B0604030504040204" pitchFamily="34" charset="0"/>
                <a:cs typeface="Tahoma" panose="020B0604030504040204" pitchFamily="34" charset="0"/>
              </a:rPr>
              <a:t>: </a:t>
            </a:r>
          </a:p>
          <a:p>
            <a:pPr marL="0" indent="0">
              <a:spcBef>
                <a:spcPct val="0"/>
              </a:spcBef>
              <a:buClr>
                <a:schemeClr val="accent2">
                  <a:lumMod val="50000"/>
                </a:schemeClr>
              </a:buClr>
              <a:buNone/>
            </a:pPr>
            <a:r>
              <a:rPr lang="en-US" altLang="en-US" sz="2400" dirty="0" err="1">
                <a:latin typeface="Tahoma" panose="020B0604030504040204" pitchFamily="34" charset="0"/>
                <a:ea typeface="Tahoma" panose="020B0604030504040204" pitchFamily="34" charset="0"/>
                <a:cs typeface="Tahoma" panose="020B0604030504040204" pitchFamily="34" charset="0"/>
              </a:rPr>
              <a:t>từ</a:t>
            </a:r>
            <a:r>
              <a:rPr lang="en-US" altLang="en-US" sz="2400" dirty="0">
                <a:latin typeface="Tahoma" panose="020B0604030504040204" pitchFamily="34" charset="0"/>
                <a:ea typeface="Tahoma" panose="020B0604030504040204" pitchFamily="34" charset="0"/>
                <a:cs typeface="Tahoma" panose="020B0604030504040204" pitchFamily="34" charset="0"/>
              </a:rPr>
              <a:t> 2 </a:t>
            </a:r>
            <a:r>
              <a:rPr lang="en-US" altLang="en-US" sz="2400" dirty="0" err="1">
                <a:latin typeface="Tahoma" panose="020B0604030504040204" pitchFamily="34" charset="0"/>
                <a:ea typeface="Tahoma" panose="020B0604030504040204" pitchFamily="34" charset="0"/>
                <a:cs typeface="Tahoma" panose="020B0604030504040204" pitchFamily="34" charset="0"/>
              </a:rPr>
              <a:t>năm</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15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năm</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tù</a:t>
            </a:r>
            <a:endPar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a:spcBef>
                <a:spcPct val="0"/>
              </a:spcBef>
              <a:buClr>
                <a:schemeClr val="accent2">
                  <a:lumMod val="50000"/>
                </a:schemeClr>
              </a:buClr>
              <a:buFont typeface="Wingdings" panose="05000000000000000000" pitchFamily="2" charset="2"/>
              <a:buChar char="Ø"/>
            </a:pPr>
            <a:r>
              <a:rPr lang="en-US" altLang="en-US" sz="2400" dirty="0" err="1">
                <a:latin typeface="Tahoma" panose="020B0604030504040204" pitchFamily="34" charset="0"/>
                <a:ea typeface="Tahoma" panose="020B0604030504040204" pitchFamily="34" charset="0"/>
                <a:cs typeface="Tahoma" panose="020B0604030504040204" pitchFamily="34" charset="0"/>
              </a:rPr>
              <a:t>Tội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cưỡng</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bức</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người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khác</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sử</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dụng</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trái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phép</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chất</a:t>
            </a:r>
            <a:r>
              <a:rPr lang="en-US" altLang="en-US" sz="2400" dirty="0">
                <a:latin typeface="Tahoma" panose="020B0604030504040204" pitchFamily="34" charset="0"/>
                <a:ea typeface="Tahoma" panose="020B0604030504040204" pitchFamily="34" charset="0"/>
                <a:cs typeface="Tahoma" panose="020B0604030504040204" pitchFamily="34" charset="0"/>
              </a:rPr>
              <a:t> ma </a:t>
            </a:r>
            <a:r>
              <a:rPr lang="en-US" altLang="en-US" sz="2400" dirty="0" err="1">
                <a:latin typeface="Tahoma" panose="020B0604030504040204" pitchFamily="34" charset="0"/>
                <a:ea typeface="Tahoma" panose="020B0604030504040204" pitchFamily="34" charset="0"/>
                <a:cs typeface="Tahoma" panose="020B0604030504040204" pitchFamily="34" charset="0"/>
              </a:rPr>
              <a:t>túy</a:t>
            </a:r>
            <a:r>
              <a:rPr lang="en-US" altLang="en-US" sz="2400" dirty="0">
                <a:latin typeface="Tahoma" panose="020B0604030504040204" pitchFamily="34" charset="0"/>
                <a:ea typeface="Tahoma" panose="020B0604030504040204" pitchFamily="34" charset="0"/>
                <a:cs typeface="Tahoma" panose="020B0604030504040204" pitchFamily="34" charset="0"/>
              </a:rPr>
              <a:t>:</a:t>
            </a:r>
          </a:p>
          <a:p>
            <a:pPr marL="0" indent="0">
              <a:spcBef>
                <a:spcPct val="0"/>
              </a:spcBef>
              <a:buClr>
                <a:schemeClr val="accent2">
                  <a:lumMod val="50000"/>
                </a:schemeClr>
              </a:buClr>
              <a:buNone/>
            </a:pPr>
            <a:r>
              <a:rPr lang="en-US" altLang="en-US" sz="2400" dirty="0" err="1">
                <a:latin typeface="Tahoma" panose="020B0604030504040204" pitchFamily="34" charset="0"/>
                <a:ea typeface="Tahoma" panose="020B0604030504040204" pitchFamily="34" charset="0"/>
                <a:cs typeface="Tahoma" panose="020B0604030504040204" pitchFamily="34" charset="0"/>
              </a:rPr>
              <a:t>từ</a:t>
            </a:r>
            <a:r>
              <a:rPr lang="en-US" altLang="en-US" sz="2400" dirty="0">
                <a:latin typeface="Tahoma" panose="020B0604030504040204" pitchFamily="34" charset="0"/>
                <a:ea typeface="Tahoma" panose="020B0604030504040204" pitchFamily="34" charset="0"/>
                <a:cs typeface="Tahoma" panose="020B0604030504040204" pitchFamily="34" charset="0"/>
              </a:rPr>
              <a:t> 2 </a:t>
            </a:r>
            <a:r>
              <a:rPr lang="en-US" altLang="en-US" sz="2400" dirty="0" err="1">
                <a:latin typeface="Tahoma" panose="020B0604030504040204" pitchFamily="34" charset="0"/>
                <a:ea typeface="Tahoma" panose="020B0604030504040204" pitchFamily="34" charset="0"/>
                <a:cs typeface="Tahoma" panose="020B0604030504040204" pitchFamily="34" charset="0"/>
              </a:rPr>
              <a:t>năm</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tù</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chung</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thân</a:t>
            </a:r>
            <a:endPar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a:spcBef>
                <a:spcPct val="0"/>
              </a:spcBef>
              <a:buClr>
                <a:schemeClr val="accent2">
                  <a:lumMod val="50000"/>
                </a:schemeClr>
              </a:buClr>
              <a:buFont typeface="Wingdings" panose="05000000000000000000" pitchFamily="2" charset="2"/>
              <a:buChar char="Ø"/>
            </a:pPr>
            <a:r>
              <a:rPr lang="en-US" altLang="en-US" sz="2400" dirty="0" err="1">
                <a:latin typeface="Tahoma" panose="020B0604030504040204" pitchFamily="34" charset="0"/>
                <a:ea typeface="Tahoma" panose="020B0604030504040204" pitchFamily="34" charset="0"/>
                <a:cs typeface="Tahoma" panose="020B0604030504040204" pitchFamily="34" charset="0"/>
              </a:rPr>
              <a:t>Tội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lôi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kéo</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người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khác</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sử</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dụng</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trái</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phép</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err="1">
                <a:latin typeface="Tahoma" panose="020B0604030504040204" pitchFamily="34" charset="0"/>
                <a:ea typeface="Tahoma" panose="020B0604030504040204" pitchFamily="34" charset="0"/>
                <a:cs typeface="Tahoma" panose="020B0604030504040204" pitchFamily="34" charset="0"/>
              </a:rPr>
              <a:t>chất</a:t>
            </a:r>
            <a:r>
              <a:rPr lang="en-US" altLang="en-US" sz="2400" dirty="0">
                <a:latin typeface="Tahoma" panose="020B0604030504040204" pitchFamily="34" charset="0"/>
                <a:ea typeface="Tahoma" panose="020B0604030504040204" pitchFamily="34" charset="0"/>
                <a:cs typeface="Tahoma" panose="020B0604030504040204" pitchFamily="34" charset="0"/>
              </a:rPr>
              <a:t> ma </a:t>
            </a:r>
            <a:r>
              <a:rPr lang="en-US" altLang="en-US" sz="2400" dirty="0" err="1">
                <a:latin typeface="Tahoma" panose="020B0604030504040204" pitchFamily="34" charset="0"/>
                <a:ea typeface="Tahoma" panose="020B0604030504040204" pitchFamily="34" charset="0"/>
                <a:cs typeface="Tahoma" panose="020B0604030504040204" pitchFamily="34" charset="0"/>
              </a:rPr>
              <a:t>túy</a:t>
            </a:r>
            <a:r>
              <a:rPr lang="en-US" altLang="en-US" sz="2400" dirty="0">
                <a:latin typeface="Tahoma" panose="020B0604030504040204" pitchFamily="34" charset="0"/>
                <a:ea typeface="Tahoma" panose="020B0604030504040204" pitchFamily="34" charset="0"/>
                <a:cs typeface="Tahoma" panose="020B0604030504040204" pitchFamily="34" charset="0"/>
              </a:rPr>
              <a:t>: </a:t>
            </a:r>
          </a:p>
          <a:p>
            <a:pPr marL="0" indent="0">
              <a:spcBef>
                <a:spcPct val="0"/>
              </a:spcBef>
              <a:buClr>
                <a:schemeClr val="accent2">
                  <a:lumMod val="50000"/>
                </a:schemeClr>
              </a:buClr>
              <a:buNone/>
            </a:pPr>
            <a:r>
              <a:rPr lang="en-US" altLang="en-US" sz="2400" dirty="0" err="1">
                <a:latin typeface="Tahoma" panose="020B0604030504040204" pitchFamily="34" charset="0"/>
                <a:ea typeface="Tahoma" panose="020B0604030504040204" pitchFamily="34" charset="0"/>
                <a:cs typeface="Tahoma" panose="020B0604030504040204" pitchFamily="34" charset="0"/>
              </a:rPr>
              <a:t>từ</a:t>
            </a:r>
            <a:r>
              <a:rPr lang="en-US" altLang="en-US" sz="2400" dirty="0">
                <a:latin typeface="Tahoma" panose="020B0604030504040204" pitchFamily="34" charset="0"/>
                <a:ea typeface="Tahoma" panose="020B0604030504040204" pitchFamily="34" charset="0"/>
                <a:cs typeface="Tahoma" panose="020B0604030504040204" pitchFamily="34" charset="0"/>
              </a:rPr>
              <a:t> 1 </a:t>
            </a:r>
            <a:r>
              <a:rPr lang="en-US" altLang="en-US" sz="2400" dirty="0" err="1">
                <a:latin typeface="Tahoma" panose="020B0604030504040204" pitchFamily="34" charset="0"/>
                <a:ea typeface="Tahoma" panose="020B0604030504040204" pitchFamily="34" charset="0"/>
                <a:cs typeface="Tahoma" panose="020B0604030504040204" pitchFamily="34" charset="0"/>
              </a:rPr>
              <a:t>năm</a:t>
            </a:r>
            <a:r>
              <a:rPr lang="en-US" altLang="en-US" sz="2400" dirty="0">
                <a:latin typeface="Tahoma" panose="020B0604030504040204" pitchFamily="34" charset="0"/>
                <a:ea typeface="Tahoma" panose="020B0604030504040204" pitchFamily="34" charset="0"/>
                <a:cs typeface="Tahoma" panose="020B0604030504040204" pitchFamily="34" charset="0"/>
              </a:rPr>
              <a:t> </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tù</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chung</a:t>
            </a:r>
            <a:r>
              <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altLang="en-US" sz="2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thân</a:t>
            </a:r>
            <a:endParaRPr lang="en-US" altLang="en-US" sz="2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a:spcBef>
                <a:spcPct val="0"/>
              </a:spcBef>
              <a:buClr>
                <a:schemeClr val="accent2">
                  <a:lumMod val="50000"/>
                </a:schemeClr>
              </a:buClr>
              <a:buFont typeface="Wingdings" panose="05000000000000000000" pitchFamily="2" charset="2"/>
              <a:buChar char="Ø"/>
            </a:pPr>
            <a:endParaRPr lang="en-US" alt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464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linds(horizontal)">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ext Box 2"/>
          <p:cNvSpPr txBox="1">
            <a:spLocks noChangeArrowheads="1"/>
          </p:cNvSpPr>
          <p:nvPr/>
        </p:nvSpPr>
        <p:spPr bwMode="auto">
          <a:xfrm>
            <a:off x="3017044" y="111680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1800">
              <a:solidFill>
                <a:srgbClr val="000000"/>
              </a:solidFill>
              <a:latin typeface="Times New Roman" panose="02020603050405020304" pitchFamily="18" charset="0"/>
            </a:endParaRPr>
          </a:p>
        </p:txBody>
      </p:sp>
      <p:sp>
        <p:nvSpPr>
          <p:cNvPr id="164866" name="Text Box 14"/>
          <p:cNvSpPr txBox="1">
            <a:spLocks noChangeArrowheads="1"/>
          </p:cNvSpPr>
          <p:nvPr/>
        </p:nvSpPr>
        <p:spPr bwMode="auto">
          <a:xfrm>
            <a:off x="1167789" y="225689"/>
            <a:ext cx="64631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vi-VN" sz="2100" b="1" dirty="0">
                <a:solidFill>
                  <a:schemeClr val="accent5">
                    <a:lumMod val="50000"/>
                  </a:schemeClr>
                </a:solidFill>
                <a:latin typeface="Dela Gothic One" panose="020B0604020202020204" charset="-128"/>
                <a:ea typeface="Dela Gothic One" panose="020B0604020202020204" charset="-128"/>
                <a:cs typeface="Times New Roman" panose="02020603050405020304" pitchFamily="18" charset="0"/>
              </a:rPr>
              <a:t>TRÁCH NHIỆM CỦA HỌC SINH TRONG PHÒNG, CHỐNG MA TUÝ</a:t>
            </a:r>
          </a:p>
        </p:txBody>
      </p:sp>
      <p:sp>
        <p:nvSpPr>
          <p:cNvPr id="2" name="Rectangle 1"/>
          <p:cNvSpPr>
            <a:spLocks noChangeArrowheads="1"/>
          </p:cNvSpPr>
          <p:nvPr/>
        </p:nvSpPr>
        <p:spPr bwMode="auto">
          <a:xfrm>
            <a:off x="429659" y="1116806"/>
            <a:ext cx="857112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Clr>
                <a:schemeClr val="accent2">
                  <a:lumMod val="50000"/>
                </a:schemeClr>
              </a:buClr>
              <a:buFont typeface="Wingdings" panose="05000000000000000000" pitchFamily="2" charset="2"/>
              <a:buChar char="Ø"/>
            </a:pPr>
            <a:r>
              <a:rPr lang="vi-VN" altLang="en-US" sz="2000" dirty="0">
                <a:latin typeface="Tahoma" panose="020B0604030504040204" pitchFamily="34" charset="0"/>
                <a:ea typeface="Tahoma" panose="020B0604030504040204" pitchFamily="34" charset="0"/>
                <a:cs typeface="Tahoma" panose="020B0604030504040204" pitchFamily="34" charset="0"/>
              </a:rPr>
              <a:t>Học tập, nghiên cứu nắm vững những</a:t>
            </a:r>
            <a:r>
              <a:rPr lang="en-US" altLang="en-US" sz="2000" dirty="0">
                <a:latin typeface="Tahoma" panose="020B0604030504040204" pitchFamily="34" charset="0"/>
                <a:ea typeface="Tahoma" panose="020B0604030504040204" pitchFamily="34" charset="0"/>
                <a:cs typeface="Tahoma" panose="020B0604030504040204" pitchFamily="34" charset="0"/>
              </a:rPr>
              <a:t> </a:t>
            </a:r>
            <a:r>
              <a:rPr lang="vi-VN" altLang="en-US" sz="2000" dirty="0">
                <a:latin typeface="Tahoma" panose="020B0604030504040204" pitchFamily="34" charset="0"/>
                <a:ea typeface="Tahoma" panose="020B0604030504040204" pitchFamily="34" charset="0"/>
                <a:cs typeface="Tahoma" panose="020B0604030504040204" pitchFamily="34" charset="0"/>
              </a:rPr>
              <a:t>quy định của pháp luật phòng, chống ma tuý.</a:t>
            </a: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a:spcBef>
                <a:spcPct val="0"/>
              </a:spcBef>
              <a:buClr>
                <a:schemeClr val="accent2">
                  <a:lumMod val="50000"/>
                </a:schemeClr>
              </a:buClr>
              <a:buFont typeface="Wingdings" panose="05000000000000000000" pitchFamily="2" charset="2"/>
              <a:buChar char="Ø"/>
            </a:pPr>
            <a:r>
              <a:rPr lang="vi-VN" altLang="en-US" sz="2000" dirty="0">
                <a:latin typeface="Tahoma" panose="020B0604030504040204" pitchFamily="34" charset="0"/>
                <a:ea typeface="Tahoma" panose="020B0604030504040204" pitchFamily="34" charset="0"/>
                <a:cs typeface="Tahoma" panose="020B0604030504040204" pitchFamily="34" charset="0"/>
              </a:rPr>
              <a:t>Không sử dụng ma tuý dưới bất kỳ hình thức nào.</a:t>
            </a: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a:spcBef>
                <a:spcPct val="0"/>
              </a:spcBef>
              <a:buClr>
                <a:schemeClr val="accent2">
                  <a:lumMod val="50000"/>
                </a:schemeClr>
              </a:buClr>
              <a:buFont typeface="Wingdings" panose="05000000000000000000" pitchFamily="2" charset="2"/>
              <a:buChar char="Ø"/>
            </a:pPr>
            <a:r>
              <a:rPr lang="vi-VN" altLang="en-US" sz="2000" dirty="0">
                <a:latin typeface="Tahoma" panose="020B0604030504040204" pitchFamily="34" charset="0"/>
                <a:ea typeface="Tahoma" panose="020B0604030504040204" pitchFamily="34" charset="0"/>
                <a:cs typeface="Tahoma" panose="020B0604030504040204" pitchFamily="34" charset="0"/>
              </a:rPr>
              <a:t>Không tàng trữ, vận chuyển, mua bán ma tuý.</a:t>
            </a: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a:spcBef>
                <a:spcPct val="0"/>
              </a:spcBef>
              <a:buClr>
                <a:schemeClr val="accent2">
                  <a:lumMod val="50000"/>
                </a:schemeClr>
              </a:buClr>
              <a:buFont typeface="Wingdings" panose="05000000000000000000" pitchFamily="2" charset="2"/>
              <a:buChar char="Ø"/>
            </a:pPr>
            <a:r>
              <a:rPr lang="vi-VN" altLang="en-US" sz="2000" dirty="0">
                <a:latin typeface="Tahoma" panose="020B0604030504040204" pitchFamily="34" charset="0"/>
                <a:ea typeface="Tahoma" panose="020B0604030504040204" pitchFamily="34" charset="0"/>
                <a:cs typeface="Tahoma" panose="020B0604030504040204" pitchFamily="34" charset="0"/>
              </a:rPr>
              <a:t>Khuyên nhủ bạn học, người thân của mình không sử dụng ma tuý.</a:t>
            </a: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a:spcBef>
                <a:spcPct val="0"/>
              </a:spcBef>
              <a:buClr>
                <a:schemeClr val="accent2">
                  <a:lumMod val="50000"/>
                </a:schemeClr>
              </a:buClr>
              <a:buFont typeface="Wingdings" panose="05000000000000000000" pitchFamily="2" charset="2"/>
              <a:buChar char="Ø"/>
            </a:pPr>
            <a:r>
              <a:rPr lang="vi-VN" altLang="en-US" sz="2000" dirty="0">
                <a:latin typeface="Tahoma" panose="020B0604030504040204" pitchFamily="34" charset="0"/>
                <a:ea typeface="Tahoma" panose="020B0604030504040204" pitchFamily="34" charset="0"/>
                <a:cs typeface="Tahoma" panose="020B0604030504040204" pitchFamily="34" charset="0"/>
              </a:rPr>
              <a:t>Khi phát hiện những </a:t>
            </a:r>
            <a:r>
              <a:rPr lang="en-US" altLang="en-US" sz="2000" dirty="0">
                <a:latin typeface="Tahoma" panose="020B0604030504040204" pitchFamily="34" charset="0"/>
                <a:ea typeface="Tahoma" panose="020B0604030504040204" pitchFamily="34" charset="0"/>
                <a:cs typeface="Tahoma" panose="020B0604030504040204" pitchFamily="34" charset="0"/>
              </a:rPr>
              <a:t>h</a:t>
            </a:r>
            <a:r>
              <a:rPr lang="vi-VN" altLang="en-US" sz="2000" dirty="0">
                <a:latin typeface="Tahoma" panose="020B0604030504040204" pitchFamily="34" charset="0"/>
                <a:ea typeface="Tahoma" panose="020B0604030504040204" pitchFamily="34" charset="0"/>
                <a:cs typeface="Tahoma" panose="020B0604030504040204" pitchFamily="34" charset="0"/>
              </a:rPr>
              <a:t>ọc sinh</a:t>
            </a:r>
            <a:r>
              <a:rPr lang="en-US" altLang="en-US" sz="2000" dirty="0">
                <a:latin typeface="Tahoma" panose="020B0604030504040204" pitchFamily="34" charset="0"/>
                <a:ea typeface="Tahoma" panose="020B0604030504040204" pitchFamily="34" charset="0"/>
                <a:cs typeface="Tahoma" panose="020B0604030504040204" pitchFamily="34" charset="0"/>
              </a:rPr>
              <a:t> </a:t>
            </a:r>
            <a:r>
              <a:rPr lang="vi-VN" altLang="en-US" sz="2000" dirty="0">
                <a:latin typeface="Tahoma" panose="020B0604030504040204" pitchFamily="34" charset="0"/>
                <a:ea typeface="Tahoma" panose="020B0604030504040204" pitchFamily="34" charset="0"/>
                <a:cs typeface="Tahoma" panose="020B0604030504040204" pitchFamily="34" charset="0"/>
              </a:rPr>
              <a:t>có biểu hiện sử dụng ma tuý hoặc nghi vấn buôn bán ma tuý phải báo cho </a:t>
            </a:r>
            <a:r>
              <a:rPr lang="en-US" altLang="en-US" sz="2000" dirty="0">
                <a:latin typeface="Tahoma" panose="020B0604030504040204" pitchFamily="34" charset="0"/>
                <a:ea typeface="Tahoma" panose="020B0604030504040204" pitchFamily="34" charset="0"/>
                <a:cs typeface="Tahoma" panose="020B0604030504040204" pitchFamily="34" charset="0"/>
              </a:rPr>
              <a:t>t</a:t>
            </a:r>
            <a:r>
              <a:rPr lang="vi-VN" altLang="en-US" sz="2000" dirty="0">
                <a:latin typeface="Tahoma" panose="020B0604030504040204" pitchFamily="34" charset="0"/>
                <a:ea typeface="Tahoma" panose="020B0604030504040204" pitchFamily="34" charset="0"/>
                <a:cs typeface="Tahoma" panose="020B0604030504040204" pitchFamily="34" charset="0"/>
              </a:rPr>
              <a:t>hầy, </a:t>
            </a:r>
            <a:r>
              <a:rPr lang="en-US" altLang="en-US" sz="2000" dirty="0">
                <a:latin typeface="Tahoma" panose="020B0604030504040204" pitchFamily="34" charset="0"/>
                <a:ea typeface="Tahoma" panose="020B0604030504040204" pitchFamily="34" charset="0"/>
                <a:cs typeface="Tahoma" panose="020B0604030504040204" pitchFamily="34" charset="0"/>
              </a:rPr>
              <a:t>c</a:t>
            </a:r>
            <a:r>
              <a:rPr lang="vi-VN" altLang="en-US" sz="2000" dirty="0">
                <a:latin typeface="Tahoma" panose="020B0604030504040204" pitchFamily="34" charset="0"/>
                <a:ea typeface="Tahoma" panose="020B0604030504040204" pitchFamily="34" charset="0"/>
                <a:cs typeface="Tahoma" panose="020B0604030504040204" pitchFamily="34" charset="0"/>
              </a:rPr>
              <a:t>ô giáo.</a:t>
            </a: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a:spcBef>
                <a:spcPct val="0"/>
              </a:spcBef>
              <a:buClr>
                <a:schemeClr val="accent2">
                  <a:lumMod val="50000"/>
                </a:schemeClr>
              </a:buClr>
              <a:buFont typeface="Wingdings" panose="05000000000000000000" pitchFamily="2" charset="2"/>
              <a:buChar char="Ø"/>
            </a:pPr>
            <a:r>
              <a:rPr lang="vi-VN" altLang="en-US" sz="2000" dirty="0">
                <a:latin typeface="Tahoma" panose="020B0604030504040204" pitchFamily="34" charset="0"/>
                <a:ea typeface="Tahoma" panose="020B0604030504040204" pitchFamily="34" charset="0"/>
                <a:cs typeface="Tahoma" panose="020B0604030504040204" pitchFamily="34" charset="0"/>
              </a:rPr>
              <a:t>Nâng cao cảnh giác tránh bị rủ rê, lôi kéo.</a:t>
            </a: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a:spcBef>
                <a:spcPct val="0"/>
              </a:spcBef>
              <a:buClr>
                <a:schemeClr val="accent2">
                  <a:lumMod val="50000"/>
                </a:schemeClr>
              </a:buClr>
              <a:buFont typeface="Wingdings" panose="05000000000000000000" pitchFamily="2" charset="2"/>
              <a:buChar char="Ø"/>
            </a:pPr>
            <a:r>
              <a:rPr lang="vi-VN" altLang="en-US" sz="2000" dirty="0">
                <a:latin typeface="Tahoma" panose="020B0604030504040204" pitchFamily="34" charset="0"/>
                <a:ea typeface="Tahoma" panose="020B0604030504040204" pitchFamily="34" charset="0"/>
                <a:cs typeface="Tahoma" panose="020B0604030504040204" pitchFamily="34" charset="0"/>
              </a:rPr>
              <a:t>Tích cực tham gia phong trào phòng, chống ma tuý do nhà trường, </a:t>
            </a:r>
            <a:r>
              <a:rPr lang="en-US" altLang="en-US" sz="2000" dirty="0">
                <a:latin typeface="Tahoma" panose="020B0604030504040204" pitchFamily="34" charset="0"/>
                <a:ea typeface="Tahoma" panose="020B0604030504040204" pitchFamily="34" charset="0"/>
                <a:cs typeface="Tahoma" panose="020B0604030504040204" pitchFamily="34" charset="0"/>
              </a:rPr>
              <a:t>Đ</a:t>
            </a:r>
            <a:r>
              <a:rPr lang="vi-VN" altLang="en-US" sz="2000" dirty="0">
                <a:latin typeface="Tahoma" panose="020B0604030504040204" pitchFamily="34" charset="0"/>
                <a:ea typeface="Tahoma" panose="020B0604030504040204" pitchFamily="34" charset="0"/>
                <a:cs typeface="Tahoma" panose="020B0604030504040204" pitchFamily="34" charset="0"/>
              </a:rPr>
              <a:t>oàn</a:t>
            </a:r>
            <a:r>
              <a:rPr lang="en-US" altLang="en-US" sz="2000" dirty="0">
                <a:latin typeface="Tahoma" panose="020B0604030504040204" pitchFamily="34" charset="0"/>
                <a:ea typeface="Tahoma" panose="020B0604030504040204" pitchFamily="34" charset="0"/>
                <a:cs typeface="Tahoma" panose="020B0604030504040204" pitchFamily="34" charset="0"/>
              </a:rPr>
              <a:t> </a:t>
            </a:r>
            <a:r>
              <a:rPr lang="en-US" altLang="en-US" sz="2000" dirty="0" err="1">
                <a:latin typeface="Tahoma" panose="020B0604030504040204" pitchFamily="34" charset="0"/>
                <a:ea typeface="Tahoma" panose="020B0604030504040204" pitchFamily="34" charset="0"/>
                <a:cs typeface="Tahoma" panose="020B0604030504040204" pitchFamily="34" charset="0"/>
              </a:rPr>
              <a:t>thanh</a:t>
            </a:r>
            <a:r>
              <a:rPr lang="en-US" altLang="en-US" sz="2000" dirty="0">
                <a:latin typeface="Tahoma" panose="020B0604030504040204" pitchFamily="34" charset="0"/>
                <a:ea typeface="Tahoma" panose="020B0604030504040204" pitchFamily="34" charset="0"/>
                <a:cs typeface="Tahoma" panose="020B0604030504040204" pitchFamily="34" charset="0"/>
              </a:rPr>
              <a:t> </a:t>
            </a:r>
            <a:r>
              <a:rPr lang="en-US" altLang="en-US" sz="2000" dirty="0" err="1">
                <a:latin typeface="Tahoma" panose="020B0604030504040204" pitchFamily="34" charset="0"/>
                <a:ea typeface="Tahoma" panose="020B0604030504040204" pitchFamily="34" charset="0"/>
                <a:cs typeface="Tahoma" panose="020B0604030504040204" pitchFamily="34" charset="0"/>
              </a:rPr>
              <a:t>niên</a:t>
            </a:r>
            <a:r>
              <a:rPr lang="vi-VN" altLang="en-US" sz="2000" dirty="0">
                <a:latin typeface="Tahoma" panose="020B0604030504040204" pitchFamily="34" charset="0"/>
                <a:ea typeface="Tahoma" panose="020B0604030504040204" pitchFamily="34" charset="0"/>
                <a:cs typeface="Tahoma" panose="020B0604030504040204" pitchFamily="34" charset="0"/>
              </a:rPr>
              <a:t>, </a:t>
            </a:r>
            <a:r>
              <a:rPr lang="en-US" altLang="en-US" sz="2000" dirty="0">
                <a:latin typeface="Tahoma" panose="020B0604030504040204" pitchFamily="34" charset="0"/>
                <a:ea typeface="Tahoma" panose="020B0604030504040204" pitchFamily="34" charset="0"/>
                <a:cs typeface="Tahoma" panose="020B0604030504040204" pitchFamily="34" charset="0"/>
              </a:rPr>
              <a:t>H</a:t>
            </a:r>
            <a:r>
              <a:rPr lang="vi-VN" altLang="en-US" sz="2000" dirty="0">
                <a:latin typeface="Tahoma" panose="020B0604030504040204" pitchFamily="34" charset="0"/>
                <a:ea typeface="Tahoma" panose="020B0604030504040204" pitchFamily="34" charset="0"/>
                <a:cs typeface="Tahoma" panose="020B0604030504040204" pitchFamily="34" charset="0"/>
              </a:rPr>
              <a:t>ội phụ nữ phát động.</a:t>
            </a: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a:spcBef>
                <a:spcPct val="0"/>
              </a:spcBef>
              <a:buClr>
                <a:schemeClr val="accent2">
                  <a:lumMod val="50000"/>
                </a:schemeClr>
              </a:buClr>
              <a:buFont typeface="Wingdings" panose="05000000000000000000" pitchFamily="2" charset="2"/>
              <a:buChar char="Ø"/>
            </a:pPr>
            <a:r>
              <a:rPr lang="vi-VN" altLang="en-US" sz="2000" dirty="0">
                <a:latin typeface="Tahoma" panose="020B0604030504040204" pitchFamily="34" charset="0"/>
                <a:ea typeface="Tahoma" panose="020B0604030504040204" pitchFamily="34" charset="0"/>
                <a:cs typeface="Tahoma" panose="020B0604030504040204" pitchFamily="34" charset="0"/>
              </a:rPr>
              <a:t>Hưởng ứng và tham gia phòng, chống ma tuý tại nơi cư trú.</a:t>
            </a: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a:spcBef>
                <a:spcPct val="0"/>
              </a:spcBef>
              <a:buClr>
                <a:schemeClr val="accent2">
                  <a:lumMod val="50000"/>
                </a:schemeClr>
              </a:buClr>
              <a:buFont typeface="Wingdings" panose="05000000000000000000" pitchFamily="2" charset="2"/>
              <a:buChar char="Ø"/>
            </a:pPr>
            <a:r>
              <a:rPr lang="vi-VN" altLang="en-US" sz="2000" dirty="0">
                <a:latin typeface="Tahoma" panose="020B0604030504040204" pitchFamily="34" charset="0"/>
                <a:ea typeface="Tahoma" panose="020B0604030504040204" pitchFamily="34" charset="0"/>
                <a:cs typeface="Tahoma" panose="020B0604030504040204" pitchFamily="34" charset="0"/>
              </a:rPr>
              <a:t>Ký cam kết không vi phạm tệ nạn ma tuý.</a:t>
            </a:r>
            <a:endParaRPr lang="en-US" alt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830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blinds(horizontal)">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294050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8">
            <a:hlinkClick r:id="rId3" action="ppaction://hlinksldjump"/>
          </p:cNvPr>
          <p:cNvSpPr/>
          <p:nvPr/>
        </p:nvSpPr>
        <p:spPr>
          <a:xfrm flipH="1">
            <a:off x="680533" y="768032"/>
            <a:ext cx="873900" cy="873900"/>
          </a:xfrm>
          <a:prstGeom prst="ellipse">
            <a:avLst/>
          </a:prstGeom>
          <a:solidFill>
            <a:srgbClr val="BBCCB0">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8"/>
          <p:cNvSpPr txBox="1">
            <a:spLocks noGrp="1"/>
          </p:cNvSpPr>
          <p:nvPr>
            <p:ph type="title" idx="4294967295"/>
          </p:nvPr>
        </p:nvSpPr>
        <p:spPr>
          <a:xfrm>
            <a:off x="1875528" y="908132"/>
            <a:ext cx="3336925" cy="4921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uFill>
                  <a:noFill/>
                </a:uFill>
              </a:rPr>
              <a:t>Theo</a:t>
            </a:r>
            <a:r>
              <a:rPr lang="en" sz="2800" dirty="0">
                <a:uFill>
                  <a:noFill/>
                </a:uFill>
              </a:rPr>
              <a:t> pháp luật</a:t>
            </a:r>
            <a:endParaRPr sz="2800" dirty="0"/>
          </a:p>
        </p:txBody>
      </p:sp>
      <p:sp>
        <p:nvSpPr>
          <p:cNvPr id="205" name="Google Shape;205;p38"/>
          <p:cNvSpPr txBox="1">
            <a:spLocks noGrp="1"/>
          </p:cNvSpPr>
          <p:nvPr>
            <p:ph type="title" idx="4294967295"/>
          </p:nvPr>
        </p:nvSpPr>
        <p:spPr>
          <a:xfrm rot="1973">
            <a:off x="594401" y="864922"/>
            <a:ext cx="1046163" cy="5937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uFill>
                  <a:noFill/>
                </a:uFill>
                <a:hlinkClick r:id="rId3" action="ppaction://hlinksldjump"/>
              </a:rPr>
              <a:t>01</a:t>
            </a:r>
            <a:endParaRPr dirty="0"/>
          </a:p>
        </p:txBody>
      </p:sp>
      <p:sp>
        <p:nvSpPr>
          <p:cNvPr id="44" name="Google Shape;203;p38"/>
          <p:cNvSpPr txBox="1">
            <a:spLocks noGrp="1"/>
          </p:cNvSpPr>
          <p:nvPr>
            <p:ph type="title" idx="4294967295"/>
          </p:nvPr>
        </p:nvSpPr>
        <p:spPr>
          <a:xfrm>
            <a:off x="680533" y="1691297"/>
            <a:ext cx="2522538" cy="4921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a:uFill>
                  <a:noFill/>
                </a:uFill>
              </a:rPr>
              <a:t>Hợp</a:t>
            </a:r>
            <a:r>
              <a:rPr lang="en-US" sz="2800" dirty="0">
                <a:uFill>
                  <a:noFill/>
                </a:uFill>
              </a:rPr>
              <a:t> </a:t>
            </a:r>
            <a:r>
              <a:rPr lang="en-US" sz="2800" dirty="0" err="1">
                <a:uFill>
                  <a:noFill/>
                </a:uFill>
              </a:rPr>
              <a:t>pháp</a:t>
            </a:r>
            <a:endParaRPr sz="2800" dirty="0"/>
          </a:p>
        </p:txBody>
      </p:sp>
      <p:sp>
        <p:nvSpPr>
          <p:cNvPr id="45" name="Google Shape;203;p38"/>
          <p:cNvSpPr txBox="1">
            <a:spLocks noGrp="1"/>
          </p:cNvSpPr>
          <p:nvPr>
            <p:ph type="title" idx="4294967295"/>
          </p:nvPr>
        </p:nvSpPr>
        <p:spPr>
          <a:xfrm>
            <a:off x="5212453" y="1691298"/>
            <a:ext cx="3338497" cy="4921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a:uFill>
                  <a:noFill/>
                </a:uFill>
              </a:rPr>
              <a:t>Bất</a:t>
            </a:r>
            <a:r>
              <a:rPr lang="en-US" sz="2800" dirty="0">
                <a:uFill>
                  <a:noFill/>
                </a:uFill>
              </a:rPr>
              <a:t> </a:t>
            </a:r>
            <a:r>
              <a:rPr lang="en-US" sz="2800" dirty="0" err="1">
                <a:uFill>
                  <a:noFill/>
                </a:uFill>
              </a:rPr>
              <a:t>hợp</a:t>
            </a:r>
            <a:r>
              <a:rPr lang="en-US" sz="2800" dirty="0">
                <a:uFill>
                  <a:noFill/>
                </a:uFill>
              </a:rPr>
              <a:t> </a:t>
            </a:r>
            <a:r>
              <a:rPr lang="en-US" sz="2800" dirty="0" err="1">
                <a:uFill>
                  <a:noFill/>
                </a:uFill>
              </a:rPr>
              <a:t>pháp</a:t>
            </a:r>
            <a:endParaRPr sz="2800" dirty="0"/>
          </a:p>
        </p:txBody>
      </p:sp>
      <p:cxnSp>
        <p:nvCxnSpPr>
          <p:cNvPr id="219" name="Google Shape;219;p38"/>
          <p:cNvCxnSpPr>
            <a:endCxn id="199" idx="2"/>
          </p:cNvCxnSpPr>
          <p:nvPr/>
        </p:nvCxnSpPr>
        <p:spPr>
          <a:xfrm flipH="1">
            <a:off x="1554433" y="1204882"/>
            <a:ext cx="321095" cy="100"/>
          </a:xfrm>
          <a:prstGeom prst="straightConnector1">
            <a:avLst/>
          </a:prstGeom>
          <a:noFill/>
          <a:ln w="19050" cap="rnd" cmpd="sng">
            <a:solidFill>
              <a:schemeClr val="accent2"/>
            </a:solidFill>
            <a:prstDash val="solid"/>
            <a:round/>
            <a:headEnd type="none" w="med" len="med"/>
            <a:tailEnd type="none" w="med" len="med"/>
          </a:ln>
        </p:spPr>
      </p:cxnSp>
      <p:sp>
        <p:nvSpPr>
          <p:cNvPr id="19" name="TextBox 18"/>
          <p:cNvSpPr txBox="1"/>
          <p:nvPr/>
        </p:nvSpPr>
        <p:spPr>
          <a:xfrm>
            <a:off x="855874" y="2415771"/>
            <a:ext cx="2809301" cy="1200329"/>
          </a:xfrm>
          <a:prstGeom prst="rect">
            <a:avLst/>
          </a:prstGeom>
          <a:noFill/>
        </p:spPr>
        <p:txBody>
          <a:bodyPr wrap="square" rtlCol="0">
            <a:spAutoFit/>
          </a:bodyPr>
          <a:lstStyle/>
          <a:p>
            <a:r>
              <a:rPr lang="en-US" sz="2400" dirty="0" err="1"/>
              <a:t>Rượu</a:t>
            </a:r>
            <a:r>
              <a:rPr lang="en-US" sz="2400" dirty="0"/>
              <a:t>, </a:t>
            </a:r>
            <a:r>
              <a:rPr lang="en-US" sz="2400" dirty="0" err="1"/>
              <a:t>bia</a:t>
            </a:r>
            <a:r>
              <a:rPr lang="en-US" sz="2400" dirty="0"/>
              <a:t>, </a:t>
            </a:r>
            <a:r>
              <a:rPr lang="en-US" sz="2400" dirty="0" err="1"/>
              <a:t>thuốc</a:t>
            </a:r>
            <a:r>
              <a:rPr lang="en-US" sz="2400" dirty="0"/>
              <a:t> </a:t>
            </a:r>
            <a:r>
              <a:rPr lang="en-US" sz="2400" dirty="0" err="1"/>
              <a:t>lá</a:t>
            </a:r>
            <a:r>
              <a:rPr lang="en-US" sz="2400" dirty="0"/>
              <a:t>, </a:t>
            </a:r>
            <a:r>
              <a:rPr lang="en-US" sz="2400" dirty="0" err="1"/>
              <a:t>thuốc</a:t>
            </a:r>
            <a:r>
              <a:rPr lang="en-US" sz="2400" dirty="0"/>
              <a:t> </a:t>
            </a:r>
            <a:r>
              <a:rPr lang="en-US" sz="2400" dirty="0" err="1"/>
              <a:t>lào</a:t>
            </a:r>
            <a:r>
              <a:rPr lang="en-US" sz="2400" dirty="0"/>
              <a:t>, </a:t>
            </a:r>
            <a:r>
              <a:rPr lang="en-US" sz="2400" dirty="0" err="1"/>
              <a:t>caffe</a:t>
            </a:r>
            <a:r>
              <a:rPr lang="en-US" sz="2400" dirty="0"/>
              <a:t>, shisha, </a:t>
            </a:r>
            <a:r>
              <a:rPr lang="en-US" sz="2400" dirty="0" err="1"/>
              <a:t>bóng</a:t>
            </a:r>
            <a:r>
              <a:rPr lang="en-US" sz="2400" dirty="0"/>
              <a:t> </a:t>
            </a:r>
            <a:r>
              <a:rPr lang="en-US" sz="2400" dirty="0" err="1"/>
              <a:t>cười</a:t>
            </a:r>
            <a:endParaRPr lang="en-US" sz="2400" dirty="0"/>
          </a:p>
        </p:txBody>
      </p:sp>
      <p:sp>
        <p:nvSpPr>
          <p:cNvPr id="47" name="TextBox 46"/>
          <p:cNvSpPr txBox="1"/>
          <p:nvPr/>
        </p:nvSpPr>
        <p:spPr>
          <a:xfrm>
            <a:off x="5399740" y="2381439"/>
            <a:ext cx="3338497" cy="1569660"/>
          </a:xfrm>
          <a:prstGeom prst="rect">
            <a:avLst/>
          </a:prstGeom>
          <a:noFill/>
        </p:spPr>
        <p:txBody>
          <a:bodyPr wrap="square" rtlCol="0">
            <a:spAutoFit/>
          </a:bodyPr>
          <a:lstStyle/>
          <a:p>
            <a:r>
              <a:rPr lang="en-US" sz="2400" dirty="0"/>
              <a:t>Heroin, </a:t>
            </a:r>
            <a:r>
              <a:rPr lang="en-US" sz="2400" dirty="0" err="1"/>
              <a:t>thuốc</a:t>
            </a:r>
            <a:r>
              <a:rPr lang="en-US" sz="2400" dirty="0"/>
              <a:t> </a:t>
            </a:r>
            <a:r>
              <a:rPr lang="en-US" sz="2400" dirty="0" err="1"/>
              <a:t>phiện</a:t>
            </a:r>
            <a:r>
              <a:rPr lang="en-US" sz="2400" dirty="0"/>
              <a:t>, ma </a:t>
            </a:r>
            <a:r>
              <a:rPr lang="en-US" sz="2400" dirty="0" err="1"/>
              <a:t>túy</a:t>
            </a:r>
            <a:r>
              <a:rPr lang="en-US" sz="2400" dirty="0"/>
              <a:t> </a:t>
            </a:r>
            <a:r>
              <a:rPr lang="en-US" sz="2400" dirty="0" err="1"/>
              <a:t>tổng</a:t>
            </a:r>
            <a:r>
              <a:rPr lang="en-US" sz="2400" dirty="0"/>
              <a:t> </a:t>
            </a:r>
            <a:r>
              <a:rPr lang="en-US" sz="2400" dirty="0" err="1"/>
              <a:t>hợp</a:t>
            </a:r>
            <a:r>
              <a:rPr lang="en-US" sz="2400" dirty="0"/>
              <a:t>, </a:t>
            </a:r>
            <a:r>
              <a:rPr lang="en-US" sz="2400" dirty="0" err="1"/>
              <a:t>cỏ</a:t>
            </a:r>
            <a:r>
              <a:rPr lang="en-US" sz="2400" dirty="0"/>
              <a:t> </a:t>
            </a:r>
            <a:r>
              <a:rPr lang="en-US" sz="2400" dirty="0" err="1"/>
              <a:t>mỹ</a:t>
            </a:r>
            <a:r>
              <a:rPr lang="en-US" sz="2400" dirty="0"/>
              <a:t>, ma </a:t>
            </a:r>
            <a:r>
              <a:rPr lang="en-US" sz="2400" dirty="0" err="1"/>
              <a:t>túy</a:t>
            </a:r>
            <a:r>
              <a:rPr lang="en-US" sz="2400" dirty="0"/>
              <a:t> </a:t>
            </a:r>
            <a:r>
              <a:rPr lang="en-US" sz="2400" dirty="0" err="1"/>
              <a:t>đá</a:t>
            </a:r>
            <a:r>
              <a:rPr lang="en-US" sz="2400" dirty="0"/>
              <a:t>, </a:t>
            </a:r>
            <a:r>
              <a:rPr lang="en-US" sz="2400" dirty="0" err="1"/>
              <a:t>cần</a:t>
            </a:r>
            <a:r>
              <a:rPr lang="en-US" sz="2400" dirty="0"/>
              <a:t> </a:t>
            </a:r>
            <a:r>
              <a:rPr lang="en-US" sz="2400" dirty="0" err="1"/>
              <a:t>sa</a:t>
            </a:r>
            <a:r>
              <a:rPr lang="en-US" sz="2400" dirty="0"/>
              <a:t>, tem </a:t>
            </a:r>
            <a:r>
              <a:rPr lang="en-US" sz="2400" dirty="0" err="1"/>
              <a:t>giấy</a:t>
            </a:r>
            <a:r>
              <a:rPr lang="en-US" sz="2400" dirty="0"/>
              <a:t>,…</a:t>
            </a:r>
          </a:p>
        </p:txBody>
      </p:sp>
      <p:sp>
        <p:nvSpPr>
          <p:cNvPr id="48" name="Rectangle 2"/>
          <p:cNvSpPr txBox="1">
            <a:spLocks noChangeArrowheads="1"/>
          </p:cNvSpPr>
          <p:nvPr/>
        </p:nvSpPr>
        <p:spPr>
          <a:xfrm>
            <a:off x="680533" y="70001"/>
            <a:ext cx="8026518" cy="8556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1pPr>
            <a:lvl2pPr marR="0" lvl="1"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2pPr>
            <a:lvl3pPr marR="0" lvl="2"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3pPr>
            <a:lvl4pPr marR="0" lvl="3"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4pPr>
            <a:lvl5pPr marR="0" lvl="4"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5pPr>
            <a:lvl6pPr marR="0" lvl="5"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6pPr>
            <a:lvl7pPr marR="0" lvl="6"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7pPr>
            <a:lvl8pPr marR="0" lvl="7"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8pPr>
            <a:lvl9pPr marR="0" lvl="8"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9pPr>
          </a:lstStyle>
          <a:p>
            <a:pPr>
              <a:defRPr/>
            </a:pPr>
            <a:r>
              <a:rPr lang="en-US" altLang="en-US" sz="2400" b="1"/>
              <a:t>PHÂN LOẠI MA TÚY, CHẤT GÂY NGHIỆN</a:t>
            </a:r>
            <a:endParaRPr lang="en-US" altLang="en-US" sz="24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8">
            <a:hlinkClick r:id="rId3" action="ppaction://hlinksldjump"/>
          </p:cNvPr>
          <p:cNvSpPr/>
          <p:nvPr/>
        </p:nvSpPr>
        <p:spPr>
          <a:xfrm flipH="1">
            <a:off x="680533" y="768032"/>
            <a:ext cx="873900" cy="873900"/>
          </a:xfrm>
          <a:prstGeom prst="ellipse">
            <a:avLst/>
          </a:prstGeom>
          <a:solidFill>
            <a:srgbClr val="BBCCB0">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8"/>
          <p:cNvSpPr txBox="1">
            <a:spLocks noGrp="1"/>
          </p:cNvSpPr>
          <p:nvPr>
            <p:ph type="title" idx="4294967295"/>
          </p:nvPr>
        </p:nvSpPr>
        <p:spPr>
          <a:xfrm>
            <a:off x="1640735" y="898324"/>
            <a:ext cx="4073580" cy="4921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uFill>
                  <a:noFill/>
                </a:uFill>
              </a:rPr>
              <a:t>Theo</a:t>
            </a:r>
            <a:r>
              <a:rPr lang="en" sz="2800" dirty="0">
                <a:uFill>
                  <a:noFill/>
                </a:uFill>
              </a:rPr>
              <a:t> nguồn gốc</a:t>
            </a:r>
            <a:endParaRPr sz="2800" dirty="0"/>
          </a:p>
        </p:txBody>
      </p:sp>
      <p:sp>
        <p:nvSpPr>
          <p:cNvPr id="34" name="Rectangle 2"/>
          <p:cNvSpPr>
            <a:spLocks noGrp="1" noChangeArrowheads="1"/>
          </p:cNvSpPr>
          <p:nvPr>
            <p:ph type="title" idx="4294967295"/>
          </p:nvPr>
        </p:nvSpPr>
        <p:spPr>
          <a:xfrm>
            <a:off x="680533" y="70001"/>
            <a:ext cx="8026518" cy="855662"/>
          </a:xfrm>
        </p:spPr>
        <p:txBody>
          <a:bodyPr/>
          <a:lstStyle/>
          <a:p>
            <a:pPr eaLnBrk="1" hangingPunct="1">
              <a:defRPr/>
            </a:pPr>
            <a:r>
              <a:rPr lang="en-US" altLang="en-US" sz="2400" b="1" dirty="0"/>
              <a:t>PHÂN LOẠI MA TÚY, CHẤT GÂY NGHIỆN</a:t>
            </a:r>
          </a:p>
        </p:txBody>
      </p:sp>
      <p:sp>
        <p:nvSpPr>
          <p:cNvPr id="205" name="Google Shape;205;p38"/>
          <p:cNvSpPr txBox="1">
            <a:spLocks noGrp="1"/>
          </p:cNvSpPr>
          <p:nvPr>
            <p:ph type="title" idx="4294967295"/>
          </p:nvPr>
        </p:nvSpPr>
        <p:spPr>
          <a:xfrm rot="1973">
            <a:off x="594401" y="864922"/>
            <a:ext cx="1046163" cy="5937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uFill>
                  <a:noFill/>
                </a:uFill>
              </a:rPr>
              <a:t>02</a:t>
            </a:r>
            <a:endParaRPr dirty="0"/>
          </a:p>
        </p:txBody>
      </p:sp>
      <p:sp>
        <p:nvSpPr>
          <p:cNvPr id="44" name="Google Shape;203;p38"/>
          <p:cNvSpPr txBox="1">
            <a:spLocks noGrp="1"/>
          </p:cNvSpPr>
          <p:nvPr>
            <p:ph type="title" idx="4294967295"/>
          </p:nvPr>
        </p:nvSpPr>
        <p:spPr>
          <a:xfrm>
            <a:off x="548927" y="1726044"/>
            <a:ext cx="2522538" cy="492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err="1">
                <a:uFill>
                  <a:noFill/>
                </a:uFill>
              </a:rPr>
              <a:t>Tự</a:t>
            </a:r>
            <a:r>
              <a:rPr lang="en-US" sz="2800" dirty="0">
                <a:uFill>
                  <a:noFill/>
                </a:uFill>
              </a:rPr>
              <a:t> </a:t>
            </a:r>
            <a:r>
              <a:rPr lang="en-US" sz="2800" dirty="0" err="1">
                <a:uFill>
                  <a:noFill/>
                </a:uFill>
              </a:rPr>
              <a:t>nhiên</a:t>
            </a:r>
            <a:endParaRPr sz="2800" dirty="0"/>
          </a:p>
        </p:txBody>
      </p:sp>
      <p:sp>
        <p:nvSpPr>
          <p:cNvPr id="45" name="Google Shape;203;p38"/>
          <p:cNvSpPr txBox="1">
            <a:spLocks noGrp="1"/>
          </p:cNvSpPr>
          <p:nvPr>
            <p:ph type="title" idx="4294967295"/>
          </p:nvPr>
        </p:nvSpPr>
        <p:spPr>
          <a:xfrm>
            <a:off x="3350608" y="1717331"/>
            <a:ext cx="2279018" cy="492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err="1">
                <a:uFill>
                  <a:noFill/>
                </a:uFill>
              </a:rPr>
              <a:t>Bán</a:t>
            </a:r>
            <a:r>
              <a:rPr lang="en-US" sz="2800" dirty="0">
                <a:uFill>
                  <a:noFill/>
                </a:uFill>
              </a:rPr>
              <a:t> TH</a:t>
            </a:r>
            <a:endParaRPr sz="2800" dirty="0"/>
          </a:p>
        </p:txBody>
      </p:sp>
      <p:cxnSp>
        <p:nvCxnSpPr>
          <p:cNvPr id="219" name="Google Shape;219;p38"/>
          <p:cNvCxnSpPr>
            <a:endCxn id="199" idx="2"/>
          </p:cNvCxnSpPr>
          <p:nvPr/>
        </p:nvCxnSpPr>
        <p:spPr>
          <a:xfrm flipH="1">
            <a:off x="1554433" y="1204882"/>
            <a:ext cx="321095" cy="100"/>
          </a:xfrm>
          <a:prstGeom prst="straightConnector1">
            <a:avLst/>
          </a:prstGeom>
          <a:noFill/>
          <a:ln w="19050" cap="rnd" cmpd="sng">
            <a:solidFill>
              <a:schemeClr val="accent2"/>
            </a:solidFill>
            <a:prstDash val="solid"/>
            <a:round/>
            <a:headEnd type="none" w="med" len="med"/>
            <a:tailEnd type="none" w="med" len="med"/>
          </a:ln>
        </p:spPr>
      </p:cxnSp>
      <p:sp>
        <p:nvSpPr>
          <p:cNvPr id="19" name="TextBox 18"/>
          <p:cNvSpPr txBox="1"/>
          <p:nvPr/>
        </p:nvSpPr>
        <p:spPr>
          <a:xfrm>
            <a:off x="548927" y="2441197"/>
            <a:ext cx="2183259" cy="1938992"/>
          </a:xfrm>
          <a:prstGeom prst="rect">
            <a:avLst/>
          </a:prstGeom>
          <a:noFill/>
        </p:spPr>
        <p:txBody>
          <a:bodyPr wrap="square" rtlCol="0">
            <a:spAutoFit/>
          </a:bodyPr>
          <a:lstStyle/>
          <a:p>
            <a:r>
              <a:rPr lang="en-US" sz="2400" dirty="0" err="1"/>
              <a:t>Thuốc</a:t>
            </a:r>
            <a:r>
              <a:rPr lang="en-US" sz="2400" dirty="0"/>
              <a:t> </a:t>
            </a:r>
            <a:r>
              <a:rPr lang="en-US" sz="2400" dirty="0" err="1"/>
              <a:t>phiện</a:t>
            </a:r>
            <a:endParaRPr lang="en-US" sz="2400" dirty="0"/>
          </a:p>
          <a:p>
            <a:r>
              <a:rPr lang="en-US" sz="2400" dirty="0" err="1"/>
              <a:t>Cần</a:t>
            </a:r>
            <a:r>
              <a:rPr lang="en-US" sz="2400" dirty="0"/>
              <a:t> </a:t>
            </a:r>
            <a:r>
              <a:rPr lang="en-US" sz="2400" dirty="0" err="1"/>
              <a:t>sa</a:t>
            </a:r>
            <a:endParaRPr lang="en-US" sz="2400" dirty="0"/>
          </a:p>
          <a:p>
            <a:r>
              <a:rPr lang="en-US" sz="2400" dirty="0" err="1"/>
              <a:t>Thuốc</a:t>
            </a:r>
            <a:r>
              <a:rPr lang="en-US" sz="2400" dirty="0"/>
              <a:t> </a:t>
            </a:r>
            <a:r>
              <a:rPr lang="en-US" sz="2400" dirty="0" err="1"/>
              <a:t>lá</a:t>
            </a:r>
            <a:endParaRPr lang="en-US" sz="2400" dirty="0"/>
          </a:p>
          <a:p>
            <a:r>
              <a:rPr lang="en-US" sz="2400" dirty="0" err="1"/>
              <a:t>Thuốc</a:t>
            </a:r>
            <a:r>
              <a:rPr lang="en-US" sz="2400" dirty="0"/>
              <a:t> </a:t>
            </a:r>
            <a:r>
              <a:rPr lang="en-US" sz="2400" dirty="0" err="1"/>
              <a:t>lào</a:t>
            </a:r>
            <a:endParaRPr lang="en-US" sz="2400" dirty="0"/>
          </a:p>
          <a:p>
            <a:r>
              <a:rPr lang="en-US" sz="2400" dirty="0"/>
              <a:t>…</a:t>
            </a:r>
          </a:p>
        </p:txBody>
      </p:sp>
      <p:sp>
        <p:nvSpPr>
          <p:cNvPr id="47" name="TextBox 46"/>
          <p:cNvSpPr txBox="1"/>
          <p:nvPr/>
        </p:nvSpPr>
        <p:spPr>
          <a:xfrm>
            <a:off x="3350609" y="2407472"/>
            <a:ext cx="2279018" cy="461665"/>
          </a:xfrm>
          <a:prstGeom prst="rect">
            <a:avLst/>
          </a:prstGeom>
          <a:noFill/>
        </p:spPr>
        <p:txBody>
          <a:bodyPr wrap="square" rtlCol="0">
            <a:spAutoFit/>
          </a:bodyPr>
          <a:lstStyle/>
          <a:p>
            <a:r>
              <a:rPr lang="en-US" sz="2400" dirty="0"/>
              <a:t>Heroin</a:t>
            </a:r>
          </a:p>
        </p:txBody>
      </p:sp>
      <p:sp>
        <p:nvSpPr>
          <p:cNvPr id="11" name="Google Shape;203;p38"/>
          <p:cNvSpPr txBox="1">
            <a:spLocks/>
          </p:cNvSpPr>
          <p:nvPr/>
        </p:nvSpPr>
        <p:spPr>
          <a:xfrm>
            <a:off x="6171308" y="1717331"/>
            <a:ext cx="2796424" cy="4921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1pPr>
            <a:lvl2pPr marR="0" lvl="1"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2pPr>
            <a:lvl3pPr marR="0" lvl="2"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3pPr>
            <a:lvl4pPr marR="0" lvl="3"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4pPr>
            <a:lvl5pPr marR="0" lvl="4"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5pPr>
            <a:lvl6pPr marR="0" lvl="5"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6pPr>
            <a:lvl7pPr marR="0" lvl="6"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7pPr>
            <a:lvl8pPr marR="0" lvl="7"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8pPr>
            <a:lvl9pPr marR="0" lvl="8" algn="ctr" rtl="0">
              <a:lnSpc>
                <a:spcPct val="100000"/>
              </a:lnSpc>
              <a:spcBef>
                <a:spcPts val="0"/>
              </a:spcBef>
              <a:spcAft>
                <a:spcPts val="0"/>
              </a:spcAft>
              <a:buClr>
                <a:schemeClr val="dk2"/>
              </a:buClr>
              <a:buSzPts val="3100"/>
              <a:buFont typeface="Dela Gothic One"/>
              <a:buNone/>
              <a:defRPr sz="3100" b="0" i="0" u="none" strike="noStrike" cap="none">
                <a:solidFill>
                  <a:schemeClr val="dk2"/>
                </a:solidFill>
                <a:latin typeface="Dela Gothic One"/>
                <a:ea typeface="Dela Gothic One"/>
                <a:cs typeface="Dela Gothic One"/>
                <a:sym typeface="Dela Gothic One"/>
              </a:defRPr>
            </a:lvl9pPr>
          </a:lstStyle>
          <a:p>
            <a:pPr algn="l"/>
            <a:r>
              <a:rPr lang="en-US" sz="2800" dirty="0" err="1">
                <a:uFill>
                  <a:noFill/>
                </a:uFill>
              </a:rPr>
              <a:t>Tổng</a:t>
            </a:r>
            <a:r>
              <a:rPr lang="en-US" sz="2800" dirty="0">
                <a:uFill>
                  <a:noFill/>
                </a:uFill>
              </a:rPr>
              <a:t> </a:t>
            </a:r>
            <a:r>
              <a:rPr lang="en-US" sz="2800" dirty="0" err="1">
                <a:uFill>
                  <a:noFill/>
                </a:uFill>
              </a:rPr>
              <a:t>hợp</a:t>
            </a:r>
            <a:endParaRPr lang="en-US" sz="2800" dirty="0"/>
          </a:p>
        </p:txBody>
      </p:sp>
      <p:sp>
        <p:nvSpPr>
          <p:cNvPr id="12" name="TextBox 11"/>
          <p:cNvSpPr txBox="1"/>
          <p:nvPr/>
        </p:nvSpPr>
        <p:spPr>
          <a:xfrm>
            <a:off x="6171308" y="2407472"/>
            <a:ext cx="2509985" cy="1938992"/>
          </a:xfrm>
          <a:prstGeom prst="rect">
            <a:avLst/>
          </a:prstGeom>
          <a:noFill/>
        </p:spPr>
        <p:txBody>
          <a:bodyPr wrap="square" rtlCol="0">
            <a:spAutoFit/>
          </a:bodyPr>
          <a:lstStyle/>
          <a:p>
            <a:r>
              <a:rPr lang="en-US" sz="2400" dirty="0" err="1"/>
              <a:t>Cỏ</a:t>
            </a:r>
            <a:r>
              <a:rPr lang="en-US" sz="2400" dirty="0"/>
              <a:t> </a:t>
            </a:r>
            <a:r>
              <a:rPr lang="en-US" sz="2400" dirty="0" err="1"/>
              <a:t>mỹ</a:t>
            </a:r>
            <a:endParaRPr lang="en-US" sz="2400" dirty="0"/>
          </a:p>
          <a:p>
            <a:r>
              <a:rPr lang="en-US" sz="2400" dirty="0" err="1"/>
              <a:t>Thuốc</a:t>
            </a:r>
            <a:r>
              <a:rPr lang="en-US" sz="2400" dirty="0"/>
              <a:t> </a:t>
            </a:r>
            <a:r>
              <a:rPr lang="en-US" sz="2400" dirty="0" err="1"/>
              <a:t>lắc</a:t>
            </a:r>
            <a:endParaRPr lang="en-US" sz="2400" dirty="0"/>
          </a:p>
          <a:p>
            <a:r>
              <a:rPr lang="en-US" sz="2400" dirty="0"/>
              <a:t>Ma </a:t>
            </a:r>
            <a:r>
              <a:rPr lang="en-US" sz="2400" dirty="0" err="1"/>
              <a:t>túy</a:t>
            </a:r>
            <a:r>
              <a:rPr lang="en-US" sz="2400" dirty="0"/>
              <a:t> </a:t>
            </a:r>
            <a:r>
              <a:rPr lang="en-US" sz="2400" dirty="0" err="1"/>
              <a:t>đá</a:t>
            </a:r>
            <a:endParaRPr lang="en-US" sz="2400" dirty="0"/>
          </a:p>
          <a:p>
            <a:r>
              <a:rPr lang="en-US" sz="2400" dirty="0"/>
              <a:t>Tem </a:t>
            </a:r>
            <a:r>
              <a:rPr lang="en-US" sz="2400" dirty="0" err="1"/>
              <a:t>giấy</a:t>
            </a:r>
            <a:endParaRPr lang="en-US" sz="2400" dirty="0"/>
          </a:p>
          <a:p>
            <a:r>
              <a:rPr lang="en-US" sz="2400" dirty="0"/>
              <a:t>…</a:t>
            </a:r>
          </a:p>
        </p:txBody>
      </p:sp>
    </p:spTree>
    <p:extLst>
      <p:ext uri="{BB962C8B-B14F-4D97-AF65-F5344CB8AC3E}">
        <p14:creationId xmlns:p14="http://schemas.microsoft.com/office/powerpoint/2010/main" val="4153314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Box 9"/>
          <p:cNvSpPr txBox="1">
            <a:spLocks noChangeArrowheads="1"/>
          </p:cNvSpPr>
          <p:nvPr/>
        </p:nvSpPr>
        <p:spPr bwMode="auto">
          <a:xfrm>
            <a:off x="1006237" y="484053"/>
            <a:ext cx="7315200" cy="523220"/>
          </a:xfrm>
          <a:prstGeom prst="rect">
            <a:avLst/>
          </a:prstGeom>
          <a:noFill/>
          <a:ln>
            <a:noFill/>
          </a:ln>
        </p:spPr>
        <p:txBody>
          <a:bodyPr wrap="square">
            <a:spAutoFit/>
          </a:bodyPr>
          <a:lstStyle>
            <a:lvl1pPr>
              <a:defRPr>
                <a:solidFill>
                  <a:schemeClr val="tx1"/>
                </a:solidFill>
                <a:latin typeface="Verdana" pitchFamily="34" charset="0"/>
                <a:cs typeface="Arial" charset="0"/>
              </a:defRPr>
            </a:lvl1pPr>
            <a:lvl2pPr marL="742950" indent="-285750">
              <a:defRPr>
                <a:solidFill>
                  <a:schemeClr val="tx1"/>
                </a:solidFill>
                <a:latin typeface="Verdana" pitchFamily="34" charset="0"/>
                <a:cs typeface="Arial" charset="0"/>
              </a:defRPr>
            </a:lvl2pPr>
            <a:lvl3pPr marL="1143000" indent="-228600">
              <a:defRPr>
                <a:solidFill>
                  <a:schemeClr val="tx1"/>
                </a:solidFill>
                <a:latin typeface="Verdana" pitchFamily="34" charset="0"/>
                <a:cs typeface="Arial" charset="0"/>
              </a:defRPr>
            </a:lvl3pPr>
            <a:lvl4pPr marL="1600200" indent="-228600">
              <a:defRPr>
                <a:solidFill>
                  <a:schemeClr val="tx1"/>
                </a:solidFill>
                <a:latin typeface="Verdana" pitchFamily="34" charset="0"/>
                <a:cs typeface="Arial" charset="0"/>
              </a:defRPr>
            </a:lvl4pPr>
            <a:lvl5pPr marL="2057400" indent="-22860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defRPr/>
            </a:pPr>
            <a:r>
              <a:rPr lang="en-US" altLang="vi-VN" sz="2800" b="1" dirty="0" err="1">
                <a:latin typeface="Dela Gothic One" panose="020B0604020202020204" charset="-128"/>
                <a:ea typeface="Dela Gothic One" panose="020B0604020202020204" charset="-128"/>
              </a:rPr>
              <a:t>Quan</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sát</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hình</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ảnh</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cây</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thuốc</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phiện</a:t>
            </a:r>
            <a:endParaRPr lang="en-US" altLang="vi-VN" sz="2800" b="1" dirty="0">
              <a:latin typeface="Dela Gothic One" panose="020B0604020202020204" charset="-128"/>
              <a:ea typeface="Dela Gothic One" panose="020B0604020202020204" charset="-128"/>
            </a:endParaRPr>
          </a:p>
        </p:txBody>
      </p:sp>
      <p:pic>
        <p:nvPicPr>
          <p:cNvPr id="138244" name="Picture 1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57" y="1861851"/>
            <a:ext cx="2740922" cy="23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556" y="1180870"/>
            <a:ext cx="2423711" cy="3635567"/>
          </a:xfrm>
          <a:prstGeom prst="rect">
            <a:avLst/>
          </a:prstGeom>
        </p:spPr>
      </p:pic>
    </p:spTree>
    <p:extLst>
      <p:ext uri="{BB962C8B-B14F-4D97-AF65-F5344CB8AC3E}">
        <p14:creationId xmlns:p14="http://schemas.microsoft.com/office/powerpoint/2010/main" val="1973451937"/>
      </p:ext>
    </p:extLst>
  </p:cSld>
  <p:clrMapOvr>
    <a:masterClrMapping/>
  </p:clrMapOvr>
  <p:transition>
    <p:check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Text Box 3"/>
          <p:cNvSpPr txBox="1">
            <a:spLocks noChangeArrowheads="1"/>
          </p:cNvSpPr>
          <p:nvPr/>
        </p:nvSpPr>
        <p:spPr bwMode="auto">
          <a:xfrm>
            <a:off x="2462815" y="473383"/>
            <a:ext cx="43015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vi-VN" sz="2800" b="1" dirty="0" err="1">
                <a:latin typeface="Dela Gothic One" panose="020B0604020202020204" charset="-128"/>
                <a:ea typeface="Dela Gothic One" panose="020B0604020202020204" charset="-128"/>
              </a:rPr>
              <a:t>Thuốc</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phiện</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chín</a:t>
            </a:r>
            <a:endParaRPr lang="en-US" altLang="vi-VN" sz="2800" b="1" dirty="0">
              <a:latin typeface="Dela Gothic One" panose="020B0604020202020204" charset="-128"/>
              <a:ea typeface="Dela Gothic One" panose="020B0604020202020204" charset="-128"/>
            </a:endParaRPr>
          </a:p>
        </p:txBody>
      </p:sp>
      <p:sp>
        <p:nvSpPr>
          <p:cNvPr id="230404" name="AutoShape 4" descr="Z"/>
          <p:cNvSpPr>
            <a:spLocks noChangeAspect="1" noChangeArrowheads="1"/>
          </p:cNvSpPr>
          <p:nvPr/>
        </p:nvSpPr>
        <p:spPr bwMode="auto">
          <a:xfrm>
            <a:off x="4138613" y="1972866"/>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1350">
              <a:solidFill>
                <a:srgbClr val="000000"/>
              </a:solidFill>
              <a:latin typeface="Verdana" panose="020B0604030504040204" pitchFamily="34" charset="0"/>
            </a:endParaRPr>
          </a:p>
        </p:txBody>
      </p:sp>
      <p:pic>
        <p:nvPicPr>
          <p:cNvPr id="230405" name="Picture 5" descr="Nơi thuốc phiện được trồng làm... r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767" y="1322024"/>
            <a:ext cx="2925365" cy="313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6" name="Picture 6" descr="1103ca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791" y="1322024"/>
            <a:ext cx="3042047" cy="313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843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230403"/>
                                        </p:tgtEl>
                                        <p:attrNameLst>
                                          <p:attrName>style.visibility</p:attrName>
                                        </p:attrNameLst>
                                      </p:cBhvr>
                                      <p:to>
                                        <p:strVal val="visible"/>
                                      </p:to>
                                    </p:set>
                                    <p:anim calcmode="lin" valueType="num">
                                      <p:cBhvr>
                                        <p:cTn id="7" dur="1000" fill="hold"/>
                                        <p:tgtEl>
                                          <p:spTgt spid="230403"/>
                                        </p:tgtEl>
                                        <p:attrNameLst>
                                          <p:attrName>ppt_w</p:attrName>
                                        </p:attrNameLst>
                                      </p:cBhvr>
                                      <p:tavLst>
                                        <p:tav tm="0">
                                          <p:val>
                                            <p:fltVal val="0"/>
                                          </p:val>
                                        </p:tav>
                                        <p:tav tm="100000">
                                          <p:val>
                                            <p:strVal val="#ppt_w"/>
                                          </p:val>
                                        </p:tav>
                                      </p:tavLst>
                                    </p:anim>
                                    <p:anim calcmode="lin" valueType="num">
                                      <p:cBhvr>
                                        <p:cTn id="8" dur="1000" fill="hold"/>
                                        <p:tgtEl>
                                          <p:spTgt spid="230403"/>
                                        </p:tgtEl>
                                        <p:attrNameLst>
                                          <p:attrName>ppt_h</p:attrName>
                                        </p:attrNameLst>
                                      </p:cBhvr>
                                      <p:tavLst>
                                        <p:tav tm="0">
                                          <p:val>
                                            <p:fltVal val="0"/>
                                          </p:val>
                                        </p:tav>
                                        <p:tav tm="100000">
                                          <p:val>
                                            <p:strVal val="#ppt_h"/>
                                          </p:val>
                                        </p:tav>
                                      </p:tavLst>
                                    </p:anim>
                                    <p:anim calcmode="lin" valueType="num">
                                      <p:cBhvr>
                                        <p:cTn id="9" dur="1000" fill="hold"/>
                                        <p:tgtEl>
                                          <p:spTgt spid="230403"/>
                                        </p:tgtEl>
                                        <p:attrNameLst>
                                          <p:attrName>style.rotation</p:attrName>
                                        </p:attrNameLst>
                                      </p:cBhvr>
                                      <p:tavLst>
                                        <p:tav tm="0">
                                          <p:val>
                                            <p:fltVal val="90"/>
                                          </p:val>
                                        </p:tav>
                                        <p:tav tm="100000">
                                          <p:val>
                                            <p:fltVal val="0"/>
                                          </p:val>
                                        </p:tav>
                                      </p:tavLst>
                                    </p:anim>
                                    <p:animEffect transition="in" filter="fade">
                                      <p:cBhvr>
                                        <p:cTn id="10" dur="1000"/>
                                        <p:tgtEl>
                                          <p:spTgt spid="230403"/>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230404"/>
                                        </p:tgtEl>
                                        <p:attrNameLst>
                                          <p:attrName>style.visibility</p:attrName>
                                        </p:attrNameLst>
                                      </p:cBhvr>
                                      <p:to>
                                        <p:strVal val="visible"/>
                                      </p:to>
                                    </p:set>
                                    <p:anim calcmode="lin" valueType="num">
                                      <p:cBhvr>
                                        <p:cTn id="13" dur="1000" fill="hold"/>
                                        <p:tgtEl>
                                          <p:spTgt spid="230404"/>
                                        </p:tgtEl>
                                        <p:attrNameLst>
                                          <p:attrName>ppt_w</p:attrName>
                                        </p:attrNameLst>
                                      </p:cBhvr>
                                      <p:tavLst>
                                        <p:tav tm="0">
                                          <p:val>
                                            <p:fltVal val="0"/>
                                          </p:val>
                                        </p:tav>
                                        <p:tav tm="100000">
                                          <p:val>
                                            <p:strVal val="#ppt_w"/>
                                          </p:val>
                                        </p:tav>
                                      </p:tavLst>
                                    </p:anim>
                                    <p:anim calcmode="lin" valueType="num">
                                      <p:cBhvr>
                                        <p:cTn id="14" dur="1000" fill="hold"/>
                                        <p:tgtEl>
                                          <p:spTgt spid="230404"/>
                                        </p:tgtEl>
                                        <p:attrNameLst>
                                          <p:attrName>ppt_h</p:attrName>
                                        </p:attrNameLst>
                                      </p:cBhvr>
                                      <p:tavLst>
                                        <p:tav tm="0">
                                          <p:val>
                                            <p:fltVal val="0"/>
                                          </p:val>
                                        </p:tav>
                                        <p:tav tm="100000">
                                          <p:val>
                                            <p:strVal val="#ppt_h"/>
                                          </p:val>
                                        </p:tav>
                                      </p:tavLst>
                                    </p:anim>
                                    <p:anim calcmode="lin" valueType="num">
                                      <p:cBhvr>
                                        <p:cTn id="15" dur="1000" fill="hold"/>
                                        <p:tgtEl>
                                          <p:spTgt spid="230404"/>
                                        </p:tgtEl>
                                        <p:attrNameLst>
                                          <p:attrName>style.rotation</p:attrName>
                                        </p:attrNameLst>
                                      </p:cBhvr>
                                      <p:tavLst>
                                        <p:tav tm="0">
                                          <p:val>
                                            <p:fltVal val="90"/>
                                          </p:val>
                                        </p:tav>
                                        <p:tav tm="100000">
                                          <p:val>
                                            <p:fltVal val="0"/>
                                          </p:val>
                                        </p:tav>
                                      </p:tavLst>
                                    </p:anim>
                                    <p:animEffect transition="in" filter="fade">
                                      <p:cBhvr>
                                        <p:cTn id="16" dur="1000"/>
                                        <p:tgtEl>
                                          <p:spTgt spid="230404"/>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230405"/>
                                        </p:tgtEl>
                                        <p:attrNameLst>
                                          <p:attrName>style.visibility</p:attrName>
                                        </p:attrNameLst>
                                      </p:cBhvr>
                                      <p:to>
                                        <p:strVal val="visible"/>
                                      </p:to>
                                    </p:set>
                                    <p:anim calcmode="lin" valueType="num">
                                      <p:cBhvr>
                                        <p:cTn id="19" dur="1000" fill="hold"/>
                                        <p:tgtEl>
                                          <p:spTgt spid="230405"/>
                                        </p:tgtEl>
                                        <p:attrNameLst>
                                          <p:attrName>ppt_w</p:attrName>
                                        </p:attrNameLst>
                                      </p:cBhvr>
                                      <p:tavLst>
                                        <p:tav tm="0">
                                          <p:val>
                                            <p:fltVal val="0"/>
                                          </p:val>
                                        </p:tav>
                                        <p:tav tm="100000">
                                          <p:val>
                                            <p:strVal val="#ppt_w"/>
                                          </p:val>
                                        </p:tav>
                                      </p:tavLst>
                                    </p:anim>
                                    <p:anim calcmode="lin" valueType="num">
                                      <p:cBhvr>
                                        <p:cTn id="20" dur="1000" fill="hold"/>
                                        <p:tgtEl>
                                          <p:spTgt spid="230405"/>
                                        </p:tgtEl>
                                        <p:attrNameLst>
                                          <p:attrName>ppt_h</p:attrName>
                                        </p:attrNameLst>
                                      </p:cBhvr>
                                      <p:tavLst>
                                        <p:tav tm="0">
                                          <p:val>
                                            <p:fltVal val="0"/>
                                          </p:val>
                                        </p:tav>
                                        <p:tav tm="100000">
                                          <p:val>
                                            <p:strVal val="#ppt_h"/>
                                          </p:val>
                                        </p:tav>
                                      </p:tavLst>
                                    </p:anim>
                                    <p:anim calcmode="lin" valueType="num">
                                      <p:cBhvr>
                                        <p:cTn id="21" dur="1000" fill="hold"/>
                                        <p:tgtEl>
                                          <p:spTgt spid="230405"/>
                                        </p:tgtEl>
                                        <p:attrNameLst>
                                          <p:attrName>style.rotation</p:attrName>
                                        </p:attrNameLst>
                                      </p:cBhvr>
                                      <p:tavLst>
                                        <p:tav tm="0">
                                          <p:val>
                                            <p:fltVal val="90"/>
                                          </p:val>
                                        </p:tav>
                                        <p:tav tm="100000">
                                          <p:val>
                                            <p:fltVal val="0"/>
                                          </p:val>
                                        </p:tav>
                                      </p:tavLst>
                                    </p:anim>
                                    <p:animEffect transition="in" filter="fade">
                                      <p:cBhvr>
                                        <p:cTn id="22" dur="1000"/>
                                        <p:tgtEl>
                                          <p:spTgt spid="230405"/>
                                        </p:tgtEl>
                                      </p:cBhvr>
                                    </p:animEffect>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230406"/>
                                        </p:tgtEl>
                                        <p:attrNameLst>
                                          <p:attrName>style.visibility</p:attrName>
                                        </p:attrNameLst>
                                      </p:cBhvr>
                                      <p:to>
                                        <p:strVal val="visible"/>
                                      </p:to>
                                    </p:set>
                                    <p:anim calcmode="lin" valueType="num">
                                      <p:cBhvr>
                                        <p:cTn id="25" dur="1000" fill="hold"/>
                                        <p:tgtEl>
                                          <p:spTgt spid="230406"/>
                                        </p:tgtEl>
                                        <p:attrNameLst>
                                          <p:attrName>ppt_w</p:attrName>
                                        </p:attrNameLst>
                                      </p:cBhvr>
                                      <p:tavLst>
                                        <p:tav tm="0">
                                          <p:val>
                                            <p:fltVal val="0"/>
                                          </p:val>
                                        </p:tav>
                                        <p:tav tm="100000">
                                          <p:val>
                                            <p:strVal val="#ppt_w"/>
                                          </p:val>
                                        </p:tav>
                                      </p:tavLst>
                                    </p:anim>
                                    <p:anim calcmode="lin" valueType="num">
                                      <p:cBhvr>
                                        <p:cTn id="26" dur="1000" fill="hold"/>
                                        <p:tgtEl>
                                          <p:spTgt spid="230406"/>
                                        </p:tgtEl>
                                        <p:attrNameLst>
                                          <p:attrName>ppt_h</p:attrName>
                                        </p:attrNameLst>
                                      </p:cBhvr>
                                      <p:tavLst>
                                        <p:tav tm="0">
                                          <p:val>
                                            <p:fltVal val="0"/>
                                          </p:val>
                                        </p:tav>
                                        <p:tav tm="100000">
                                          <p:val>
                                            <p:strVal val="#ppt_h"/>
                                          </p:val>
                                        </p:tav>
                                      </p:tavLst>
                                    </p:anim>
                                    <p:anim calcmode="lin" valueType="num">
                                      <p:cBhvr>
                                        <p:cTn id="27" dur="1000" fill="hold"/>
                                        <p:tgtEl>
                                          <p:spTgt spid="230406"/>
                                        </p:tgtEl>
                                        <p:attrNameLst>
                                          <p:attrName>style.rotation</p:attrName>
                                        </p:attrNameLst>
                                      </p:cBhvr>
                                      <p:tavLst>
                                        <p:tav tm="0">
                                          <p:val>
                                            <p:fltVal val="90"/>
                                          </p:val>
                                        </p:tav>
                                        <p:tav tm="100000">
                                          <p:val>
                                            <p:fltVal val="0"/>
                                          </p:val>
                                        </p:tav>
                                      </p:tavLst>
                                    </p:anim>
                                    <p:animEffect transition="in" filter="fade">
                                      <p:cBhvr>
                                        <p:cTn id="28" dur="1000"/>
                                        <p:tgtEl>
                                          <p:spTgt spid="230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1200149" y="574255"/>
            <a:ext cx="6748463" cy="523220"/>
          </a:xfrm>
          <a:prstGeom prst="rect">
            <a:avLst/>
          </a:prstGeom>
          <a:noFill/>
          <a:ln>
            <a:noFill/>
          </a:ln>
        </p:spPr>
        <p:txBody>
          <a:bodyPr wrap="square">
            <a:spAutoFit/>
          </a:bodyPr>
          <a:lstStyle>
            <a:lvl1pPr>
              <a:defRPr>
                <a:solidFill>
                  <a:schemeClr val="tx1"/>
                </a:solidFill>
                <a:latin typeface="Verdana" pitchFamily="34" charset="0"/>
                <a:cs typeface="Arial" charset="0"/>
              </a:defRPr>
            </a:lvl1pPr>
            <a:lvl2pPr marL="742950" indent="-285750">
              <a:defRPr>
                <a:solidFill>
                  <a:schemeClr val="tx1"/>
                </a:solidFill>
                <a:latin typeface="Verdana" pitchFamily="34" charset="0"/>
                <a:cs typeface="Arial" charset="0"/>
              </a:defRPr>
            </a:lvl2pPr>
            <a:lvl3pPr marL="1143000" indent="-228600">
              <a:defRPr>
                <a:solidFill>
                  <a:schemeClr val="tx1"/>
                </a:solidFill>
                <a:latin typeface="Verdana" pitchFamily="34" charset="0"/>
                <a:cs typeface="Arial" charset="0"/>
              </a:defRPr>
            </a:lvl3pPr>
            <a:lvl4pPr marL="1600200" indent="-228600">
              <a:defRPr>
                <a:solidFill>
                  <a:schemeClr val="tx1"/>
                </a:solidFill>
                <a:latin typeface="Verdana" pitchFamily="34" charset="0"/>
                <a:cs typeface="Arial" charset="0"/>
              </a:defRPr>
            </a:lvl4pPr>
            <a:lvl5pPr marL="2057400" indent="-22860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defRPr/>
            </a:pPr>
            <a:r>
              <a:rPr lang="en-US" altLang="vi-VN" sz="2800" b="1" dirty="0" err="1">
                <a:latin typeface="Dela Gothic One" panose="020B0604020202020204" charset="-128"/>
                <a:ea typeface="Dela Gothic One" panose="020B0604020202020204" charset="-128"/>
              </a:rPr>
              <a:t>Quan</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sát</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hình</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ảnh</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cây</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cần</a:t>
            </a:r>
            <a:r>
              <a:rPr lang="en-US" altLang="vi-VN" sz="2800" b="1" dirty="0">
                <a:latin typeface="Dela Gothic One" panose="020B0604020202020204" charset="-128"/>
                <a:ea typeface="Dela Gothic One" panose="020B0604020202020204" charset="-128"/>
              </a:rPr>
              <a:t> </a:t>
            </a:r>
            <a:r>
              <a:rPr lang="en-US" altLang="vi-VN" sz="2800" b="1" dirty="0" err="1">
                <a:latin typeface="Dela Gothic One" panose="020B0604020202020204" charset="-128"/>
                <a:ea typeface="Dela Gothic One" panose="020B0604020202020204" charset="-128"/>
              </a:rPr>
              <a:t>sa</a:t>
            </a:r>
            <a:endParaRPr lang="en-US" altLang="vi-VN" sz="2800" b="1" dirty="0">
              <a:latin typeface="Dela Gothic One" panose="020B0604020202020204" charset="-128"/>
              <a:ea typeface="Dela Gothic One" panose="020B0604020202020204" charset="-128"/>
            </a:endParaRPr>
          </a:p>
        </p:txBody>
      </p:sp>
      <p:pic>
        <p:nvPicPr>
          <p:cNvPr id="139268" name="Picture 14" descr="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346124"/>
            <a:ext cx="33147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15" descr="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1346124"/>
            <a:ext cx="33718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ction Button: Home 9">
            <a:hlinkClick r:id="rId4" action="ppaction://hlinksldjump" highlightClick="1"/>
          </p:cNvPr>
          <p:cNvSpPr/>
          <p:nvPr/>
        </p:nvSpPr>
        <p:spPr>
          <a:xfrm>
            <a:off x="7372350" y="4743450"/>
            <a:ext cx="400050" cy="342900"/>
          </a:xfrm>
          <a:prstGeom prst="actionButtonHom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Tree>
    <p:extLst>
      <p:ext uri="{BB962C8B-B14F-4D97-AF65-F5344CB8AC3E}">
        <p14:creationId xmlns:p14="http://schemas.microsoft.com/office/powerpoint/2010/main" val="744988327"/>
      </p:ext>
    </p:extLst>
  </p:cSld>
  <p:clrMapOvr>
    <a:masterClrMapping/>
  </p:clrMapOvr>
  <p:transition>
    <p:checke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1930706" y="448936"/>
            <a:ext cx="5430627" cy="461665"/>
          </a:xfrm>
          <a:prstGeom prst="rect">
            <a:avLst/>
          </a:prstGeom>
          <a:noFill/>
          <a:ln>
            <a:noFill/>
          </a:ln>
        </p:spPr>
        <p:txBody>
          <a:bodyPr wrap="square">
            <a:spAutoFit/>
          </a:bodyPr>
          <a:lstStyle>
            <a:lvl1pPr>
              <a:defRPr>
                <a:solidFill>
                  <a:schemeClr val="tx1"/>
                </a:solidFill>
                <a:latin typeface="Verdana" pitchFamily="34" charset="0"/>
                <a:cs typeface="Arial" charset="0"/>
              </a:defRPr>
            </a:lvl1pPr>
            <a:lvl2pPr marL="742950" indent="-285750">
              <a:defRPr>
                <a:solidFill>
                  <a:schemeClr val="tx1"/>
                </a:solidFill>
                <a:latin typeface="Verdana" pitchFamily="34" charset="0"/>
                <a:cs typeface="Arial" charset="0"/>
              </a:defRPr>
            </a:lvl2pPr>
            <a:lvl3pPr marL="1143000" indent="-228600">
              <a:defRPr>
                <a:solidFill>
                  <a:schemeClr val="tx1"/>
                </a:solidFill>
                <a:latin typeface="Verdana" pitchFamily="34" charset="0"/>
                <a:cs typeface="Arial" charset="0"/>
              </a:defRPr>
            </a:lvl3pPr>
            <a:lvl4pPr marL="1600200" indent="-228600">
              <a:defRPr>
                <a:solidFill>
                  <a:schemeClr val="tx1"/>
                </a:solidFill>
                <a:latin typeface="Verdana" pitchFamily="34" charset="0"/>
                <a:cs typeface="Arial" charset="0"/>
              </a:defRPr>
            </a:lvl4pPr>
            <a:lvl5pPr marL="2057400" indent="-22860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defRPr/>
            </a:pPr>
            <a:r>
              <a:rPr lang="en-US" altLang="vi-VN" sz="2400" b="1" dirty="0" err="1">
                <a:latin typeface="Dela Gothic One" panose="020B0604020202020204" charset="-128"/>
                <a:ea typeface="Dela Gothic One" panose="020B0604020202020204" charset="-128"/>
              </a:rPr>
              <a:t>Quan</a:t>
            </a:r>
            <a:r>
              <a:rPr lang="en-US" altLang="vi-VN" sz="2400" b="1" dirty="0">
                <a:latin typeface="Dela Gothic One" panose="020B0604020202020204" charset="-128"/>
                <a:ea typeface="Dela Gothic One" panose="020B0604020202020204" charset="-128"/>
              </a:rPr>
              <a:t> </a:t>
            </a:r>
            <a:r>
              <a:rPr lang="en-US" altLang="vi-VN" sz="2400" b="1" dirty="0" err="1">
                <a:latin typeface="Dela Gothic One" panose="020B0604020202020204" charset="-128"/>
                <a:ea typeface="Dela Gothic One" panose="020B0604020202020204" charset="-128"/>
              </a:rPr>
              <a:t>sát</a:t>
            </a:r>
            <a:r>
              <a:rPr lang="en-US" altLang="vi-VN" sz="2400" b="1" dirty="0">
                <a:latin typeface="Dela Gothic One" panose="020B0604020202020204" charset="-128"/>
                <a:ea typeface="Dela Gothic One" panose="020B0604020202020204" charset="-128"/>
              </a:rPr>
              <a:t> </a:t>
            </a:r>
            <a:r>
              <a:rPr lang="en-US" altLang="vi-VN" sz="2400" b="1" dirty="0" err="1">
                <a:latin typeface="Dela Gothic One" panose="020B0604020202020204" charset="-128"/>
                <a:ea typeface="Dela Gothic One" panose="020B0604020202020204" charset="-128"/>
              </a:rPr>
              <a:t>hình</a:t>
            </a:r>
            <a:r>
              <a:rPr lang="en-US" altLang="vi-VN" sz="2400" b="1" dirty="0">
                <a:latin typeface="Dela Gothic One" panose="020B0604020202020204" charset="-128"/>
                <a:ea typeface="Dela Gothic One" panose="020B0604020202020204" charset="-128"/>
              </a:rPr>
              <a:t> </a:t>
            </a:r>
            <a:r>
              <a:rPr lang="en-US" altLang="vi-VN" sz="2400" b="1" dirty="0" err="1">
                <a:latin typeface="Dela Gothic One" panose="020B0604020202020204" charset="-128"/>
                <a:ea typeface="Dela Gothic One" panose="020B0604020202020204" charset="-128"/>
              </a:rPr>
              <a:t>ảnh</a:t>
            </a:r>
            <a:r>
              <a:rPr lang="en-US" altLang="vi-VN" sz="2400" b="1" dirty="0">
                <a:latin typeface="Dela Gothic One" panose="020B0604020202020204" charset="-128"/>
                <a:ea typeface="Dela Gothic One" panose="020B0604020202020204" charset="-128"/>
              </a:rPr>
              <a:t> morphine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394" y="1130892"/>
            <a:ext cx="6191250" cy="3476625"/>
          </a:xfrm>
          <a:prstGeom prst="rect">
            <a:avLst/>
          </a:prstGeom>
        </p:spPr>
      </p:pic>
    </p:spTree>
    <p:extLst>
      <p:ext uri="{BB962C8B-B14F-4D97-AF65-F5344CB8AC3E}">
        <p14:creationId xmlns:p14="http://schemas.microsoft.com/office/powerpoint/2010/main" val="2653125812"/>
      </p:ext>
    </p:extLst>
  </p:cSld>
  <p:clrMapOvr>
    <a:masterClrMapping/>
  </p:clrMapOvr>
  <p:transition>
    <p:checke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1432193" y="470972"/>
            <a:ext cx="5986807" cy="523220"/>
          </a:xfrm>
          <a:prstGeom prst="rect">
            <a:avLst/>
          </a:prstGeom>
          <a:noFill/>
          <a:ln>
            <a:noFill/>
          </a:ln>
        </p:spPr>
        <p:txBody>
          <a:bodyPr wrap="square">
            <a:spAutoFit/>
          </a:bodyPr>
          <a:lstStyle>
            <a:lvl1pPr>
              <a:defRPr>
                <a:solidFill>
                  <a:schemeClr val="tx1"/>
                </a:solidFill>
                <a:latin typeface="Verdana" pitchFamily="34" charset="0"/>
                <a:cs typeface="Arial" charset="0"/>
              </a:defRPr>
            </a:lvl1pPr>
            <a:lvl2pPr marL="742950" indent="-285750">
              <a:defRPr>
                <a:solidFill>
                  <a:schemeClr val="tx1"/>
                </a:solidFill>
                <a:latin typeface="Verdana" pitchFamily="34" charset="0"/>
                <a:cs typeface="Arial" charset="0"/>
              </a:defRPr>
            </a:lvl2pPr>
            <a:lvl3pPr marL="1143000" indent="-228600">
              <a:defRPr>
                <a:solidFill>
                  <a:schemeClr val="tx1"/>
                </a:solidFill>
                <a:latin typeface="Verdana" pitchFamily="34" charset="0"/>
                <a:cs typeface="Arial" charset="0"/>
              </a:defRPr>
            </a:lvl3pPr>
            <a:lvl4pPr marL="1600200" indent="-228600">
              <a:defRPr>
                <a:solidFill>
                  <a:schemeClr val="tx1"/>
                </a:solidFill>
                <a:latin typeface="Verdana" pitchFamily="34" charset="0"/>
                <a:cs typeface="Arial" charset="0"/>
              </a:defRPr>
            </a:lvl4pPr>
            <a:lvl5pPr marL="2057400" indent="-22860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a:defRPr/>
            </a:pPr>
            <a:r>
              <a:rPr lang="en-US" altLang="vi-VN" sz="2800" b="1" dirty="0" err="1">
                <a:solidFill>
                  <a:schemeClr val="accent5">
                    <a:lumMod val="50000"/>
                  </a:schemeClr>
                </a:solidFill>
                <a:latin typeface="Dela Gothic One" panose="020B0604020202020204" charset="-128"/>
                <a:ea typeface="Dela Gothic One" panose="020B0604020202020204" charset="-128"/>
              </a:rPr>
              <a:t>Quan</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sát</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hình</a:t>
            </a:r>
            <a:r>
              <a:rPr lang="en-US" altLang="vi-VN" sz="2800" b="1" dirty="0">
                <a:solidFill>
                  <a:schemeClr val="accent5">
                    <a:lumMod val="50000"/>
                  </a:schemeClr>
                </a:solidFill>
                <a:latin typeface="Dela Gothic One" panose="020B0604020202020204" charset="-128"/>
                <a:ea typeface="Dela Gothic One" panose="020B0604020202020204" charset="-128"/>
              </a:rPr>
              <a:t> </a:t>
            </a:r>
            <a:r>
              <a:rPr lang="en-US" altLang="vi-VN" sz="2800" b="1" dirty="0" err="1">
                <a:solidFill>
                  <a:schemeClr val="accent5">
                    <a:lumMod val="50000"/>
                  </a:schemeClr>
                </a:solidFill>
                <a:latin typeface="Dela Gothic One" panose="020B0604020202020204" charset="-128"/>
                <a:ea typeface="Dela Gothic One" panose="020B0604020202020204" charset="-128"/>
              </a:rPr>
              <a:t>ảnh</a:t>
            </a:r>
            <a:r>
              <a:rPr lang="en-US" altLang="vi-VN" sz="2800" b="1" dirty="0">
                <a:solidFill>
                  <a:schemeClr val="accent5">
                    <a:lumMod val="50000"/>
                  </a:schemeClr>
                </a:solidFill>
                <a:latin typeface="Dela Gothic One" panose="020B0604020202020204" charset="-128"/>
                <a:ea typeface="Dela Gothic One" panose="020B0604020202020204" charset="-128"/>
              </a:rPr>
              <a:t> heroine</a:t>
            </a:r>
          </a:p>
        </p:txBody>
      </p:sp>
      <p:pic>
        <p:nvPicPr>
          <p:cNvPr id="9" name="Picture 10" descr="a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07" y="1308940"/>
            <a:ext cx="33718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625" y="1308940"/>
            <a:ext cx="4202860" cy="3086100"/>
          </a:xfrm>
          <a:prstGeom prst="rect">
            <a:avLst/>
          </a:prstGeom>
        </p:spPr>
      </p:pic>
    </p:spTree>
    <p:extLst>
      <p:ext uri="{BB962C8B-B14F-4D97-AF65-F5344CB8AC3E}">
        <p14:creationId xmlns:p14="http://schemas.microsoft.com/office/powerpoint/2010/main" val="566969961"/>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400" decel="100000"/>
                                        <p:tgtEl>
                                          <p:spTgt spid="9"/>
                                        </p:tgtEl>
                                      </p:cBhvr>
                                    </p:animEffect>
                                    <p:anim calcmode="lin" valueType="num">
                                      <p:cBhvr>
                                        <p:cTn id="16" dur="400" decel="100000" fill="hold"/>
                                        <p:tgtEl>
                                          <p:spTgt spid="9"/>
                                        </p:tgtEl>
                                        <p:attrNameLst>
                                          <p:attrName>style.rotation</p:attrName>
                                        </p:attrNameLst>
                                      </p:cBhvr>
                                      <p:tavLst>
                                        <p:tav tm="0">
                                          <p:val>
                                            <p:fltVal val="-90"/>
                                          </p:val>
                                        </p:tav>
                                        <p:tav tm="100000">
                                          <p:val>
                                            <p:fltVal val="0"/>
                                          </p:val>
                                        </p:tav>
                                      </p:tavLst>
                                    </p:anim>
                                    <p:anim calcmode="lin" valueType="num">
                                      <p:cBhvr>
                                        <p:cTn id="17" dur="400" decel="100000" fill="hold"/>
                                        <p:tgtEl>
                                          <p:spTgt spid="9"/>
                                        </p:tgtEl>
                                        <p:attrNameLst>
                                          <p:attrName>ppt_x</p:attrName>
                                        </p:attrNameLst>
                                      </p:cBhvr>
                                      <p:tavLst>
                                        <p:tav tm="0">
                                          <p:val>
                                            <p:strVal val="#ppt_x+0.4"/>
                                          </p:val>
                                        </p:tav>
                                        <p:tav tm="100000">
                                          <p:val>
                                            <p:strVal val="#ppt_x-0.05"/>
                                          </p:val>
                                        </p:tav>
                                      </p:tavLst>
                                    </p:anim>
                                    <p:anim calcmode="lin" valueType="num">
                                      <p:cBhvr>
                                        <p:cTn id="18" dur="400" decel="100000" fill="hold"/>
                                        <p:tgtEl>
                                          <p:spTgt spid="9"/>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9"/>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87066462"/>
</p:tagLst>
</file>

<file path=ppt/theme/theme1.xml><?xml version="1.0" encoding="utf-8"?>
<a:theme xmlns:a="http://schemas.openxmlformats.org/drawingml/2006/main" name="Drug Effects in Human Fetus Breakthrough by Slidesgo">
  <a:themeElements>
    <a:clrScheme name="Simple Light">
      <a:dk1>
        <a:srgbClr val="000000"/>
      </a:dk1>
      <a:lt1>
        <a:srgbClr val="FFFFFF"/>
      </a:lt1>
      <a:dk2>
        <a:srgbClr val="30423C"/>
      </a:dk2>
      <a:lt2>
        <a:srgbClr val="99ABA5"/>
      </a:lt2>
      <a:accent1>
        <a:srgbClr val="BFCAC0"/>
      </a:accent1>
      <a:accent2>
        <a:srgbClr val="64928B"/>
      </a:accent2>
      <a:accent3>
        <a:srgbClr val="9DBFBA"/>
      </a:accent3>
      <a:accent4>
        <a:srgbClr val="C2E2DE"/>
      </a:accent4>
      <a:accent5>
        <a:srgbClr val="8FA088"/>
      </a:accent5>
      <a:accent6>
        <a:srgbClr val="BBCCB0"/>
      </a:accent6>
      <a:hlink>
        <a:srgbClr val="3042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1037</Words>
  <Application>Microsoft Macintosh PowerPoint</Application>
  <PresentationFormat>On-screen Show (16:9)</PresentationFormat>
  <Paragraphs>106</Paragraphs>
  <Slides>22</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Wingdings</vt:lpstr>
      <vt:lpstr>Tahoma</vt:lpstr>
      <vt:lpstr>Verdana</vt:lpstr>
      <vt:lpstr>Dela Gothic One</vt:lpstr>
      <vt:lpstr>Times New Roman</vt:lpstr>
      <vt:lpstr>Barlow Semi Condensed</vt:lpstr>
      <vt:lpstr>Calibri</vt:lpstr>
      <vt:lpstr>Drug Effects in Human Fetus Breakthrough by Slidesgo</vt:lpstr>
      <vt:lpstr>TÁC HẠI CỦA MA TÚY VÀ PHÒNG CHỐNG MA TÚY HỌC ĐƯỜNG  NH 2021-2022</vt:lpstr>
      <vt:lpstr>ĐỊNH NGHĨA VỀ MA TÚY</vt:lpstr>
      <vt:lpstr>Theo pháp luật</vt:lpstr>
      <vt:lpstr>Theo nguồn gốc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biểu hiện nghiện ma tuý</vt:lpstr>
      <vt:lpstr>Những biểu hiện nghiện ma tuý</vt:lpstr>
      <vt:lpstr>PowerPoint Presentation</vt:lpstr>
      <vt:lpstr>LUẬT</vt:lpstr>
      <vt:lpstr>QUY ĐỊNH VỀ HÌNH PHẠT LIÊN QUAN ĐẾN TÀNG TRỮ VÀ SỬ DỤNG MA TÚY </vt:lpstr>
      <vt:lpstr>PowerPoint Presentation</vt:lpstr>
      <vt:lpstr>QUY ĐỊNH VỀ HÌNH PHẠT LIÊN QUAN ĐẾN TÀNG TRỮ VÀ SỬ DỤNG MA TÚY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Awesome words</dc:title>
  <cp:lastModifiedBy>Cao Thụy Thanh Nhân</cp:lastModifiedBy>
  <cp:revision>16</cp:revision>
  <dcterms:modified xsi:type="dcterms:W3CDTF">2021-12-13T04:39:47Z</dcterms:modified>
</cp:coreProperties>
</file>