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858000" cy="9144000"/>
  <p:embeddedFontLst>
    <p:embeddedFont>
      <p:font typeface="Bodoni"/>
      <p:regular r:id="rId42"/>
      <p:bold r:id="rId43"/>
      <p:italic r:id="rId44"/>
      <p:boldItalic r:id="rId45"/>
    </p:embeddedFont>
    <p:embeddedFont>
      <p:font typeface="Arial Black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6F5279-6294-4FF2-BC14-BFFD2E235FDB}">
  <a:tblStyle styleId="{9D6F5279-6294-4FF2-BC14-BFFD2E235FD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Bodoni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Bodoni-italic.fntdata"/><Relationship Id="rId21" Type="http://schemas.openxmlformats.org/officeDocument/2006/relationships/slide" Target="slides/slide15.xml"/><Relationship Id="rId43" Type="http://schemas.openxmlformats.org/officeDocument/2006/relationships/font" Target="fonts/Bodoni-bold.fntdata"/><Relationship Id="rId24" Type="http://schemas.openxmlformats.org/officeDocument/2006/relationships/slide" Target="slides/slide18.xml"/><Relationship Id="rId46" Type="http://schemas.openxmlformats.org/officeDocument/2006/relationships/font" Target="fonts/ArialBlack-regular.fntdata"/><Relationship Id="rId23" Type="http://schemas.openxmlformats.org/officeDocument/2006/relationships/slide" Target="slides/slide17.xml"/><Relationship Id="rId45" Type="http://schemas.openxmlformats.org/officeDocument/2006/relationships/font" Target="fonts/Bodoni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fld id="{00000000-1234-1234-1234-123412341234}" type="slidenum"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Yêu cầu học sinh trình bày các bước tiến hành thí nghiệm.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Sau đó nhận xét đường đi của tín hiệu.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fld id="{00000000-1234-1234-1234-123412341234}" type="slidenum"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Yêu cầu học sinh trình bày các bước tiến hành thí nghiệm.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Sau đó nhận xét đường đi của tín hiệu.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fld id="{00000000-1234-1234-1234-123412341234}" type="slidenum"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Cho học sinh nêu cách tiến hành thí nghiệm.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Chiếu tiến trình thí nghiệm của Paplop.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Cho học sinh nhận xét đường đi của tín hiệu.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fld id="{00000000-1234-1234-1234-123412341234}" type="slidenum"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Cho học sinh nêu cách tiến hành thí nghiệm.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Chiếu tiến trình thí nghiệm của Paplop.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Cho học sinh nhận xét đường đi của tín hiệu.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9" name="Google Shape;99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0" name="Google Shape;100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9.jp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4.jp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26.png"/><Relationship Id="rId5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png"/><Relationship Id="rId22" Type="http://schemas.openxmlformats.org/officeDocument/2006/relationships/image" Target="../media/image49.png"/><Relationship Id="rId21" Type="http://schemas.openxmlformats.org/officeDocument/2006/relationships/image" Target="../media/image57.png"/><Relationship Id="rId24" Type="http://schemas.openxmlformats.org/officeDocument/2006/relationships/image" Target="../media/image52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Relationship Id="rId26" Type="http://schemas.openxmlformats.org/officeDocument/2006/relationships/image" Target="../media/image59.png"/><Relationship Id="rId25" Type="http://schemas.openxmlformats.org/officeDocument/2006/relationships/image" Target="../media/image56.png"/><Relationship Id="rId5" Type="http://schemas.openxmlformats.org/officeDocument/2006/relationships/image" Target="../media/image28.png"/><Relationship Id="rId6" Type="http://schemas.openxmlformats.org/officeDocument/2006/relationships/image" Target="../media/image48.png"/><Relationship Id="rId7" Type="http://schemas.openxmlformats.org/officeDocument/2006/relationships/image" Target="../media/image43.png"/><Relationship Id="rId8" Type="http://schemas.openxmlformats.org/officeDocument/2006/relationships/image" Target="../media/image45.png"/><Relationship Id="rId11" Type="http://schemas.openxmlformats.org/officeDocument/2006/relationships/image" Target="../media/image51.png"/><Relationship Id="rId10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41.png"/><Relationship Id="rId15" Type="http://schemas.openxmlformats.org/officeDocument/2006/relationships/image" Target="../media/image34.png"/><Relationship Id="rId14" Type="http://schemas.openxmlformats.org/officeDocument/2006/relationships/image" Target="../media/image47.png"/><Relationship Id="rId17" Type="http://schemas.openxmlformats.org/officeDocument/2006/relationships/image" Target="../media/image53.png"/><Relationship Id="rId16" Type="http://schemas.openxmlformats.org/officeDocument/2006/relationships/image" Target="../media/image54.png"/><Relationship Id="rId19" Type="http://schemas.openxmlformats.org/officeDocument/2006/relationships/image" Target="../media/image40.png"/><Relationship Id="rId18" Type="http://schemas.openxmlformats.org/officeDocument/2006/relationships/image" Target="../media/image5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2743200" y="457200"/>
            <a:ext cx="6553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 QUẬN 8</a:t>
            </a:r>
            <a:b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LÝ THÁNH TÔNG</a:t>
            </a:r>
            <a:br>
              <a:rPr b="0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1181100" y="1828800"/>
            <a:ext cx="6858000" cy="472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CHÀO MỪNG QUÝ THẦY CÔ </a:t>
            </a:r>
          </a:p>
        </p:txBody>
      </p:sp>
      <p:sp>
        <p:nvSpPr>
          <p:cNvPr id="116" name="Google Shape;116;p17"/>
          <p:cNvSpPr/>
          <p:nvPr/>
        </p:nvSpPr>
        <p:spPr>
          <a:xfrm>
            <a:off x="838200" y="4343400"/>
            <a:ext cx="7543800" cy="762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CÁC EM HỌC SINH VỀ DỰ BUỔI HỌC HÔM NAY </a:t>
            </a:r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838200" y="5562600"/>
            <a:ext cx="571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QUÁCH THÚY HẰNG</a:t>
            </a:r>
            <a:endParaRPr/>
          </a:p>
        </p:txBody>
      </p:sp>
      <p:pic>
        <p:nvPicPr>
          <p:cNvPr descr="C:\Users\LAPTOP\Desktop\3.gif" id="118" name="Google Shape;118;p17"/>
          <p:cNvPicPr preferRelativeResize="0"/>
          <p:nvPr/>
        </p:nvPicPr>
        <p:blipFill rotWithShape="1">
          <a:blip r:embed="rId3">
            <a:alphaModFix/>
          </a:blip>
          <a:srcRect b="13002" l="15093" r="13960" t="0"/>
          <a:stretch/>
        </p:blipFill>
        <p:spPr>
          <a:xfrm>
            <a:off x="3276600" y="2209800"/>
            <a:ext cx="2667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s¸t b¶ng 52.1 SGK  h·y chØ ra ®©u lµ ph¶n x¹ kh«ng ®iÒu kiÖn , ®©u lµ cã ®iÒu kiÖn ?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87" name="Google Shape;187;p26"/>
          <p:cNvGraphicFramePr/>
          <p:nvPr/>
        </p:nvGraphicFramePr>
        <p:xfrm>
          <a:off x="273050" y="111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{9D6F5279-6294-4FF2-BC14-BFFD2E235FDB}</a:tableStyleId>
              </a:tblPr>
              <a:tblGrid>
                <a:gridCol w="762000"/>
                <a:gridCol w="5443525"/>
                <a:gridCol w="1295400"/>
                <a:gridCol w="1143000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VÝ dô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PX. Kh«ng ®iÒu kiÖn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PX. Cã ®iÒu kiÖn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 ch¹m vµo vËt nãng, rôt tay l¹i.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 n¾ng, mÆt ®á gay, må h«i v· ra.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 ng· t­ thÊy ®Ìn ®á véi dõng xe tr­íc v¹ch kÎ.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Trêi rÐt, m«i tÝm t¸i, ng­êi run cÇm cËp vµ sën gai èc.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Giã mïa ®«ng b¾c vÒ, nghe tiÕng giã rÝt qua khe cöa ch¾c trêi l¹nh l¾m, t«i véi mÆc ¸o len ®i häc.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7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Ch¼ng d¹i gì mµ ch¬i/ ®ïa víi löa.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26"/>
          <p:cNvSpPr txBox="1"/>
          <p:nvPr/>
        </p:nvSpPr>
        <p:spPr>
          <a:xfrm>
            <a:off x="6884987" y="1873250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7023100" y="324485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884987" y="2559050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8007350" y="3321050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6884987" y="4113212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8027987" y="5942012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8105775" y="5011737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8007350" y="5073650"/>
            <a:ext cx="495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684212" y="49212"/>
            <a:ext cx="7848600" cy="1016000"/>
          </a:xfrm>
          <a:prstGeom prst="rect">
            <a:avLst/>
          </a:prstGeom>
          <a:noFill/>
          <a:ln cap="flat" cmpd="sng" w="9525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BÀI 52:</a:t>
            </a: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KHÔNG ĐIỀU KIỆN VÀ PHẢN XẠ CÓ ĐIỀU KIỆN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323850" y="1125537"/>
            <a:ext cx="88201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AutoNum type="romanUcPeriod"/>
            </a:pPr>
            <a:r>
              <a:rPr b="1" i="0" lang="en-US" sz="3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có điều kiện và phản xạ không điều kiện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323850" y="2492375"/>
            <a:ext cx="8675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II. Sự hình thành phản xạ có điều kiện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323850" y="3357562"/>
            <a:ext cx="75612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1. Hình thành phản xạ có điều kiện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395287" y="4076700"/>
            <a:ext cx="40322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a) Thí nghiệm: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plov"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720725"/>
            <a:ext cx="3868737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1223962" y="5740400"/>
            <a:ext cx="22685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Pavlov</a:t>
            </a:r>
            <a:endParaRPr/>
          </a:p>
        </p:txBody>
      </p:sp>
      <p:pic>
        <p:nvPicPr>
          <p:cNvPr descr="small_1178522299_nv" id="211" name="Google Shape;2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2450" y="3500437"/>
            <a:ext cx="4457700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VLOV" id="212" name="Google Shape;21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6100" y="620712"/>
            <a:ext cx="4427537" cy="252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0" y="1143000"/>
            <a:ext cx="52578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000"/>
              <a:buFont typeface="Times New Roman"/>
              <a:buNone/>
            </a:pPr>
            <a:r>
              <a:rPr b="1" i="0" lang="en-US" sz="30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II/ </a:t>
            </a:r>
            <a:r>
              <a:rPr b="1" i="0" lang="en-US" sz="3000" u="sng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hình thành PXCĐK</a:t>
            </a: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266700" y="1752600"/>
            <a:ext cx="40005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1" i="1" lang="en-US" sz="3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i="1" lang="en-US" sz="3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PXCĐK: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381000" y="27305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Arial"/>
              <a:buNone/>
            </a:pPr>
            <a:r>
              <a:rPr b="1" i="1" lang="en-US" sz="2800" u="sng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Bài 52</a:t>
            </a:r>
            <a:r>
              <a:rPr b="1" i="1" lang="en-US" sz="2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: 	PHẢN XẠ KHÔNG ĐIỀU KIỆN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VÀ PHẢN XẠ CÓ ĐIỀU KIỆN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73025" y="2276475"/>
            <a:ext cx="5184775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Nhà sinh lý học thần kinh người Nga </a:t>
            </a:r>
            <a:r>
              <a:rPr b="1" i="0" lang="en-US" sz="24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Ivan Petrovich Paplov</a:t>
            </a:r>
            <a:r>
              <a:rPr b="1" i="0" lang="en-US" sz="24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_ người sáng lập ra lí thuyết hoạt động thần kinh cấp cao .Ông là người đầu tiên nghiên cứu não bộ bằng các phương pháp thực nghiệm khách quan , là người đưa ra nhận định :”Mọi hoạt động hành vi đều là các phản xạ”</a:t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359025"/>
            <a:ext cx="3362325" cy="39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52400"/>
            <a:ext cx="8569325" cy="649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30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1-1"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15987"/>
            <a:ext cx="5181600" cy="41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990600" y="1336675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4" name="Google Shape;234;p31"/>
          <p:cNvGrpSpPr/>
          <p:nvPr/>
        </p:nvGrpSpPr>
        <p:grpSpPr>
          <a:xfrm>
            <a:off x="2743200" y="1905000"/>
            <a:ext cx="1371600" cy="533400"/>
            <a:chOff x="2291" y="781"/>
            <a:chExt cx="864" cy="336"/>
          </a:xfrm>
        </p:grpSpPr>
        <p:sp>
          <p:nvSpPr>
            <p:cNvPr id="235" name="Google Shape;235;p31"/>
            <p:cNvSpPr/>
            <p:nvPr/>
          </p:nvSpPr>
          <p:spPr>
            <a:xfrm>
              <a:off x="2291" y="781"/>
              <a:ext cx="864" cy="33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609" y="937"/>
              <a:ext cx="276" cy="9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37" name="Google Shape;237;p31"/>
          <p:cNvCxnSpPr/>
          <p:nvPr/>
        </p:nvCxnSpPr>
        <p:spPr>
          <a:xfrm>
            <a:off x="685800" y="15240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va" id="238" name="Google Shape;23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990600"/>
            <a:ext cx="14478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/>
          <p:nvPr/>
        </p:nvSpPr>
        <p:spPr>
          <a:xfrm>
            <a:off x="6096000" y="914400"/>
            <a:ext cx="2133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3220" y="-22931"/>
                </a:moveTo>
                <a:lnTo>
                  <a:pt x="2990" y="-11880"/>
                </a:lnTo>
                <a:lnTo>
                  <a:pt x="2990" y="-925"/>
                </a:lnTo>
              </a:path>
            </a:pathLst>
          </a:custGeom>
          <a:noFill/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Vïng thÞ gi¸c ë thuú chÈm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533400" y="5562600"/>
            <a:ext cx="5410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Ph¶n x¹ ®Þnh h­íng víi ¸nh ®Ìn.</a:t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ThÝ nghiÖm cña Papl«p</a:t>
            </a:r>
            <a:endParaRPr/>
          </a:p>
        </p:txBody>
      </p:sp>
      <p:cxnSp>
        <p:nvCxnSpPr>
          <p:cNvPr id="242" name="Google Shape;242;p31"/>
          <p:cNvCxnSpPr/>
          <p:nvPr/>
        </p:nvCxnSpPr>
        <p:spPr>
          <a:xfrm>
            <a:off x="1371600" y="1752600"/>
            <a:ext cx="1066800" cy="6096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3" name="Google Shape;243;p31"/>
          <p:cNvSpPr txBox="1"/>
          <p:nvPr/>
        </p:nvSpPr>
        <p:spPr>
          <a:xfrm>
            <a:off x="6096000" y="2286000"/>
            <a:ext cx="2667000" cy="3517900"/>
          </a:xfrm>
          <a:prstGeom prst="rect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Khi bËt ®Ìn, tÝn hiÖu s¸ng qua m¾t kÝch thÝch lªn vïng thÞ gi¸c ë thuú chÈm vµ chã c¶m nhËn ®­îc ¸nh s¸ng. </a:t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4038600" y="1828800"/>
            <a:ext cx="152400" cy="152400"/>
          </a:xfrm>
          <a:prstGeom prst="ellipse">
            <a:avLst/>
          </a:prstGeom>
          <a:solidFill>
            <a:srgbClr val="FF33CC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3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2-2" id="250" name="Google Shape;2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9012"/>
            <a:ext cx="5867400" cy="4649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32"/>
          <p:cNvCxnSpPr/>
          <p:nvPr/>
        </p:nvCxnSpPr>
        <p:spPr>
          <a:xfrm>
            <a:off x="381000" y="19050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52" name="Google Shape;252;p32"/>
          <p:cNvGrpSpPr/>
          <p:nvPr/>
        </p:nvGrpSpPr>
        <p:grpSpPr>
          <a:xfrm>
            <a:off x="1524000" y="2590800"/>
            <a:ext cx="2971800" cy="1524000"/>
            <a:chOff x="1523" y="1322"/>
            <a:chExt cx="2064" cy="1152"/>
          </a:xfrm>
        </p:grpSpPr>
        <p:sp>
          <p:nvSpPr>
            <p:cNvPr id="253" name="Google Shape;253;p32"/>
            <p:cNvSpPr/>
            <p:nvPr/>
          </p:nvSpPr>
          <p:spPr>
            <a:xfrm rot="10800000">
              <a:off x="1523" y="1322"/>
              <a:ext cx="2064" cy="1152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 rot="10560000">
              <a:off x="2383" y="1630"/>
              <a:ext cx="303" cy="157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5" name="Google Shape;255;p32"/>
          <p:cNvGrpSpPr/>
          <p:nvPr/>
        </p:nvGrpSpPr>
        <p:grpSpPr>
          <a:xfrm>
            <a:off x="3733800" y="1808162"/>
            <a:ext cx="685800" cy="630237"/>
            <a:chOff x="3072" y="672"/>
            <a:chExt cx="576" cy="576"/>
          </a:xfrm>
        </p:grpSpPr>
        <p:sp>
          <p:nvSpPr>
            <p:cNvPr id="256" name="Google Shape;256;p32"/>
            <p:cNvSpPr/>
            <p:nvPr/>
          </p:nvSpPr>
          <p:spPr>
            <a:xfrm>
              <a:off x="3072" y="672"/>
              <a:ext cx="576" cy="576"/>
            </a:xfrm>
            <a:custGeom>
              <a:rect b="b" l="l" r="r" t="t"/>
              <a:pathLst>
                <a:path extrusionOk="0" h="576" w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cap="flat" cmpd="sng" w="381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7" name="Google Shape;257;p32"/>
            <p:cNvCxnSpPr/>
            <p:nvPr/>
          </p:nvCxnSpPr>
          <p:spPr>
            <a:xfrm>
              <a:off x="3125" y="794"/>
              <a:ext cx="40" cy="86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</p:grpSp>
      <p:grpSp>
        <p:nvGrpSpPr>
          <p:cNvPr id="258" name="Google Shape;258;p32"/>
          <p:cNvGrpSpPr/>
          <p:nvPr/>
        </p:nvGrpSpPr>
        <p:grpSpPr>
          <a:xfrm>
            <a:off x="3505200" y="2590800"/>
            <a:ext cx="1066800" cy="762000"/>
            <a:chOff x="2976" y="1322"/>
            <a:chExt cx="672" cy="480"/>
          </a:xfrm>
        </p:grpSpPr>
        <p:sp>
          <p:nvSpPr>
            <p:cNvPr id="259" name="Google Shape;259;p32"/>
            <p:cNvSpPr/>
            <p:nvPr/>
          </p:nvSpPr>
          <p:spPr>
            <a:xfrm>
              <a:off x="2976" y="1322"/>
              <a:ext cx="672" cy="480"/>
            </a:xfrm>
            <a:custGeom>
              <a:rect b="b" l="l" r="r" t="t"/>
              <a:pathLst>
                <a:path extrusionOk="0" h="480" w="672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0" name="Google Shape;260;p32"/>
            <p:cNvCxnSpPr/>
            <p:nvPr/>
          </p:nvCxnSpPr>
          <p:spPr>
            <a:xfrm flipH="1">
              <a:off x="3216" y="1488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61" name="Google Shape;261;p32"/>
          <p:cNvSpPr/>
          <p:nvPr/>
        </p:nvSpPr>
        <p:spPr>
          <a:xfrm>
            <a:off x="3300412" y="38862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3300412" y="41910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3300412" y="44958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4" name="Google Shape;264;p32"/>
          <p:cNvCxnSpPr/>
          <p:nvPr/>
        </p:nvCxnSpPr>
        <p:spPr>
          <a:xfrm>
            <a:off x="3505200" y="3429000"/>
            <a:ext cx="6858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none"/>
          </a:ln>
        </p:spPr>
      </p:cxnSp>
      <p:sp>
        <p:nvSpPr>
          <p:cNvPr id="265" name="Google Shape;265;p32"/>
          <p:cNvSpPr txBox="1"/>
          <p:nvPr/>
        </p:nvSpPr>
        <p:spPr>
          <a:xfrm>
            <a:off x="4114800" y="3581400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TuyÕn n­íc bät</a:t>
            </a:r>
            <a:endParaRPr/>
          </a:p>
        </p:txBody>
      </p:sp>
      <p:sp>
        <p:nvSpPr>
          <p:cNvPr id="266" name="Google Shape;266;p32"/>
          <p:cNvSpPr txBox="1"/>
          <p:nvPr/>
        </p:nvSpPr>
        <p:spPr>
          <a:xfrm>
            <a:off x="228600" y="5867400"/>
            <a:ext cx="6172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Ph¶n x¹ tiÕt n­íc bät ®èi víi thøc ăn.</a:t>
            </a:r>
            <a:endParaRPr/>
          </a:p>
        </p:txBody>
      </p:sp>
      <p:sp>
        <p:nvSpPr>
          <p:cNvPr id="267" name="Google Shape;267;p32"/>
          <p:cNvSpPr txBox="1"/>
          <p:nvPr/>
        </p:nvSpPr>
        <p:spPr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ThÝ nghiÖm cña Papl«p</a:t>
            </a: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6248400" y="1106487"/>
            <a:ext cx="2514600" cy="412115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Khi cã thøc ăn vµo miÖng, tÝn hiÖu ®­îc truyÒn theo d©y thÇn kinh ®Õn trung khu ®iÒu khiÓn ë hµnh tuû h­ng phÊn, lµm tiÕt n­íc bät ®ång thêi trung khu ăn uèng ë vá n·o còng h­ng phÊn.</a:t>
            </a: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533400" y="1066800"/>
            <a:ext cx="175260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1300" y="45829"/>
                </a:moveTo>
                <a:lnTo>
                  <a:pt x="4320" y="36274"/>
                </a:lnTo>
                <a:lnTo>
                  <a:pt x="4320" y="27047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Vïng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uèng ë vá n·o</a:t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381000" y="1905000"/>
            <a:ext cx="1524000" cy="60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6393" y="67338"/>
                </a:moveTo>
                <a:lnTo>
                  <a:pt x="-20000" y="47682"/>
                </a:lnTo>
                <a:lnTo>
                  <a:pt x="-56000" y="27216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Trung khu tiÕt n­íc bät</a:t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4495800" y="2459037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3657600" y="1676400"/>
            <a:ext cx="152400" cy="152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Google Shape;273;p32"/>
          <p:cNvCxnSpPr/>
          <p:nvPr/>
        </p:nvCxnSpPr>
        <p:spPr>
          <a:xfrm>
            <a:off x="3810000" y="1752600"/>
            <a:ext cx="685800" cy="685800"/>
          </a:xfrm>
          <a:prstGeom prst="straightConnector1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300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2-3a" id="279" name="Google Shape;2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5800725" cy="496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33"/>
          <p:cNvGrpSpPr/>
          <p:nvPr/>
        </p:nvGrpSpPr>
        <p:grpSpPr>
          <a:xfrm>
            <a:off x="3048000" y="2438400"/>
            <a:ext cx="1685925" cy="457200"/>
            <a:chOff x="2291" y="781"/>
            <a:chExt cx="864" cy="336"/>
          </a:xfrm>
        </p:grpSpPr>
        <p:sp>
          <p:nvSpPr>
            <p:cNvPr id="281" name="Google Shape;281;p33"/>
            <p:cNvSpPr/>
            <p:nvPr/>
          </p:nvSpPr>
          <p:spPr>
            <a:xfrm>
              <a:off x="2291" y="781"/>
              <a:ext cx="864" cy="33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2609" y="937"/>
              <a:ext cx="276" cy="9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3" name="Google Shape;283;p33"/>
          <p:cNvGrpSpPr/>
          <p:nvPr/>
        </p:nvGrpSpPr>
        <p:grpSpPr>
          <a:xfrm>
            <a:off x="1524000" y="2971800"/>
            <a:ext cx="3124200" cy="1524000"/>
            <a:chOff x="1152" y="1920"/>
            <a:chExt cx="2448" cy="1200"/>
          </a:xfrm>
        </p:grpSpPr>
        <p:sp>
          <p:nvSpPr>
            <p:cNvPr id="284" name="Google Shape;284;p33"/>
            <p:cNvSpPr/>
            <p:nvPr/>
          </p:nvSpPr>
          <p:spPr>
            <a:xfrm>
              <a:off x="1152" y="1920"/>
              <a:ext cx="2448" cy="1200"/>
            </a:xfrm>
            <a:custGeom>
              <a:rect b="b" l="l" r="r" t="t"/>
              <a:pathLst>
                <a:path extrusionOk="0" h="1304" w="2880">
                  <a:moveTo>
                    <a:pt x="0" y="1304"/>
                  </a:moveTo>
                  <a:cubicBezTo>
                    <a:pt x="672" y="852"/>
                    <a:pt x="1344" y="400"/>
                    <a:pt x="1824" y="200"/>
                  </a:cubicBezTo>
                  <a:cubicBezTo>
                    <a:pt x="2304" y="0"/>
                    <a:pt x="2712" y="112"/>
                    <a:pt x="2880" y="104"/>
                  </a:cubicBezTo>
                </a:path>
              </a:pathLst>
            </a:custGeom>
            <a:noFill/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5" name="Google Shape;285;p33"/>
            <p:cNvCxnSpPr/>
            <p:nvPr/>
          </p:nvCxnSpPr>
          <p:spPr>
            <a:xfrm flipH="1" rot="10800000">
              <a:off x="2256" y="2304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86" name="Google Shape;286;p33"/>
          <p:cNvGrpSpPr/>
          <p:nvPr/>
        </p:nvGrpSpPr>
        <p:grpSpPr>
          <a:xfrm>
            <a:off x="3962400" y="1828800"/>
            <a:ext cx="762000" cy="1219200"/>
            <a:chOff x="3072" y="672"/>
            <a:chExt cx="576" cy="576"/>
          </a:xfrm>
        </p:grpSpPr>
        <p:sp>
          <p:nvSpPr>
            <p:cNvPr id="287" name="Google Shape;287;p33"/>
            <p:cNvSpPr/>
            <p:nvPr/>
          </p:nvSpPr>
          <p:spPr>
            <a:xfrm>
              <a:off x="3072" y="672"/>
              <a:ext cx="576" cy="576"/>
            </a:xfrm>
            <a:custGeom>
              <a:rect b="b" l="l" r="r" t="t"/>
              <a:pathLst>
                <a:path extrusionOk="0" h="576" w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cap="flat" cmpd="sng" w="381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8" name="Google Shape;288;p33"/>
            <p:cNvCxnSpPr/>
            <p:nvPr/>
          </p:nvCxnSpPr>
          <p:spPr>
            <a:xfrm>
              <a:off x="3125" y="794"/>
              <a:ext cx="40" cy="86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triangle"/>
              <a:tailEnd len="med" w="med" type="none"/>
            </a:ln>
          </p:spPr>
        </p:cxnSp>
      </p:grpSp>
      <p:grpSp>
        <p:nvGrpSpPr>
          <p:cNvPr id="289" name="Google Shape;289;p33"/>
          <p:cNvGrpSpPr/>
          <p:nvPr/>
        </p:nvGrpSpPr>
        <p:grpSpPr>
          <a:xfrm>
            <a:off x="3667125" y="3200400"/>
            <a:ext cx="990600" cy="533400"/>
            <a:chOff x="2976" y="1322"/>
            <a:chExt cx="672" cy="480"/>
          </a:xfrm>
        </p:grpSpPr>
        <p:sp>
          <p:nvSpPr>
            <p:cNvPr id="290" name="Google Shape;290;p33"/>
            <p:cNvSpPr/>
            <p:nvPr/>
          </p:nvSpPr>
          <p:spPr>
            <a:xfrm>
              <a:off x="2976" y="1322"/>
              <a:ext cx="672" cy="480"/>
            </a:xfrm>
            <a:custGeom>
              <a:rect b="b" l="l" r="r" t="t"/>
              <a:pathLst>
                <a:path extrusionOk="0" h="480" w="672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1" name="Google Shape;291;p33"/>
            <p:cNvCxnSpPr/>
            <p:nvPr/>
          </p:nvCxnSpPr>
          <p:spPr>
            <a:xfrm flipH="1">
              <a:off x="3216" y="1488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92" name="Google Shape;292;p33"/>
          <p:cNvSpPr/>
          <p:nvPr/>
        </p:nvSpPr>
        <p:spPr>
          <a:xfrm>
            <a:off x="3557587" y="41148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3557587" y="44196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3557587" y="47244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5" name="Google Shape;295;p33"/>
          <p:cNvGrpSpPr/>
          <p:nvPr/>
        </p:nvGrpSpPr>
        <p:grpSpPr>
          <a:xfrm rot="10620000">
            <a:off x="3971925" y="1784350"/>
            <a:ext cx="654050" cy="501650"/>
            <a:chOff x="5156" y="48"/>
            <a:chExt cx="412" cy="316"/>
          </a:xfrm>
        </p:grpSpPr>
        <p:sp>
          <p:nvSpPr>
            <p:cNvPr id="296" name="Google Shape;296;p33"/>
            <p:cNvSpPr/>
            <p:nvPr/>
          </p:nvSpPr>
          <p:spPr>
            <a:xfrm flipH="1">
              <a:off x="5156" y="48"/>
              <a:ext cx="230" cy="230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 flipH="1">
              <a:off x="5218" y="90"/>
              <a:ext cx="202" cy="202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 flipH="1">
              <a:off x="5284" y="134"/>
              <a:ext cx="173" cy="173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 flipH="1">
              <a:off x="5338" y="182"/>
              <a:ext cx="144" cy="144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 flipH="1">
              <a:off x="5415" y="230"/>
              <a:ext cx="115" cy="115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 flipH="1">
              <a:off x="5482" y="278"/>
              <a:ext cx="86" cy="86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2" name="Google Shape;302;p33"/>
          <p:cNvGrpSpPr/>
          <p:nvPr/>
        </p:nvGrpSpPr>
        <p:grpSpPr>
          <a:xfrm>
            <a:off x="4156075" y="1936750"/>
            <a:ext cx="654050" cy="501650"/>
            <a:chOff x="5156" y="48"/>
            <a:chExt cx="412" cy="316"/>
          </a:xfrm>
        </p:grpSpPr>
        <p:sp>
          <p:nvSpPr>
            <p:cNvPr id="303" name="Google Shape;303;p33"/>
            <p:cNvSpPr/>
            <p:nvPr/>
          </p:nvSpPr>
          <p:spPr>
            <a:xfrm flipH="1">
              <a:off x="5156" y="48"/>
              <a:ext cx="230" cy="230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 flipH="1">
              <a:off x="5218" y="90"/>
              <a:ext cx="202" cy="202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 flipH="1">
              <a:off x="5284" y="134"/>
              <a:ext cx="173" cy="173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 flipH="1">
              <a:off x="5338" y="182"/>
              <a:ext cx="144" cy="144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 flipH="1">
              <a:off x="5415" y="230"/>
              <a:ext cx="115" cy="115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 flipH="1">
              <a:off x="5482" y="278"/>
              <a:ext cx="86" cy="86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309" name="Google Shape;309;p33"/>
          <p:cNvCxnSpPr/>
          <p:nvPr/>
        </p:nvCxnSpPr>
        <p:spPr>
          <a:xfrm>
            <a:off x="4029075" y="1847850"/>
            <a:ext cx="762000" cy="533400"/>
          </a:xfrm>
          <a:prstGeom prst="straightConnector1">
            <a:avLst/>
          </a:prstGeom>
          <a:noFill/>
          <a:ln cap="flat" cmpd="sng" w="1905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0" name="Google Shape;310;p33"/>
          <p:cNvSpPr/>
          <p:nvPr/>
        </p:nvSpPr>
        <p:spPr>
          <a:xfrm>
            <a:off x="1500187" y="1390650"/>
            <a:ext cx="48895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an2" id="311" name="Google Shape;311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990600"/>
            <a:ext cx="1447800" cy="14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ThÝ nghiÖm cña Papl«p</a:t>
            </a:r>
            <a:endParaRPr/>
          </a:p>
        </p:txBody>
      </p:sp>
      <p:sp>
        <p:nvSpPr>
          <p:cNvPr id="313" name="Google Shape;313;p33"/>
          <p:cNvSpPr txBox="1"/>
          <p:nvPr/>
        </p:nvSpPr>
        <p:spPr>
          <a:xfrm>
            <a:off x="6248400" y="2038350"/>
            <a:ext cx="2819400" cy="375285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BËt ®Ìn tr­íc, råi cho ăn. LÆp ®i lÆp l¹i qu¸ tr</a:t>
            </a: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 nµy nhiÒu lÇn, khi ®ã c¶ vïng thÞ gi¸c vµ vïng ăn uèng ®Òu ho¹t  ®éng, ®­êng liªn hÖ t¹m thêi ®ang ®­îc hình</a:t>
            </a: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thµnh.</a:t>
            </a:r>
            <a:endParaRPr/>
          </a:p>
        </p:txBody>
      </p:sp>
      <p:sp>
        <p:nvSpPr>
          <p:cNvPr id="314" name="Google Shape;314;p33"/>
          <p:cNvSpPr txBox="1"/>
          <p:nvPr/>
        </p:nvSpPr>
        <p:spPr>
          <a:xfrm>
            <a:off x="152400" y="6172200"/>
            <a:ext cx="891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BËt ®Ìn råi cho ăn nhiÒu lÇn, ¸nh ®Ìn sÏ trë thµnh tÝn hiÖu cña ăn uèng.</a:t>
            </a:r>
            <a:endParaRPr/>
          </a:p>
        </p:txBody>
      </p:sp>
      <p:sp>
        <p:nvSpPr>
          <p:cNvPr id="315" name="Google Shape;315;p33"/>
          <p:cNvSpPr/>
          <p:nvPr/>
        </p:nvSpPr>
        <p:spPr>
          <a:xfrm>
            <a:off x="6705600" y="838200"/>
            <a:ext cx="1752600" cy="10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8505" y="-31978"/>
                </a:moveTo>
                <a:lnTo>
                  <a:pt x="2777" y="-17398"/>
                </a:lnTo>
                <a:lnTo>
                  <a:pt x="2777" y="-1127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rgbClr val="33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Đang hinh thµnh ®­êng liªn hÖ t¹m thêi</a:t>
            </a:r>
            <a:endParaRPr/>
          </a:p>
        </p:txBody>
      </p:sp>
      <p:pic>
        <p:nvPicPr>
          <p:cNvPr descr="hcn" id="316" name="Google Shape;31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648200"/>
            <a:ext cx="1752600" cy="12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3"/>
          <p:cNvCxnSpPr/>
          <p:nvPr/>
        </p:nvCxnSpPr>
        <p:spPr>
          <a:xfrm>
            <a:off x="1828800" y="1752600"/>
            <a:ext cx="838200" cy="9144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8" name="Google Shape;318;p33"/>
          <p:cNvSpPr/>
          <p:nvPr/>
        </p:nvSpPr>
        <p:spPr>
          <a:xfrm>
            <a:off x="4779962" y="3048000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3906837" y="1752600"/>
            <a:ext cx="152400" cy="152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4724400" y="2362200"/>
            <a:ext cx="152400" cy="152400"/>
          </a:xfrm>
          <a:prstGeom prst="ellipse">
            <a:avLst/>
          </a:prstGeom>
          <a:solidFill>
            <a:srgbClr val="FF33CC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1" name="Google Shape;321;p33"/>
          <p:cNvCxnSpPr/>
          <p:nvPr/>
        </p:nvCxnSpPr>
        <p:spPr>
          <a:xfrm>
            <a:off x="3962400" y="1828800"/>
            <a:ext cx="838200" cy="1219200"/>
          </a:xfrm>
          <a:prstGeom prst="straightConnector1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300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2-3b" id="327" name="Google Shape;3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841375"/>
            <a:ext cx="5943600" cy="5178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34"/>
          <p:cNvGrpSpPr/>
          <p:nvPr/>
        </p:nvGrpSpPr>
        <p:grpSpPr>
          <a:xfrm>
            <a:off x="2743200" y="2514600"/>
            <a:ext cx="1905000" cy="457200"/>
            <a:chOff x="2291" y="781"/>
            <a:chExt cx="864" cy="336"/>
          </a:xfrm>
        </p:grpSpPr>
        <p:sp>
          <p:nvSpPr>
            <p:cNvPr id="329" name="Google Shape;329;p34"/>
            <p:cNvSpPr/>
            <p:nvPr/>
          </p:nvSpPr>
          <p:spPr>
            <a:xfrm>
              <a:off x="2291" y="781"/>
              <a:ext cx="864" cy="33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2609" y="937"/>
              <a:ext cx="276" cy="96"/>
            </a:xfrm>
            <a:custGeom>
              <a:rect b="b" l="l" r="r" t="t"/>
              <a:pathLst>
                <a:path extrusionOk="0" h="432" w="1200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1" name="Google Shape;331;p34"/>
          <p:cNvGrpSpPr/>
          <p:nvPr/>
        </p:nvGrpSpPr>
        <p:grpSpPr>
          <a:xfrm>
            <a:off x="3810000" y="1905000"/>
            <a:ext cx="914400" cy="1219200"/>
            <a:chOff x="3024" y="1248"/>
            <a:chExt cx="624" cy="720"/>
          </a:xfrm>
        </p:grpSpPr>
        <p:sp>
          <p:nvSpPr>
            <p:cNvPr id="332" name="Google Shape;332;p34"/>
            <p:cNvSpPr/>
            <p:nvPr/>
          </p:nvSpPr>
          <p:spPr>
            <a:xfrm>
              <a:off x="3024" y="1248"/>
              <a:ext cx="624" cy="720"/>
            </a:xfrm>
            <a:custGeom>
              <a:rect b="b" l="l" r="r" t="t"/>
              <a:pathLst>
                <a:path extrusionOk="0" h="576" w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cap="flat" cmpd="sng" w="381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3" name="Google Shape;333;p34"/>
            <p:cNvCxnSpPr/>
            <p:nvPr/>
          </p:nvCxnSpPr>
          <p:spPr>
            <a:xfrm rot="10800000">
              <a:off x="3120" y="1488"/>
              <a:ext cx="17" cy="66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</p:grpSp>
      <p:grpSp>
        <p:nvGrpSpPr>
          <p:cNvPr id="334" name="Google Shape;334;p34"/>
          <p:cNvGrpSpPr/>
          <p:nvPr/>
        </p:nvGrpSpPr>
        <p:grpSpPr>
          <a:xfrm>
            <a:off x="3733800" y="3200400"/>
            <a:ext cx="990600" cy="609600"/>
            <a:chOff x="2976" y="2016"/>
            <a:chExt cx="624" cy="384"/>
          </a:xfrm>
        </p:grpSpPr>
        <p:sp>
          <p:nvSpPr>
            <p:cNvPr id="335" name="Google Shape;335;p34"/>
            <p:cNvSpPr/>
            <p:nvPr/>
          </p:nvSpPr>
          <p:spPr>
            <a:xfrm>
              <a:off x="2976" y="2016"/>
              <a:ext cx="624" cy="384"/>
            </a:xfrm>
            <a:custGeom>
              <a:rect b="b" l="l" r="r" t="t"/>
              <a:pathLst>
                <a:path extrusionOk="0" h="480" w="672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6" name="Google Shape;336;p34"/>
            <p:cNvCxnSpPr/>
            <p:nvPr/>
          </p:nvCxnSpPr>
          <p:spPr>
            <a:xfrm flipH="1">
              <a:off x="3199" y="2149"/>
              <a:ext cx="89" cy="3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37" name="Google Shape;337;p34"/>
          <p:cNvSpPr/>
          <p:nvPr/>
        </p:nvSpPr>
        <p:spPr>
          <a:xfrm>
            <a:off x="3352800" y="42672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3352800" y="45720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9" name="Google Shape;339;p34"/>
          <p:cNvCxnSpPr/>
          <p:nvPr/>
        </p:nvCxnSpPr>
        <p:spPr>
          <a:xfrm>
            <a:off x="5486400" y="23622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pic>
        <p:nvPicPr>
          <p:cNvPr id="340" name="Google Shape;340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4953000"/>
            <a:ext cx="990600" cy="6683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34"/>
          <p:cNvGrpSpPr/>
          <p:nvPr/>
        </p:nvGrpSpPr>
        <p:grpSpPr>
          <a:xfrm>
            <a:off x="3810000" y="1828800"/>
            <a:ext cx="936625" cy="555625"/>
            <a:chOff x="2990" y="1166"/>
            <a:chExt cx="624" cy="384"/>
          </a:xfrm>
        </p:grpSpPr>
        <p:sp>
          <p:nvSpPr>
            <p:cNvPr id="342" name="Google Shape;342;p34"/>
            <p:cNvSpPr/>
            <p:nvPr/>
          </p:nvSpPr>
          <p:spPr>
            <a:xfrm>
              <a:off x="2990" y="1166"/>
              <a:ext cx="624" cy="384"/>
            </a:xfrm>
            <a:custGeom>
              <a:rect b="b" l="l" r="r" t="t"/>
              <a:pathLst>
                <a:path extrusionOk="0" h="384" w="624">
                  <a:moveTo>
                    <a:pt x="624" y="384"/>
                  </a:moveTo>
                  <a:cubicBezTo>
                    <a:pt x="556" y="296"/>
                    <a:pt x="488" y="208"/>
                    <a:pt x="384" y="144"/>
                  </a:cubicBezTo>
                  <a:cubicBezTo>
                    <a:pt x="280" y="80"/>
                    <a:pt x="140" y="40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3" name="Google Shape;343;p34"/>
            <p:cNvCxnSpPr/>
            <p:nvPr/>
          </p:nvCxnSpPr>
          <p:spPr>
            <a:xfrm rot="10800000">
              <a:off x="3264" y="1248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44" name="Google Shape;344;p34"/>
          <p:cNvSpPr/>
          <p:nvPr/>
        </p:nvSpPr>
        <p:spPr>
          <a:xfrm>
            <a:off x="5791200" y="3276600"/>
            <a:ext cx="76200" cy="76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3352800" y="4876800"/>
            <a:ext cx="109537" cy="304800"/>
          </a:xfrm>
          <a:custGeom>
            <a:rect b="b" l="l" r="r" t="t"/>
            <a:pathLst>
              <a:path extrusionOk="0" h="194" w="116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914400" y="1314450"/>
            <a:ext cx="533400" cy="647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an2" id="347" name="Google Shape;347;p34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050" y="838200"/>
            <a:ext cx="1676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 txBox="1"/>
          <p:nvPr/>
        </p:nvSpPr>
        <p:spPr>
          <a:xfrm>
            <a:off x="6781800" y="2667000"/>
            <a:ext cx="1981200" cy="30226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Khi ®­êng liªn hÖ t¹m thêi ®­îc hình</a:t>
            </a: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thµnh thi ph¶n x¹ cã ®iÒu kiÖn ®­îc thµnh lËp.</a:t>
            </a:r>
            <a:endParaRPr/>
          </a:p>
        </p:txBody>
      </p:sp>
      <p:sp>
        <p:nvSpPr>
          <p:cNvPr id="349" name="Google Shape;349;p34"/>
          <p:cNvSpPr/>
          <p:nvPr/>
        </p:nvSpPr>
        <p:spPr>
          <a:xfrm>
            <a:off x="6705600" y="1066800"/>
            <a:ext cx="2057400" cy="10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3528" y="-28360"/>
                </a:moveTo>
                <a:lnTo>
                  <a:pt x="2777" y="-14400"/>
                </a:lnTo>
                <a:lnTo>
                  <a:pt x="2777" y="-960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Đ­êng liªn hÖ tam thêi ®· ®­îc hoµn thµnh.</a:t>
            </a: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152400" y="6172200"/>
            <a:ext cx="88392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Ph¶n x¹ cã ®iÒu kiÖn tiÕt n­íc bät víi ¸nh ®Ìn ®· ®­îc thiÕt lËp.</a:t>
            </a:r>
            <a:endParaRPr/>
          </a:p>
        </p:txBody>
      </p:sp>
      <p:sp>
        <p:nvSpPr>
          <p:cNvPr id="351" name="Google Shape;351;p34"/>
          <p:cNvSpPr txBox="1"/>
          <p:nvPr/>
        </p:nvSpPr>
        <p:spPr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ThÝ nghiÖm cña Papl«p</a:t>
            </a:r>
            <a:endParaRPr/>
          </a:p>
        </p:txBody>
      </p:sp>
      <p:cxnSp>
        <p:nvCxnSpPr>
          <p:cNvPr id="352" name="Google Shape;352;p34"/>
          <p:cNvCxnSpPr/>
          <p:nvPr/>
        </p:nvCxnSpPr>
        <p:spPr>
          <a:xfrm>
            <a:off x="1219200" y="1676400"/>
            <a:ext cx="914400" cy="838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3" name="Google Shape;353;p34"/>
          <p:cNvSpPr/>
          <p:nvPr/>
        </p:nvSpPr>
        <p:spPr>
          <a:xfrm>
            <a:off x="4724400" y="3124200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4683125" y="2362200"/>
            <a:ext cx="152400" cy="1524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3754437" y="1773237"/>
            <a:ext cx="152400" cy="152400"/>
          </a:xfrm>
          <a:prstGeom prst="ellipse">
            <a:avLst/>
          </a:prstGeom>
          <a:solidFill>
            <a:srgbClr val="66CCFF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361" name="Google Shape;361;p35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362" name="Google Shape;362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35"/>
          <p:cNvSpPr txBox="1"/>
          <p:nvPr/>
        </p:nvSpPr>
        <p:spPr>
          <a:xfrm>
            <a:off x="44450" y="546100"/>
            <a:ext cx="71945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57150" y="928687"/>
            <a:ext cx="45434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368" name="Google Shape;368;p35"/>
          <p:cNvSpPr txBox="1"/>
          <p:nvPr/>
        </p:nvSpPr>
        <p:spPr>
          <a:xfrm>
            <a:off x="288925" y="1219200"/>
            <a:ext cx="39782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pic>
        <p:nvPicPr>
          <p:cNvPr id="369" name="Google Shape;36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2276475"/>
            <a:ext cx="446087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 txBox="1"/>
          <p:nvPr/>
        </p:nvSpPr>
        <p:spPr>
          <a:xfrm>
            <a:off x="1347787" y="2060575"/>
            <a:ext cx="779621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thÝ nghiÖm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Paplov</a:t>
            </a: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®· sö dông nh÷ng kÝch thÝch ph¶n x¹ nµo?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1981200" y="4876800"/>
            <a:ext cx="3917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914400" y="838200"/>
            <a:ext cx="769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 xạ là gì? Dựa vào tính chất, phản xạ được phân chia như thế nào?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838200" y="1828800"/>
            <a:ext cx="7543800" cy="531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0" i="0" lang="en-US" sz="3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án:</a:t>
            </a:r>
            <a:r>
              <a:rPr b="0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Phản xạ là phản ứng của cơ thể trả lời các kích thích của môi trường thông qua hệ thần kinh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tính chất mà phản xạ được chia thành: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i="0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 xạ không điều kiện</a:t>
            </a:r>
            <a:r>
              <a:rPr b="0" i="0" lang="en-US" sz="3600" u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36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b="1" i="0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 xạ có điều kiện</a:t>
            </a:r>
            <a:r>
              <a:rPr b="1" i="0" lang="en-US" sz="36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352800" y="152400"/>
            <a:ext cx="3514725" cy="457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9050">
                  <a:solidFill>
                    <a:srgbClr val="99CC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Times New Roman"/>
              </a:rPr>
              <a:t>KIEÅM TRA BAØI CUÕ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376" name="Google Shape;376;p36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377" name="Google Shape;377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36"/>
          <p:cNvSpPr txBox="1"/>
          <p:nvPr/>
        </p:nvSpPr>
        <p:spPr>
          <a:xfrm>
            <a:off x="44450" y="546100"/>
            <a:ext cx="71945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382" name="Google Shape;382;p36"/>
          <p:cNvSpPr txBox="1"/>
          <p:nvPr/>
        </p:nvSpPr>
        <p:spPr>
          <a:xfrm>
            <a:off x="57150" y="928687"/>
            <a:ext cx="45434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383" name="Google Shape;383;p36"/>
          <p:cNvSpPr txBox="1"/>
          <p:nvPr/>
        </p:nvSpPr>
        <p:spPr>
          <a:xfrm>
            <a:off x="288925" y="1219200"/>
            <a:ext cx="39782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sp>
        <p:nvSpPr>
          <p:cNvPr id="384" name="Google Shape;384;p36"/>
          <p:cNvSpPr txBox="1"/>
          <p:nvPr/>
        </p:nvSpPr>
        <p:spPr>
          <a:xfrm>
            <a:off x="1116012" y="2133600"/>
            <a:ext cx="779621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thÝ nghiÖm ®©u lµ kÝch thÝch cã ®iÒu kiÖn vµ ®©u lµ kÝch thÝch kh«ng ®iÒu kiÖn?</a:t>
            </a:r>
            <a:endParaRPr/>
          </a:p>
        </p:txBody>
      </p:sp>
      <p:sp>
        <p:nvSpPr>
          <p:cNvPr id="385" name="Google Shape;385;p36"/>
          <p:cNvSpPr txBox="1"/>
          <p:nvPr/>
        </p:nvSpPr>
        <p:spPr>
          <a:xfrm>
            <a:off x="719137" y="3357562"/>
            <a:ext cx="84248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KÝch thÝch cã ®iÒu kiÖn lµ: ¸nh ®Ìn, kÝch thÝch kh«ng ®iÒu kiÖn lµ: thøc ¨n.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86" name="Google Shape;38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2276475"/>
            <a:ext cx="446087" cy="5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392" name="Google Shape;392;p37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393" name="Google Shape;39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37"/>
          <p:cNvSpPr txBox="1"/>
          <p:nvPr/>
        </p:nvSpPr>
        <p:spPr>
          <a:xfrm>
            <a:off x="88900" y="515937"/>
            <a:ext cx="8970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398" name="Google Shape;398;p37"/>
          <p:cNvSpPr txBox="1"/>
          <p:nvPr/>
        </p:nvSpPr>
        <p:spPr>
          <a:xfrm>
            <a:off x="41275" y="898525"/>
            <a:ext cx="5641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399" name="Google Shape;399;p37"/>
          <p:cNvSpPr txBox="1"/>
          <p:nvPr/>
        </p:nvSpPr>
        <p:spPr>
          <a:xfrm>
            <a:off x="190500" y="1208087"/>
            <a:ext cx="5505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sp>
        <p:nvSpPr>
          <p:cNvPr id="400" name="Google Shape;400;p37"/>
          <p:cNvSpPr txBox="1"/>
          <p:nvPr/>
        </p:nvSpPr>
        <p:spPr>
          <a:xfrm>
            <a:off x="971550" y="2276475"/>
            <a:ext cx="7632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§Ó thµnh lËp ®­îc ph¶n x¹ cã ®iÒu kiÖn cÇn nh÷ng ®iÒu kiÖn g×?</a:t>
            </a:r>
            <a:endParaRPr/>
          </a:p>
        </p:txBody>
      </p:sp>
      <p:sp>
        <p:nvSpPr>
          <p:cNvPr id="401" name="Google Shape;401;p37"/>
          <p:cNvSpPr txBox="1"/>
          <p:nvPr/>
        </p:nvSpPr>
        <p:spPr>
          <a:xfrm>
            <a:off x="611187" y="1628775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ĐiÒu kiÖn </a:t>
            </a:r>
            <a:endParaRPr/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2349500"/>
            <a:ext cx="446087" cy="5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408" name="Google Shape;408;p38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409" name="Google Shape;409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38"/>
          <p:cNvSpPr txBox="1"/>
          <p:nvPr/>
        </p:nvSpPr>
        <p:spPr>
          <a:xfrm>
            <a:off x="88900" y="515937"/>
            <a:ext cx="8970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41275" y="898525"/>
            <a:ext cx="5641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415" name="Google Shape;415;p38"/>
          <p:cNvSpPr txBox="1"/>
          <p:nvPr/>
        </p:nvSpPr>
        <p:spPr>
          <a:xfrm>
            <a:off x="190500" y="1208087"/>
            <a:ext cx="5505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sp>
        <p:nvSpPr>
          <p:cNvPr id="416" name="Google Shape;416;p38"/>
          <p:cNvSpPr txBox="1"/>
          <p:nvPr/>
        </p:nvSpPr>
        <p:spPr>
          <a:xfrm>
            <a:off x="468312" y="2058987"/>
            <a:ext cx="82073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-Ph¶i cã sù kÕt hîp gi÷a kÝch thÝch cã ®iÒu kiÖn vµ kÝch thÝch kh«ng ®iÒu kiÖn.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17" name="Google Shape;417;p38"/>
          <p:cNvSpPr txBox="1"/>
          <p:nvPr/>
        </p:nvSpPr>
        <p:spPr>
          <a:xfrm>
            <a:off x="458787" y="2924175"/>
            <a:ext cx="71516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-Qu¸ tr×nh kÕt hîp ph¶i ®­îc lÆp l¹i nhiÒu lÇn. </a:t>
            </a:r>
            <a:endParaRPr/>
          </a:p>
        </p:txBody>
      </p:sp>
      <p:sp>
        <p:nvSpPr>
          <p:cNvPr id="418" name="Google Shape;418;p38"/>
          <p:cNvSpPr txBox="1"/>
          <p:nvPr/>
        </p:nvSpPr>
        <p:spPr>
          <a:xfrm>
            <a:off x="611187" y="1628775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ĐiÒu kiÖn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424" name="Google Shape;424;p39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425" name="Google Shape;42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Google Shape;429;p39"/>
          <p:cNvSpPr txBox="1"/>
          <p:nvPr/>
        </p:nvSpPr>
        <p:spPr>
          <a:xfrm>
            <a:off x="88900" y="515937"/>
            <a:ext cx="8970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430" name="Google Shape;430;p39"/>
          <p:cNvSpPr txBox="1"/>
          <p:nvPr/>
        </p:nvSpPr>
        <p:spPr>
          <a:xfrm>
            <a:off x="41275" y="898525"/>
            <a:ext cx="5641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431" name="Google Shape;431;p39"/>
          <p:cNvSpPr txBox="1"/>
          <p:nvPr/>
        </p:nvSpPr>
        <p:spPr>
          <a:xfrm>
            <a:off x="190500" y="1208087"/>
            <a:ext cx="5505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sp>
        <p:nvSpPr>
          <p:cNvPr id="432" name="Google Shape;432;p39"/>
          <p:cNvSpPr txBox="1"/>
          <p:nvPr/>
        </p:nvSpPr>
        <p:spPr>
          <a:xfrm>
            <a:off x="468312" y="2058987"/>
            <a:ext cx="82073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-Ph¶i cã sù kÕt hîp gi÷a kÝch thÝch cã ®iÒu kiÖn vµ kÝch thÝch kh«ng ®iÒu kiÖn.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458787" y="2924175"/>
            <a:ext cx="71516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-Qu¸ tr×nh kÕt hîp ph¶i ®­îc lÆp l¹i nhiÒu lÇn. </a:t>
            </a:r>
            <a:endParaRPr/>
          </a:p>
        </p:txBody>
      </p:sp>
      <p:sp>
        <p:nvSpPr>
          <p:cNvPr id="434" name="Google Shape;434;p39"/>
          <p:cNvSpPr txBox="1"/>
          <p:nvPr/>
        </p:nvSpPr>
        <p:spPr>
          <a:xfrm>
            <a:off x="611187" y="1628775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ĐiÒu kiÖn </a:t>
            </a:r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539750" y="3500437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B¶n chÊt:  </a:t>
            </a:r>
            <a:endParaRPr/>
          </a:p>
        </p:txBody>
      </p:sp>
      <p:sp>
        <p:nvSpPr>
          <p:cNvPr id="436" name="Google Shape;436;p39"/>
          <p:cNvSpPr/>
          <p:nvPr/>
        </p:nvSpPr>
        <p:spPr>
          <a:xfrm>
            <a:off x="395287" y="3962400"/>
            <a:ext cx="8424862" cy="1843087"/>
          </a:xfrm>
          <a:prstGeom prst="cloudCallout">
            <a:avLst>
              <a:gd fmla="val 3863" name="adj1"/>
              <a:gd fmla="val 31256" name="adj2"/>
            </a:avLst>
          </a:prstGeom>
          <a:solidFill>
            <a:srgbClr val="FF0066"/>
          </a:solidFill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chất của quá trình hình thành pxcđk là gì?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"/>
          <p:cNvSpPr txBox="1"/>
          <p:nvPr/>
        </p:nvSpPr>
        <p:spPr>
          <a:xfrm>
            <a:off x="12700" y="57150"/>
            <a:ext cx="9067800" cy="427037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chemeClr val="lt1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Bµi 52 : ph¶n x¹ kh«ng ®iÒu kiÖn vµ ph¶n x¹ cã ®iÒu kiÖn</a:t>
            </a:r>
            <a:endParaRPr/>
          </a:p>
        </p:txBody>
      </p:sp>
      <p:grpSp>
        <p:nvGrpSpPr>
          <p:cNvPr id="442" name="Google Shape;442;p40"/>
          <p:cNvGrpSpPr/>
          <p:nvPr/>
        </p:nvGrpSpPr>
        <p:grpSpPr>
          <a:xfrm>
            <a:off x="794" y="-15875"/>
            <a:ext cx="9157493" cy="6896100"/>
            <a:chOff x="1" y="-10"/>
            <a:chExt cx="5769" cy="4344"/>
          </a:xfrm>
        </p:grpSpPr>
        <p:pic>
          <p:nvPicPr>
            <p:cNvPr id="443" name="Google Shape;44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7" name="Google Shape;447;p40"/>
          <p:cNvSpPr txBox="1"/>
          <p:nvPr/>
        </p:nvSpPr>
        <p:spPr>
          <a:xfrm>
            <a:off x="88900" y="515937"/>
            <a:ext cx="8970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Ph©n biÖt ph¶n x¹ cã ®iÒu kiÖn vµ ph¶n x¹ kh«ng ®iÒu kiÖn</a:t>
            </a:r>
            <a:endParaRPr/>
          </a:p>
        </p:txBody>
      </p:sp>
      <p:sp>
        <p:nvSpPr>
          <p:cNvPr id="448" name="Google Shape;448;p40"/>
          <p:cNvSpPr txBox="1"/>
          <p:nvPr/>
        </p:nvSpPr>
        <p:spPr>
          <a:xfrm>
            <a:off x="41275" y="898525"/>
            <a:ext cx="5641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Sù h×nh thµnh ph¶n x¹ cã ®iÒu kiÖn</a:t>
            </a:r>
            <a:endParaRPr/>
          </a:p>
        </p:txBody>
      </p:sp>
      <p:sp>
        <p:nvSpPr>
          <p:cNvPr id="449" name="Google Shape;449;p40"/>
          <p:cNvSpPr txBox="1"/>
          <p:nvPr/>
        </p:nvSpPr>
        <p:spPr>
          <a:xfrm>
            <a:off x="190500" y="1208087"/>
            <a:ext cx="5505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H×nh thµnh ph¶n x¹ cã ®iÒu kiÖn</a:t>
            </a:r>
            <a:endParaRPr/>
          </a:p>
        </p:txBody>
      </p:sp>
      <p:sp>
        <p:nvSpPr>
          <p:cNvPr id="450" name="Google Shape;450;p40"/>
          <p:cNvSpPr txBox="1"/>
          <p:nvPr/>
        </p:nvSpPr>
        <p:spPr>
          <a:xfrm>
            <a:off x="849312" y="2058987"/>
            <a:ext cx="82073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-Ph¶i cã sù kÕt hîp gi÷a kÝch thÝch cã ®iÒu kiÖn vµ kÝch thÝch kh«ng ®iÒu kiÖn.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51" name="Google Shape;451;p40"/>
          <p:cNvSpPr txBox="1"/>
          <p:nvPr/>
        </p:nvSpPr>
        <p:spPr>
          <a:xfrm>
            <a:off x="839787" y="2924175"/>
            <a:ext cx="71516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-Qu¸ trình kÕt hîp ph¶i ®­îc lÆp l¹i nhiÒu lÇn. </a:t>
            </a:r>
            <a:endParaRPr/>
          </a:p>
        </p:txBody>
      </p:sp>
      <p:sp>
        <p:nvSpPr>
          <p:cNvPr id="452" name="Google Shape;452;p40"/>
          <p:cNvSpPr txBox="1"/>
          <p:nvPr/>
        </p:nvSpPr>
        <p:spPr>
          <a:xfrm>
            <a:off x="611187" y="1628775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ĐiÒu kiÖn </a:t>
            </a:r>
            <a:endParaRPr/>
          </a:p>
        </p:txBody>
      </p:sp>
      <p:sp>
        <p:nvSpPr>
          <p:cNvPr id="453" name="Google Shape;453;p40"/>
          <p:cNvSpPr txBox="1"/>
          <p:nvPr/>
        </p:nvSpPr>
        <p:spPr>
          <a:xfrm>
            <a:off x="539750" y="3500437"/>
            <a:ext cx="3889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B¶n chÊt:  </a:t>
            </a:r>
            <a:endParaRPr/>
          </a:p>
        </p:txBody>
      </p:sp>
      <p:sp>
        <p:nvSpPr>
          <p:cNvPr id="454" name="Google Shape;454;p40"/>
          <p:cNvSpPr txBox="1"/>
          <p:nvPr/>
        </p:nvSpPr>
        <p:spPr>
          <a:xfrm>
            <a:off x="874712" y="4221162"/>
            <a:ext cx="7704137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chất là  sự hình thành đường liên hệ tạm thời nối các vùng vỏ đại não</a:t>
            </a:r>
            <a:r>
              <a:rPr b="1" i="1" lang="en-US" sz="28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/>
        </p:nvSpPr>
        <p:spPr>
          <a:xfrm>
            <a:off x="365125" y="228600"/>
            <a:ext cx="82835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Dựa vào thí nghiệm PapLov các em cho thêm ví dụ về việc thành lập PXCĐK.</a:t>
            </a:r>
            <a:endParaRPr/>
          </a:p>
        </p:txBody>
      </p:sp>
      <p:pic>
        <p:nvPicPr>
          <p:cNvPr id="460" name="Google Shape;46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752600"/>
            <a:ext cx="40386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752600"/>
            <a:ext cx="3962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836612"/>
            <a:ext cx="3319462" cy="489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989137"/>
            <a:ext cx="4195762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0000">
            <a:off x="3048000" y="1295400"/>
            <a:ext cx="5327650" cy="45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475" y="0"/>
            <a:ext cx="1981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5486400"/>
            <a:ext cx="1008062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3"/>
          <p:cNvSpPr/>
          <p:nvPr/>
        </p:nvSpPr>
        <p:spPr>
          <a:xfrm flipH="1">
            <a:off x="5191125" y="4797425"/>
            <a:ext cx="73025" cy="1444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43"/>
          <p:cNvSpPr/>
          <p:nvPr/>
        </p:nvSpPr>
        <p:spPr>
          <a:xfrm>
            <a:off x="5191125" y="5086350"/>
            <a:ext cx="71437" cy="1444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43"/>
          <p:cNvSpPr/>
          <p:nvPr/>
        </p:nvSpPr>
        <p:spPr>
          <a:xfrm>
            <a:off x="5119687" y="4870450"/>
            <a:ext cx="71437" cy="1444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43"/>
          <p:cNvSpPr/>
          <p:nvPr/>
        </p:nvSpPr>
        <p:spPr>
          <a:xfrm>
            <a:off x="5262562" y="5302250"/>
            <a:ext cx="71437" cy="1444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79" name="Google Shape;479;p43"/>
          <p:cNvCxnSpPr/>
          <p:nvPr/>
        </p:nvCxnSpPr>
        <p:spPr>
          <a:xfrm flipH="1" rot="10800000">
            <a:off x="6858000" y="1447800"/>
            <a:ext cx="762000" cy="1371600"/>
          </a:xfrm>
          <a:prstGeom prst="straightConnector1">
            <a:avLst/>
          </a:prstGeom>
          <a:noFill/>
          <a:ln cap="flat" cmpd="sng" w="3810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80" name="Google Shape;480;p43"/>
          <p:cNvSpPr txBox="1"/>
          <p:nvPr/>
        </p:nvSpPr>
        <p:spPr>
          <a:xfrm>
            <a:off x="5943600" y="990600"/>
            <a:ext cx="3200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Đường liên hệ tạm thời d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ần mất đi</a:t>
            </a:r>
            <a:endParaRPr/>
          </a:p>
        </p:txBody>
      </p:sp>
      <p:sp>
        <p:nvSpPr>
          <p:cNvPr id="481" name="Google Shape;481;p43"/>
          <p:cNvSpPr txBox="1"/>
          <p:nvPr/>
        </p:nvSpPr>
        <p:spPr>
          <a:xfrm>
            <a:off x="457200" y="5562600"/>
            <a:ext cx="2819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43"/>
          <p:cNvSpPr/>
          <p:nvPr/>
        </p:nvSpPr>
        <p:spPr>
          <a:xfrm>
            <a:off x="6248400" y="2514600"/>
            <a:ext cx="152400" cy="228600"/>
          </a:xfrm>
          <a:prstGeom prst="ellipse">
            <a:avLst/>
          </a:prstGeom>
          <a:solidFill>
            <a:srgbClr val="660066"/>
          </a:solidFill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7010400" y="3276600"/>
            <a:ext cx="152400" cy="228600"/>
          </a:xfrm>
          <a:prstGeom prst="ellipse">
            <a:avLst/>
          </a:prstGeom>
          <a:solidFill>
            <a:srgbClr val="3333FF"/>
          </a:solidFill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4" name="Google Shape;484;p43"/>
          <p:cNvCxnSpPr/>
          <p:nvPr/>
        </p:nvCxnSpPr>
        <p:spPr>
          <a:xfrm>
            <a:off x="5334000" y="3124200"/>
            <a:ext cx="1676400" cy="2286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5" name="Google Shape;485;p43"/>
          <p:cNvSpPr/>
          <p:nvPr/>
        </p:nvSpPr>
        <p:spPr>
          <a:xfrm rot="-10620000">
            <a:off x="6248400" y="2743200"/>
            <a:ext cx="609600" cy="1143000"/>
          </a:xfrm>
          <a:custGeom>
            <a:rect b="b" l="l" r="r" t="t"/>
            <a:pathLst>
              <a:path extrusionOk="0" fill="none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extrusionOk="0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43"/>
          <p:cNvSpPr/>
          <p:nvPr/>
        </p:nvSpPr>
        <p:spPr>
          <a:xfrm rot="7860000">
            <a:off x="6057900" y="3619500"/>
            <a:ext cx="685800" cy="609600"/>
          </a:xfrm>
          <a:custGeom>
            <a:rect b="b" l="l" r="r" t="t"/>
            <a:pathLst>
              <a:path extrusionOk="0" fill="none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extrusionOk="0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6324600" y="2667000"/>
            <a:ext cx="762000" cy="609600"/>
          </a:xfrm>
          <a:custGeom>
            <a:rect b="b" l="l" r="r" t="t"/>
            <a:pathLst>
              <a:path extrusionOk="0" fill="none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extrusionOk="0" h="21600" w="2160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76200">
            <a:solidFill>
              <a:srgbClr val="99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43"/>
          <p:cNvSpPr txBox="1"/>
          <p:nvPr>
            <p:ph idx="1" type="body"/>
          </p:nvPr>
        </p:nvSpPr>
        <p:spPr>
          <a:xfrm>
            <a:off x="0" y="0"/>
            <a:ext cx="3492500" cy="3573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thÝ nghiÖm trªn nÕu ta chØ bËt ®Ìn  mµ kh«ng cho chã ăn nhiÒu lÇn thì hiÖn t­îng gì sÏ x¶y ra? T¹i sao l¹i cã hiÖn t­îng nµy?</a:t>
            </a:r>
            <a:endParaRPr/>
          </a:p>
        </p:txBody>
      </p:sp>
      <p:sp>
        <p:nvSpPr>
          <p:cNvPr id="489" name="Google Shape;489;p43"/>
          <p:cNvSpPr txBox="1"/>
          <p:nvPr/>
        </p:nvSpPr>
        <p:spPr>
          <a:xfrm>
            <a:off x="19050" y="3311525"/>
            <a:ext cx="3492500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🡺L­îng n­íc bät Ýt dÇn, cuèi cïng chã ngõng tiÕt n­íc bät. HiÖn t­îng nµy gäi lµ øc chÕ t¾t dÇn, do kh«ng ®­îc cñng cè nªn ®­êng liªn hÖ t¹m thêi dÇn dÇn bÞ mÊt ®i.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"/>
          <p:cNvSpPr/>
          <p:nvPr/>
        </p:nvSpPr>
        <p:spPr>
          <a:xfrm>
            <a:off x="609600" y="2057400"/>
            <a:ext cx="7848600" cy="1752600"/>
          </a:xfrm>
          <a:prstGeom prst="cloudCallout">
            <a:avLst>
              <a:gd fmla="val 2442" name="adj1"/>
              <a:gd fmla="val 29074" name="adj2"/>
            </a:avLst>
          </a:prstGeom>
          <a:solidFill>
            <a:srgbClr val="FF0066"/>
          </a:solidFill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ức chế phản xạ có điều kiện là gì? Nó có ý nghĩa như thế nào đối với cơ thể? </a:t>
            </a:r>
            <a:endParaRPr/>
          </a:p>
        </p:txBody>
      </p:sp>
      <p:sp>
        <p:nvSpPr>
          <p:cNvPr id="495" name="Google Shape;495;p44"/>
          <p:cNvSpPr txBox="1"/>
          <p:nvPr/>
        </p:nvSpPr>
        <p:spPr>
          <a:xfrm>
            <a:off x="1295400" y="914400"/>
            <a:ext cx="678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b="1" i="0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Ức chế phản xạ có điều kiện</a:t>
            </a:r>
            <a:endParaRPr/>
          </a:p>
        </p:txBody>
      </p:sp>
      <p:sp>
        <p:nvSpPr>
          <p:cNvPr id="496" name="Google Shape;496;p44"/>
          <p:cNvSpPr txBox="1"/>
          <p:nvPr/>
        </p:nvSpPr>
        <p:spPr>
          <a:xfrm>
            <a:off x="838200" y="1905000"/>
            <a:ext cx="739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 xạ có điều kiện dễ mất đi nếu không được củng cố thường xuyên.</a:t>
            </a:r>
            <a:endParaRPr/>
          </a:p>
        </p:txBody>
      </p:sp>
      <p:sp>
        <p:nvSpPr>
          <p:cNvPr id="497" name="Google Shape;497;p44"/>
          <p:cNvSpPr txBox="1"/>
          <p:nvPr/>
        </p:nvSpPr>
        <p:spPr>
          <a:xfrm>
            <a:off x="684212" y="3573462"/>
            <a:ext cx="7775575" cy="179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-Ý nghĩa: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Đảm bảo cơ thể thích nghi với môi trường và điều kiện sống luôn thay đổi</a:t>
            </a:r>
            <a:endParaRPr/>
          </a:p>
        </p:txBody>
      </p:sp>
      <p:sp>
        <p:nvSpPr>
          <p:cNvPr id="498" name="Google Shape;498;p44"/>
          <p:cNvSpPr txBox="1"/>
          <p:nvPr/>
        </p:nvSpPr>
        <p:spPr>
          <a:xfrm>
            <a:off x="684212" y="5445125"/>
            <a:ext cx="79200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Hình thành các thói quen tập quán tốt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"/>
          <p:cNvSpPr txBox="1"/>
          <p:nvPr/>
        </p:nvSpPr>
        <p:spPr>
          <a:xfrm>
            <a:off x="395287" y="1412875"/>
            <a:ext cx="8497887" cy="2071687"/>
          </a:xfrm>
          <a:prstGeom prst="rect">
            <a:avLst/>
          </a:prstGeom>
          <a:noFill/>
          <a:ln cap="sq" cmpd="thinThick" w="57150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-"/>
            </a:pPr>
            <a:r>
              <a:rPr b="1" i="0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Giúp các nạn nhân nghiện (ma tuý , thuốc lá…) có thể cai nghiện được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-"/>
            </a:pPr>
            <a:r>
              <a:rPr b="1" i="0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Hình thành thói quen tốt trong học tập , lao động và bảo vệ môi trường.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28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187450" y="2276475"/>
            <a:ext cx="7270750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KHÔNG ĐIỀU KIỆN VÀ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PHẢN XẠ CÓ ĐIỀU KIỆN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1547812" y="1484312"/>
            <a:ext cx="1809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TIẾT 54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6"/>
          <p:cNvSpPr txBox="1"/>
          <p:nvPr/>
        </p:nvSpPr>
        <p:spPr>
          <a:xfrm>
            <a:off x="1981200" y="4876800"/>
            <a:ext cx="3917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46"/>
          <p:cNvSpPr txBox="1"/>
          <p:nvPr/>
        </p:nvSpPr>
        <p:spPr>
          <a:xfrm>
            <a:off x="1371600" y="1066800"/>
            <a:ext cx="6858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</a:t>
            </a: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sánh tính chất của phản xạ không điều kiện với phản xạ có điều kiện.</a:t>
            </a:r>
            <a:endParaRPr/>
          </a:p>
        </p:txBody>
      </p:sp>
      <p:sp>
        <p:nvSpPr>
          <p:cNvPr id="510" name="Google Shape;510;p46"/>
          <p:cNvSpPr txBox="1"/>
          <p:nvPr/>
        </p:nvSpPr>
        <p:spPr>
          <a:xfrm>
            <a:off x="1143000" y="2819400"/>
            <a:ext cx="7162800" cy="253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▼Dựa vào sự phân tích các ví dụ nêu ở mục I và những hiểu biết qua ví dụ ở mục II, hãy hoàn thành bảng 52.2.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So sánh tính chất của 2 loại phản xạ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b="1" i="0" lang="en-US" sz="32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trong 3  phút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 txBox="1"/>
          <p:nvPr/>
        </p:nvSpPr>
        <p:spPr>
          <a:xfrm>
            <a:off x="1981200" y="4876800"/>
            <a:ext cx="3917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47"/>
          <p:cNvSpPr txBox="1"/>
          <p:nvPr/>
        </p:nvSpPr>
        <p:spPr>
          <a:xfrm>
            <a:off x="1600200" y="5410200"/>
            <a:ext cx="5867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47"/>
          <p:cNvSpPr txBox="1"/>
          <p:nvPr/>
        </p:nvSpPr>
        <p:spPr>
          <a:xfrm>
            <a:off x="914400" y="304800"/>
            <a:ext cx="716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So sánh tính chất của PXCĐK và PXKĐK</a:t>
            </a:r>
            <a:endParaRPr/>
          </a:p>
        </p:txBody>
      </p:sp>
      <p:graphicFrame>
        <p:nvGraphicFramePr>
          <p:cNvPr id="518" name="Google Shape;518;p47"/>
          <p:cNvGraphicFramePr/>
          <p:nvPr/>
        </p:nvGraphicFramePr>
        <p:xfrm>
          <a:off x="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{9D6F5279-6294-4FF2-BC14-BFFD2E235FDB}</a:tableStyleId>
              </a:tblPr>
              <a:tblGrid>
                <a:gridCol w="4530725"/>
                <a:gridCol w="4613275"/>
              </a:tblGrid>
              <a:tr h="5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chất của PXKĐK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0" lang="en-US" sz="200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chất của PXCĐK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6950"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Trả lời 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k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th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tương ứng hay k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th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không điều kiện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Trả lời c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th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bất kỳ hay k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th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c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ó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điều kiện (đã được kết hợp với k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th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1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không điều kiện một số lần)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325">
                <a:tc>
                  <a:txBody>
                    <a:bodyPr/>
                    <a:lstStyle/>
                    <a:p>
                      <a:pPr indent="-2651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2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Bẩm sinh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3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Dễ mất khi không củng cố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4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ó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chất di truyền, mang t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í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chất chủng loại.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5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lượng không hạn chế.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6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Cung phản xạ đơn giản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6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ì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th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à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</a:t>
                      </a: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đường liên hệ tạm thời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325">
                <a:tc>
                  <a:txBody>
                    <a:bodyPr/>
                    <a:lstStyle/>
                    <a:p>
                      <a:pPr indent="-290512" lvl="0" marL="290512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AutoNum type="arabicPeriod" startAt="7"/>
                      </a:pPr>
                      <a:r>
                        <a:rPr b="1" i="0" lang="en-US" sz="2000" u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ương nằm ở trụ não, tủy sống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9" name="Google Shape;519;p47"/>
          <p:cNvSpPr txBox="1"/>
          <p:nvPr/>
        </p:nvSpPr>
        <p:spPr>
          <a:xfrm>
            <a:off x="4648200" y="2819400"/>
            <a:ext cx="426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Times New Roman"/>
              <a:buAutoNum type="arabicPeriod" startAt="2"/>
            </a:pPr>
            <a:r>
              <a:rPr b="1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hình thành trong đời sống (qua học tập, rèn luyện)</a:t>
            </a:r>
            <a:endParaRPr/>
          </a:p>
        </p:txBody>
      </p:sp>
      <p:sp>
        <p:nvSpPr>
          <p:cNvPr id="520" name="Google Shape;520;p47"/>
          <p:cNvSpPr txBox="1"/>
          <p:nvPr/>
        </p:nvSpPr>
        <p:spPr>
          <a:xfrm>
            <a:off x="228600" y="3505200"/>
            <a:ext cx="297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Times New Roman"/>
              <a:buAutoNum type="arabicPeriod" startAt="3"/>
            </a:pPr>
            <a:r>
              <a:rPr b="1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Bền vững.</a:t>
            </a:r>
            <a:endParaRPr/>
          </a:p>
        </p:txBody>
      </p:sp>
      <p:sp>
        <p:nvSpPr>
          <p:cNvPr id="521" name="Google Shape;521;p47"/>
          <p:cNvSpPr txBox="1"/>
          <p:nvPr/>
        </p:nvSpPr>
        <p:spPr>
          <a:xfrm>
            <a:off x="4495800" y="3962400"/>
            <a:ext cx="426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Times New Roman"/>
              <a:buAutoNum type="arabicPeriod" startAt="4"/>
            </a:pPr>
            <a:r>
              <a:rPr b="1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di truyền, mang tính chất cá thể.</a:t>
            </a:r>
            <a:endParaRPr/>
          </a:p>
        </p:txBody>
      </p:sp>
      <p:sp>
        <p:nvSpPr>
          <p:cNvPr id="522" name="Google Shape;522;p47"/>
          <p:cNvSpPr txBox="1"/>
          <p:nvPr/>
        </p:nvSpPr>
        <p:spPr>
          <a:xfrm>
            <a:off x="304800" y="4876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47"/>
          <p:cNvSpPr txBox="1"/>
          <p:nvPr/>
        </p:nvSpPr>
        <p:spPr>
          <a:xfrm>
            <a:off x="0" y="4800600"/>
            <a:ext cx="297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b="1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lượng hạn chế</a:t>
            </a:r>
            <a:endParaRPr/>
          </a:p>
        </p:txBody>
      </p:sp>
      <p:sp>
        <p:nvSpPr>
          <p:cNvPr id="524" name="Google Shape;524;p47"/>
          <p:cNvSpPr txBox="1"/>
          <p:nvPr/>
        </p:nvSpPr>
        <p:spPr>
          <a:xfrm>
            <a:off x="4648200" y="5943600"/>
            <a:ext cx="449580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ương thần kinh chủ yếu có sự tham gia của vỏ não</a:t>
            </a:r>
            <a:r>
              <a:rPr b="1" i="0" lang="en-US" sz="1800" u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FF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/>
          <p:nvPr>
            <p:ph type="title"/>
          </p:nvPr>
        </p:nvSpPr>
        <p:spPr>
          <a:xfrm>
            <a:off x="304800" y="301625"/>
            <a:ext cx="8839200" cy="146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H·y cho biÕt ph¶n x¹ cã ®iÒu kiÖn vµ ph¶n x¹ kh«ng ®iÒu kiÖn cã mèi quan hÖ gì víi nhau?</a:t>
            </a:r>
            <a:endParaRPr/>
          </a:p>
        </p:txBody>
      </p:sp>
      <p:sp>
        <p:nvSpPr>
          <p:cNvPr id="530" name="Google Shape;530;p48"/>
          <p:cNvSpPr txBox="1"/>
          <p:nvPr>
            <p:ph idx="1" type="body"/>
          </p:nvPr>
        </p:nvSpPr>
        <p:spPr>
          <a:xfrm>
            <a:off x="304800" y="19812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Mèi quan hÖ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Ph¶n x¹ KĐK lµ c¬ së ®Ó thµnh lËp ph¶n x¹ CĐK.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Ph¶i cã sù kÕt hîp giữa mét kÝch thÝch cã ®iÒu kiÖn víi mét kÝch thÝch kh«ng ®iÒu kiÖn ( Trong ®ã kÝch thÝch cã ®iÒu kiÖn ph¶i t¸c ®éng tr­íc kÝch thÝch kh«ng ®iÒu kiÖn mét thêi gian ng¾n)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"/>
          <p:cNvSpPr txBox="1"/>
          <p:nvPr>
            <p:ph idx="1" type="body"/>
          </p:nvPr>
        </p:nvSpPr>
        <p:spPr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ĐÆc ®iÓm cña ph¶n x¹ kh«ng ®iÒu kiÖn lµ: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A-Ph¶i qua qu¸ trình luyÖn tËp.		B- Kh«ng di truyÒn.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Mang tÝnh chÊt c¸ thÓ 			D- BÒn vững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ĐÆc ®iÓm cña ph¶n x¹ cã ®iÒu kiÖn lµ: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Kh«ng di truyÒn ®­îc cho thÕ hÖ sau.	B - Cã tÝnh chÊt bÈn sinh.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DÔ mÊt ®i nÕu kh«ng ®­îc cñng cè.	D- Cã tÝnh chÊt loµi.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Trung khu ph¶n x¹ cã ®iÒu kiÖn n»m ë: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Tuû sèng				B- Trô n·o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TiÓu n·o.				D- Vá ®¹i n·o.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– Trung khu cña ph¶n x¹ kh«ng ®iÒu kiÖn n»m ë: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Tuû sèng vµ trô n·o.			B- Vá n·o vµ n·o trung gian.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Trô n·o vµ vá n·o.			D- TiÓu n·o vµ n·o trung gian.</a:t>
            </a:r>
            <a:endParaRPr/>
          </a:p>
        </p:txBody>
      </p:sp>
      <p:sp>
        <p:nvSpPr>
          <p:cNvPr id="536" name="Google Shape;536;p49"/>
          <p:cNvSpPr txBox="1"/>
          <p:nvPr/>
        </p:nvSpPr>
        <p:spPr>
          <a:xfrm>
            <a:off x="4724400" y="762000"/>
            <a:ext cx="38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/>
          </a:p>
        </p:txBody>
      </p:sp>
      <p:sp>
        <p:nvSpPr>
          <p:cNvPr id="537" name="Google Shape;537;p49"/>
          <p:cNvSpPr txBox="1"/>
          <p:nvPr/>
        </p:nvSpPr>
        <p:spPr>
          <a:xfrm>
            <a:off x="228600" y="2057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Bodoni"/>
              <a:buNone/>
            </a:pPr>
            <a:r>
              <a:rPr b="1" i="0" lang="en-US" sz="2400" u="none">
                <a:solidFill>
                  <a:srgbClr val="FF3300"/>
                </a:solidFill>
                <a:latin typeface="Bodoni"/>
                <a:ea typeface="Bodoni"/>
                <a:cs typeface="Bodoni"/>
                <a:sym typeface="Bodoni"/>
              </a:rPr>
              <a:t>C</a:t>
            </a:r>
            <a:endParaRPr/>
          </a:p>
        </p:txBody>
      </p:sp>
      <p:sp>
        <p:nvSpPr>
          <p:cNvPr id="538" name="Google Shape;538;p49"/>
          <p:cNvSpPr txBox="1"/>
          <p:nvPr/>
        </p:nvSpPr>
        <p:spPr>
          <a:xfrm>
            <a:off x="4724400" y="3200400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/>
          </a:p>
        </p:txBody>
      </p:sp>
      <p:sp>
        <p:nvSpPr>
          <p:cNvPr id="539" name="Google Shape;539;p49"/>
          <p:cNvSpPr txBox="1"/>
          <p:nvPr/>
        </p:nvSpPr>
        <p:spPr>
          <a:xfrm>
            <a:off x="228600" y="4038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" y="4402137"/>
            <a:ext cx="2279650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425" y="4402137"/>
            <a:ext cx="1338262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9187" y="4402137"/>
            <a:ext cx="1206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62" y="4402137"/>
            <a:ext cx="22574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2825" y="4395787"/>
            <a:ext cx="1312862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412" y="4016375"/>
            <a:ext cx="2225675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3605212"/>
            <a:ext cx="2357437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90762" y="3573462"/>
            <a:ext cx="806450" cy="94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37" y="2125662"/>
            <a:ext cx="2270125" cy="111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22350" y="2125662"/>
            <a:ext cx="1331912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68387" y="2119312"/>
            <a:ext cx="1284287" cy="31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50925" y="1651000"/>
            <a:ext cx="1328737" cy="5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77962" y="1328737"/>
            <a:ext cx="900112" cy="8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73200" y="1022350"/>
            <a:ext cx="909637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912" y="544512"/>
            <a:ext cx="2319337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319337" y="2035175"/>
            <a:ext cx="8032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006725" y="3044825"/>
            <a:ext cx="2435225" cy="112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18337" y="4122737"/>
            <a:ext cx="1357312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992937" y="3448050"/>
            <a:ext cx="1271587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308600" y="3044825"/>
            <a:ext cx="18002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808787" y="2176462"/>
            <a:ext cx="2328862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5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783387" y="1481137"/>
            <a:ext cx="2216150" cy="74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276850" y="1979612"/>
            <a:ext cx="162242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438650" y="2660650"/>
            <a:ext cx="1866900" cy="89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572" name="Google Shape;5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4937" y="-746125"/>
            <a:ext cx="13465175" cy="87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1"/>
          <p:cNvSpPr txBox="1"/>
          <p:nvPr/>
        </p:nvSpPr>
        <p:spPr>
          <a:xfrm>
            <a:off x="3492500" y="908050"/>
            <a:ext cx="266541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Dặn dò:</a:t>
            </a:r>
            <a:endParaRPr/>
          </a:p>
        </p:txBody>
      </p:sp>
      <p:sp>
        <p:nvSpPr>
          <p:cNvPr id="574" name="Google Shape;574;p51"/>
          <p:cNvSpPr txBox="1"/>
          <p:nvPr/>
        </p:nvSpPr>
        <p:spPr>
          <a:xfrm>
            <a:off x="827087" y="1844675"/>
            <a:ext cx="6911975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Times New Roman"/>
              <a:buChar char="-"/>
            </a:pPr>
            <a:r>
              <a:rPr b="1" i="0" lang="en-US" sz="28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i="0" lang="en-US" sz="28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ọc bài trong vở, trả lời các câu hỏi SGK.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-"/>
            </a:pPr>
            <a:r>
              <a:rPr b="1" i="0" lang="en-US" sz="28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Xem trước bài 53 “ Hoạt động thần kinh cấp cao ở người”.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-"/>
            </a:pPr>
            <a:r>
              <a:rPr b="1" i="0" lang="en-US" sz="28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Tìm các tư liệu có liên quan đến hoạt động thần kinh cấp cao.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684212" y="49212"/>
            <a:ext cx="7848600" cy="1016000"/>
          </a:xfrm>
          <a:prstGeom prst="rect">
            <a:avLst/>
          </a:prstGeom>
          <a:noFill/>
          <a:ln cap="flat" cmpd="sng" w="9525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BÀI 52:</a:t>
            </a: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KHÔNG ĐIỀU KIỆN VÀ PHẢN XẠ CÓ ĐIỀU KIỆN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23850" y="1125537"/>
            <a:ext cx="88201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 Phân biệt phản xạ có điều kiện và phản xạ không điều kiện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312"/>
            <a:ext cx="4751387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04800" y="0"/>
            <a:ext cx="83058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Em h·y cho biÕt mét em bÐ míi sinh cã nh÷ng ph¶n x¹ nµo?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412875"/>
            <a:ext cx="4419600" cy="33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250825" y="4797425"/>
            <a:ext cx="8569325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 em bÐ võa míi lät lßng ®· biÕt thë, biÕt khãc, biÕt bó, biÕt nuèt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39750" y="5805487"/>
            <a:ext cx="72723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🡺 Phản xạ không điều kiện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0" y="0"/>
            <a:ext cx="8839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?:  Mét em bÐ ch­a bao giê ăn tr¸i xoài ( Tr¸i chanh ) khi tr«ng thÊy tr¸i me nã cã ph¶n øng gì không?    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304800" y="5113337"/>
            <a:ext cx="85344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?- Nh­ng nÕu ®· vµi lÇn ®­îc ¨n </a:t>
            </a:r>
            <a:r>
              <a:rPr b="0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xoài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(Chanh )th× khi nh×n thÊy tr¸i </a:t>
            </a:r>
            <a:r>
              <a:rPr b="0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xoài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Chanh) th× em bÐ sÏ cã ph¶n øng g×? 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628775"/>
            <a:ext cx="4105275" cy="337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700212"/>
            <a:ext cx="43973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105275" cy="337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0"/>
            <a:ext cx="43973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1692275" y="3500437"/>
            <a:ext cx="49672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Có sự tiết nước bọt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1835150" y="5373687"/>
            <a:ext cx="51847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🡺 Phản xạ có điều kiện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900112" y="4221162"/>
            <a:ext cx="77755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Vì sao lại có sự tiết nước bọt đó?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1044575" y="49212"/>
            <a:ext cx="7848600" cy="1016000"/>
          </a:xfrm>
          <a:prstGeom prst="rect">
            <a:avLst/>
          </a:prstGeom>
          <a:noFill/>
          <a:ln cap="flat" cmpd="sng" w="9525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BÀI 52:</a:t>
            </a: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KHÔNG ĐIỀU KIỆN VÀ PHẢN XẠ CÓ ĐIỀU KIỆN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827087" y="3141662"/>
            <a:ext cx="72009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Thế nào là phản xạ không điều kiện, phản xạ có điều kiện?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323850" y="1125537"/>
            <a:ext cx="88201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 Phân biệt phản xạ có điều kiện và phản xạ không điều kiện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1044575" y="49212"/>
            <a:ext cx="7848600" cy="1016000"/>
          </a:xfrm>
          <a:prstGeom prst="rect">
            <a:avLst/>
          </a:prstGeom>
          <a:noFill/>
          <a:ln cap="flat" cmpd="sng" w="9525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BÀI 52:</a:t>
            </a:r>
            <a:r>
              <a:rPr b="1" i="1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PHẢN XẠ KHÔNG ĐIỀU KIỆN VÀ PHẢN XẠ CÓ ĐIỀU KIỆN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323850" y="2636837"/>
            <a:ext cx="81010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Phản xạ không điều kiện</a:t>
            </a:r>
            <a:r>
              <a:rPr b="1" i="0" lang="en-US" sz="32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là phản xạ sinh ra đã có, không cần phải học tập.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323850" y="4076700"/>
            <a:ext cx="882015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Phản xạ có điều kiện</a:t>
            </a:r>
            <a:r>
              <a:rPr b="1" i="0" lang="en-US" sz="32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là phản xạ được hình thành trong đời sống cá thể, là kết quả của quá trình học tập rèn luyện.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250825" y="2420937"/>
            <a:ext cx="8785225" cy="38163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23850" y="1125537"/>
            <a:ext cx="88201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 Phân biệt phản xạ có điều kiện và phản xạ không điều kiện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