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218F195-A956-4C2A-B57B-C9E875AD803F}">
  <a:tblStyle styleId="{0218F195-A956-4C2A-B57B-C9E875AD803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11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11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2" name="Google Shape;82;p1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3" name="Google Shape;53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10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>
            <p:ph type="ctrTitle"/>
          </p:nvPr>
        </p:nvSpPr>
        <p:spPr>
          <a:xfrm>
            <a:off x="0" y="304800"/>
            <a:ext cx="9144000" cy="1600200"/>
          </a:xfrm>
          <a:prstGeom prst="rect">
            <a:avLst/>
          </a:prstGeom>
          <a:noFill/>
          <a:ln cap="flat" cmpd="sng" w="9525">
            <a:solidFill>
              <a:srgbClr val="66FFCC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1" i="1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QUÝ THẦY CÔ ĐẾN DỰ GIỜ LỚP</a:t>
            </a:r>
            <a:endParaRPr/>
          </a:p>
        </p:txBody>
      </p:sp>
      <p:sp>
        <p:nvSpPr>
          <p:cNvPr id="91" name="Google Shape;91;p14"/>
          <p:cNvSpPr txBox="1"/>
          <p:nvPr>
            <p:ph idx="1" type="subTitle"/>
          </p:nvPr>
        </p:nvSpPr>
        <p:spPr>
          <a:xfrm>
            <a:off x="0" y="5638800"/>
            <a:ext cx="8839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imes New Roman"/>
              <a:buNone/>
            </a:pPr>
            <a:r>
              <a:rPr b="1" i="1" lang="en-US" sz="6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SINH HỌC LỚP 8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1" i="1" lang="en-US" sz="44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hỏi:</a:t>
            </a:r>
            <a:endParaRPr/>
          </a:p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Sự đẩy thức ăn xuống ruột nhờ hoạt động nào?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Loại thức ăn gluxit và lipit được tiêu hoá như thế nào trong dạ dày?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Tại sao dịch vị tiêu hoá protêin trong thức ăn nhưng lại không tiêu hoá được protêin trong niêm mạc dạ dày?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381000" y="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b="1" i="1" lang="en-US" sz="40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</a:t>
            </a: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381000" y="762000"/>
            <a:ext cx="82296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Tiêu hoá ở dạ dày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Sự biến đổi thức ăn trong dạ dày gồm: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biến đổi lí học:thức ăn được đảo trộn nhờ sự co bóp của dạ dày( có các lớp cơ)và được hòa loãng nhờ tuyến vị tiết dịch vị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Biến đổi hóa học:các enzim pepsin phân cắt proteinchuoosix dài thành các chuỗi ngắn gồm 3- 10 axit amin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Các loại thức ăn gluxit, lipit chỉ được biến đổi về mặt lí học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Thời gian lưu lại thức ăn trong dạ dày từ 3 đến 6 giờ tuỳ vào loại thức ăn.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Thức ăn được đẩy xuóng ruột nhờ hoạt động của cơ vòng môn vị do sự chênh lệch độ pH ở dạ dày và ruột non.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Củng cố</a:t>
            </a:r>
            <a:endParaRPr/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dạ dày có diễn ra những hoạt động tiêu hóa nào?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chất nào bị biến đổi lí học?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chất nào bị biến đổi hóa học?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mục “Em có biết”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1" i="0" lang="en-US" sz="44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/>
          </a:p>
        </p:txBody>
      </p:sp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thuộc bài theo câu hỏi trong SGK.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Xem trước bài 28 “ Tiêu hóa ở ruột non”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 txBox="1"/>
          <p:nvPr>
            <p:ph type="title"/>
          </p:nvPr>
        </p:nvSpPr>
        <p:spPr>
          <a:xfrm>
            <a:off x="457200" y="2819400"/>
            <a:ext cx="8382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6600"/>
              <a:buFont typeface="Times New Roman"/>
              <a:buNone/>
            </a:pPr>
            <a:r>
              <a:rPr b="1" i="1" lang="en-US" sz="660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</a:t>
            </a:r>
            <a:r>
              <a:rPr b="1" i="1" lang="en-US" sz="6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đến đây</a:t>
            </a:r>
            <a:r>
              <a:rPr b="1" i="1" lang="en-US" sz="6600" u="none">
                <a:solidFill>
                  <a:srgbClr val="00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6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kết thúc, ch</a:t>
            </a:r>
            <a:r>
              <a:rPr b="1" i="1" lang="en-US" sz="6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úc c</a:t>
            </a:r>
            <a:r>
              <a:rPr b="1" i="1" lang="en-US" sz="6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ác em và</a:t>
            </a:r>
            <a:r>
              <a:rPr b="1" i="1" lang="en-US" sz="6600" u="none">
                <a:solidFill>
                  <a:srgbClr val="00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66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quý thầy cô một ngày vui vẻ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ctrTitle"/>
          </p:nvPr>
        </p:nvSpPr>
        <p:spPr>
          <a:xfrm>
            <a:off x="2743200" y="457200"/>
            <a:ext cx="6553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PHÒNG GIÁO DỤC VÀ ĐÀO TẠO QUẬN 8</a:t>
            </a:r>
            <a:br>
              <a:rPr b="0" i="0" lang="en-US" sz="2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THCS LÝ THÁNH TÔNG</a:t>
            </a:r>
            <a:br>
              <a:rPr b="0" i="0" lang="en-US" sz="2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1181100" y="1828800"/>
            <a:ext cx="6858000" cy="472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12700">
                  <a:solidFill>
                    <a:srgbClr val="EAEAE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gradFill>
                  <a:gsLst>
                    <a:gs pos="0">
                      <a:srgbClr val="A603AB"/>
                    </a:gs>
                    <a:gs pos="11999">
                      <a:srgbClr val="E81766"/>
                    </a:gs>
                    <a:gs pos="27000">
                      <a:srgbClr val="EE3F17"/>
                    </a:gs>
                    <a:gs pos="47999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Arial"/>
              </a:rPr>
              <a:t>CHÀO MỪNG QUÝ THẦY CÔ </a:t>
            </a:r>
          </a:p>
        </p:txBody>
      </p:sp>
      <p:sp>
        <p:nvSpPr>
          <p:cNvPr id="98" name="Google Shape;98;p15"/>
          <p:cNvSpPr/>
          <p:nvPr/>
        </p:nvSpPr>
        <p:spPr>
          <a:xfrm>
            <a:off x="838200" y="4343400"/>
            <a:ext cx="7543800" cy="7620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12700">
                  <a:solidFill>
                    <a:srgbClr val="EAEAE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gradFill>
                  <a:gsLst>
                    <a:gs pos="0">
                      <a:srgbClr val="A603AB"/>
                    </a:gs>
                    <a:gs pos="11999">
                      <a:srgbClr val="E81766"/>
                    </a:gs>
                    <a:gs pos="27000">
                      <a:srgbClr val="EE3F17"/>
                    </a:gs>
                    <a:gs pos="47999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Arial"/>
              </a:rPr>
              <a:t>CÁC EM HỌC SINH VỀ DỰ BUỔI HỌC HÔM NAY </a:t>
            </a:r>
          </a:p>
        </p:txBody>
      </p:sp>
      <p:sp>
        <p:nvSpPr>
          <p:cNvPr id="99" name="Google Shape;99;p15"/>
          <p:cNvSpPr txBox="1"/>
          <p:nvPr>
            <p:ph idx="1" type="subTitle"/>
          </p:nvPr>
        </p:nvSpPr>
        <p:spPr>
          <a:xfrm>
            <a:off x="838200" y="5562600"/>
            <a:ext cx="5715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viên: QUÁCH THÚY HẰNG</a:t>
            </a:r>
            <a:endParaRPr/>
          </a:p>
        </p:txBody>
      </p:sp>
      <p:pic>
        <p:nvPicPr>
          <p:cNvPr descr="C:\Users\LAPTOP\Desktop\3.gif" id="100" name="Google Shape;100;p15"/>
          <p:cNvPicPr preferRelativeResize="0"/>
          <p:nvPr/>
        </p:nvPicPr>
        <p:blipFill rotWithShape="1">
          <a:blip r:embed="rId3">
            <a:alphaModFix/>
          </a:blip>
          <a:srcRect b="13002" l="15093" r="13960" t="0"/>
          <a:stretch/>
        </p:blipFill>
        <p:spPr>
          <a:xfrm>
            <a:off x="3276600" y="2209800"/>
            <a:ext cx="26670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5400"/>
              <a:buFont typeface="Times New Roman"/>
              <a:buNone/>
            </a:pPr>
            <a:r>
              <a:rPr b="1" i="1" lang="en-US" sz="5400" u="none">
                <a:solidFill>
                  <a:srgbClr val="8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27: Tiêu hóa ở dạ dày</a:t>
            </a:r>
            <a:endParaRPr/>
          </a:p>
        </p:txBody>
      </p:sp>
      <p:pic>
        <p:nvPicPr>
          <p:cNvPr id="106" name="Google Shape;106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b="1" i="1" lang="en-US" sz="4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27-1:Cấu tạo dạ dày và niêm mạc của nó</a:t>
            </a:r>
            <a:endParaRPr/>
          </a:p>
        </p:txBody>
      </p:sp>
      <p:pic>
        <p:nvPicPr>
          <p:cNvPr id="112" name="Google Shape;112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47800"/>
            <a:ext cx="9144000" cy="5410200"/>
          </a:xfrm>
          <a:prstGeom prst="rect">
            <a:avLst/>
          </a:prstGeom>
          <a:noFill/>
          <a:ln cap="flat" cmpd="sng" w="9525">
            <a:solidFill>
              <a:srgbClr val="CC3300"/>
            </a:solidFill>
            <a:prstDash val="solid"/>
            <a:miter lim="524288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Câu hỏi</a:t>
            </a:r>
            <a:endParaRPr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 bày các đặc điểm chủ yếu của dạ dày?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Căn cứ vào đạc điểm cấu tạo, dự đoán xem ở dạ dày có thể diễn ra các hoạt động tiêu hóa nào?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ctrTitle"/>
          </p:nvPr>
        </p:nvSpPr>
        <p:spPr>
          <a:xfrm>
            <a:off x="457200" y="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1" i="1" lang="en-US" sz="44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 bài</a:t>
            </a:r>
            <a:endParaRPr/>
          </a:p>
        </p:txBody>
      </p:sp>
      <p:sp>
        <p:nvSpPr>
          <p:cNvPr id="124" name="Google Shape;124;p19"/>
          <p:cNvSpPr txBox="1"/>
          <p:nvPr>
            <p:ph idx="1" type="subTitle"/>
          </p:nvPr>
        </p:nvSpPr>
        <p:spPr>
          <a:xfrm>
            <a:off x="0" y="1143000"/>
            <a:ext cx="91440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I/ Cấu tạo dạ dày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 dạ dày có cấu tạo 4 lớp: gồm màng bọc, lớp cơ, lớp dưới niêm mạc và lớp niêm mạc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-Dạ dày có hình dạng túi thắt 2 đầu với lớp cơ rất dày và khỏe( gồm 3 lớp cơ: cơ dọc, cơ vòng và cơ chéo), lớp niêm mạc có nhiều tuyến tiết dịch vị.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609600" y="3048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imes New Roman"/>
              <a:buNone/>
            </a:pPr>
            <a:r>
              <a:rPr b="1" i="1" lang="en-US" sz="48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II/ Tiêu hóa ở dạ dày:</a:t>
            </a:r>
            <a:endParaRPr/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457200" y="11430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1" i="0" lang="en-US" sz="3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 nghiệm:</a:t>
            </a: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28800"/>
            <a:ext cx="9144000" cy="5029200"/>
          </a:xfrm>
          <a:prstGeom prst="rect">
            <a:avLst/>
          </a:prstGeom>
          <a:noFill/>
          <a:ln cap="flat" cmpd="sng" w="9525">
            <a:solidFill>
              <a:srgbClr val="CC33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b="1" i="1" lang="en-US" sz="4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 27:Các hoạt động biến đổi thức ăn ở dạ dày</a:t>
            </a: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graphicFrame>
        <p:nvGraphicFramePr>
          <p:cNvPr id="137" name="Google Shape;137;p21"/>
          <p:cNvGraphicFramePr/>
          <p:nvPr/>
        </p:nvGraphicFramePr>
        <p:xfrm>
          <a:off x="304800" y="167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{0218F195-A956-4C2A-B57B-C9E875AD803F}</a:tableStyleId>
              </a:tblPr>
              <a:tblGrid>
                <a:gridCol w="1911350"/>
                <a:gridCol w="2116125"/>
                <a:gridCol w="2414575"/>
                <a:gridCol w="2397125"/>
              </a:tblGrid>
              <a:tr h="1189025"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Biến đổi thức ăn ở dạ dày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Các hoạt động tham gia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Các thành phần tham gia hoạt động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Tác dụng của </a:t>
                      </a:r>
                      <a:endParaRPr/>
                    </a:p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hoạt động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19275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Biến đổi lý học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Sự tiết dịch vị.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sự co bóp của dạ dày.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Tuyến vị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Các lớp cơ của dạ dày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Hoà loãng thức ăn.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Đảo trộn thức ăn cho thấm đều dịch vị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9875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Biến đổi hoá học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Hoạt động của enzim pepsin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Enzim pepsin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Phân cắt chuổi protêin thành các chuổi a.a ngắn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33350"/>
            <a:ext cx="8458200" cy="6343650"/>
          </a:xfrm>
          <a:prstGeom prst="rect">
            <a:avLst/>
          </a:prstGeom>
          <a:noFill/>
          <a:ln cap="flat" cmpd="sng" w="9525">
            <a:solidFill>
              <a:srgbClr val="CC33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