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32"/>
  </p:notesMasterIdLst>
  <p:sldIdLst>
    <p:sldId id="452" r:id="rId2"/>
    <p:sldId id="304" r:id="rId3"/>
    <p:sldId id="331" r:id="rId4"/>
    <p:sldId id="257" r:id="rId5"/>
    <p:sldId id="326" r:id="rId6"/>
    <p:sldId id="332" r:id="rId7"/>
    <p:sldId id="328" r:id="rId8"/>
    <p:sldId id="453" r:id="rId9"/>
    <p:sldId id="325" r:id="rId10"/>
    <p:sldId id="455" r:id="rId11"/>
    <p:sldId id="454" r:id="rId12"/>
    <p:sldId id="456" r:id="rId13"/>
    <p:sldId id="457" r:id="rId14"/>
    <p:sldId id="333" r:id="rId15"/>
    <p:sldId id="334" r:id="rId16"/>
    <p:sldId id="335" r:id="rId17"/>
    <p:sldId id="291" r:id="rId18"/>
    <p:sldId id="272" r:id="rId19"/>
    <p:sldId id="336" r:id="rId20"/>
    <p:sldId id="313" r:id="rId21"/>
    <p:sldId id="458" r:id="rId22"/>
    <p:sldId id="278" r:id="rId23"/>
    <p:sldId id="315" r:id="rId24"/>
    <p:sldId id="337" r:id="rId25"/>
    <p:sldId id="338" r:id="rId26"/>
    <p:sldId id="341" r:id="rId27"/>
    <p:sldId id="340" r:id="rId28"/>
    <p:sldId id="339" r:id="rId29"/>
    <p:sldId id="344" r:id="rId30"/>
    <p:sldId id="31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E8"/>
    <a:srgbClr val="A6B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53" autoAdjust="0"/>
    <p:restoredTop sz="94660"/>
  </p:normalViewPr>
  <p:slideViewPr>
    <p:cSldViewPr snapToGrid="0">
      <p:cViewPr varScale="1">
        <p:scale>
          <a:sx n="74" d="100"/>
          <a:sy n="74" d="100"/>
        </p:scale>
        <p:origin x="90" y="7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A4875-BAE5-42B0-9408-B71750BC7DB3}" type="datetimeFigureOut">
              <a:rPr lang="en-US" smtClean="0"/>
              <a:t>9/9/2023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1FE51-0D4D-4516-A65E-45B7CB980E9D}" type="slidenum">
              <a:rPr lang="en-US" smtClean="0"/>
              <a:t>‹#›</a:t>
            </a:fld>
            <a:endParaRPr lang="en-US"/>
          </a:p>
        </p:txBody>
      </p:sp>
    </p:spTree>
    <p:extLst>
      <p:ext uri="{BB962C8B-B14F-4D97-AF65-F5344CB8AC3E}">
        <p14:creationId xmlns:p14="http://schemas.microsoft.com/office/powerpoint/2010/main" val="387012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535BEE-8FC6-4F5B-AD01-434458067320}"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427066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35BEE-8FC6-4F5B-AD01-434458067320}"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396945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35BEE-8FC6-4F5B-AD01-434458067320}"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981D96-D1B7-4634-86E0-C59380F0196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6871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1535BEE-8FC6-4F5B-AD01-434458067320}"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390513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1535BEE-8FC6-4F5B-AD01-434458067320}"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981D96-D1B7-4634-86E0-C59380F0196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743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1535BEE-8FC6-4F5B-AD01-434458067320}"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298895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35BEE-8FC6-4F5B-AD01-434458067320}"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285482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35BEE-8FC6-4F5B-AD01-434458067320}"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322481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35BEE-8FC6-4F5B-AD01-434458067320}"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252874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35BEE-8FC6-4F5B-AD01-434458067320}"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19254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535BEE-8FC6-4F5B-AD01-434458067320}"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418644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535BEE-8FC6-4F5B-AD01-434458067320}" type="datetimeFigureOut">
              <a:rPr lang="en-US" smtClean="0"/>
              <a:t>9/9/2023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142116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35BEE-8FC6-4F5B-AD01-434458067320}" type="datetimeFigureOut">
              <a:rPr lang="en-US" smtClean="0"/>
              <a:t>9/9/2023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3924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35BEE-8FC6-4F5B-AD01-434458067320}" type="datetimeFigureOut">
              <a:rPr lang="en-US" smtClean="0"/>
              <a:t>9/9/2023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117871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535BEE-8FC6-4F5B-AD01-434458067320}"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6137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535BEE-8FC6-4F5B-AD01-434458067320}"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981D96-D1B7-4634-86E0-C59380F01963}" type="slidenum">
              <a:rPr lang="en-US" smtClean="0"/>
              <a:t>‹#›</a:t>
            </a:fld>
            <a:endParaRPr lang="en-US"/>
          </a:p>
        </p:txBody>
      </p:sp>
    </p:spTree>
    <p:extLst>
      <p:ext uri="{BB962C8B-B14F-4D97-AF65-F5344CB8AC3E}">
        <p14:creationId xmlns:p14="http://schemas.microsoft.com/office/powerpoint/2010/main" val="288873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1535BEE-8FC6-4F5B-AD01-434458067320}" type="datetimeFigureOut">
              <a:rPr lang="en-US" smtClean="0"/>
              <a:t>9/9/2023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C981D96-D1B7-4634-86E0-C59380F01963}" type="slidenum">
              <a:rPr lang="en-US" smtClean="0"/>
              <a:t>‹#›</a:t>
            </a:fld>
            <a:endParaRPr lang="en-US"/>
          </a:p>
        </p:txBody>
      </p:sp>
    </p:spTree>
    <p:extLst>
      <p:ext uri="{BB962C8B-B14F-4D97-AF65-F5344CB8AC3E}">
        <p14:creationId xmlns:p14="http://schemas.microsoft.com/office/powerpoint/2010/main" val="245195731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slide" Target="slide16.xml"/><Relationship Id="rId12"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1.jpeg"/><Relationship Id="rId5" Type="http://schemas.openxmlformats.org/officeDocument/2006/relationships/image" Target="../media/image26.jpeg"/><Relationship Id="rId10" Type="http://schemas.openxmlformats.org/officeDocument/2006/relationships/image" Target="../media/image30.gif"/><Relationship Id="rId4" Type="http://schemas.openxmlformats.org/officeDocument/2006/relationships/image" Target="../media/image25.jpe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890" y="1070796"/>
            <a:ext cx="8177870" cy="470848"/>
          </a:xfrm>
        </p:spPr>
        <p:txBody>
          <a:bodyPr>
            <a:noAutofit/>
          </a:bodyPr>
          <a:lstStyle/>
          <a:p>
            <a:pPr algn="ctr"/>
            <a:r>
              <a:rPr lang="en-US" sz="3600" b="1" dirty="0">
                <a:latin typeface="Times New Roman" panose="02020603050405020304" pitchFamily="18" charset="0"/>
                <a:cs typeface="Times New Roman" panose="02020603050405020304" pitchFamily="18" charset="0"/>
              </a:rPr>
              <a:t>TRƯỜNG THCS LÝ THÁNH TÔNG</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23850" y="1811927"/>
            <a:ext cx="7543800" cy="1000173"/>
          </a:xfrm>
        </p:spPr>
        <p:txBody>
          <a:bodyPr>
            <a:normAutofit fontScale="92500" lnSpcReduction="20000"/>
          </a:bodyPr>
          <a:lstStyle/>
          <a:p>
            <a:pPr marL="0" indent="0" algn="ctr">
              <a:buNone/>
            </a:pPr>
            <a:r>
              <a:rPr lang="en-US" sz="7200" b="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TIN HỌC</a:t>
            </a:r>
          </a:p>
        </p:txBody>
      </p:sp>
      <p:sp>
        <p:nvSpPr>
          <p:cNvPr id="4" name="Title 1"/>
          <p:cNvSpPr txBox="1">
            <a:spLocks/>
          </p:cNvSpPr>
          <p:nvPr/>
        </p:nvSpPr>
        <p:spPr>
          <a:xfrm>
            <a:off x="2346960" y="5953857"/>
            <a:ext cx="7543800" cy="470848"/>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a:lstStyle>
          <a:p>
            <a:pPr algn="ctr"/>
            <a:r>
              <a:rPr lang="en-US" sz="3600" b="1" dirty="0" err="1">
                <a:solidFill>
                  <a:schemeClr val="tx1"/>
                </a:solidFill>
              </a:rPr>
              <a:t>Năm</a:t>
            </a:r>
            <a:r>
              <a:rPr lang="en-US" sz="3600" b="1" dirty="0">
                <a:solidFill>
                  <a:schemeClr val="tx1"/>
                </a:solidFill>
              </a:rPr>
              <a:t> </a:t>
            </a:r>
            <a:r>
              <a:rPr lang="en-US" sz="3600" b="1" dirty="0" err="1">
                <a:solidFill>
                  <a:schemeClr val="tx1"/>
                </a:solidFill>
              </a:rPr>
              <a:t>học</a:t>
            </a:r>
            <a:r>
              <a:rPr lang="en-US" sz="3600" b="1" dirty="0">
                <a:solidFill>
                  <a:schemeClr val="tx1"/>
                </a:solidFill>
              </a:rPr>
              <a:t>: 2023 - 2024</a:t>
            </a:r>
            <a:endParaRPr lang="en-US" sz="4400" b="1" dirty="0">
              <a:solidFill>
                <a:schemeClr val="tx1"/>
              </a:solidFill>
            </a:endParaRPr>
          </a:p>
        </p:txBody>
      </p:sp>
      <p:sp>
        <p:nvSpPr>
          <p:cNvPr id="5" name="Subtitle 2"/>
          <p:cNvSpPr txBox="1">
            <a:spLocks/>
          </p:cNvSpPr>
          <p:nvPr/>
        </p:nvSpPr>
        <p:spPr>
          <a:xfrm>
            <a:off x="2555772" y="5310153"/>
            <a:ext cx="8177869" cy="857250"/>
          </a:xfrm>
          <a:prstGeom prst="rect">
            <a:avLst/>
          </a:prstGeom>
        </p:spPr>
        <p:txBody>
          <a:bodyPr vert="horz" lIns="0" tIns="34290" rIns="0" bIns="3429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b="1" dirty="0">
                <a:solidFill>
                  <a:schemeClr val="tx1"/>
                </a:solidFill>
              </a:rPr>
              <a:t>GIÁO VIÊN: NGUYỄN ĐĂNG NGUYÊN</a:t>
            </a:r>
          </a:p>
        </p:txBody>
      </p:sp>
      <p:sp>
        <p:nvSpPr>
          <p:cNvPr id="6" name="Title 1"/>
          <p:cNvSpPr txBox="1">
            <a:spLocks/>
          </p:cNvSpPr>
          <p:nvPr/>
        </p:nvSpPr>
        <p:spPr>
          <a:xfrm>
            <a:off x="2324100" y="433295"/>
            <a:ext cx="7543799" cy="470848"/>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a:lstStyle>
          <a:p>
            <a:pPr algn="ctr"/>
            <a:r>
              <a:rPr lang="en-US" sz="4000" b="1" dirty="0">
                <a:solidFill>
                  <a:schemeClr val="tx1"/>
                </a:solidFill>
              </a:rPr>
              <a:t>PHÒNG GD&amp;ĐT QUẬN 8</a:t>
            </a:r>
            <a:endParaRPr lang="en-US" sz="5400" b="1" dirty="0">
              <a:solidFill>
                <a:schemeClr val="tx1"/>
              </a:solidFill>
            </a:endParaRPr>
          </a:p>
        </p:txBody>
      </p:sp>
      <p:pic>
        <p:nvPicPr>
          <p:cNvPr id="2050" name="Picture 13" descr="bs0055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0622" y="3187036"/>
            <a:ext cx="1935943" cy="149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96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B92349-6C51-0240-23EC-6B32982DB08A}"/>
              </a:ext>
            </a:extLst>
          </p:cNvPr>
          <p:cNvSpPr>
            <a:spLocks noChangeArrowheads="1"/>
          </p:cNvSpPr>
          <p:nvPr/>
        </p:nvSpPr>
        <p:spPr bwMode="auto">
          <a:xfrm>
            <a:off x="2453440" y="320675"/>
            <a:ext cx="8479255" cy="646331"/>
          </a:xfrm>
          <a:prstGeom prst="rect">
            <a:avLst/>
          </a:prstGeom>
          <a:solidFill>
            <a:schemeClr val="tx2">
              <a:lumMod val="5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solidFill>
                  <a:schemeClr val="bg1"/>
                </a:solidFill>
                <a:latin typeface="Times New Roman" panose="02020603050405020304" pitchFamily="18" charset="0"/>
                <a:cs typeface="Times New Roman" panose="02020603050405020304" pitchFamily="18" charset="0"/>
              </a:rPr>
              <a:t>Chia sẻ thông tin dễ dàng</a:t>
            </a:r>
            <a:endParaRPr lang="en-US" altLang="vi-VN" sz="3600" b="1">
              <a:solidFill>
                <a:schemeClr val="bg1"/>
              </a:solidFill>
              <a:latin typeface="Times New Roman" panose="02020603050405020304" pitchFamily="18" charset="0"/>
              <a:cs typeface="Times New Roman" panose="02020603050405020304" pitchFamily="18" charset="0"/>
            </a:endParaRPr>
          </a:p>
        </p:txBody>
      </p:sp>
      <p:pic>
        <p:nvPicPr>
          <p:cNvPr id="30726" name="Picture 6" descr="2">
            <a:extLst>
              <a:ext uri="{FF2B5EF4-FFF2-40B4-BE49-F238E27FC236}">
                <a16:creationId xmlns:a16="http://schemas.microsoft.com/office/drawing/2014/main" id="{29AEB2B2-579F-46E3-1C10-7A31AEF88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073" y="1333250"/>
            <a:ext cx="9849853" cy="552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2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30726"/>
                                        </p:tgtEl>
                                        <p:attrNameLst>
                                          <p:attrName>style.visibility</p:attrName>
                                        </p:attrNameLst>
                                      </p:cBhvr>
                                      <p:to>
                                        <p:strVal val="visible"/>
                                      </p:to>
                                    </p:set>
                                    <p:animEffect transition="in" filter="diamond(out)">
                                      <p:cBhvr>
                                        <p:cTn id="11" dur="10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B92349-6C51-0240-23EC-6B32982DB08A}"/>
              </a:ext>
            </a:extLst>
          </p:cNvPr>
          <p:cNvSpPr>
            <a:spLocks noChangeArrowheads="1"/>
          </p:cNvSpPr>
          <p:nvPr/>
        </p:nvSpPr>
        <p:spPr bwMode="auto">
          <a:xfrm>
            <a:off x="2453440" y="320675"/>
            <a:ext cx="8479255" cy="646331"/>
          </a:xfrm>
          <a:prstGeom prst="rect">
            <a:avLst/>
          </a:prstGeom>
          <a:solidFill>
            <a:schemeClr val="tx2">
              <a:lumMod val="5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solidFill>
                  <a:schemeClr val="bg1"/>
                </a:solidFill>
                <a:latin typeface="Times New Roman" panose="02020603050405020304" pitchFamily="18" charset="0"/>
                <a:cs typeface="Times New Roman" panose="02020603050405020304" pitchFamily="18" charset="0"/>
              </a:rPr>
              <a:t>Chia sẻ thông tin dễ dàng</a:t>
            </a:r>
            <a:endParaRPr lang="en-US" altLang="vi-VN" sz="3600" b="1">
              <a:solidFill>
                <a:schemeClr val="bg1"/>
              </a:solidFill>
              <a:latin typeface="Times New Roman" panose="02020603050405020304" pitchFamily="18" charset="0"/>
              <a:cs typeface="Times New Roman" panose="02020603050405020304" pitchFamily="18" charset="0"/>
            </a:endParaRPr>
          </a:p>
        </p:txBody>
      </p:sp>
      <p:pic>
        <p:nvPicPr>
          <p:cNvPr id="31746" name="Picture 2" descr="Chi phí vận chuyển hàng hóa - Bài toán khó cho mọi doanh nghiệp">
            <a:extLst>
              <a:ext uri="{FF2B5EF4-FFF2-40B4-BE49-F238E27FC236}">
                <a16:creationId xmlns:a16="http://schemas.microsoft.com/office/drawing/2014/main" id="{DC993353-C1CD-688A-1BB2-AFE2F5C3F2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62" t="5816" r="8552" b="6743"/>
          <a:stretch/>
        </p:blipFill>
        <p:spPr bwMode="auto">
          <a:xfrm>
            <a:off x="213110" y="1323474"/>
            <a:ext cx="6132319" cy="3777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8AA0102A-3274-191D-12E6-309C99CF1EC9}"/>
              </a:ext>
            </a:extLst>
          </p:cNvPr>
          <p:cNvPicPr>
            <a:picLocks noChangeAspect="1"/>
          </p:cNvPicPr>
          <p:nvPr/>
        </p:nvPicPr>
        <p:blipFill>
          <a:blip r:embed="rId3"/>
          <a:stretch>
            <a:fillRect/>
          </a:stretch>
        </p:blipFill>
        <p:spPr>
          <a:xfrm>
            <a:off x="6345429" y="2951748"/>
            <a:ext cx="5813242" cy="3906252"/>
          </a:xfrm>
          <a:prstGeom prst="rect">
            <a:avLst/>
          </a:prstGeom>
          <a:ln>
            <a:noFill/>
          </a:ln>
          <a:effectLst>
            <a:softEdge rad="112500"/>
          </a:effectLst>
        </p:spPr>
      </p:pic>
    </p:spTree>
    <p:extLst>
      <p:ext uri="{BB962C8B-B14F-4D97-AF65-F5344CB8AC3E}">
        <p14:creationId xmlns:p14="http://schemas.microsoft.com/office/powerpoint/2010/main" val="347919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 calcmode="lin" valueType="num">
                                      <p:cBhvr additive="base">
                                        <p:cTn id="12" dur="500" fill="hold"/>
                                        <p:tgtEl>
                                          <p:spTgt spid="31746"/>
                                        </p:tgtEl>
                                        <p:attrNameLst>
                                          <p:attrName>ppt_x</p:attrName>
                                        </p:attrNameLst>
                                      </p:cBhvr>
                                      <p:tavLst>
                                        <p:tav tm="0">
                                          <p:val>
                                            <p:strVal val="0-#ppt_w/2"/>
                                          </p:val>
                                        </p:tav>
                                        <p:tav tm="100000">
                                          <p:val>
                                            <p:strVal val="#ppt_x"/>
                                          </p:val>
                                        </p:tav>
                                      </p:tavLst>
                                    </p:anim>
                                    <p:anim calcmode="lin" valueType="num">
                                      <p:cBhvr additive="base">
                                        <p:cTn id="13" dur="500" fill="hold"/>
                                        <p:tgtEl>
                                          <p:spTgt spid="3174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C6FC00-4D92-0313-7160-6D0B7418B817}"/>
              </a:ext>
            </a:extLst>
          </p:cNvPr>
          <p:cNvSpPr>
            <a:spLocks noChangeArrowheads="1"/>
          </p:cNvSpPr>
          <p:nvPr/>
        </p:nvSpPr>
        <p:spPr bwMode="auto">
          <a:xfrm>
            <a:off x="2293020" y="116607"/>
            <a:ext cx="8479255" cy="646331"/>
          </a:xfrm>
          <a:prstGeom prst="rect">
            <a:avLst/>
          </a:prstGeom>
          <a:solidFill>
            <a:schemeClr val="tx2">
              <a:lumMod val="5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solidFill>
                  <a:schemeClr val="bg1"/>
                </a:solidFill>
                <a:latin typeface="Times New Roman" panose="02020603050405020304" pitchFamily="18" charset="0"/>
                <a:cs typeface="Times New Roman" panose="02020603050405020304" pitchFamily="18" charset="0"/>
              </a:rPr>
              <a:t>Học tập, giải trí</a:t>
            </a:r>
            <a:endParaRPr lang="en-US" altLang="vi-VN" sz="3600" b="1">
              <a:solidFill>
                <a:schemeClr val="bg1"/>
              </a:solidFill>
              <a:latin typeface="Times New Roman" panose="02020603050405020304" pitchFamily="18" charset="0"/>
              <a:cs typeface="Times New Roman" panose="02020603050405020304" pitchFamily="18" charset="0"/>
            </a:endParaRPr>
          </a:p>
        </p:txBody>
      </p:sp>
      <p:pic>
        <p:nvPicPr>
          <p:cNvPr id="32770" name="Picture 2" descr="Dạy học trực tuyến là gì? Vì sao học online là xu thế thời đại? - VNPT">
            <a:extLst>
              <a:ext uri="{FF2B5EF4-FFF2-40B4-BE49-F238E27FC236}">
                <a16:creationId xmlns:a16="http://schemas.microsoft.com/office/drawing/2014/main" id="{75E8EF3C-6F91-7316-D883-53E194B36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6228" y="1815379"/>
            <a:ext cx="4349799" cy="28789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772" name="Picture 4" descr="Khái niệm dạy học trực tuyến? Những điều cần biết về giáo dục trực tuyến |  Phần mềm">
            <a:extLst>
              <a:ext uri="{FF2B5EF4-FFF2-40B4-BE49-F238E27FC236}">
                <a16:creationId xmlns:a16="http://schemas.microsoft.com/office/drawing/2014/main" id="{5BBF9908-8FDD-1576-1496-8910A52A9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553" y="1072434"/>
            <a:ext cx="4315326" cy="2878939"/>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10 cách giúp bạn học online hiệu quả">
            <a:extLst>
              <a:ext uri="{FF2B5EF4-FFF2-40B4-BE49-F238E27FC236}">
                <a16:creationId xmlns:a16="http://schemas.microsoft.com/office/drawing/2014/main" id="{3B053B0A-BAE1-D28B-1B6C-1340A43DCD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94" t="22923" r="2704" b="-501"/>
          <a:stretch/>
        </p:blipFill>
        <p:spPr bwMode="auto">
          <a:xfrm>
            <a:off x="128338" y="4190990"/>
            <a:ext cx="4684294" cy="266701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Liệu chơi game di động qua mạng 5G có thay thế được máy chơi game console?">
            <a:extLst>
              <a:ext uri="{FF2B5EF4-FFF2-40B4-BE49-F238E27FC236}">
                <a16:creationId xmlns:a16="http://schemas.microsoft.com/office/drawing/2014/main" id="{F2A6AC26-FAEC-657D-9383-835903A455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7585" b="6784"/>
          <a:stretch/>
        </p:blipFill>
        <p:spPr bwMode="auto">
          <a:xfrm>
            <a:off x="959239" y="1182395"/>
            <a:ext cx="3536989" cy="2667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2778" name="Picture 10" descr="Tác hại nghiêm trọng của nghiện game">
            <a:extLst>
              <a:ext uri="{FF2B5EF4-FFF2-40B4-BE49-F238E27FC236}">
                <a16:creationId xmlns:a16="http://schemas.microsoft.com/office/drawing/2014/main" id="{923F485D-B346-7626-33C4-1C9CE32C51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0088" y="4190990"/>
            <a:ext cx="4140868" cy="27605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2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fade">
                                      <p:cBhvr>
                                        <p:cTn id="12" dur="1000"/>
                                        <p:tgtEl>
                                          <p:spTgt spid="32774"/>
                                        </p:tgtEl>
                                      </p:cBhvr>
                                    </p:animEffect>
                                    <p:anim calcmode="lin" valueType="num">
                                      <p:cBhvr>
                                        <p:cTn id="13" dur="1000" fill="hold"/>
                                        <p:tgtEl>
                                          <p:spTgt spid="32774"/>
                                        </p:tgtEl>
                                        <p:attrNameLst>
                                          <p:attrName>ppt_x</p:attrName>
                                        </p:attrNameLst>
                                      </p:cBhvr>
                                      <p:tavLst>
                                        <p:tav tm="0">
                                          <p:val>
                                            <p:strVal val="#ppt_x"/>
                                          </p:val>
                                        </p:tav>
                                        <p:tav tm="100000">
                                          <p:val>
                                            <p:strVal val="#ppt_x"/>
                                          </p:val>
                                        </p:tav>
                                      </p:tavLst>
                                    </p:anim>
                                    <p:anim calcmode="lin" valueType="num">
                                      <p:cBhvr>
                                        <p:cTn id="14" dur="1000" fill="hold"/>
                                        <p:tgtEl>
                                          <p:spTgt spid="3277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2770"/>
                                        </p:tgtEl>
                                        <p:attrNameLst>
                                          <p:attrName>style.visibility</p:attrName>
                                        </p:attrNameLst>
                                      </p:cBhvr>
                                      <p:to>
                                        <p:strVal val="visible"/>
                                      </p:to>
                                    </p:set>
                                    <p:animEffect transition="in" filter="fade">
                                      <p:cBhvr>
                                        <p:cTn id="18" dur="750"/>
                                        <p:tgtEl>
                                          <p:spTgt spid="32770"/>
                                        </p:tgtEl>
                                      </p:cBhvr>
                                    </p:animEffect>
                                  </p:childTnLst>
                                </p:cTn>
                              </p:par>
                            </p:childTnLst>
                          </p:cTn>
                        </p:par>
                        <p:par>
                          <p:cTn id="19" fill="hold">
                            <p:stCondLst>
                              <p:cond delay="1750"/>
                            </p:stCondLst>
                            <p:childTnLst>
                              <p:par>
                                <p:cTn id="20" presetID="47" presetClass="entr" presetSubtype="0" fill="hold" nodeType="afterEffect">
                                  <p:stCondLst>
                                    <p:cond delay="0"/>
                                  </p:stCondLst>
                                  <p:childTnLst>
                                    <p:set>
                                      <p:cBhvr>
                                        <p:cTn id="21" dur="1" fill="hold">
                                          <p:stCondLst>
                                            <p:cond delay="0"/>
                                          </p:stCondLst>
                                        </p:cTn>
                                        <p:tgtEl>
                                          <p:spTgt spid="32772"/>
                                        </p:tgtEl>
                                        <p:attrNameLst>
                                          <p:attrName>style.visibility</p:attrName>
                                        </p:attrNameLst>
                                      </p:cBhvr>
                                      <p:to>
                                        <p:strVal val="visible"/>
                                      </p:to>
                                    </p:set>
                                    <p:animEffect transition="in" filter="fade">
                                      <p:cBhvr>
                                        <p:cTn id="22" dur="1000"/>
                                        <p:tgtEl>
                                          <p:spTgt spid="32772"/>
                                        </p:tgtEl>
                                      </p:cBhvr>
                                    </p:animEffect>
                                    <p:anim calcmode="lin" valueType="num">
                                      <p:cBhvr>
                                        <p:cTn id="23" dur="1000" fill="hold"/>
                                        <p:tgtEl>
                                          <p:spTgt spid="32772"/>
                                        </p:tgtEl>
                                        <p:attrNameLst>
                                          <p:attrName>ppt_x</p:attrName>
                                        </p:attrNameLst>
                                      </p:cBhvr>
                                      <p:tavLst>
                                        <p:tav tm="0">
                                          <p:val>
                                            <p:strVal val="#ppt_x"/>
                                          </p:val>
                                        </p:tav>
                                        <p:tav tm="100000">
                                          <p:val>
                                            <p:strVal val="#ppt_x"/>
                                          </p:val>
                                        </p:tav>
                                      </p:tavLst>
                                    </p:anim>
                                    <p:anim calcmode="lin" valueType="num">
                                      <p:cBhvr>
                                        <p:cTn id="24" dur="1000" fill="hold"/>
                                        <p:tgtEl>
                                          <p:spTgt spid="32772"/>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15" presetClass="entr" presetSubtype="0" fill="hold" nodeType="afterEffect">
                                  <p:stCondLst>
                                    <p:cond delay="0"/>
                                  </p:stCondLst>
                                  <p:childTnLst>
                                    <p:set>
                                      <p:cBhvr>
                                        <p:cTn id="27" dur="1" fill="hold">
                                          <p:stCondLst>
                                            <p:cond delay="0"/>
                                          </p:stCondLst>
                                        </p:cTn>
                                        <p:tgtEl>
                                          <p:spTgt spid="32776"/>
                                        </p:tgtEl>
                                        <p:attrNameLst>
                                          <p:attrName>style.visibility</p:attrName>
                                        </p:attrNameLst>
                                      </p:cBhvr>
                                      <p:to>
                                        <p:strVal val="visible"/>
                                      </p:to>
                                    </p:set>
                                    <p:anim calcmode="lin" valueType="num">
                                      <p:cBhvr>
                                        <p:cTn id="28" dur="1000" fill="hold"/>
                                        <p:tgtEl>
                                          <p:spTgt spid="32776"/>
                                        </p:tgtEl>
                                        <p:attrNameLst>
                                          <p:attrName>ppt_w</p:attrName>
                                        </p:attrNameLst>
                                      </p:cBhvr>
                                      <p:tavLst>
                                        <p:tav tm="0">
                                          <p:val>
                                            <p:fltVal val="0"/>
                                          </p:val>
                                        </p:tav>
                                        <p:tav tm="100000">
                                          <p:val>
                                            <p:strVal val="#ppt_w"/>
                                          </p:val>
                                        </p:tav>
                                      </p:tavLst>
                                    </p:anim>
                                    <p:anim calcmode="lin" valueType="num">
                                      <p:cBhvr>
                                        <p:cTn id="29" dur="1000" fill="hold"/>
                                        <p:tgtEl>
                                          <p:spTgt spid="32776"/>
                                        </p:tgtEl>
                                        <p:attrNameLst>
                                          <p:attrName>ppt_h</p:attrName>
                                        </p:attrNameLst>
                                      </p:cBhvr>
                                      <p:tavLst>
                                        <p:tav tm="0">
                                          <p:val>
                                            <p:fltVal val="0"/>
                                          </p:val>
                                        </p:tav>
                                        <p:tav tm="100000">
                                          <p:val>
                                            <p:strVal val="#ppt_h"/>
                                          </p:val>
                                        </p:tav>
                                      </p:tavLst>
                                    </p:anim>
                                    <p:anim calcmode="lin" valueType="num">
                                      <p:cBhvr>
                                        <p:cTn id="30" dur="1000" fill="hold"/>
                                        <p:tgtEl>
                                          <p:spTgt spid="3277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2776"/>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750"/>
                            </p:stCondLst>
                            <p:childTnLst>
                              <p:par>
                                <p:cTn id="33" presetID="30" presetClass="entr" presetSubtype="0" fill="hold" nodeType="afterEffect">
                                  <p:stCondLst>
                                    <p:cond delay="0"/>
                                  </p:stCondLst>
                                  <p:childTnLst>
                                    <p:set>
                                      <p:cBhvr>
                                        <p:cTn id="34" dur="1" fill="hold">
                                          <p:stCondLst>
                                            <p:cond delay="0"/>
                                          </p:stCondLst>
                                        </p:cTn>
                                        <p:tgtEl>
                                          <p:spTgt spid="32778"/>
                                        </p:tgtEl>
                                        <p:attrNameLst>
                                          <p:attrName>style.visibility</p:attrName>
                                        </p:attrNameLst>
                                      </p:cBhvr>
                                      <p:to>
                                        <p:strVal val="visible"/>
                                      </p:to>
                                    </p:set>
                                    <p:animEffect transition="in" filter="fade">
                                      <p:cBhvr>
                                        <p:cTn id="35" dur="800" decel="100000"/>
                                        <p:tgtEl>
                                          <p:spTgt spid="32778"/>
                                        </p:tgtEl>
                                      </p:cBhvr>
                                    </p:animEffect>
                                    <p:anim calcmode="lin" valueType="num">
                                      <p:cBhvr>
                                        <p:cTn id="36" dur="800" decel="100000" fill="hold"/>
                                        <p:tgtEl>
                                          <p:spTgt spid="32778"/>
                                        </p:tgtEl>
                                        <p:attrNameLst>
                                          <p:attrName>style.rotation</p:attrName>
                                        </p:attrNameLst>
                                      </p:cBhvr>
                                      <p:tavLst>
                                        <p:tav tm="0">
                                          <p:val>
                                            <p:fltVal val="-90"/>
                                          </p:val>
                                        </p:tav>
                                        <p:tav tm="100000">
                                          <p:val>
                                            <p:fltVal val="0"/>
                                          </p:val>
                                        </p:tav>
                                      </p:tavLst>
                                    </p:anim>
                                    <p:anim calcmode="lin" valueType="num">
                                      <p:cBhvr>
                                        <p:cTn id="37" dur="800" decel="100000" fill="hold"/>
                                        <p:tgtEl>
                                          <p:spTgt spid="32778"/>
                                        </p:tgtEl>
                                        <p:attrNameLst>
                                          <p:attrName>ppt_x</p:attrName>
                                        </p:attrNameLst>
                                      </p:cBhvr>
                                      <p:tavLst>
                                        <p:tav tm="0">
                                          <p:val>
                                            <p:strVal val="#ppt_x+0.4"/>
                                          </p:val>
                                        </p:tav>
                                        <p:tav tm="100000">
                                          <p:val>
                                            <p:strVal val="#ppt_x-0.05"/>
                                          </p:val>
                                        </p:tav>
                                      </p:tavLst>
                                    </p:anim>
                                    <p:anim calcmode="lin" valueType="num">
                                      <p:cBhvr>
                                        <p:cTn id="38" dur="800" decel="100000" fill="hold"/>
                                        <p:tgtEl>
                                          <p:spTgt spid="32778"/>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2778"/>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27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C6FC00-4D92-0313-7160-6D0B7418B817}"/>
              </a:ext>
            </a:extLst>
          </p:cNvPr>
          <p:cNvSpPr>
            <a:spLocks noChangeArrowheads="1"/>
          </p:cNvSpPr>
          <p:nvPr/>
        </p:nvSpPr>
        <p:spPr bwMode="auto">
          <a:xfrm>
            <a:off x="2293020" y="88835"/>
            <a:ext cx="8479255" cy="646331"/>
          </a:xfrm>
          <a:prstGeom prst="rect">
            <a:avLst/>
          </a:prstGeom>
          <a:solidFill>
            <a:schemeClr val="tx2">
              <a:lumMod val="5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solidFill>
                  <a:schemeClr val="bg1"/>
                </a:solidFill>
                <a:latin typeface="Times New Roman" panose="02020603050405020304" pitchFamily="18" charset="0"/>
                <a:cs typeface="Times New Roman" panose="02020603050405020304" pitchFamily="18" charset="0"/>
              </a:rPr>
              <a:t>Mua sắm, kinh doanh trực truyến…</a:t>
            </a:r>
            <a:endParaRPr lang="en-US" altLang="vi-VN" sz="3600" b="1">
              <a:solidFill>
                <a:schemeClr val="bg1"/>
              </a:solidFill>
              <a:latin typeface="Times New Roman" panose="02020603050405020304" pitchFamily="18" charset="0"/>
              <a:cs typeface="Times New Roman" panose="02020603050405020304" pitchFamily="18" charset="0"/>
            </a:endParaRPr>
          </a:p>
        </p:txBody>
      </p:sp>
      <p:pic>
        <p:nvPicPr>
          <p:cNvPr id="33794" name="Picture 2" descr="Năm 2021 bùng nổ xu hướng mua sắm online, nền tảng thương mại điện tử ‘lên ngôi’  - ảnh 1">
            <a:extLst>
              <a:ext uri="{FF2B5EF4-FFF2-40B4-BE49-F238E27FC236}">
                <a16:creationId xmlns:a16="http://schemas.microsoft.com/office/drawing/2014/main" id="{B9507C53-776D-82ED-423A-E1A00933D0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2" t="4866" r="35683" b="-5860"/>
          <a:stretch/>
        </p:blipFill>
        <p:spPr bwMode="auto">
          <a:xfrm rot="1109017">
            <a:off x="2546019" y="1316710"/>
            <a:ext cx="2892018" cy="25296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3796" name="Picture 4" descr="thương mại điện tử: Tiêu dùng online, nỗi lo bị &quot; sập bẫy&quot;">
            <a:extLst>
              <a:ext uri="{FF2B5EF4-FFF2-40B4-BE49-F238E27FC236}">
                <a16:creationId xmlns:a16="http://schemas.microsoft.com/office/drawing/2014/main" id="{E6097238-822C-A15D-21B3-10B69B230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03052">
            <a:off x="6943003" y="1199917"/>
            <a:ext cx="4020527" cy="2529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3798" name="Picture 6" descr="Lễ hội Mua sắm Super Sale 9.9 trên Lazada | MediaOnline Magazine">
            <a:extLst>
              <a:ext uri="{FF2B5EF4-FFF2-40B4-BE49-F238E27FC236}">
                <a16:creationId xmlns:a16="http://schemas.microsoft.com/office/drawing/2014/main" id="{CC8F68D8-C82C-BC4D-E605-1D1355958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182" y="3758129"/>
            <a:ext cx="5341406" cy="2992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800" name="Picture 8" descr="F5 góc học tập cùng loạt sản phẩm đồ dùng nội thất giảm nửa giá trên Shopee">
            <a:extLst>
              <a:ext uri="{FF2B5EF4-FFF2-40B4-BE49-F238E27FC236}">
                <a16:creationId xmlns:a16="http://schemas.microsoft.com/office/drawing/2014/main" id="{7052A5C3-81F1-555D-34A7-7A63FC2446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59" t="4701" r="5131"/>
          <a:stretch/>
        </p:blipFill>
        <p:spPr bwMode="auto">
          <a:xfrm>
            <a:off x="6786080" y="3812494"/>
            <a:ext cx="5322249" cy="2937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86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wipe(down)">
                                      <p:cBhvr>
                                        <p:cTn id="15" dur="500"/>
                                        <p:tgtEl>
                                          <p:spTgt spid="3379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33798"/>
                                        </p:tgtEl>
                                        <p:attrNameLst>
                                          <p:attrName>style.visibility</p:attrName>
                                        </p:attrNameLst>
                                      </p:cBhvr>
                                      <p:to>
                                        <p:strVal val="visible"/>
                                      </p:to>
                                    </p:set>
                                    <p:anim calcmode="lin" valueType="num">
                                      <p:cBhvr>
                                        <p:cTn id="19" dur="500" fill="hold"/>
                                        <p:tgtEl>
                                          <p:spTgt spid="33798"/>
                                        </p:tgtEl>
                                        <p:attrNameLst>
                                          <p:attrName>ppt_w</p:attrName>
                                        </p:attrNameLst>
                                      </p:cBhvr>
                                      <p:tavLst>
                                        <p:tav tm="0">
                                          <p:val>
                                            <p:fltVal val="0"/>
                                          </p:val>
                                        </p:tav>
                                        <p:tav tm="100000">
                                          <p:val>
                                            <p:strVal val="#ppt_w"/>
                                          </p:val>
                                        </p:tav>
                                      </p:tavLst>
                                    </p:anim>
                                    <p:anim calcmode="lin" valueType="num">
                                      <p:cBhvr>
                                        <p:cTn id="20" dur="500" fill="hold"/>
                                        <p:tgtEl>
                                          <p:spTgt spid="33798"/>
                                        </p:tgtEl>
                                        <p:attrNameLst>
                                          <p:attrName>ppt_h</p:attrName>
                                        </p:attrNameLst>
                                      </p:cBhvr>
                                      <p:tavLst>
                                        <p:tav tm="0">
                                          <p:val>
                                            <p:fltVal val="0"/>
                                          </p:val>
                                        </p:tav>
                                        <p:tav tm="100000">
                                          <p:val>
                                            <p:strVal val="#ppt_h"/>
                                          </p:val>
                                        </p:tav>
                                      </p:tavLst>
                                    </p:anim>
                                    <p:animEffect transition="in" filter="fade">
                                      <p:cBhvr>
                                        <p:cTn id="21" dur="500"/>
                                        <p:tgtEl>
                                          <p:spTgt spid="33798"/>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33800"/>
                                        </p:tgtEl>
                                        <p:attrNameLst>
                                          <p:attrName>style.visibility</p:attrName>
                                        </p:attrNameLst>
                                      </p:cBhvr>
                                      <p:to>
                                        <p:strVal val="visible"/>
                                      </p:to>
                                    </p:set>
                                    <p:anim calcmode="lin" valueType="num">
                                      <p:cBhvr>
                                        <p:cTn id="25" dur="500" fill="hold"/>
                                        <p:tgtEl>
                                          <p:spTgt spid="33800"/>
                                        </p:tgtEl>
                                        <p:attrNameLst>
                                          <p:attrName>ppt_w</p:attrName>
                                        </p:attrNameLst>
                                      </p:cBhvr>
                                      <p:tavLst>
                                        <p:tav tm="0">
                                          <p:val>
                                            <p:fltVal val="0"/>
                                          </p:val>
                                        </p:tav>
                                        <p:tav tm="100000">
                                          <p:val>
                                            <p:strVal val="#ppt_w"/>
                                          </p:val>
                                        </p:tav>
                                      </p:tavLst>
                                    </p:anim>
                                    <p:anim calcmode="lin" valueType="num">
                                      <p:cBhvr>
                                        <p:cTn id="26" dur="500" fill="hold"/>
                                        <p:tgtEl>
                                          <p:spTgt spid="33800"/>
                                        </p:tgtEl>
                                        <p:attrNameLst>
                                          <p:attrName>ppt_h</p:attrName>
                                        </p:attrNameLst>
                                      </p:cBhvr>
                                      <p:tavLst>
                                        <p:tav tm="0">
                                          <p:val>
                                            <p:fltVal val="0"/>
                                          </p:val>
                                        </p:tav>
                                        <p:tav tm="100000">
                                          <p:val>
                                            <p:strVal val="#ppt_h"/>
                                          </p:val>
                                        </p:tav>
                                      </p:tavLst>
                                    </p:anim>
                                    <p:animEffect transition="in" filter="fade">
                                      <p:cBhvr>
                                        <p:cTn id="27"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BFEAE-0C2B-4C3B-74C5-7DA12218DD5D}"/>
              </a:ext>
            </a:extLst>
          </p:cNvPr>
          <p:cNvSpPr>
            <a:spLocks noGrp="1"/>
          </p:cNvSpPr>
          <p:nvPr>
            <p:ph idx="1"/>
          </p:nvPr>
        </p:nvSpPr>
        <p:spPr>
          <a:xfrm>
            <a:off x="1118935" y="2314074"/>
            <a:ext cx="10607843" cy="2775284"/>
          </a:xfrm>
        </p:spPr>
        <p:txBody>
          <a:bodyPr>
            <a:noAutofit/>
          </a:bodyPr>
          <a:lstStyle/>
          <a:p>
            <a:pPr algn="just" eaLnBrk="1" hangingPunct="1">
              <a:buFont typeface="Wingdings 2" panose="05020102010507070707" pitchFamily="18" charset="2"/>
              <a:buNone/>
            </a:pPr>
            <a:r>
              <a:rPr lang="vi-VN" altLang="en-US" sz="40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a:solidFill>
                  <a:schemeClr val="tx1"/>
                </a:solidFill>
                <a:latin typeface="Times New Roman" panose="02020603050405020304" pitchFamily="18" charset="0"/>
                <a:cs typeface="Times New Roman" panose="02020603050405020304" pitchFamily="18" charset="0"/>
              </a:rPr>
              <a:t>Internet cung cấp cho mọi người khả năng khai thác nhiều dịch vụ thông tin khác nhau.</a:t>
            </a:r>
          </a:p>
          <a:p>
            <a:pPr algn="just" eaLnBrk="1" hangingPunct="1">
              <a:buFont typeface="Wingdings 2" panose="05020102010507070707" pitchFamily="18" charset="2"/>
              <a:buNone/>
            </a:pPr>
            <a:r>
              <a:rPr lang="vi-VN" altLang="en-US" sz="400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a:solidFill>
                  <a:schemeClr val="tx1"/>
                </a:solidFill>
                <a:latin typeface="Times New Roman" panose="02020603050405020304" pitchFamily="18" charset="0"/>
                <a:cs typeface="Times New Roman" panose="02020603050405020304" pitchFamily="18" charset="0"/>
              </a:rPr>
              <a:t>Mạng Internet là của chung, được giao tiếp với nhau bằng một giao thức thống nhất TCP/IP.</a:t>
            </a:r>
            <a:endParaRPr lang="en-US" altLang="vi-VN" sz="400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7C5B098-67E5-FF3F-02E9-5A567806B5A2}"/>
              </a:ext>
            </a:extLst>
          </p:cNvPr>
          <p:cNvSpPr>
            <a:spLocks noGrp="1"/>
          </p:cNvSpPr>
          <p:nvPr>
            <p:ph type="title"/>
          </p:nvPr>
        </p:nvSpPr>
        <p:spPr>
          <a:xfrm>
            <a:off x="635667" y="66765"/>
            <a:ext cx="11091111" cy="533400"/>
          </a:xfrm>
        </p:spPr>
        <p:txBody>
          <a:bodyPr>
            <a:noAutofit/>
          </a:bodyPr>
          <a:lstStyle/>
          <a:p>
            <a:pPr algn="ctr" eaLnBrk="1" hangingPunct="1"/>
            <a:r>
              <a:rPr lang="en-US" altLang="en-US" b="1">
                <a:solidFill>
                  <a:srgbClr val="002060"/>
                </a:solidFill>
                <a:latin typeface="Times New Roman" panose="02020603050405020304" pitchFamily="18" charset="0"/>
                <a:cs typeface="Times New Roman" panose="02020603050405020304" pitchFamily="18" charset="0"/>
              </a:rPr>
              <a:t>BÀI 2.  MẠNG THÔNG TIN TOÀN CẦU INTERNET</a:t>
            </a:r>
          </a:p>
        </p:txBody>
      </p:sp>
      <p:sp>
        <p:nvSpPr>
          <p:cNvPr id="6" name="Rectangle 3">
            <a:extLst>
              <a:ext uri="{FF2B5EF4-FFF2-40B4-BE49-F238E27FC236}">
                <a16:creationId xmlns:a16="http://schemas.microsoft.com/office/drawing/2014/main" id="{3D6EF3DC-4F15-92F1-ECE3-959EC7893C36}"/>
              </a:ext>
            </a:extLst>
          </p:cNvPr>
          <p:cNvSpPr txBox="1">
            <a:spLocks noChangeArrowheads="1"/>
          </p:cNvSpPr>
          <p:nvPr/>
        </p:nvSpPr>
        <p:spPr>
          <a:xfrm>
            <a:off x="1600200" y="847519"/>
            <a:ext cx="4495800" cy="5334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defRPr/>
            </a:pPr>
            <a:r>
              <a:rPr lang="en-US" altLang="en-US" sz="4000" b="1">
                <a:solidFill>
                  <a:srgbClr val="002060"/>
                </a:solidFill>
                <a:latin typeface="Times New Roman" panose="02020603050405020304" pitchFamily="18" charset="0"/>
                <a:cs typeface="Times New Roman" panose="02020603050405020304" pitchFamily="18" charset="0"/>
              </a:rPr>
              <a:t>1. Internet là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1B335EB3-4A4B-449B-9FF5-49E5508605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70038"/>
            <a:ext cx="91440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8909BDBC-92FE-27BA-0965-786FDA57EC06}"/>
              </a:ext>
            </a:extLst>
          </p:cNvPr>
          <p:cNvSpPr>
            <a:spLocks noGrp="1"/>
          </p:cNvSpPr>
          <p:nvPr>
            <p:ph type="title"/>
          </p:nvPr>
        </p:nvSpPr>
        <p:spPr>
          <a:xfrm>
            <a:off x="635667" y="66765"/>
            <a:ext cx="11091111" cy="533400"/>
          </a:xfrm>
        </p:spPr>
        <p:txBody>
          <a:bodyPr>
            <a:noAutofit/>
          </a:bodyPr>
          <a:lstStyle/>
          <a:p>
            <a:pPr algn="ctr" eaLnBrk="1" hangingPunct="1"/>
            <a:r>
              <a:rPr lang="en-US" altLang="en-US" b="1">
                <a:solidFill>
                  <a:srgbClr val="002060"/>
                </a:solidFill>
                <a:latin typeface="Times New Roman" panose="02020603050405020304" pitchFamily="18" charset="0"/>
                <a:cs typeface="Times New Roman" panose="02020603050405020304" pitchFamily="18" charset="0"/>
              </a:rPr>
              <a:t>BÀI 2.  MẠNG THÔNG TIN TOÀN CẦU INTERNET</a:t>
            </a:r>
          </a:p>
        </p:txBody>
      </p:sp>
      <p:sp>
        <p:nvSpPr>
          <p:cNvPr id="7" name="Rectangle 3">
            <a:extLst>
              <a:ext uri="{FF2B5EF4-FFF2-40B4-BE49-F238E27FC236}">
                <a16:creationId xmlns:a16="http://schemas.microsoft.com/office/drawing/2014/main" id="{22396C89-58F5-9C32-8787-A150CE1C0B89}"/>
              </a:ext>
            </a:extLst>
          </p:cNvPr>
          <p:cNvSpPr txBox="1">
            <a:spLocks noChangeArrowheads="1"/>
          </p:cNvSpPr>
          <p:nvPr/>
        </p:nvSpPr>
        <p:spPr>
          <a:xfrm>
            <a:off x="1524000" y="723842"/>
            <a:ext cx="8907379" cy="7225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l" eaLnBrk="1" hangingPunct="1">
              <a:buNone/>
              <a:defRPr/>
            </a:pPr>
            <a:r>
              <a:rPr lang="en-US" altLang="en-US" sz="36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Một số dịch vụ trên Internet</a:t>
            </a:r>
            <a:endParaRPr lang="en-US" alt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7CA52249-C4ED-6F03-FDEF-D2F89B8158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8989" y="994610"/>
            <a:ext cx="9914021" cy="573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8">
            <a:extLst>
              <a:ext uri="{FF2B5EF4-FFF2-40B4-BE49-F238E27FC236}">
                <a16:creationId xmlns:a16="http://schemas.microsoft.com/office/drawing/2014/main" id="{F4E38C11-88D5-FDA4-E7AC-3BBBCFCD380C}"/>
              </a:ext>
            </a:extLst>
          </p:cNvPr>
          <p:cNvSpPr>
            <a:spLocks noChangeArrowheads="1"/>
          </p:cNvSpPr>
          <p:nvPr/>
        </p:nvSpPr>
        <p:spPr bwMode="auto">
          <a:xfrm>
            <a:off x="4758489" y="361259"/>
            <a:ext cx="6781800" cy="2951619"/>
          </a:xfrm>
          <a:prstGeom prst="cloudCallout">
            <a:avLst>
              <a:gd name="adj1" fmla="val -25286"/>
              <a:gd name="adj2" fmla="val 81427"/>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latin typeface="Times New Roman" panose="02020603050405020304" pitchFamily="18" charset="0"/>
                <a:cs typeface="Times New Roman" panose="02020603050405020304" pitchFamily="18" charset="0"/>
              </a:rPr>
              <a:t>Em hãy kể tên một số dịch vụ cơ bản trên Internet?</a:t>
            </a:r>
          </a:p>
        </p:txBody>
      </p:sp>
      <p:sp>
        <p:nvSpPr>
          <p:cNvPr id="7" name="Rectangle 3">
            <a:extLst>
              <a:ext uri="{FF2B5EF4-FFF2-40B4-BE49-F238E27FC236}">
                <a16:creationId xmlns:a16="http://schemas.microsoft.com/office/drawing/2014/main" id="{EAED7C1E-3F70-BD49-99A2-F7E6BDF1DBA9}"/>
              </a:ext>
            </a:extLst>
          </p:cNvPr>
          <p:cNvSpPr txBox="1">
            <a:spLocks noChangeArrowheads="1"/>
          </p:cNvSpPr>
          <p:nvPr/>
        </p:nvSpPr>
        <p:spPr>
          <a:xfrm>
            <a:off x="304800" y="0"/>
            <a:ext cx="8907379" cy="7225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l" eaLnBrk="1" hangingPunct="1">
              <a:buNone/>
              <a:defRPr/>
            </a:pPr>
            <a:r>
              <a:rPr lang="en-US" altLang="en-US" sz="36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Một số dịch vụ trên Internet</a:t>
            </a:r>
            <a:endParaRPr lang="en-US" alt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fade">
                                      <p:cBhvr>
                                        <p:cTn id="11" dur="125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A761D90F-8240-8707-5EEC-CB202A8C20BA}"/>
              </a:ext>
            </a:extLst>
          </p:cNvPr>
          <p:cNvSpPr>
            <a:spLocks noChangeArrowheads="1"/>
          </p:cNvSpPr>
          <p:nvPr/>
        </p:nvSpPr>
        <p:spPr bwMode="auto">
          <a:xfrm>
            <a:off x="1562100" y="688430"/>
            <a:ext cx="906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3600" b="1">
                <a:latin typeface="Times New Roman" panose="02020603050405020304" pitchFamily="18" charset="0"/>
                <a:cs typeface="Times New Roman" panose="02020603050405020304" pitchFamily="18" charset="0"/>
              </a:rPr>
              <a:t>a) Tổ chức và khai thác thông tin trên web</a:t>
            </a:r>
            <a:endParaRPr lang="en-US" altLang="en-US" sz="3600" b="1" i="1">
              <a:latin typeface="Times New Roman" panose="02020603050405020304" pitchFamily="18" charset="0"/>
              <a:cs typeface="Times New Roman" panose="02020603050405020304" pitchFamily="18" charset="0"/>
            </a:endParaRPr>
          </a:p>
        </p:txBody>
      </p:sp>
      <p:sp>
        <p:nvSpPr>
          <p:cNvPr id="49190" name="Rectangle 38">
            <a:extLst>
              <a:ext uri="{FF2B5EF4-FFF2-40B4-BE49-F238E27FC236}">
                <a16:creationId xmlns:a16="http://schemas.microsoft.com/office/drawing/2014/main" id="{47E80F5E-743A-B744-F164-3504F7E3C8BB}"/>
              </a:ext>
            </a:extLst>
          </p:cNvPr>
          <p:cNvSpPr>
            <a:spLocks noChangeArrowheads="1"/>
          </p:cNvSpPr>
          <p:nvPr/>
        </p:nvSpPr>
        <p:spPr bwMode="auto">
          <a:xfrm>
            <a:off x="830178" y="2588378"/>
            <a:ext cx="979972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4400" b="1">
                <a:latin typeface="Times New Roman" panose="02020603050405020304" pitchFamily="18" charset="0"/>
                <a:cs typeface="Times New Roman" panose="02020603050405020304" pitchFamily="18" charset="0"/>
              </a:rPr>
              <a:t>Nêu cách thức tổ chức và khai thác thông tin trên web?</a:t>
            </a:r>
          </a:p>
        </p:txBody>
      </p:sp>
      <p:sp>
        <p:nvSpPr>
          <p:cNvPr id="49194" name="Rectangle 42">
            <a:extLst>
              <a:ext uri="{FF2B5EF4-FFF2-40B4-BE49-F238E27FC236}">
                <a16:creationId xmlns:a16="http://schemas.microsoft.com/office/drawing/2014/main" id="{36F27018-7ED0-D9B7-C6E4-2C2022DB9FAC}"/>
              </a:ext>
            </a:extLst>
          </p:cNvPr>
          <p:cNvSpPr>
            <a:spLocks noChangeArrowheads="1"/>
          </p:cNvSpPr>
          <p:nvPr/>
        </p:nvSpPr>
        <p:spPr bwMode="auto">
          <a:xfrm>
            <a:off x="2779317" y="1280087"/>
            <a:ext cx="63023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4000" b="1">
                <a:latin typeface="Times New Roman" panose="02020603050405020304" pitchFamily="18" charset="0"/>
                <a:cs typeface="Times New Roman" panose="02020603050405020304" pitchFamily="18" charset="0"/>
              </a:rPr>
              <a:t>3 chữ WWW có ý nghĩa gì</a:t>
            </a:r>
            <a:r>
              <a:rPr lang="en-US" altLang="en-US" sz="4000" b="1">
                <a:latin typeface="Times New Roman" panose="02020603050405020304" pitchFamily="18" charset="0"/>
                <a:cs typeface="Times New Roman" panose="02020603050405020304" pitchFamily="18" charset="0"/>
              </a:rPr>
              <a:t> ?</a:t>
            </a:r>
          </a:p>
        </p:txBody>
      </p:sp>
      <p:sp>
        <p:nvSpPr>
          <p:cNvPr id="49195" name="Rectangle 43">
            <a:extLst>
              <a:ext uri="{FF2B5EF4-FFF2-40B4-BE49-F238E27FC236}">
                <a16:creationId xmlns:a16="http://schemas.microsoft.com/office/drawing/2014/main" id="{2C09085B-19AB-8610-92A2-86EB4B901244}"/>
              </a:ext>
            </a:extLst>
          </p:cNvPr>
          <p:cNvSpPr>
            <a:spLocks noChangeArrowheads="1"/>
          </p:cNvSpPr>
          <p:nvPr/>
        </p:nvSpPr>
        <p:spPr bwMode="auto">
          <a:xfrm>
            <a:off x="547604" y="1884635"/>
            <a:ext cx="11435849" cy="338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en-US" sz="3600">
                <a:latin typeface="Times New Roman" panose="02020603050405020304" pitchFamily="18" charset="0"/>
                <a:cs typeface="Times New Roman" panose="02020603050405020304" pitchFamily="18" charset="0"/>
              </a:rPr>
              <a:t>Word Wide Web (Web): </a:t>
            </a:r>
            <a:r>
              <a:rPr lang="fr-FR" altLang="en-US" sz="3600" b="0">
                <a:latin typeface="Times New Roman" panose="02020603050405020304" pitchFamily="18" charset="0"/>
                <a:cs typeface="Times New Roman" panose="02020603050405020304" pitchFamily="18" charset="0"/>
              </a:rPr>
              <a:t>Cho phép tổ chức thông tin trên Internet dưới dạng các trang nội dung, gọi là các trang web. Bằng một trình duyệt web, người dùng có thể dễ dàng truy cập để xem các trang đó khi máy tính được kết nối với Internet.</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3600" b="0">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7EE68CE4-9F9D-6FD1-BFA4-08C980577997}"/>
              </a:ext>
            </a:extLst>
          </p:cNvPr>
          <p:cNvSpPr txBox="1">
            <a:spLocks noChangeArrowheads="1"/>
          </p:cNvSpPr>
          <p:nvPr/>
        </p:nvSpPr>
        <p:spPr>
          <a:xfrm>
            <a:off x="304800" y="0"/>
            <a:ext cx="8907379" cy="7225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l" eaLnBrk="1" hangingPunct="1">
              <a:buNone/>
              <a:defRPr/>
            </a:pPr>
            <a:r>
              <a:rPr lang="en-US" altLang="en-US" sz="36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Một số dịch vụ trên Internet</a:t>
            </a:r>
            <a:endParaRPr lang="en-US" alt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plus(in)">
                                      <p:cBhvr>
                                        <p:cTn id="7" dur="10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94"/>
                                        </p:tgtEl>
                                        <p:attrNameLst>
                                          <p:attrName>style.visibility</p:attrName>
                                        </p:attrNameLst>
                                      </p:cBhvr>
                                      <p:to>
                                        <p:strVal val="visible"/>
                                      </p:to>
                                    </p:set>
                                    <p:animEffect transition="in" filter="blinds(horizontal)">
                                      <p:cBhvr>
                                        <p:cTn id="12" dur="500"/>
                                        <p:tgtEl>
                                          <p:spTgt spid="4919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9194"/>
                                        </p:tgtEl>
                                      </p:cBhvr>
                                    </p:animEffect>
                                    <p:set>
                                      <p:cBhvr>
                                        <p:cTn id="17" dur="1" fill="hold">
                                          <p:stCondLst>
                                            <p:cond delay="499"/>
                                          </p:stCondLst>
                                        </p:cTn>
                                        <p:tgtEl>
                                          <p:spTgt spid="4919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90"/>
                                        </p:tgtEl>
                                        <p:attrNameLst>
                                          <p:attrName>style.visibility</p:attrName>
                                        </p:attrNameLst>
                                      </p:cBhvr>
                                      <p:to>
                                        <p:strVal val="visible"/>
                                      </p:to>
                                    </p:set>
                                    <p:animEffect transition="in" filter="blinds(horizontal)">
                                      <p:cBhvr>
                                        <p:cTn id="22" dur="500"/>
                                        <p:tgtEl>
                                          <p:spTgt spid="491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49190"/>
                                        </p:tgtEl>
                                      </p:cBhvr>
                                    </p:animEffect>
                                    <p:set>
                                      <p:cBhvr>
                                        <p:cTn id="27" dur="1" fill="hold">
                                          <p:stCondLst>
                                            <p:cond delay="499"/>
                                          </p:stCondLst>
                                        </p:cTn>
                                        <p:tgtEl>
                                          <p:spTgt spid="4919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9195"/>
                                        </p:tgtEl>
                                        <p:attrNameLst>
                                          <p:attrName>style.visibility</p:attrName>
                                        </p:attrNameLst>
                                      </p:cBhvr>
                                      <p:to>
                                        <p:strVal val="visible"/>
                                      </p:to>
                                    </p:set>
                                    <p:animEffect transition="in" filter="blinds(horizontal)">
                                      <p:cBhvr>
                                        <p:cTn id="32" dur="500"/>
                                        <p:tgtEl>
                                          <p:spTgt spid="49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49194" grpId="0"/>
      <p:bldP spid="49194" grpId="1"/>
      <p:bldP spid="491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BC99DEB4-8FCA-AFF2-E409-860639C21A93}"/>
              </a:ext>
            </a:extLst>
          </p:cNvPr>
          <p:cNvGrpSpPr>
            <a:grpSpLocks/>
          </p:cNvGrpSpPr>
          <p:nvPr/>
        </p:nvGrpSpPr>
        <p:grpSpPr bwMode="auto">
          <a:xfrm>
            <a:off x="3876175" y="2181727"/>
            <a:ext cx="5122863" cy="3529013"/>
            <a:chOff x="864" y="1065"/>
            <a:chExt cx="4003" cy="3039"/>
          </a:xfrm>
        </p:grpSpPr>
        <p:pic>
          <p:nvPicPr>
            <p:cNvPr id="16417" name="Picture 9">
              <a:extLst>
                <a:ext uri="{FF2B5EF4-FFF2-40B4-BE49-F238E27FC236}">
                  <a16:creationId xmlns:a16="http://schemas.microsoft.com/office/drawing/2014/main" id="{5B39BA01-67A6-0678-331B-D7F33EC54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1632"/>
              <a:ext cx="4003" cy="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10">
              <a:extLst>
                <a:ext uri="{FF2B5EF4-FFF2-40B4-BE49-F238E27FC236}">
                  <a16:creationId xmlns:a16="http://schemas.microsoft.com/office/drawing/2014/main" id="{05F6900A-114D-7184-CE1E-E2FF9734E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1065"/>
              <a:ext cx="4003"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5" name="AutoShape 11">
            <a:extLst>
              <a:ext uri="{FF2B5EF4-FFF2-40B4-BE49-F238E27FC236}">
                <a16:creationId xmlns:a16="http://schemas.microsoft.com/office/drawing/2014/main" id="{58AB0178-60AA-AE71-324E-BFF756784DE6}"/>
              </a:ext>
            </a:extLst>
          </p:cNvPr>
          <p:cNvSpPr>
            <a:spLocks noChangeArrowheads="1"/>
          </p:cNvSpPr>
          <p:nvPr/>
        </p:nvSpPr>
        <p:spPr bwMode="auto">
          <a:xfrm>
            <a:off x="2542675" y="5942515"/>
            <a:ext cx="1152525" cy="433387"/>
          </a:xfrm>
          <a:prstGeom prst="wedgeRectCallout">
            <a:avLst>
              <a:gd name="adj1" fmla="val 78097"/>
              <a:gd name="adj2" fmla="val -185167"/>
            </a:avLst>
          </a:prstGeom>
          <a:solidFill>
            <a:srgbClr val="FFFFCC"/>
          </a:solidFill>
          <a:ln w="9525">
            <a:solidFill>
              <a:srgbClr val="0000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solidFill>
                  <a:srgbClr val="FF0000"/>
                </a:solidFill>
                <a:latin typeface="Verdana" panose="020B0604030504040204" pitchFamily="34" charset="0"/>
              </a:rPr>
              <a:t>Văn bản</a:t>
            </a:r>
          </a:p>
        </p:txBody>
      </p:sp>
      <p:sp>
        <p:nvSpPr>
          <p:cNvPr id="26636" name="AutoShape 12">
            <a:extLst>
              <a:ext uri="{FF2B5EF4-FFF2-40B4-BE49-F238E27FC236}">
                <a16:creationId xmlns:a16="http://schemas.microsoft.com/office/drawing/2014/main" id="{F65EB431-F4F3-F894-D2CE-F258488CE76E}"/>
              </a:ext>
            </a:extLst>
          </p:cNvPr>
          <p:cNvSpPr>
            <a:spLocks noChangeArrowheads="1"/>
          </p:cNvSpPr>
          <p:nvPr/>
        </p:nvSpPr>
        <p:spPr bwMode="auto">
          <a:xfrm flipH="1">
            <a:off x="8662487" y="3350126"/>
            <a:ext cx="1116012" cy="433388"/>
          </a:xfrm>
          <a:prstGeom prst="wedgeRectCallout">
            <a:avLst>
              <a:gd name="adj1" fmla="val 151847"/>
              <a:gd name="adj2" fmla="val 20329"/>
            </a:avLst>
          </a:prstGeom>
          <a:solidFill>
            <a:srgbClr val="FFFFCC"/>
          </a:solidFill>
          <a:ln w="9525">
            <a:solidFill>
              <a:srgbClr val="0000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solidFill>
                  <a:srgbClr val="FF0000"/>
                </a:solidFill>
                <a:latin typeface="Verdana" panose="020B0604030504040204" pitchFamily="34" charset="0"/>
              </a:rPr>
              <a:t>Liên kết</a:t>
            </a:r>
          </a:p>
        </p:txBody>
      </p:sp>
      <p:sp>
        <p:nvSpPr>
          <p:cNvPr id="26637" name="AutoShape 13">
            <a:extLst>
              <a:ext uri="{FF2B5EF4-FFF2-40B4-BE49-F238E27FC236}">
                <a16:creationId xmlns:a16="http://schemas.microsoft.com/office/drawing/2014/main" id="{5D3BADE0-D386-C9B7-94B4-E78B698D5805}"/>
              </a:ext>
            </a:extLst>
          </p:cNvPr>
          <p:cNvSpPr>
            <a:spLocks noChangeArrowheads="1"/>
          </p:cNvSpPr>
          <p:nvPr/>
        </p:nvSpPr>
        <p:spPr bwMode="auto">
          <a:xfrm>
            <a:off x="8375149" y="4950327"/>
            <a:ext cx="1403350" cy="631825"/>
          </a:xfrm>
          <a:prstGeom prst="wedgeRectCallout">
            <a:avLst>
              <a:gd name="adj1" fmla="val -115500"/>
              <a:gd name="adj2" fmla="val -50250"/>
            </a:avLst>
          </a:prstGeom>
          <a:solidFill>
            <a:srgbClr val="FFFFCC"/>
          </a:solidFill>
          <a:ln w="9525">
            <a:solidFill>
              <a:srgbClr val="0000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solidFill>
                  <a:srgbClr val="FF0000"/>
                </a:solidFill>
                <a:latin typeface="Verdana" panose="020B0604030504040204" pitchFamily="34" charset="0"/>
              </a:rPr>
              <a:t>Âm thanh, Video</a:t>
            </a:r>
          </a:p>
        </p:txBody>
      </p:sp>
      <p:sp>
        <p:nvSpPr>
          <p:cNvPr id="26639" name="AutoShape 15">
            <a:extLst>
              <a:ext uri="{FF2B5EF4-FFF2-40B4-BE49-F238E27FC236}">
                <a16:creationId xmlns:a16="http://schemas.microsoft.com/office/drawing/2014/main" id="{2B8D3916-CB1E-2E7C-99F3-8DF2A6E078C6}"/>
              </a:ext>
            </a:extLst>
          </p:cNvPr>
          <p:cNvSpPr>
            <a:spLocks noChangeArrowheads="1"/>
          </p:cNvSpPr>
          <p:nvPr/>
        </p:nvSpPr>
        <p:spPr bwMode="auto">
          <a:xfrm>
            <a:off x="2545850" y="4132764"/>
            <a:ext cx="790575" cy="596900"/>
          </a:xfrm>
          <a:prstGeom prst="wedgeRectCallout">
            <a:avLst>
              <a:gd name="adj1" fmla="val 143977"/>
              <a:gd name="adj2" fmla="val -64361"/>
            </a:avLst>
          </a:prstGeom>
          <a:solidFill>
            <a:srgbClr val="FFFFCC"/>
          </a:solidFill>
          <a:ln w="9525">
            <a:solidFill>
              <a:srgbClr val="0000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solidFill>
                  <a:srgbClr val="FF0000"/>
                </a:solidFill>
                <a:latin typeface="Verdana" panose="020B0604030504040204" pitchFamily="34" charset="0"/>
              </a:rPr>
              <a:t>Hình ảnh</a:t>
            </a:r>
          </a:p>
        </p:txBody>
      </p:sp>
      <p:pic>
        <p:nvPicPr>
          <p:cNvPr id="5" name="Picture 4" descr="IE icon.jpg">
            <a:extLst>
              <a:ext uri="{FF2B5EF4-FFF2-40B4-BE49-F238E27FC236}">
                <a16:creationId xmlns:a16="http://schemas.microsoft.com/office/drawing/2014/main" id="{3808A89F-F111-3FD1-D1B3-A78D3E78E1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9075" y="2562727"/>
            <a:ext cx="1535113"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refox_ie_desktop_800x600.jpg">
            <a:extLst>
              <a:ext uri="{FF2B5EF4-FFF2-40B4-BE49-F238E27FC236}">
                <a16:creationId xmlns:a16="http://schemas.microsoft.com/office/drawing/2014/main" id="{690E50F6-8282-9977-61F0-95A5F65A24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9674" y="4772526"/>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E6FA739-959B-5AF6-C818-9F8B38B07E34}"/>
              </a:ext>
            </a:extLst>
          </p:cNvPr>
          <p:cNvSpPr>
            <a:spLocks noChangeArrowheads="1"/>
          </p:cNvSpPr>
          <p:nvPr/>
        </p:nvSpPr>
        <p:spPr bwMode="auto">
          <a:xfrm>
            <a:off x="3609474" y="4315326"/>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0">
                <a:solidFill>
                  <a:schemeClr val="tx2"/>
                </a:solidFill>
                <a:latin typeface="Arial" panose="020B0604020202020204" pitchFamily="34" charset="0"/>
              </a:rPr>
              <a:t>Internet Explorer</a:t>
            </a:r>
          </a:p>
        </p:txBody>
      </p:sp>
      <p:sp>
        <p:nvSpPr>
          <p:cNvPr id="8" name="Rectangle 7">
            <a:extLst>
              <a:ext uri="{FF2B5EF4-FFF2-40B4-BE49-F238E27FC236}">
                <a16:creationId xmlns:a16="http://schemas.microsoft.com/office/drawing/2014/main" id="{F1E7BDFE-1663-FBB1-E343-BA521E8B9F64}"/>
              </a:ext>
            </a:extLst>
          </p:cNvPr>
          <p:cNvSpPr>
            <a:spLocks noChangeArrowheads="1"/>
          </p:cNvSpPr>
          <p:nvPr/>
        </p:nvSpPr>
        <p:spPr bwMode="auto">
          <a:xfrm>
            <a:off x="5057275" y="6144126"/>
            <a:ext cx="215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0">
                <a:solidFill>
                  <a:schemeClr val="tx2"/>
                </a:solidFill>
                <a:latin typeface="Arial" panose="020B0604020202020204" pitchFamily="34" charset="0"/>
              </a:rPr>
              <a:t>Mozilla Firefox</a:t>
            </a:r>
          </a:p>
        </p:txBody>
      </p:sp>
      <p:pic>
        <p:nvPicPr>
          <p:cNvPr id="9" name="Picture 8" descr="Netscape.jpg">
            <a:extLst>
              <a:ext uri="{FF2B5EF4-FFF2-40B4-BE49-F238E27FC236}">
                <a16:creationId xmlns:a16="http://schemas.microsoft.com/office/drawing/2014/main" id="{D5F5466D-301C-68B0-F03D-21AE420069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0262" y="3269164"/>
            <a:ext cx="1509712"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9BB6894-E41B-A5D3-3976-F0968BB0C390}"/>
              </a:ext>
            </a:extLst>
          </p:cNvPr>
          <p:cNvSpPr>
            <a:spLocks noChangeArrowheads="1"/>
          </p:cNvSpPr>
          <p:nvPr/>
        </p:nvSpPr>
        <p:spPr bwMode="auto">
          <a:xfrm>
            <a:off x="6917824" y="4853489"/>
            <a:ext cx="286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0">
                <a:solidFill>
                  <a:schemeClr val="tx2"/>
                </a:solidFill>
                <a:latin typeface="Arial" panose="020B0604020202020204" pitchFamily="34" charset="0"/>
              </a:rPr>
              <a:t>Netscape Navigator</a:t>
            </a:r>
          </a:p>
        </p:txBody>
      </p:sp>
      <p:sp>
        <p:nvSpPr>
          <p:cNvPr id="26684" name="AutoShape 60">
            <a:hlinkClick r:id="rId7" action="ppaction://hlinksldjump"/>
            <a:extLst>
              <a:ext uri="{FF2B5EF4-FFF2-40B4-BE49-F238E27FC236}">
                <a16:creationId xmlns:a16="http://schemas.microsoft.com/office/drawing/2014/main" id="{83629A84-AFEE-66E8-9569-C5626B3BF822}"/>
              </a:ext>
            </a:extLst>
          </p:cNvPr>
          <p:cNvSpPr>
            <a:spLocks noChangeArrowheads="1"/>
          </p:cNvSpPr>
          <p:nvPr/>
        </p:nvSpPr>
        <p:spPr bwMode="auto">
          <a:xfrm>
            <a:off x="7441699" y="2405564"/>
            <a:ext cx="1079500" cy="863600"/>
          </a:xfrm>
          <a:prstGeom prst="foldedCorner">
            <a:avLst>
              <a:gd name="adj" fmla="val 12500"/>
            </a:avLst>
          </a:prstGeom>
          <a:solidFill>
            <a:srgbClr val="FFFFCC"/>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i="1">
                <a:solidFill>
                  <a:srgbClr val="0000CC"/>
                </a:solidFill>
                <a:latin typeface="Verdana" panose="020B0604030504040204" pitchFamily="34" charset="0"/>
              </a:rPr>
              <a:t>Trang Web</a:t>
            </a:r>
          </a:p>
        </p:txBody>
      </p:sp>
      <p:pic>
        <p:nvPicPr>
          <p:cNvPr id="26685" name="Picture 61" descr="schl061">
            <a:extLst>
              <a:ext uri="{FF2B5EF4-FFF2-40B4-BE49-F238E27FC236}">
                <a16:creationId xmlns:a16="http://schemas.microsoft.com/office/drawing/2014/main" id="{9D113A9F-277D-A579-0DFE-8DCCE8CEDA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2113" y="2189665"/>
            <a:ext cx="158432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6" name="Line 62">
            <a:extLst>
              <a:ext uri="{FF2B5EF4-FFF2-40B4-BE49-F238E27FC236}">
                <a16:creationId xmlns:a16="http://schemas.microsoft.com/office/drawing/2014/main" id="{AC802850-AF41-2CCF-6142-1257E475B7C7}"/>
              </a:ext>
            </a:extLst>
          </p:cNvPr>
          <p:cNvSpPr>
            <a:spLocks noChangeShapeType="1"/>
          </p:cNvSpPr>
          <p:nvPr/>
        </p:nvSpPr>
        <p:spPr bwMode="auto">
          <a:xfrm>
            <a:off x="4922338" y="2837364"/>
            <a:ext cx="2300287" cy="0"/>
          </a:xfrm>
          <a:prstGeom prst="line">
            <a:avLst/>
          </a:prstGeom>
          <a:noFill/>
          <a:ln w="3810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6687" name="Text Box 63">
            <a:extLst>
              <a:ext uri="{FF2B5EF4-FFF2-40B4-BE49-F238E27FC236}">
                <a16:creationId xmlns:a16="http://schemas.microsoft.com/office/drawing/2014/main" id="{ED8B5EF8-2461-9822-A067-4695DDC242DF}"/>
              </a:ext>
            </a:extLst>
          </p:cNvPr>
          <p:cNvSpPr txBox="1">
            <a:spLocks noChangeArrowheads="1"/>
          </p:cNvSpPr>
          <p:nvPr/>
        </p:nvSpPr>
        <p:spPr bwMode="auto">
          <a:xfrm>
            <a:off x="5425574" y="2405564"/>
            <a:ext cx="1303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i="1">
                <a:solidFill>
                  <a:schemeClr val="tx2"/>
                </a:solidFill>
                <a:latin typeface="Verdana" panose="020B0604030504040204" pitchFamily="34" charset="0"/>
              </a:rPr>
              <a:t>Truy cập</a:t>
            </a:r>
          </a:p>
        </p:txBody>
      </p:sp>
      <p:sp>
        <p:nvSpPr>
          <p:cNvPr id="26688" name="Text Box 64" descr="Large grid">
            <a:extLst>
              <a:ext uri="{FF2B5EF4-FFF2-40B4-BE49-F238E27FC236}">
                <a16:creationId xmlns:a16="http://schemas.microsoft.com/office/drawing/2014/main" id="{6E39CB29-AC9E-EAAB-98B6-6F85DBC0A41C}"/>
              </a:ext>
            </a:extLst>
          </p:cNvPr>
          <p:cNvSpPr txBox="1">
            <a:spLocks noChangeArrowheads="1"/>
          </p:cNvSpPr>
          <p:nvPr/>
        </p:nvSpPr>
        <p:spPr bwMode="auto">
          <a:xfrm>
            <a:off x="4866774" y="3248526"/>
            <a:ext cx="2534668" cy="400110"/>
          </a:xfrm>
          <a:prstGeom prst="rect">
            <a:avLst/>
          </a:prstGeom>
          <a:blipFill dpi="0" rotWithShape="0">
            <a:blip r:embed="rId9"/>
            <a:srcRect/>
            <a:tile tx="0" ty="0" sx="100000" sy="100000" flip="none" algn="tl"/>
          </a:blipFill>
          <a:ln w="9525">
            <a:solidFill>
              <a:srgbClr val="FF0000"/>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i="1">
                <a:solidFill>
                  <a:srgbClr val="FF0066"/>
                </a:solidFill>
                <a:latin typeface="Verdana" panose="020B0604030504040204" pitchFamily="34" charset="0"/>
              </a:rPr>
              <a:t>Trình duyệt web</a:t>
            </a:r>
          </a:p>
        </p:txBody>
      </p:sp>
      <p:sp>
        <p:nvSpPr>
          <p:cNvPr id="26689" name="Text Box 65">
            <a:extLst>
              <a:ext uri="{FF2B5EF4-FFF2-40B4-BE49-F238E27FC236}">
                <a16:creationId xmlns:a16="http://schemas.microsoft.com/office/drawing/2014/main" id="{20FC7208-EE36-E297-B62A-3CB26D134EC4}"/>
              </a:ext>
            </a:extLst>
          </p:cNvPr>
          <p:cNvSpPr txBox="1">
            <a:spLocks noChangeArrowheads="1"/>
          </p:cNvSpPr>
          <p:nvPr/>
        </p:nvSpPr>
        <p:spPr bwMode="auto">
          <a:xfrm>
            <a:off x="5827966" y="2765926"/>
            <a:ext cx="677108" cy="4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3300"/>
                </a:solidFill>
                <a:latin typeface="Verdana" panose="020B0604030504040204" pitchFamily="34" charset="0"/>
              </a:rPr>
              <a:t>=</a:t>
            </a:r>
          </a:p>
        </p:txBody>
      </p:sp>
      <p:grpSp>
        <p:nvGrpSpPr>
          <p:cNvPr id="3" name="Group 66">
            <a:extLst>
              <a:ext uri="{FF2B5EF4-FFF2-40B4-BE49-F238E27FC236}">
                <a16:creationId xmlns:a16="http://schemas.microsoft.com/office/drawing/2014/main" id="{6D6BE6CA-4C2A-1009-5B44-844D6DF620E5}"/>
              </a:ext>
            </a:extLst>
          </p:cNvPr>
          <p:cNvGrpSpPr>
            <a:grpSpLocks/>
          </p:cNvGrpSpPr>
          <p:nvPr/>
        </p:nvGrpSpPr>
        <p:grpSpPr bwMode="auto">
          <a:xfrm>
            <a:off x="5138237" y="5142414"/>
            <a:ext cx="2159000" cy="1503362"/>
            <a:chOff x="2160" y="2880"/>
            <a:chExt cx="1536" cy="1425"/>
          </a:xfrm>
        </p:grpSpPr>
        <p:pic>
          <p:nvPicPr>
            <p:cNvPr id="16415" name="Picture 67" descr="j0300520">
              <a:extLst>
                <a:ext uri="{FF2B5EF4-FFF2-40B4-BE49-F238E27FC236}">
                  <a16:creationId xmlns:a16="http://schemas.microsoft.com/office/drawing/2014/main" id="{AC8AFB38-51F2-804A-BE82-7BACBEA2896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339" y="2880"/>
              <a:ext cx="1121"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Text Box 68">
              <a:extLst>
                <a:ext uri="{FF2B5EF4-FFF2-40B4-BE49-F238E27FC236}">
                  <a16:creationId xmlns:a16="http://schemas.microsoft.com/office/drawing/2014/main" id="{1AB78128-7EC2-E453-6C81-507055B4E5AF}"/>
                </a:ext>
              </a:extLst>
            </p:cNvPr>
            <p:cNvSpPr txBox="1">
              <a:spLocks noChangeArrowheads="1"/>
            </p:cNvSpPr>
            <p:nvPr/>
          </p:nvSpPr>
          <p:spPr bwMode="auto">
            <a:xfrm>
              <a:off x="2160" y="3697"/>
              <a:ext cx="1536"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i="1">
                  <a:solidFill>
                    <a:schemeClr val="tx2"/>
                  </a:solidFill>
                  <a:latin typeface="Times New Roman" panose="02020603050405020304" pitchFamily="18" charset="0"/>
                </a:rPr>
                <a:t>Tương tác với máy chủ</a:t>
              </a:r>
            </a:p>
          </p:txBody>
        </p:sp>
      </p:grpSp>
      <p:pic>
        <p:nvPicPr>
          <p:cNvPr id="26693" name="Picture 69" descr="MONITORS">
            <a:extLst>
              <a:ext uri="{FF2B5EF4-FFF2-40B4-BE49-F238E27FC236}">
                <a16:creationId xmlns:a16="http://schemas.microsoft.com/office/drawing/2014/main" id="{790CE4AA-1B6A-DBB4-AD0D-25EBAFAB54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0624" y="5091614"/>
            <a:ext cx="160178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4" name="Line 70">
            <a:extLst>
              <a:ext uri="{FF2B5EF4-FFF2-40B4-BE49-F238E27FC236}">
                <a16:creationId xmlns:a16="http://schemas.microsoft.com/office/drawing/2014/main" id="{9D0FF34D-1FD0-D448-E4A1-7EEEFAD64934}"/>
              </a:ext>
            </a:extLst>
          </p:cNvPr>
          <p:cNvSpPr>
            <a:spLocks noChangeShapeType="1"/>
          </p:cNvSpPr>
          <p:nvPr/>
        </p:nvSpPr>
        <p:spPr bwMode="auto">
          <a:xfrm flipH="1">
            <a:off x="3985713" y="4637589"/>
            <a:ext cx="1944687" cy="431800"/>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6695" name="Line 71">
            <a:extLst>
              <a:ext uri="{FF2B5EF4-FFF2-40B4-BE49-F238E27FC236}">
                <a16:creationId xmlns:a16="http://schemas.microsoft.com/office/drawing/2014/main" id="{E0246812-958D-BB3F-4593-A566A833641F}"/>
              </a:ext>
            </a:extLst>
          </p:cNvPr>
          <p:cNvSpPr>
            <a:spLocks noChangeShapeType="1"/>
          </p:cNvSpPr>
          <p:nvPr/>
        </p:nvSpPr>
        <p:spPr bwMode="auto">
          <a:xfrm>
            <a:off x="6073274" y="4637590"/>
            <a:ext cx="0" cy="504825"/>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6696" name="Line 72">
            <a:extLst>
              <a:ext uri="{FF2B5EF4-FFF2-40B4-BE49-F238E27FC236}">
                <a16:creationId xmlns:a16="http://schemas.microsoft.com/office/drawing/2014/main" id="{5C04918D-1E1F-2B24-173B-EE6A99B2D7C5}"/>
              </a:ext>
            </a:extLst>
          </p:cNvPr>
          <p:cNvSpPr>
            <a:spLocks noChangeShapeType="1"/>
          </p:cNvSpPr>
          <p:nvPr/>
        </p:nvSpPr>
        <p:spPr bwMode="auto">
          <a:xfrm>
            <a:off x="6146300" y="4637589"/>
            <a:ext cx="2232025" cy="431800"/>
          </a:xfrm>
          <a:prstGeom prst="line">
            <a:avLst/>
          </a:prstGeom>
          <a:noFill/>
          <a:ln w="9525">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nvGrpSpPr>
          <p:cNvPr id="4" name="Group 73">
            <a:extLst>
              <a:ext uri="{FF2B5EF4-FFF2-40B4-BE49-F238E27FC236}">
                <a16:creationId xmlns:a16="http://schemas.microsoft.com/office/drawing/2014/main" id="{1B56A340-B160-371E-A044-55882D955A46}"/>
              </a:ext>
            </a:extLst>
          </p:cNvPr>
          <p:cNvGrpSpPr>
            <a:grpSpLocks/>
          </p:cNvGrpSpPr>
          <p:nvPr/>
        </p:nvGrpSpPr>
        <p:grpSpPr bwMode="auto">
          <a:xfrm>
            <a:off x="2977650" y="5121776"/>
            <a:ext cx="2016125" cy="1531938"/>
            <a:chOff x="668" y="2853"/>
            <a:chExt cx="1540" cy="1369"/>
          </a:xfrm>
        </p:grpSpPr>
        <p:pic>
          <p:nvPicPr>
            <p:cNvPr id="16413" name="Picture 74">
              <a:extLst>
                <a:ext uri="{FF2B5EF4-FFF2-40B4-BE49-F238E27FC236}">
                  <a16:creationId xmlns:a16="http://schemas.microsoft.com/office/drawing/2014/main" id="{A6649291-909C-E154-8172-F8DA9E26F02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0" y="2853"/>
              <a:ext cx="1408"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4" name="Text Box 75">
              <a:extLst>
                <a:ext uri="{FF2B5EF4-FFF2-40B4-BE49-F238E27FC236}">
                  <a16:creationId xmlns:a16="http://schemas.microsoft.com/office/drawing/2014/main" id="{508DC8CB-70FD-077D-2254-CFFCC065B8D3}"/>
                </a:ext>
              </a:extLst>
            </p:cNvPr>
            <p:cNvSpPr txBox="1">
              <a:spLocks noChangeArrowheads="1"/>
            </p:cNvSpPr>
            <p:nvPr/>
          </p:nvSpPr>
          <p:spPr bwMode="auto">
            <a:xfrm>
              <a:off x="668" y="3649"/>
              <a:ext cx="1540"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i="1">
                  <a:solidFill>
                    <a:schemeClr val="tx2"/>
                  </a:solidFill>
                  <a:latin typeface="Times New Roman" panose="02020603050405020304" pitchFamily="18" charset="0"/>
                </a:rPr>
                <a:t>Truy cập các trang Web</a:t>
              </a:r>
            </a:p>
          </p:txBody>
        </p:sp>
      </p:grpSp>
      <p:sp>
        <p:nvSpPr>
          <p:cNvPr id="26700" name="Text Box 76">
            <a:extLst>
              <a:ext uri="{FF2B5EF4-FFF2-40B4-BE49-F238E27FC236}">
                <a16:creationId xmlns:a16="http://schemas.microsoft.com/office/drawing/2014/main" id="{5772C25F-B10E-9B74-F48D-3EF4405554EA}"/>
              </a:ext>
            </a:extLst>
          </p:cNvPr>
          <p:cNvSpPr txBox="1">
            <a:spLocks noChangeArrowheads="1"/>
          </p:cNvSpPr>
          <p:nvPr/>
        </p:nvSpPr>
        <p:spPr bwMode="auto">
          <a:xfrm>
            <a:off x="6943225" y="6006014"/>
            <a:ext cx="2803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i="1">
                <a:solidFill>
                  <a:schemeClr val="tx2"/>
                </a:solidFill>
                <a:latin typeface="Times New Roman" panose="02020603050405020304" pitchFamily="18" charset="0"/>
              </a:rPr>
              <a:t>Tương tác với các tài nguyên khác của Internet</a:t>
            </a:r>
          </a:p>
        </p:txBody>
      </p:sp>
      <p:sp>
        <p:nvSpPr>
          <p:cNvPr id="26701" name="Text Box 77" descr="Large grid">
            <a:extLst>
              <a:ext uri="{FF2B5EF4-FFF2-40B4-BE49-F238E27FC236}">
                <a16:creationId xmlns:a16="http://schemas.microsoft.com/office/drawing/2014/main" id="{9188C412-45D7-6BF4-9070-A982CFB87D65}"/>
              </a:ext>
            </a:extLst>
          </p:cNvPr>
          <p:cNvSpPr txBox="1">
            <a:spLocks noChangeArrowheads="1"/>
          </p:cNvSpPr>
          <p:nvPr/>
        </p:nvSpPr>
        <p:spPr bwMode="auto">
          <a:xfrm>
            <a:off x="3157038" y="3916864"/>
            <a:ext cx="6624637" cy="711200"/>
          </a:xfrm>
          <a:prstGeom prst="rect">
            <a:avLst/>
          </a:prstGeom>
          <a:blipFill dpi="0" rotWithShape="0">
            <a:blip r:embed="rId9"/>
            <a:srcRect/>
            <a:tile tx="0" ty="0" sx="100000" sy="100000" flip="none" algn="tl"/>
          </a:blip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i="1">
                <a:solidFill>
                  <a:schemeClr val="tx2"/>
                </a:solidFill>
                <a:latin typeface="Verdana" panose="020B0604030504040204" pitchFamily="34" charset="0"/>
              </a:rPr>
              <a:t>Chương trình giúp người dùng giao tiếp với WWW</a:t>
            </a:r>
          </a:p>
        </p:txBody>
      </p:sp>
      <p:sp>
        <p:nvSpPr>
          <p:cNvPr id="13" name="Rectangle 3">
            <a:extLst>
              <a:ext uri="{FF2B5EF4-FFF2-40B4-BE49-F238E27FC236}">
                <a16:creationId xmlns:a16="http://schemas.microsoft.com/office/drawing/2014/main" id="{6FCD1C36-A2B5-2496-43AD-7D0E54F72708}"/>
              </a:ext>
            </a:extLst>
          </p:cNvPr>
          <p:cNvSpPr>
            <a:spLocks noChangeArrowheads="1"/>
          </p:cNvSpPr>
          <p:nvPr/>
        </p:nvSpPr>
        <p:spPr bwMode="auto">
          <a:xfrm>
            <a:off x="1562100" y="688430"/>
            <a:ext cx="906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3600" b="1">
                <a:latin typeface="Times New Roman" panose="02020603050405020304" pitchFamily="18" charset="0"/>
                <a:cs typeface="Times New Roman" panose="02020603050405020304" pitchFamily="18" charset="0"/>
              </a:rPr>
              <a:t>a) Tổ chức và khai thác thông tin trên web</a:t>
            </a:r>
            <a:endParaRPr lang="en-US" altLang="en-US" sz="3600" b="1" i="1">
              <a:latin typeface="Times New Roman" panose="02020603050405020304" pitchFamily="18" charset="0"/>
              <a:cs typeface="Times New Roman" panose="02020603050405020304" pitchFamily="18" charset="0"/>
            </a:endParaRPr>
          </a:p>
        </p:txBody>
      </p:sp>
      <p:sp>
        <p:nvSpPr>
          <p:cNvPr id="14" name="Rectangle 3">
            <a:extLst>
              <a:ext uri="{FF2B5EF4-FFF2-40B4-BE49-F238E27FC236}">
                <a16:creationId xmlns:a16="http://schemas.microsoft.com/office/drawing/2014/main" id="{AE9FBF91-519D-66DB-4C61-A263A672B640}"/>
              </a:ext>
            </a:extLst>
          </p:cNvPr>
          <p:cNvSpPr txBox="1">
            <a:spLocks noChangeArrowheads="1"/>
          </p:cNvSpPr>
          <p:nvPr/>
        </p:nvSpPr>
        <p:spPr>
          <a:xfrm>
            <a:off x="304800" y="0"/>
            <a:ext cx="8907379" cy="7225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l" eaLnBrk="1" hangingPunct="1">
              <a:buNone/>
              <a:defRPr/>
            </a:pPr>
            <a:r>
              <a:rPr lang="en-US" altLang="en-US" sz="36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Một số dịch vụ trên Internet</a:t>
            </a:r>
            <a:endParaRPr lang="en-US" alt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36"/>
                                        </p:tgtEl>
                                        <p:attrNameLst>
                                          <p:attrName>style.visibility</p:attrName>
                                        </p:attrNameLst>
                                      </p:cBhvr>
                                      <p:to>
                                        <p:strVal val="visible"/>
                                      </p:to>
                                    </p:set>
                                    <p:animEffect transition="in" filter="wipe(left)">
                                      <p:cBhvr>
                                        <p:cTn id="12" dur="500"/>
                                        <p:tgtEl>
                                          <p:spTgt spid="266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635"/>
                                        </p:tgtEl>
                                        <p:attrNameLst>
                                          <p:attrName>style.visibility</p:attrName>
                                        </p:attrNameLst>
                                      </p:cBhvr>
                                      <p:to>
                                        <p:strVal val="visible"/>
                                      </p:to>
                                    </p:set>
                                    <p:animEffect transition="in" filter="wipe(up)">
                                      <p:cBhvr>
                                        <p:cTn id="17" dur="500"/>
                                        <p:tgtEl>
                                          <p:spTgt spid="266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37"/>
                                        </p:tgtEl>
                                        <p:attrNameLst>
                                          <p:attrName>style.visibility</p:attrName>
                                        </p:attrNameLst>
                                      </p:cBhvr>
                                      <p:to>
                                        <p:strVal val="visible"/>
                                      </p:to>
                                    </p:set>
                                    <p:animEffect transition="in" filter="wipe(left)">
                                      <p:cBhvr>
                                        <p:cTn id="22" dur="500"/>
                                        <p:tgtEl>
                                          <p:spTgt spid="266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639"/>
                                        </p:tgtEl>
                                        <p:attrNameLst>
                                          <p:attrName>style.visibility</p:attrName>
                                        </p:attrNameLst>
                                      </p:cBhvr>
                                      <p:to>
                                        <p:strVal val="visible"/>
                                      </p:to>
                                    </p:set>
                                    <p:animEffect transition="in" filter="wipe(up)">
                                      <p:cBhvr>
                                        <p:cTn id="27" dur="500"/>
                                        <p:tgtEl>
                                          <p:spTgt spid="266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26636"/>
                                        </p:tgtEl>
                                      </p:cBhvr>
                                    </p:animEffect>
                                    <p:set>
                                      <p:cBhvr>
                                        <p:cTn id="32" dur="1" fill="hold">
                                          <p:stCondLst>
                                            <p:cond delay="499"/>
                                          </p:stCondLst>
                                        </p:cTn>
                                        <p:tgtEl>
                                          <p:spTgt spid="26636"/>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26637"/>
                                        </p:tgtEl>
                                      </p:cBhvr>
                                    </p:animEffect>
                                    <p:set>
                                      <p:cBhvr>
                                        <p:cTn id="35" dur="1" fill="hold">
                                          <p:stCondLst>
                                            <p:cond delay="499"/>
                                          </p:stCondLst>
                                        </p:cTn>
                                        <p:tgtEl>
                                          <p:spTgt spid="26637"/>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26635"/>
                                        </p:tgtEl>
                                      </p:cBhvr>
                                    </p:animEffect>
                                    <p:set>
                                      <p:cBhvr>
                                        <p:cTn id="38" dur="1" fill="hold">
                                          <p:stCondLst>
                                            <p:cond delay="499"/>
                                          </p:stCondLst>
                                        </p:cTn>
                                        <p:tgtEl>
                                          <p:spTgt spid="26635"/>
                                        </p:tgtEl>
                                        <p:attrNameLst>
                                          <p:attrName>style.visibility</p:attrName>
                                        </p:attrNameLst>
                                      </p:cBhvr>
                                      <p:to>
                                        <p:strVal val="hidden"/>
                                      </p:to>
                                    </p:set>
                                  </p:childTnLst>
                                </p:cTn>
                              </p:par>
                              <p:par>
                                <p:cTn id="39" presetID="4" presetClass="exit" presetSubtype="16" fill="hold" grpId="1" nodeType="withEffect">
                                  <p:stCondLst>
                                    <p:cond delay="0"/>
                                  </p:stCondLst>
                                  <p:childTnLst>
                                    <p:animEffect transition="out" filter="box(in)">
                                      <p:cBhvr>
                                        <p:cTn id="40" dur="500"/>
                                        <p:tgtEl>
                                          <p:spTgt spid="26639"/>
                                        </p:tgtEl>
                                      </p:cBhvr>
                                    </p:animEffect>
                                    <p:set>
                                      <p:cBhvr>
                                        <p:cTn id="41" dur="1" fill="hold">
                                          <p:stCondLst>
                                            <p:cond delay="499"/>
                                          </p:stCondLst>
                                        </p:cTn>
                                        <p:tgtEl>
                                          <p:spTgt spid="26639"/>
                                        </p:tgtEl>
                                        <p:attrNameLst>
                                          <p:attrName>style.visibility</p:attrName>
                                        </p:attrNameLst>
                                      </p:cBhvr>
                                      <p:to>
                                        <p:strVal val="hidden"/>
                                      </p:to>
                                    </p:set>
                                  </p:childTnLst>
                                </p:cTn>
                              </p:par>
                              <p:par>
                                <p:cTn id="42" presetID="4" presetClass="exit" presetSubtype="16" fill="hold" nodeType="withEffect">
                                  <p:stCondLst>
                                    <p:cond delay="0"/>
                                  </p:stCondLst>
                                  <p:childTnLst>
                                    <p:animEffect transition="out" filter="box(in)">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6685"/>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6684"/>
                                        </p:tgtEl>
                                        <p:attrNameLst>
                                          <p:attrName>style.visibility</p:attrName>
                                        </p:attrNameLst>
                                      </p:cBhvr>
                                      <p:to>
                                        <p:strVal val="visible"/>
                                      </p:to>
                                    </p:set>
                                  </p:childTnLst>
                                </p:cTn>
                              </p:par>
                            </p:childTnLst>
                          </p:cTn>
                        </p:par>
                        <p:par>
                          <p:cTn id="52" fill="hold" nodeType="afterGroup">
                            <p:stCondLst>
                              <p:cond delay="0"/>
                            </p:stCondLst>
                            <p:childTnLst>
                              <p:par>
                                <p:cTn id="53" presetID="22" presetClass="entr" presetSubtype="8" repeatCount="4000" fill="hold" nodeType="afterEffect">
                                  <p:stCondLst>
                                    <p:cond delay="0"/>
                                  </p:stCondLst>
                                  <p:childTnLst>
                                    <p:set>
                                      <p:cBhvr>
                                        <p:cTn id="54" dur="1" fill="hold">
                                          <p:stCondLst>
                                            <p:cond delay="0"/>
                                          </p:stCondLst>
                                        </p:cTn>
                                        <p:tgtEl>
                                          <p:spTgt spid="26686"/>
                                        </p:tgtEl>
                                        <p:attrNameLst>
                                          <p:attrName>style.visibility</p:attrName>
                                        </p:attrNameLst>
                                      </p:cBhvr>
                                      <p:to>
                                        <p:strVal val="visible"/>
                                      </p:to>
                                    </p:set>
                                    <p:animEffect transition="in" filter="wipe(left)">
                                      <p:cBhvr>
                                        <p:cTn id="55" dur="1000"/>
                                        <p:tgtEl>
                                          <p:spTgt spid="26686"/>
                                        </p:tgtEl>
                                      </p:cBhvr>
                                    </p:animEffect>
                                  </p:childTnLst>
                                </p:cTn>
                              </p:par>
                              <p:par>
                                <p:cTn id="56" presetID="1" presetClass="entr" presetSubtype="0" fill="hold" nodeType="withEffect">
                                  <p:stCondLst>
                                    <p:cond delay="0"/>
                                  </p:stCondLst>
                                  <p:childTnLst>
                                    <p:set>
                                      <p:cBhvr>
                                        <p:cTn id="57" dur="1" fill="hold">
                                          <p:stCondLst>
                                            <p:cond delay="0"/>
                                          </p:stCondLst>
                                        </p:cTn>
                                        <p:tgtEl>
                                          <p:spTgt spid="26687"/>
                                        </p:tgtEl>
                                        <p:attrNameLst>
                                          <p:attrName>style.visibility</p:attrName>
                                        </p:attrNameLst>
                                      </p:cBhvr>
                                      <p:to>
                                        <p:strVal val="visible"/>
                                      </p:to>
                                    </p:set>
                                  </p:childTnLst>
                                </p:cTn>
                              </p:par>
                            </p:childTnLst>
                          </p:cTn>
                        </p:par>
                        <p:par>
                          <p:cTn id="58" fill="hold" nodeType="afterGroup">
                            <p:stCondLst>
                              <p:cond delay="4000"/>
                            </p:stCondLst>
                            <p:childTnLst>
                              <p:par>
                                <p:cTn id="59" presetID="1" presetClass="entr" presetSubtype="0" fill="hold" grpId="0" nodeType="afterEffect">
                                  <p:stCondLst>
                                    <p:cond delay="0"/>
                                  </p:stCondLst>
                                  <p:childTnLst>
                                    <p:set>
                                      <p:cBhvr>
                                        <p:cTn id="60" dur="1" fill="hold">
                                          <p:stCondLst>
                                            <p:cond delay="0"/>
                                          </p:stCondLst>
                                        </p:cTn>
                                        <p:tgtEl>
                                          <p:spTgt spid="26689"/>
                                        </p:tgtEl>
                                        <p:attrNameLst>
                                          <p:attrName>style.visibility</p:attrName>
                                        </p:attrNameLst>
                                      </p:cBhvr>
                                      <p:to>
                                        <p:strVal val="visible"/>
                                      </p:to>
                                    </p:set>
                                  </p:childTnLst>
                                </p:cTn>
                              </p:par>
                            </p:childTnLst>
                          </p:cTn>
                        </p:par>
                        <p:par>
                          <p:cTn id="61" fill="hold" nodeType="afterGroup">
                            <p:stCondLst>
                              <p:cond delay="4000"/>
                            </p:stCondLst>
                            <p:childTnLst>
                              <p:par>
                                <p:cTn id="62" presetID="1" presetClass="entr" presetSubtype="0" fill="hold" grpId="0" nodeType="afterEffect">
                                  <p:stCondLst>
                                    <p:cond delay="0"/>
                                  </p:stCondLst>
                                  <p:childTnLst>
                                    <p:set>
                                      <p:cBhvr>
                                        <p:cTn id="63" dur="1" fill="hold">
                                          <p:stCondLst>
                                            <p:cond delay="0"/>
                                          </p:stCondLst>
                                        </p:cTn>
                                        <p:tgtEl>
                                          <p:spTgt spid="26688"/>
                                        </p:tgtEl>
                                        <p:attrNameLst>
                                          <p:attrName>style.visibility</p:attrName>
                                        </p:attrNameLst>
                                      </p:cBhvr>
                                      <p:to>
                                        <p:strVal val="visible"/>
                                      </p:to>
                                    </p:set>
                                  </p:childTnLst>
                                </p:cTn>
                              </p:par>
                            </p:childTnLst>
                          </p:cTn>
                        </p:par>
                        <p:par>
                          <p:cTn id="64" fill="hold" nodeType="afterGroup">
                            <p:stCondLst>
                              <p:cond delay="4000"/>
                            </p:stCondLst>
                            <p:childTnLst>
                              <p:par>
                                <p:cTn id="65" presetID="1" presetClass="entr" presetSubtype="0" fill="hold" grpId="0" nodeType="afterEffect">
                                  <p:stCondLst>
                                    <p:cond delay="0"/>
                                  </p:stCondLst>
                                  <p:childTnLst>
                                    <p:set>
                                      <p:cBhvr>
                                        <p:cTn id="66" dur="1" fill="hold">
                                          <p:stCondLst>
                                            <p:cond delay="0"/>
                                          </p:stCondLst>
                                        </p:cTn>
                                        <p:tgtEl>
                                          <p:spTgt spid="2670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1" fill="hold" nodeType="clickEffect">
                                  <p:stCondLst>
                                    <p:cond delay="0"/>
                                  </p:stCondLst>
                                  <p:childTnLst>
                                    <p:set>
                                      <p:cBhvr>
                                        <p:cTn id="70" dur="1" fill="hold">
                                          <p:stCondLst>
                                            <p:cond delay="0"/>
                                          </p:stCondLst>
                                        </p:cTn>
                                        <p:tgtEl>
                                          <p:spTgt spid="26694"/>
                                        </p:tgtEl>
                                        <p:attrNameLst>
                                          <p:attrName>style.visibility</p:attrName>
                                        </p:attrNameLst>
                                      </p:cBhvr>
                                      <p:to>
                                        <p:strVal val="visible"/>
                                      </p:to>
                                    </p:set>
                                    <p:animEffect transition="in" filter="wipe(up)">
                                      <p:cBhvr>
                                        <p:cTn id="71" dur="500"/>
                                        <p:tgtEl>
                                          <p:spTgt spid="2669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blinds(horizontal)">
                                      <p:cBhvr>
                                        <p:cTn id="76" dur="500"/>
                                        <p:tgtEl>
                                          <p:spTgt spid="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nodeType="clickEffect">
                                  <p:stCondLst>
                                    <p:cond delay="0"/>
                                  </p:stCondLst>
                                  <p:childTnLst>
                                    <p:set>
                                      <p:cBhvr>
                                        <p:cTn id="80" dur="1" fill="hold">
                                          <p:stCondLst>
                                            <p:cond delay="0"/>
                                          </p:stCondLst>
                                        </p:cTn>
                                        <p:tgtEl>
                                          <p:spTgt spid="26695"/>
                                        </p:tgtEl>
                                        <p:attrNameLst>
                                          <p:attrName>style.visibility</p:attrName>
                                        </p:attrNameLst>
                                      </p:cBhvr>
                                      <p:to>
                                        <p:strVal val="visible"/>
                                      </p:to>
                                    </p:set>
                                    <p:animEffect transition="in" filter="wipe(up)">
                                      <p:cBhvr>
                                        <p:cTn id="81" dur="500"/>
                                        <p:tgtEl>
                                          <p:spTgt spid="2669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box(in)">
                                      <p:cBhvr>
                                        <p:cTn id="86" dur="500"/>
                                        <p:tgtEl>
                                          <p:spTgt spid="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26696"/>
                                        </p:tgtEl>
                                        <p:attrNameLst>
                                          <p:attrName>style.visibility</p:attrName>
                                        </p:attrNameLst>
                                      </p:cBhvr>
                                      <p:to>
                                        <p:strVal val="visible"/>
                                      </p:to>
                                    </p:set>
                                    <p:animEffect transition="in" filter="wipe(left)">
                                      <p:cBhvr>
                                        <p:cTn id="91" dur="500"/>
                                        <p:tgtEl>
                                          <p:spTgt spid="26696"/>
                                        </p:tgtEl>
                                      </p:cBhvr>
                                    </p:animEffect>
                                  </p:childTnLst>
                                </p:cTn>
                              </p:par>
                            </p:childTnLst>
                          </p:cTn>
                        </p:par>
                        <p:par>
                          <p:cTn id="92" fill="hold" nodeType="afterGroup">
                            <p:stCondLst>
                              <p:cond delay="500"/>
                            </p:stCondLst>
                            <p:childTnLst>
                              <p:par>
                                <p:cTn id="93" presetID="22" presetClass="entr" presetSubtype="1" fill="hold" nodeType="afterEffect">
                                  <p:stCondLst>
                                    <p:cond delay="0"/>
                                  </p:stCondLst>
                                  <p:childTnLst>
                                    <p:set>
                                      <p:cBhvr>
                                        <p:cTn id="94" dur="1" fill="hold">
                                          <p:stCondLst>
                                            <p:cond delay="0"/>
                                          </p:stCondLst>
                                        </p:cTn>
                                        <p:tgtEl>
                                          <p:spTgt spid="26693"/>
                                        </p:tgtEl>
                                        <p:attrNameLst>
                                          <p:attrName>style.visibility</p:attrName>
                                        </p:attrNameLst>
                                      </p:cBhvr>
                                      <p:to>
                                        <p:strVal val="visible"/>
                                      </p:to>
                                    </p:set>
                                    <p:animEffect transition="in" filter="wipe(up)">
                                      <p:cBhvr>
                                        <p:cTn id="95" dur="500"/>
                                        <p:tgtEl>
                                          <p:spTgt spid="26693"/>
                                        </p:tgtEl>
                                      </p:cBhvr>
                                    </p:animEffect>
                                  </p:childTnLst>
                                </p:cTn>
                              </p:par>
                              <p:par>
                                <p:cTn id="96" presetID="22" presetClass="entr" presetSubtype="1" fill="hold" nodeType="withEffect">
                                  <p:stCondLst>
                                    <p:cond delay="0"/>
                                  </p:stCondLst>
                                  <p:childTnLst>
                                    <p:set>
                                      <p:cBhvr>
                                        <p:cTn id="97" dur="1" fill="hold">
                                          <p:stCondLst>
                                            <p:cond delay="0"/>
                                          </p:stCondLst>
                                        </p:cTn>
                                        <p:tgtEl>
                                          <p:spTgt spid="26700"/>
                                        </p:tgtEl>
                                        <p:attrNameLst>
                                          <p:attrName>style.visibility</p:attrName>
                                        </p:attrNameLst>
                                      </p:cBhvr>
                                      <p:to>
                                        <p:strVal val="visible"/>
                                      </p:to>
                                    </p:set>
                                    <p:animEffect transition="in" filter="wipe(up)">
                                      <p:cBhvr>
                                        <p:cTn id="98" dur="500"/>
                                        <p:tgtEl>
                                          <p:spTgt spid="2670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grpId="1" nodeType="clickEffect">
                                  <p:stCondLst>
                                    <p:cond delay="0"/>
                                  </p:stCondLst>
                                  <p:childTnLst>
                                    <p:animEffect transition="out" filter="box(in)">
                                      <p:cBhvr>
                                        <p:cTn id="102" dur="500"/>
                                        <p:tgtEl>
                                          <p:spTgt spid="26684"/>
                                        </p:tgtEl>
                                      </p:cBhvr>
                                    </p:animEffect>
                                    <p:set>
                                      <p:cBhvr>
                                        <p:cTn id="103" dur="1" fill="hold">
                                          <p:stCondLst>
                                            <p:cond delay="499"/>
                                          </p:stCondLst>
                                        </p:cTn>
                                        <p:tgtEl>
                                          <p:spTgt spid="26684"/>
                                        </p:tgtEl>
                                        <p:attrNameLst>
                                          <p:attrName>style.visibility</p:attrName>
                                        </p:attrNameLst>
                                      </p:cBhvr>
                                      <p:to>
                                        <p:strVal val="hidden"/>
                                      </p:to>
                                    </p:set>
                                  </p:childTnLst>
                                </p:cTn>
                              </p:par>
                              <p:par>
                                <p:cTn id="104" presetID="4" presetClass="exit" presetSubtype="16" fill="hold" nodeType="withEffect">
                                  <p:stCondLst>
                                    <p:cond delay="0"/>
                                  </p:stCondLst>
                                  <p:childTnLst>
                                    <p:animEffect transition="out" filter="box(in)">
                                      <p:cBhvr>
                                        <p:cTn id="105" dur="500"/>
                                        <p:tgtEl>
                                          <p:spTgt spid="26685"/>
                                        </p:tgtEl>
                                      </p:cBhvr>
                                    </p:animEffect>
                                    <p:set>
                                      <p:cBhvr>
                                        <p:cTn id="106" dur="1" fill="hold">
                                          <p:stCondLst>
                                            <p:cond delay="499"/>
                                          </p:stCondLst>
                                        </p:cTn>
                                        <p:tgtEl>
                                          <p:spTgt spid="26685"/>
                                        </p:tgtEl>
                                        <p:attrNameLst>
                                          <p:attrName>style.visibility</p:attrName>
                                        </p:attrNameLst>
                                      </p:cBhvr>
                                      <p:to>
                                        <p:strVal val="hidden"/>
                                      </p:to>
                                    </p:set>
                                  </p:childTnLst>
                                </p:cTn>
                              </p:par>
                              <p:par>
                                <p:cTn id="107" presetID="4" presetClass="exit" presetSubtype="16" fill="hold" nodeType="withEffect">
                                  <p:stCondLst>
                                    <p:cond delay="0"/>
                                  </p:stCondLst>
                                  <p:childTnLst>
                                    <p:animEffect transition="out" filter="box(in)">
                                      <p:cBhvr>
                                        <p:cTn id="108" dur="500"/>
                                        <p:tgtEl>
                                          <p:spTgt spid="26686"/>
                                        </p:tgtEl>
                                      </p:cBhvr>
                                    </p:animEffect>
                                    <p:set>
                                      <p:cBhvr>
                                        <p:cTn id="109" dur="1" fill="hold">
                                          <p:stCondLst>
                                            <p:cond delay="499"/>
                                          </p:stCondLst>
                                        </p:cTn>
                                        <p:tgtEl>
                                          <p:spTgt spid="26686"/>
                                        </p:tgtEl>
                                        <p:attrNameLst>
                                          <p:attrName>style.visibility</p:attrName>
                                        </p:attrNameLst>
                                      </p:cBhvr>
                                      <p:to>
                                        <p:strVal val="hidden"/>
                                      </p:to>
                                    </p:set>
                                  </p:childTnLst>
                                </p:cTn>
                              </p:par>
                              <p:par>
                                <p:cTn id="110" presetID="4" presetClass="exit" presetSubtype="16" fill="hold" nodeType="withEffect">
                                  <p:stCondLst>
                                    <p:cond delay="0"/>
                                  </p:stCondLst>
                                  <p:childTnLst>
                                    <p:animEffect transition="out" filter="box(in)">
                                      <p:cBhvr>
                                        <p:cTn id="111" dur="500"/>
                                        <p:tgtEl>
                                          <p:spTgt spid="26687"/>
                                        </p:tgtEl>
                                      </p:cBhvr>
                                    </p:animEffect>
                                    <p:set>
                                      <p:cBhvr>
                                        <p:cTn id="112" dur="1" fill="hold">
                                          <p:stCondLst>
                                            <p:cond delay="499"/>
                                          </p:stCondLst>
                                        </p:cTn>
                                        <p:tgtEl>
                                          <p:spTgt spid="26687"/>
                                        </p:tgtEl>
                                        <p:attrNameLst>
                                          <p:attrName>style.visibility</p:attrName>
                                        </p:attrNameLst>
                                      </p:cBhvr>
                                      <p:to>
                                        <p:strVal val="hidden"/>
                                      </p:to>
                                    </p:set>
                                  </p:childTnLst>
                                </p:cTn>
                              </p:par>
                              <p:par>
                                <p:cTn id="113" presetID="4" presetClass="exit" presetSubtype="16" fill="hold" nodeType="withEffect">
                                  <p:stCondLst>
                                    <p:cond delay="0"/>
                                  </p:stCondLst>
                                  <p:childTnLst>
                                    <p:animEffect transition="out" filter="box(in)">
                                      <p:cBhvr>
                                        <p:cTn id="114" dur="500"/>
                                        <p:tgtEl>
                                          <p:spTgt spid="26688"/>
                                        </p:tgtEl>
                                      </p:cBhvr>
                                    </p:animEffect>
                                    <p:set>
                                      <p:cBhvr>
                                        <p:cTn id="115" dur="1" fill="hold">
                                          <p:stCondLst>
                                            <p:cond delay="499"/>
                                          </p:stCondLst>
                                        </p:cTn>
                                        <p:tgtEl>
                                          <p:spTgt spid="26688"/>
                                        </p:tgtEl>
                                        <p:attrNameLst>
                                          <p:attrName>style.visibility</p:attrName>
                                        </p:attrNameLst>
                                      </p:cBhvr>
                                      <p:to>
                                        <p:strVal val="hidden"/>
                                      </p:to>
                                    </p:set>
                                  </p:childTnLst>
                                </p:cTn>
                              </p:par>
                              <p:par>
                                <p:cTn id="116" presetID="4" presetClass="exit" presetSubtype="16" fill="hold" nodeType="withEffect">
                                  <p:stCondLst>
                                    <p:cond delay="0"/>
                                  </p:stCondLst>
                                  <p:childTnLst>
                                    <p:animEffect transition="out" filter="box(in)">
                                      <p:cBhvr>
                                        <p:cTn id="117" dur="500"/>
                                        <p:tgtEl>
                                          <p:spTgt spid="26689"/>
                                        </p:tgtEl>
                                      </p:cBhvr>
                                    </p:animEffect>
                                    <p:set>
                                      <p:cBhvr>
                                        <p:cTn id="118" dur="1" fill="hold">
                                          <p:stCondLst>
                                            <p:cond delay="499"/>
                                          </p:stCondLst>
                                        </p:cTn>
                                        <p:tgtEl>
                                          <p:spTgt spid="26689"/>
                                        </p:tgtEl>
                                        <p:attrNameLst>
                                          <p:attrName>style.visibility</p:attrName>
                                        </p:attrNameLst>
                                      </p:cBhvr>
                                      <p:to>
                                        <p:strVal val="hidden"/>
                                      </p:to>
                                    </p:set>
                                  </p:childTnLst>
                                </p:cTn>
                              </p:par>
                              <p:par>
                                <p:cTn id="119" presetID="4" presetClass="exit" presetSubtype="16" fill="hold" nodeType="withEffect">
                                  <p:stCondLst>
                                    <p:cond delay="0"/>
                                  </p:stCondLst>
                                  <p:childTnLst>
                                    <p:animEffect transition="out" filter="box(in)">
                                      <p:cBhvr>
                                        <p:cTn id="120" dur="500"/>
                                        <p:tgtEl>
                                          <p:spTgt spid="3"/>
                                        </p:tgtEl>
                                      </p:cBhvr>
                                    </p:animEffect>
                                    <p:set>
                                      <p:cBhvr>
                                        <p:cTn id="121" dur="1" fill="hold">
                                          <p:stCondLst>
                                            <p:cond delay="499"/>
                                          </p:stCondLst>
                                        </p:cTn>
                                        <p:tgtEl>
                                          <p:spTgt spid="3"/>
                                        </p:tgtEl>
                                        <p:attrNameLst>
                                          <p:attrName>style.visibility</p:attrName>
                                        </p:attrNameLst>
                                      </p:cBhvr>
                                      <p:to>
                                        <p:strVal val="hidden"/>
                                      </p:to>
                                    </p:set>
                                  </p:childTnLst>
                                </p:cTn>
                              </p:par>
                              <p:par>
                                <p:cTn id="122" presetID="4" presetClass="exit" presetSubtype="16" fill="hold" nodeType="withEffect">
                                  <p:stCondLst>
                                    <p:cond delay="0"/>
                                  </p:stCondLst>
                                  <p:childTnLst>
                                    <p:animEffect transition="out" filter="box(in)">
                                      <p:cBhvr>
                                        <p:cTn id="123" dur="500"/>
                                        <p:tgtEl>
                                          <p:spTgt spid="26693"/>
                                        </p:tgtEl>
                                      </p:cBhvr>
                                    </p:animEffect>
                                    <p:set>
                                      <p:cBhvr>
                                        <p:cTn id="124" dur="1" fill="hold">
                                          <p:stCondLst>
                                            <p:cond delay="499"/>
                                          </p:stCondLst>
                                        </p:cTn>
                                        <p:tgtEl>
                                          <p:spTgt spid="26693"/>
                                        </p:tgtEl>
                                        <p:attrNameLst>
                                          <p:attrName>style.visibility</p:attrName>
                                        </p:attrNameLst>
                                      </p:cBhvr>
                                      <p:to>
                                        <p:strVal val="hidden"/>
                                      </p:to>
                                    </p:set>
                                  </p:childTnLst>
                                </p:cTn>
                              </p:par>
                              <p:par>
                                <p:cTn id="125" presetID="4" presetClass="exit" presetSubtype="16" fill="hold" nodeType="withEffect">
                                  <p:stCondLst>
                                    <p:cond delay="0"/>
                                  </p:stCondLst>
                                  <p:childTnLst>
                                    <p:animEffect transition="out" filter="box(in)">
                                      <p:cBhvr>
                                        <p:cTn id="126" dur="500"/>
                                        <p:tgtEl>
                                          <p:spTgt spid="26694"/>
                                        </p:tgtEl>
                                      </p:cBhvr>
                                    </p:animEffect>
                                    <p:set>
                                      <p:cBhvr>
                                        <p:cTn id="127" dur="1" fill="hold">
                                          <p:stCondLst>
                                            <p:cond delay="499"/>
                                          </p:stCondLst>
                                        </p:cTn>
                                        <p:tgtEl>
                                          <p:spTgt spid="26694"/>
                                        </p:tgtEl>
                                        <p:attrNameLst>
                                          <p:attrName>style.visibility</p:attrName>
                                        </p:attrNameLst>
                                      </p:cBhvr>
                                      <p:to>
                                        <p:strVal val="hidden"/>
                                      </p:to>
                                    </p:set>
                                  </p:childTnLst>
                                </p:cTn>
                              </p:par>
                              <p:par>
                                <p:cTn id="128" presetID="4" presetClass="exit" presetSubtype="16" fill="hold" nodeType="withEffect">
                                  <p:stCondLst>
                                    <p:cond delay="0"/>
                                  </p:stCondLst>
                                  <p:childTnLst>
                                    <p:animEffect transition="out" filter="box(in)">
                                      <p:cBhvr>
                                        <p:cTn id="129" dur="500"/>
                                        <p:tgtEl>
                                          <p:spTgt spid="26695"/>
                                        </p:tgtEl>
                                      </p:cBhvr>
                                    </p:animEffect>
                                    <p:set>
                                      <p:cBhvr>
                                        <p:cTn id="130" dur="1" fill="hold">
                                          <p:stCondLst>
                                            <p:cond delay="499"/>
                                          </p:stCondLst>
                                        </p:cTn>
                                        <p:tgtEl>
                                          <p:spTgt spid="26695"/>
                                        </p:tgtEl>
                                        <p:attrNameLst>
                                          <p:attrName>style.visibility</p:attrName>
                                        </p:attrNameLst>
                                      </p:cBhvr>
                                      <p:to>
                                        <p:strVal val="hidden"/>
                                      </p:to>
                                    </p:set>
                                  </p:childTnLst>
                                </p:cTn>
                              </p:par>
                              <p:par>
                                <p:cTn id="131" presetID="4" presetClass="exit" presetSubtype="16" fill="hold" nodeType="withEffect">
                                  <p:stCondLst>
                                    <p:cond delay="0"/>
                                  </p:stCondLst>
                                  <p:childTnLst>
                                    <p:animEffect transition="out" filter="box(in)">
                                      <p:cBhvr>
                                        <p:cTn id="132" dur="500"/>
                                        <p:tgtEl>
                                          <p:spTgt spid="26696"/>
                                        </p:tgtEl>
                                      </p:cBhvr>
                                    </p:animEffect>
                                    <p:set>
                                      <p:cBhvr>
                                        <p:cTn id="133" dur="1" fill="hold">
                                          <p:stCondLst>
                                            <p:cond delay="499"/>
                                          </p:stCondLst>
                                        </p:cTn>
                                        <p:tgtEl>
                                          <p:spTgt spid="26696"/>
                                        </p:tgtEl>
                                        <p:attrNameLst>
                                          <p:attrName>style.visibility</p:attrName>
                                        </p:attrNameLst>
                                      </p:cBhvr>
                                      <p:to>
                                        <p:strVal val="hidden"/>
                                      </p:to>
                                    </p:set>
                                  </p:childTnLst>
                                </p:cTn>
                              </p:par>
                              <p:par>
                                <p:cTn id="134" presetID="4" presetClass="exit" presetSubtype="16" fill="hold" nodeType="withEffect">
                                  <p:stCondLst>
                                    <p:cond delay="0"/>
                                  </p:stCondLst>
                                  <p:childTnLst>
                                    <p:animEffect transition="out" filter="box(in)">
                                      <p:cBhvr>
                                        <p:cTn id="135" dur="500"/>
                                        <p:tgtEl>
                                          <p:spTgt spid="4"/>
                                        </p:tgtEl>
                                      </p:cBhvr>
                                    </p:animEffect>
                                    <p:set>
                                      <p:cBhvr>
                                        <p:cTn id="136" dur="1" fill="hold">
                                          <p:stCondLst>
                                            <p:cond delay="499"/>
                                          </p:stCondLst>
                                        </p:cTn>
                                        <p:tgtEl>
                                          <p:spTgt spid="4"/>
                                        </p:tgtEl>
                                        <p:attrNameLst>
                                          <p:attrName>style.visibility</p:attrName>
                                        </p:attrNameLst>
                                      </p:cBhvr>
                                      <p:to>
                                        <p:strVal val="hidden"/>
                                      </p:to>
                                    </p:set>
                                  </p:childTnLst>
                                </p:cTn>
                              </p:par>
                              <p:par>
                                <p:cTn id="137" presetID="4" presetClass="exit" presetSubtype="16" fill="hold" nodeType="withEffect">
                                  <p:stCondLst>
                                    <p:cond delay="0"/>
                                  </p:stCondLst>
                                  <p:childTnLst>
                                    <p:animEffect transition="out" filter="box(in)">
                                      <p:cBhvr>
                                        <p:cTn id="138" dur="500"/>
                                        <p:tgtEl>
                                          <p:spTgt spid="26700"/>
                                        </p:tgtEl>
                                      </p:cBhvr>
                                    </p:animEffect>
                                    <p:set>
                                      <p:cBhvr>
                                        <p:cTn id="139" dur="1" fill="hold">
                                          <p:stCondLst>
                                            <p:cond delay="499"/>
                                          </p:stCondLst>
                                        </p:cTn>
                                        <p:tgtEl>
                                          <p:spTgt spid="26700"/>
                                        </p:tgtEl>
                                        <p:attrNameLst>
                                          <p:attrName>style.visibility</p:attrName>
                                        </p:attrNameLst>
                                      </p:cBhvr>
                                      <p:to>
                                        <p:strVal val="hidden"/>
                                      </p:to>
                                    </p:set>
                                  </p:childTnLst>
                                </p:cTn>
                              </p:par>
                              <p:par>
                                <p:cTn id="140" presetID="4" presetClass="exit" presetSubtype="16" fill="hold" nodeType="withEffect">
                                  <p:stCondLst>
                                    <p:cond delay="0"/>
                                  </p:stCondLst>
                                  <p:childTnLst>
                                    <p:animEffect transition="out" filter="box(in)">
                                      <p:cBhvr>
                                        <p:cTn id="141" dur="500"/>
                                        <p:tgtEl>
                                          <p:spTgt spid="26701"/>
                                        </p:tgtEl>
                                      </p:cBhvr>
                                    </p:animEffect>
                                    <p:set>
                                      <p:cBhvr>
                                        <p:cTn id="142" dur="1" fill="hold">
                                          <p:stCondLst>
                                            <p:cond delay="499"/>
                                          </p:stCondLst>
                                        </p:cTn>
                                        <p:tgtEl>
                                          <p:spTgt spid="26701"/>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wipe(left)">
                                      <p:cBhvr>
                                        <p:cTn id="147" dur="500"/>
                                        <p:tgtEl>
                                          <p:spTgt spid="5"/>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wipe(left)">
                                      <p:cBhvr>
                                        <p:cTn id="150" dur="500"/>
                                        <p:tgtEl>
                                          <p:spTgt spid="7"/>
                                        </p:tgtEl>
                                      </p:cBhvr>
                                    </p:animEffect>
                                  </p:childTnLst>
                                </p:cTn>
                              </p:par>
                            </p:childTnLst>
                          </p:cTn>
                        </p:par>
                        <p:par>
                          <p:cTn id="151" fill="hold" nodeType="afterGroup">
                            <p:stCondLst>
                              <p:cond delay="500"/>
                            </p:stCondLst>
                            <p:childTnLst>
                              <p:par>
                                <p:cTn id="152" presetID="22" presetClass="entr" presetSubtype="8" fill="hold" nodeType="afterEffect">
                                  <p:stCondLst>
                                    <p:cond delay="0"/>
                                  </p:stCondLst>
                                  <p:childTnLst>
                                    <p:set>
                                      <p:cBhvr>
                                        <p:cTn id="153" dur="1" fill="hold">
                                          <p:stCondLst>
                                            <p:cond delay="0"/>
                                          </p:stCondLst>
                                        </p:cTn>
                                        <p:tgtEl>
                                          <p:spTgt spid="6"/>
                                        </p:tgtEl>
                                        <p:attrNameLst>
                                          <p:attrName>style.visibility</p:attrName>
                                        </p:attrNameLst>
                                      </p:cBhvr>
                                      <p:to>
                                        <p:strVal val="visible"/>
                                      </p:to>
                                    </p:set>
                                    <p:animEffect transition="in" filter="wipe(left)">
                                      <p:cBhvr>
                                        <p:cTn id="154" dur="500"/>
                                        <p:tgtEl>
                                          <p:spTgt spid="6"/>
                                        </p:tgtEl>
                                      </p:cBhvr>
                                    </p:animEffect>
                                  </p:childTnLst>
                                </p:cTn>
                              </p:par>
                            </p:childTnLst>
                          </p:cTn>
                        </p:par>
                        <p:par>
                          <p:cTn id="155" fill="hold" nodeType="afterGroup">
                            <p:stCondLst>
                              <p:cond delay="1000"/>
                            </p:stCondLst>
                            <p:childTnLst>
                              <p:par>
                                <p:cTn id="156" presetID="22" presetClass="entr" presetSubtype="8" fill="hold" grpId="0" nodeType="afterEffect">
                                  <p:stCondLst>
                                    <p:cond delay="0"/>
                                  </p:stCondLst>
                                  <p:childTnLst>
                                    <p:set>
                                      <p:cBhvr>
                                        <p:cTn id="157" dur="1" fill="hold">
                                          <p:stCondLst>
                                            <p:cond delay="0"/>
                                          </p:stCondLst>
                                        </p:cTn>
                                        <p:tgtEl>
                                          <p:spTgt spid="8"/>
                                        </p:tgtEl>
                                        <p:attrNameLst>
                                          <p:attrName>style.visibility</p:attrName>
                                        </p:attrNameLst>
                                      </p:cBhvr>
                                      <p:to>
                                        <p:strVal val="visible"/>
                                      </p:to>
                                    </p:set>
                                    <p:animEffect transition="in" filter="wipe(left)">
                                      <p:cBhvr>
                                        <p:cTn id="158" dur="500"/>
                                        <p:tgtEl>
                                          <p:spTgt spid="8"/>
                                        </p:tgtEl>
                                      </p:cBhvr>
                                    </p:animEffect>
                                  </p:childTnLst>
                                </p:cTn>
                              </p:par>
                            </p:childTnLst>
                          </p:cTn>
                        </p:par>
                        <p:par>
                          <p:cTn id="159" fill="hold" nodeType="afterGroup">
                            <p:stCondLst>
                              <p:cond delay="1500"/>
                            </p:stCondLst>
                            <p:childTnLst>
                              <p:par>
                                <p:cTn id="160" presetID="2" presetClass="entr" presetSubtype="2" fill="hold" nodeType="afterEffect">
                                  <p:stCondLst>
                                    <p:cond delay="0"/>
                                  </p:stCondLst>
                                  <p:childTnLst>
                                    <p:set>
                                      <p:cBhvr>
                                        <p:cTn id="161" dur="1" fill="hold">
                                          <p:stCondLst>
                                            <p:cond delay="0"/>
                                          </p:stCondLst>
                                        </p:cTn>
                                        <p:tgtEl>
                                          <p:spTgt spid="9"/>
                                        </p:tgtEl>
                                        <p:attrNameLst>
                                          <p:attrName>style.visibility</p:attrName>
                                        </p:attrNameLst>
                                      </p:cBhvr>
                                      <p:to>
                                        <p:strVal val="visible"/>
                                      </p:to>
                                    </p:set>
                                    <p:anim calcmode="lin" valueType="num">
                                      <p:cBhvr additive="base">
                                        <p:cTn id="162" dur="500" fill="hold"/>
                                        <p:tgtEl>
                                          <p:spTgt spid="9"/>
                                        </p:tgtEl>
                                        <p:attrNameLst>
                                          <p:attrName>ppt_x</p:attrName>
                                        </p:attrNameLst>
                                      </p:cBhvr>
                                      <p:tavLst>
                                        <p:tav tm="0">
                                          <p:val>
                                            <p:strVal val="1+#ppt_w/2"/>
                                          </p:val>
                                        </p:tav>
                                        <p:tav tm="100000">
                                          <p:val>
                                            <p:strVal val="#ppt_x"/>
                                          </p:val>
                                        </p:tav>
                                      </p:tavLst>
                                    </p:anim>
                                    <p:anim calcmode="lin" valueType="num">
                                      <p:cBhvr additive="base">
                                        <p:cTn id="163" dur="500" fill="hold"/>
                                        <p:tgtEl>
                                          <p:spTgt spid="9"/>
                                        </p:tgtEl>
                                        <p:attrNameLst>
                                          <p:attrName>ppt_y</p:attrName>
                                        </p:attrNameLst>
                                      </p:cBhvr>
                                      <p:tavLst>
                                        <p:tav tm="0">
                                          <p:val>
                                            <p:strVal val="#ppt_y"/>
                                          </p:val>
                                        </p:tav>
                                        <p:tav tm="100000">
                                          <p:val>
                                            <p:strVal val="#ppt_y"/>
                                          </p:val>
                                        </p:tav>
                                      </p:tavLst>
                                    </p:anim>
                                  </p:childTnLst>
                                </p:cTn>
                              </p:par>
                            </p:childTnLst>
                          </p:cTn>
                        </p:par>
                        <p:par>
                          <p:cTn id="164" fill="hold" nodeType="afterGroup">
                            <p:stCondLst>
                              <p:cond delay="2000"/>
                            </p:stCondLst>
                            <p:childTnLst>
                              <p:par>
                                <p:cTn id="165" presetID="22" presetClass="entr" presetSubtype="8" fill="hold" grpId="0" nodeType="afterEffect">
                                  <p:stCondLst>
                                    <p:cond delay="0"/>
                                  </p:stCondLst>
                                  <p:childTnLst>
                                    <p:set>
                                      <p:cBhvr>
                                        <p:cTn id="166" dur="1" fill="hold">
                                          <p:stCondLst>
                                            <p:cond delay="0"/>
                                          </p:stCondLst>
                                        </p:cTn>
                                        <p:tgtEl>
                                          <p:spTgt spid="10"/>
                                        </p:tgtEl>
                                        <p:attrNameLst>
                                          <p:attrName>style.visibility</p:attrName>
                                        </p:attrNameLst>
                                      </p:cBhvr>
                                      <p:to>
                                        <p:strVal val="visible"/>
                                      </p:to>
                                    </p:set>
                                    <p:animEffect transition="in" filter="wipe(left)">
                                      <p:cBhvr>
                                        <p:cTn id="1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5" grpId="1" animBg="1"/>
      <p:bldP spid="26636" grpId="0" animBg="1"/>
      <p:bldP spid="26636" grpId="1" animBg="1"/>
      <p:bldP spid="26637" grpId="0" animBg="1"/>
      <p:bldP spid="26637" grpId="1" animBg="1"/>
      <p:bldP spid="26639" grpId="0" animBg="1"/>
      <p:bldP spid="26639" grpId="1" animBg="1"/>
      <p:bldP spid="7" grpId="0"/>
      <p:bldP spid="8" grpId="0"/>
      <p:bldP spid="10" grpId="0"/>
      <p:bldP spid="26684" grpId="0" animBg="1"/>
      <p:bldP spid="26684" grpId="1" animBg="1"/>
      <p:bldP spid="26688" grpId="0" animBg="1"/>
      <p:bldP spid="26689" grpId="0"/>
      <p:bldP spid="267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5C8B68-5778-4D7E-020B-7A550AAEA9DD}"/>
              </a:ext>
            </a:extLst>
          </p:cNvPr>
          <p:cNvSpPr>
            <a:spLocks noChangeArrowheads="1"/>
          </p:cNvSpPr>
          <p:nvPr/>
        </p:nvSpPr>
        <p:spPr bwMode="auto">
          <a:xfrm>
            <a:off x="1909012" y="1534456"/>
            <a:ext cx="9721515" cy="46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en-US" altLang="en-US" sz="3600">
                <a:latin typeface="Times New Roman" panose="02020603050405020304" pitchFamily="18" charset="0"/>
                <a:cs typeface="Times New Roman" panose="02020603050405020304" pitchFamily="18" charset="0"/>
              </a:rPr>
              <a:t>- Dịch vụ được sử dụng phổ biến nhất của Internet là tổ chức và khai thác thông tin trên World Wide Web (</a:t>
            </a:r>
            <a:r>
              <a:rPr lang="en-US" altLang="en-US" sz="3600" i="1">
                <a:latin typeface="Times New Roman" panose="02020603050405020304" pitchFamily="18" charset="0"/>
                <a:cs typeface="Times New Roman" panose="02020603050405020304" pitchFamily="18" charset="0"/>
              </a:rPr>
              <a:t>www hay còn gọi là web</a:t>
            </a:r>
            <a:r>
              <a:rPr lang="en-US" altLang="en-US" sz="3600">
                <a:latin typeface="Times New Roman" panose="02020603050405020304" pitchFamily="18" charset="0"/>
                <a:cs typeface="Times New Roman" panose="02020603050405020304" pitchFamily="18" charset="0"/>
              </a:rPr>
              <a:t>). Dịch vụ này tổ chức thông tin dưới dạng các trang nội dung được gọi là các trang web.</a:t>
            </a:r>
          </a:p>
          <a:p>
            <a:pPr algn="just" eaLnBrk="1" hangingPunct="1">
              <a:buFontTx/>
              <a:buNone/>
            </a:pPr>
            <a:r>
              <a:rPr lang="en-US" altLang="en-US" sz="3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a:latin typeface="Times New Roman" panose="02020603050405020304" pitchFamily="18" charset="0"/>
                <a:cs typeface="Times New Roman" panose="02020603050405020304" pitchFamily="18" charset="0"/>
              </a:rPr>
              <a:t>Bằng </a:t>
            </a:r>
            <a:r>
              <a:rPr lang="en-US" altLang="en-US" sz="3600" i="1">
                <a:latin typeface="Times New Roman" panose="02020603050405020304" pitchFamily="18" charset="0"/>
                <a:cs typeface="Times New Roman" panose="02020603050405020304" pitchFamily="18" charset="0"/>
              </a:rPr>
              <a:t>trình duyệt web</a:t>
            </a:r>
            <a:r>
              <a:rPr lang="en-US" altLang="en-US" sz="3600">
                <a:latin typeface="Times New Roman" panose="02020603050405020304" pitchFamily="18" charset="0"/>
                <a:cs typeface="Times New Roman" panose="02020603050405020304" pitchFamily="18" charset="0"/>
              </a:rPr>
              <a:t> ta có thể dễ dàng truy cập để xem nội dung các trang web khi máy tính được kết nối với Internet</a:t>
            </a:r>
          </a:p>
        </p:txBody>
      </p:sp>
      <p:sp>
        <p:nvSpPr>
          <p:cNvPr id="3" name="Rectangle 3">
            <a:extLst>
              <a:ext uri="{FF2B5EF4-FFF2-40B4-BE49-F238E27FC236}">
                <a16:creationId xmlns:a16="http://schemas.microsoft.com/office/drawing/2014/main" id="{A2209E33-E5B9-0FF9-5FA8-60A6D92EBFC1}"/>
              </a:ext>
            </a:extLst>
          </p:cNvPr>
          <p:cNvSpPr>
            <a:spLocks noChangeArrowheads="1"/>
          </p:cNvSpPr>
          <p:nvPr/>
        </p:nvSpPr>
        <p:spPr bwMode="auto">
          <a:xfrm>
            <a:off x="1562100" y="688429"/>
            <a:ext cx="9067800" cy="73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3600" b="1">
                <a:latin typeface="Times New Roman" panose="02020603050405020304" pitchFamily="18" charset="0"/>
                <a:cs typeface="Times New Roman" panose="02020603050405020304" pitchFamily="18" charset="0"/>
              </a:rPr>
              <a:t>a) Tổ chức và khai thác thông tin trên web</a:t>
            </a:r>
            <a:endParaRPr lang="en-US" altLang="en-US" sz="3600" b="1" i="1">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490B9DF-22BA-6E70-AF39-8C93DC683229}"/>
              </a:ext>
            </a:extLst>
          </p:cNvPr>
          <p:cNvSpPr txBox="1">
            <a:spLocks noChangeArrowheads="1"/>
          </p:cNvSpPr>
          <p:nvPr/>
        </p:nvSpPr>
        <p:spPr>
          <a:xfrm>
            <a:off x="304800" y="0"/>
            <a:ext cx="8907379" cy="7344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l" eaLnBrk="1" hangingPunct="1">
              <a:buNone/>
              <a:defRPr/>
            </a:pPr>
            <a:r>
              <a:rPr lang="en-US" altLang="en-US" sz="36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Một số dịch vụ trên Internet</a:t>
            </a:r>
            <a:endParaRPr lang="en-US" alt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270A7295-91B3-C66C-7EC2-52C373982582}"/>
              </a:ext>
            </a:extLst>
          </p:cNvPr>
          <p:cNvSpPr>
            <a:spLocks noChangeArrowheads="1"/>
          </p:cNvSpPr>
          <p:nvPr/>
        </p:nvSpPr>
        <p:spPr bwMode="auto">
          <a:xfrm>
            <a:off x="4114800" y="228601"/>
            <a:ext cx="4429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FontTx/>
              <a:buNone/>
            </a:pPr>
            <a:r>
              <a:rPr lang="en-US" altLang="en-US" sz="4000" b="1">
                <a:solidFill>
                  <a:srgbClr val="002060"/>
                </a:solidFill>
                <a:latin typeface="Times New Roman" panose="02020603050405020304" pitchFamily="18" charset="0"/>
                <a:cs typeface="Times New Roman" panose="02020603050405020304" pitchFamily="18" charset="0"/>
              </a:rPr>
              <a:t>CÂU HỎI ÔN TẬP</a:t>
            </a:r>
          </a:p>
        </p:txBody>
      </p:sp>
      <p:sp>
        <p:nvSpPr>
          <p:cNvPr id="4" name="Rectangle 3">
            <a:extLst>
              <a:ext uri="{FF2B5EF4-FFF2-40B4-BE49-F238E27FC236}">
                <a16:creationId xmlns:a16="http://schemas.microsoft.com/office/drawing/2014/main" id="{18B2172E-951A-4AF9-BB77-CC92F275B527}"/>
              </a:ext>
            </a:extLst>
          </p:cNvPr>
          <p:cNvSpPr txBox="1">
            <a:spLocks noChangeArrowheads="1"/>
          </p:cNvSpPr>
          <p:nvPr/>
        </p:nvSpPr>
        <p:spPr bwMode="auto">
          <a:xfrm>
            <a:off x="1452710" y="813376"/>
            <a:ext cx="10274070" cy="5867400"/>
          </a:xfrm>
          <a:prstGeom prst="rect">
            <a:avLst/>
          </a:prstGeom>
          <a:noFill/>
          <a:ln w="9525">
            <a:noFill/>
            <a:miter lim="800000"/>
            <a:headEnd/>
            <a:tailEnd/>
          </a:ln>
        </p:spPr>
        <p:txBody>
          <a:bodyPr/>
          <a:lstStyle/>
          <a:p>
            <a:pPr algn="ctr" eaLnBrk="1" hangingPunct="1">
              <a:lnSpc>
                <a:spcPct val="90000"/>
              </a:lnSpc>
              <a:spcBef>
                <a:spcPct val="20000"/>
              </a:spcBef>
              <a:defRPr/>
            </a:pPr>
            <a:r>
              <a:rPr lang="en-US" altLang="vi-VN" sz="3200" b="1" kern="0" dirty="0" err="1">
                <a:solidFill>
                  <a:srgbClr val="FF0000"/>
                </a:solidFill>
                <a:latin typeface="Times New Roman" panose="02020603050405020304" pitchFamily="18" charset="0"/>
                <a:cs typeface="Times New Roman" panose="02020603050405020304" pitchFamily="18" charset="0"/>
              </a:rPr>
              <a:t>Câu</a:t>
            </a:r>
            <a:r>
              <a:rPr lang="en-US" altLang="vi-VN" sz="3200" b="1" kern="0" dirty="0">
                <a:solidFill>
                  <a:srgbClr val="FF0000"/>
                </a:solidFill>
                <a:latin typeface="Times New Roman" panose="02020603050405020304" pitchFamily="18" charset="0"/>
                <a:cs typeface="Times New Roman" panose="02020603050405020304" pitchFamily="18" charset="0"/>
              </a:rPr>
              <a:t> 1: </a:t>
            </a:r>
            <a:r>
              <a:rPr lang="en-US" altLang="vi-VN" sz="3200" b="1" kern="0" dirty="0" err="1">
                <a:solidFill>
                  <a:srgbClr val="FF0000"/>
                </a:solidFill>
                <a:latin typeface="Times New Roman" panose="02020603050405020304" pitchFamily="18" charset="0"/>
                <a:cs typeface="Times New Roman" panose="02020603050405020304" pitchFamily="18" charset="0"/>
              </a:rPr>
              <a:t>Vì</a:t>
            </a:r>
            <a:r>
              <a:rPr lang="en-US" altLang="vi-VN" sz="3200" b="1" kern="0" dirty="0">
                <a:solidFill>
                  <a:srgbClr val="FF0000"/>
                </a:solidFill>
                <a:latin typeface="Times New Roman" panose="02020603050405020304" pitchFamily="18" charset="0"/>
                <a:cs typeface="Times New Roman" panose="02020603050405020304" pitchFamily="18" charset="0"/>
              </a:rPr>
              <a:t> </a:t>
            </a:r>
            <a:r>
              <a:rPr lang="en-US" altLang="vi-VN" sz="3200" b="1" kern="0" dirty="0" err="1">
                <a:solidFill>
                  <a:srgbClr val="FF0000"/>
                </a:solidFill>
                <a:latin typeface="Times New Roman" panose="02020603050405020304" pitchFamily="18" charset="0"/>
                <a:cs typeface="Times New Roman" panose="02020603050405020304" pitchFamily="18" charset="0"/>
              </a:rPr>
              <a:t>sao</a:t>
            </a:r>
            <a:r>
              <a:rPr lang="en-US" altLang="vi-VN" sz="3200" b="1" kern="0" dirty="0">
                <a:solidFill>
                  <a:srgbClr val="FF0000"/>
                </a:solidFill>
                <a:latin typeface="Times New Roman" panose="02020603050405020304" pitchFamily="18" charset="0"/>
                <a:cs typeface="Times New Roman" panose="02020603050405020304" pitchFamily="18" charset="0"/>
              </a:rPr>
              <a:t> </a:t>
            </a:r>
            <a:r>
              <a:rPr lang="en-US" altLang="vi-VN" sz="3200" b="1" kern="0" dirty="0" err="1">
                <a:solidFill>
                  <a:srgbClr val="FF0000"/>
                </a:solidFill>
                <a:latin typeface="Times New Roman" panose="02020603050405020304" pitchFamily="18" charset="0"/>
                <a:cs typeface="Times New Roman" panose="02020603050405020304" pitchFamily="18" charset="0"/>
              </a:rPr>
              <a:t>cần</a:t>
            </a:r>
            <a:r>
              <a:rPr lang="en-US" altLang="vi-VN" sz="3200" b="1" kern="0" dirty="0">
                <a:solidFill>
                  <a:srgbClr val="FF0000"/>
                </a:solidFill>
                <a:latin typeface="Times New Roman" panose="02020603050405020304" pitchFamily="18" charset="0"/>
                <a:cs typeface="Times New Roman" panose="02020603050405020304" pitchFamily="18" charset="0"/>
              </a:rPr>
              <a:t> </a:t>
            </a:r>
            <a:r>
              <a:rPr lang="en-US" altLang="vi-VN" sz="3200" b="1" kern="0" dirty="0" err="1">
                <a:solidFill>
                  <a:srgbClr val="FF0000"/>
                </a:solidFill>
                <a:latin typeface="Times New Roman" panose="02020603050405020304" pitchFamily="18" charset="0"/>
                <a:cs typeface="Times New Roman" panose="02020603050405020304" pitchFamily="18" charset="0"/>
              </a:rPr>
              <a:t>có</a:t>
            </a:r>
            <a:r>
              <a:rPr lang="en-US" altLang="vi-VN" sz="3200" b="1" kern="0" dirty="0">
                <a:solidFill>
                  <a:srgbClr val="FF0000"/>
                </a:solidFill>
                <a:latin typeface="Times New Roman" panose="02020603050405020304" pitchFamily="18" charset="0"/>
                <a:cs typeface="Times New Roman" panose="02020603050405020304" pitchFamily="18" charset="0"/>
              </a:rPr>
              <a:t> </a:t>
            </a:r>
            <a:r>
              <a:rPr lang="en-US" altLang="vi-VN" sz="3200" b="1" kern="0" dirty="0" err="1">
                <a:solidFill>
                  <a:srgbClr val="FF0000"/>
                </a:solidFill>
                <a:latin typeface="Times New Roman" panose="02020603050405020304" pitchFamily="18" charset="0"/>
                <a:cs typeface="Times New Roman" panose="02020603050405020304" pitchFamily="18" charset="0"/>
              </a:rPr>
              <a:t>mạng</a:t>
            </a:r>
            <a:r>
              <a:rPr lang="en-US" altLang="vi-VN" sz="3200" b="1" kern="0" dirty="0">
                <a:solidFill>
                  <a:srgbClr val="FF0000"/>
                </a:solidFill>
                <a:latin typeface="Times New Roman" panose="02020603050405020304" pitchFamily="18" charset="0"/>
                <a:cs typeface="Times New Roman" panose="02020603050405020304" pitchFamily="18" charset="0"/>
              </a:rPr>
              <a:t> </a:t>
            </a:r>
            <a:r>
              <a:rPr lang="en-US" altLang="vi-VN" sz="3200" b="1" kern="0" dirty="0" err="1">
                <a:solidFill>
                  <a:srgbClr val="FF0000"/>
                </a:solidFill>
                <a:latin typeface="Times New Roman" panose="02020603050405020304" pitchFamily="18" charset="0"/>
                <a:cs typeface="Times New Roman" panose="02020603050405020304" pitchFamily="18" charset="0"/>
              </a:rPr>
              <a:t>máy</a:t>
            </a:r>
            <a:r>
              <a:rPr lang="en-US" altLang="vi-VN" sz="3200" b="1" kern="0" dirty="0">
                <a:solidFill>
                  <a:srgbClr val="FF0000"/>
                </a:solidFill>
                <a:latin typeface="Times New Roman" panose="02020603050405020304" pitchFamily="18" charset="0"/>
                <a:cs typeface="Times New Roman" panose="02020603050405020304" pitchFamily="18" charset="0"/>
              </a:rPr>
              <a:t> </a:t>
            </a:r>
            <a:r>
              <a:rPr lang="en-US" altLang="vi-VN" sz="3200" b="1" kern="0" dirty="0" err="1">
                <a:solidFill>
                  <a:srgbClr val="FF0000"/>
                </a:solidFill>
                <a:latin typeface="Times New Roman" panose="02020603050405020304" pitchFamily="18" charset="0"/>
                <a:cs typeface="Times New Roman" panose="02020603050405020304" pitchFamily="18" charset="0"/>
              </a:rPr>
              <a:t>tính</a:t>
            </a:r>
            <a:r>
              <a:rPr lang="en-US" altLang="vi-VN" sz="3200" b="1" kern="0" dirty="0">
                <a:solidFill>
                  <a:srgbClr val="FF0000"/>
                </a:solidFill>
                <a:latin typeface="Times New Roman" panose="02020603050405020304" pitchFamily="18" charset="0"/>
                <a:cs typeface="Times New Roman" panose="02020603050405020304" pitchFamily="18" charset="0"/>
              </a:rPr>
              <a:t>? </a:t>
            </a:r>
          </a:p>
          <a:p>
            <a:pPr algn="just" eaLnBrk="1" hangingPunct="1">
              <a:lnSpc>
                <a:spcPct val="90000"/>
              </a:lnSpc>
              <a:spcBef>
                <a:spcPct val="20000"/>
              </a:spcBef>
              <a:defRPr/>
            </a:pPr>
            <a:r>
              <a:rPr lang="en-US" altLang="vi-VN" sz="3200" b="0" i="1" kern="0" dirty="0">
                <a:solidFill>
                  <a:srgbClr val="000000"/>
                </a:solidFill>
                <a:latin typeface="Times New Roman" pitchFamily="18" charset="0"/>
                <a:cs typeface="Times New Roman" pitchFamily="18" charset="0"/>
              </a:rPr>
              <a:t>        </a:t>
            </a:r>
            <a:r>
              <a:rPr lang="en-US" altLang="vi-VN" sz="3200" b="0" i="1" kern="0" dirty="0" err="1">
                <a:solidFill>
                  <a:srgbClr val="000000"/>
                </a:solidFill>
                <a:latin typeface="Times New Roman" pitchFamily="18" charset="0"/>
                <a:cs typeface="Times New Roman" pitchFamily="18" charset="0"/>
              </a:rPr>
              <a:t>Cần</a:t>
            </a:r>
            <a:r>
              <a:rPr lang="en-US" altLang="vi-VN" sz="3200" b="0" i="1" kern="0" dirty="0">
                <a:solidFill>
                  <a:srgbClr val="000000"/>
                </a:solidFill>
                <a:latin typeface="Times New Roman" pitchFamily="18" charset="0"/>
                <a:cs typeface="Times New Roman" pitchFamily="18" charset="0"/>
              </a:rPr>
              <a:t> </a:t>
            </a:r>
            <a:r>
              <a:rPr lang="en-US" altLang="vi-VN" sz="3200" b="0" i="1" kern="0" dirty="0" err="1">
                <a:solidFill>
                  <a:srgbClr val="000000"/>
                </a:solidFill>
                <a:latin typeface="Times New Roman" pitchFamily="18" charset="0"/>
                <a:cs typeface="Times New Roman" pitchFamily="18" charset="0"/>
              </a:rPr>
              <a:t>mạng</a:t>
            </a:r>
            <a:r>
              <a:rPr lang="en-US" altLang="vi-VN" sz="3200" b="0" i="1" kern="0" dirty="0">
                <a:solidFill>
                  <a:srgbClr val="000000"/>
                </a:solidFill>
                <a:latin typeface="Times New Roman" pitchFamily="18" charset="0"/>
                <a:cs typeface="Times New Roman" pitchFamily="18" charset="0"/>
              </a:rPr>
              <a:t> </a:t>
            </a:r>
            <a:r>
              <a:rPr lang="en-US" altLang="vi-VN" sz="3200" b="0" i="1" kern="0" dirty="0" err="1">
                <a:solidFill>
                  <a:srgbClr val="000000"/>
                </a:solidFill>
                <a:latin typeface="Times New Roman" pitchFamily="18" charset="0"/>
                <a:cs typeface="Times New Roman" pitchFamily="18" charset="0"/>
              </a:rPr>
              <a:t>máy</a:t>
            </a:r>
            <a:r>
              <a:rPr lang="en-US" altLang="vi-VN" sz="3200" b="0" i="1" kern="0" dirty="0">
                <a:solidFill>
                  <a:srgbClr val="000000"/>
                </a:solidFill>
                <a:latin typeface="Times New Roman" pitchFamily="18" charset="0"/>
                <a:cs typeface="Times New Roman" pitchFamily="18" charset="0"/>
              </a:rPr>
              <a:t> </a:t>
            </a:r>
            <a:r>
              <a:rPr lang="en-US" altLang="vi-VN" sz="3200" b="0" i="1" kern="0" dirty="0" err="1">
                <a:solidFill>
                  <a:srgbClr val="000000"/>
                </a:solidFill>
                <a:latin typeface="Times New Roman" pitchFamily="18" charset="0"/>
                <a:cs typeface="Times New Roman" pitchFamily="18" charset="0"/>
              </a:rPr>
              <a:t>tính</a:t>
            </a:r>
            <a:r>
              <a:rPr lang="en-US" altLang="vi-VN" sz="3200" b="0" i="1" kern="0" dirty="0">
                <a:solidFill>
                  <a:srgbClr val="000000"/>
                </a:solidFill>
                <a:latin typeface="Times New Roman" pitchFamily="18" charset="0"/>
                <a:cs typeface="Times New Roman" pitchFamily="18" charset="0"/>
              </a:rPr>
              <a:t> </a:t>
            </a:r>
            <a:r>
              <a:rPr lang="en-US" altLang="vi-VN" sz="3200" b="0" i="1" kern="0" dirty="0" err="1">
                <a:solidFill>
                  <a:srgbClr val="000000"/>
                </a:solidFill>
                <a:latin typeface="Times New Roman" pitchFamily="18" charset="0"/>
                <a:cs typeface="Times New Roman" pitchFamily="18" charset="0"/>
              </a:rPr>
              <a:t>vì</a:t>
            </a:r>
            <a:r>
              <a:rPr lang="en-US" altLang="vi-VN" sz="3200" b="0" i="1" kern="0" dirty="0">
                <a:solidFill>
                  <a:srgbClr val="000000"/>
                </a:solidFill>
                <a:latin typeface="Times New Roman" pitchFamily="18" charset="0"/>
                <a:cs typeface="Times New Roman" pitchFamily="18" charset="0"/>
              </a:rPr>
              <a:t>: </a:t>
            </a:r>
            <a:r>
              <a:rPr lang="en-US" altLang="vi-VN" sz="3200" b="0" kern="0" err="1">
                <a:solidFill>
                  <a:srgbClr val="000000"/>
                </a:solidFill>
                <a:latin typeface="Times New Roman" pitchFamily="18" charset="0"/>
                <a:cs typeface="Times New Roman" pitchFamily="18" charset="0"/>
              </a:rPr>
              <a:t>Để</a:t>
            </a:r>
            <a:r>
              <a:rPr lang="en-US" altLang="vi-VN" sz="3200" b="0" kern="0">
                <a:solidFill>
                  <a:srgbClr val="000000"/>
                </a:solidFill>
                <a:latin typeface="Times New Roman" pitchFamily="18" charset="0"/>
                <a:cs typeface="Times New Roman" pitchFamily="18" charset="0"/>
              </a:rPr>
              <a:t> chia sẻ, trao </a:t>
            </a:r>
            <a:r>
              <a:rPr lang="en-US" altLang="vi-VN" sz="3200" b="0" kern="0" dirty="0" err="1">
                <a:solidFill>
                  <a:srgbClr val="000000"/>
                </a:solidFill>
                <a:latin typeface="Times New Roman" pitchFamily="18" charset="0"/>
                <a:cs typeface="Times New Roman" pitchFamily="18" charset="0"/>
              </a:rPr>
              <a:t>đổi</a:t>
            </a:r>
            <a:r>
              <a:rPr lang="en-US" altLang="vi-VN" sz="3200" b="0" kern="0" dirty="0">
                <a:solidFill>
                  <a:srgbClr val="000000"/>
                </a:solidFill>
                <a:latin typeface="Times New Roman" pitchFamily="18" charset="0"/>
                <a:cs typeface="Times New Roman" pitchFamily="18" charset="0"/>
              </a:rPr>
              <a:t> </a:t>
            </a:r>
            <a:r>
              <a:rPr lang="en-US" altLang="vi-VN" sz="3200" b="0" kern="0" err="1">
                <a:solidFill>
                  <a:srgbClr val="000000"/>
                </a:solidFill>
                <a:latin typeface="Times New Roman" pitchFamily="18" charset="0"/>
                <a:cs typeface="Times New Roman" pitchFamily="18" charset="0"/>
              </a:rPr>
              <a:t>dữ</a:t>
            </a:r>
            <a:r>
              <a:rPr lang="en-US" altLang="vi-VN" sz="3200" b="0" kern="0">
                <a:solidFill>
                  <a:srgbClr val="000000"/>
                </a:solidFill>
                <a:latin typeface="Times New Roman" pitchFamily="18" charset="0"/>
                <a:cs typeface="Times New Roman" pitchFamily="18" charset="0"/>
              </a:rPr>
              <a:t> liệu</a:t>
            </a:r>
            <a:r>
              <a:rPr lang="en-US" altLang="vi-VN" sz="3200" kern="0">
                <a:solidFill>
                  <a:srgbClr val="000000"/>
                </a:solidFill>
                <a:latin typeface="Times New Roman" pitchFamily="18" charset="0"/>
                <a:cs typeface="Times New Roman" pitchFamily="18" charset="0"/>
              </a:rPr>
              <a:t>, </a:t>
            </a:r>
            <a:r>
              <a:rPr lang="en-US" altLang="vi-VN" sz="3200" b="0" kern="0">
                <a:solidFill>
                  <a:srgbClr val="000000"/>
                </a:solidFill>
                <a:latin typeface="Times New Roman" pitchFamily="18" charset="0"/>
                <a:cs typeface="Times New Roman" pitchFamily="18" charset="0"/>
              </a:rPr>
              <a:t>dùng chung các thiết bị phần cứng, dung chung phần mềm; Trao </a:t>
            </a:r>
            <a:r>
              <a:rPr lang="en-US" altLang="vi-VN" sz="3200" b="0" kern="0" dirty="0" err="1">
                <a:solidFill>
                  <a:srgbClr val="000000"/>
                </a:solidFill>
                <a:latin typeface="Times New Roman" pitchFamily="18" charset="0"/>
                <a:cs typeface="Times New Roman" pitchFamily="18" charset="0"/>
              </a:rPr>
              <a:t>đổi</a:t>
            </a:r>
            <a:r>
              <a:rPr lang="en-US" altLang="vi-VN" sz="3200" b="0" kern="0" dirty="0">
                <a:solidFill>
                  <a:srgbClr val="000000"/>
                </a:solidFill>
                <a:latin typeface="Times New Roman" pitchFamily="18" charset="0"/>
                <a:cs typeface="Times New Roman" pitchFamily="18" charset="0"/>
              </a:rPr>
              <a:t> </a:t>
            </a:r>
            <a:r>
              <a:rPr lang="en-US" altLang="vi-VN" sz="3200" b="0" kern="0" dirty="0" err="1">
                <a:solidFill>
                  <a:srgbClr val="000000"/>
                </a:solidFill>
                <a:latin typeface="Times New Roman" pitchFamily="18" charset="0"/>
                <a:cs typeface="Times New Roman" pitchFamily="18" charset="0"/>
              </a:rPr>
              <a:t>thông</a:t>
            </a:r>
            <a:r>
              <a:rPr lang="en-US" altLang="vi-VN" sz="3200" b="0" kern="0" dirty="0">
                <a:solidFill>
                  <a:srgbClr val="000000"/>
                </a:solidFill>
                <a:latin typeface="Times New Roman" pitchFamily="18" charset="0"/>
                <a:cs typeface="Times New Roman" pitchFamily="18" charset="0"/>
              </a:rPr>
              <a:t> tin, </a:t>
            </a:r>
            <a:r>
              <a:rPr lang="en-US" altLang="vi-VN" sz="3200" b="0" kern="0" dirty="0" err="1">
                <a:solidFill>
                  <a:srgbClr val="000000"/>
                </a:solidFill>
                <a:latin typeface="Times New Roman" pitchFamily="18" charset="0"/>
                <a:cs typeface="Times New Roman" pitchFamily="18" charset="0"/>
              </a:rPr>
              <a:t>dùng</a:t>
            </a:r>
            <a:r>
              <a:rPr lang="en-US" altLang="vi-VN" sz="3200" b="0" kern="0" dirty="0">
                <a:solidFill>
                  <a:srgbClr val="000000"/>
                </a:solidFill>
                <a:latin typeface="Times New Roman" pitchFamily="18" charset="0"/>
                <a:cs typeface="Times New Roman" pitchFamily="18" charset="0"/>
              </a:rPr>
              <a:t> </a:t>
            </a:r>
            <a:r>
              <a:rPr lang="en-US" altLang="vi-VN" sz="3200" b="0" kern="0" dirty="0" err="1">
                <a:solidFill>
                  <a:srgbClr val="000000"/>
                </a:solidFill>
                <a:latin typeface="Times New Roman" pitchFamily="18" charset="0"/>
                <a:cs typeface="Times New Roman" pitchFamily="18" charset="0"/>
              </a:rPr>
              <a:t>chung</a:t>
            </a:r>
            <a:r>
              <a:rPr lang="en-US" altLang="vi-VN" sz="3200" b="0" kern="0" dirty="0">
                <a:solidFill>
                  <a:srgbClr val="000000"/>
                </a:solidFill>
                <a:latin typeface="Times New Roman" pitchFamily="18" charset="0"/>
                <a:cs typeface="Times New Roman" pitchFamily="18" charset="0"/>
              </a:rPr>
              <a:t> </a:t>
            </a:r>
            <a:r>
              <a:rPr lang="en-US" altLang="vi-VN" sz="3200" b="0" kern="0" dirty="0" err="1">
                <a:solidFill>
                  <a:srgbClr val="000000"/>
                </a:solidFill>
                <a:latin typeface="Times New Roman" pitchFamily="18" charset="0"/>
                <a:cs typeface="Times New Roman" pitchFamily="18" charset="0"/>
              </a:rPr>
              <a:t>các</a:t>
            </a:r>
            <a:r>
              <a:rPr lang="en-US" altLang="vi-VN" sz="3200" b="0" kern="0" dirty="0">
                <a:solidFill>
                  <a:srgbClr val="000000"/>
                </a:solidFill>
                <a:latin typeface="Times New Roman" pitchFamily="18" charset="0"/>
                <a:cs typeface="Times New Roman" pitchFamily="18" charset="0"/>
              </a:rPr>
              <a:t> </a:t>
            </a:r>
            <a:r>
              <a:rPr lang="en-US" altLang="vi-VN" sz="3200" b="0" kern="0" err="1">
                <a:solidFill>
                  <a:srgbClr val="000000"/>
                </a:solidFill>
                <a:latin typeface="Times New Roman" pitchFamily="18" charset="0"/>
                <a:cs typeface="Times New Roman" pitchFamily="18" charset="0"/>
              </a:rPr>
              <a:t>tài</a:t>
            </a:r>
            <a:r>
              <a:rPr lang="en-US" altLang="vi-VN" sz="3200" b="0" kern="0">
                <a:solidFill>
                  <a:srgbClr val="000000"/>
                </a:solidFill>
                <a:latin typeface="Times New Roman" pitchFamily="18" charset="0"/>
                <a:cs typeface="Times New Roman" pitchFamily="18" charset="0"/>
              </a:rPr>
              <a:t> nguyên giữa các máy tính</a:t>
            </a:r>
            <a:endParaRPr lang="en-US" altLang="vi-VN" sz="3200" b="0" kern="0" dirty="0">
              <a:solidFill>
                <a:schemeClr val="tx1"/>
              </a:solidFill>
              <a:latin typeface="Times New Roman" panose="02020603050405020304" pitchFamily="18" charset="0"/>
              <a:cs typeface="Times New Roman" panose="02020603050405020304" pitchFamily="18" charset="0"/>
            </a:endParaRPr>
          </a:p>
          <a:p>
            <a:pPr algn="ctr" eaLnBrk="1" hangingPunct="1">
              <a:lnSpc>
                <a:spcPct val="90000"/>
              </a:lnSpc>
              <a:spcBef>
                <a:spcPct val="20000"/>
              </a:spcBef>
              <a:defRPr/>
            </a:pPr>
            <a:r>
              <a:rPr lang="en-US" altLang="vi-VN" sz="3200" b="1" kern="0" dirty="0" err="1">
                <a:solidFill>
                  <a:srgbClr val="FF0000"/>
                </a:solidFill>
                <a:latin typeface="Times New Roman" panose="02020603050405020304" pitchFamily="18" charset="0"/>
                <a:cs typeface="Times New Roman" panose="02020603050405020304" pitchFamily="18" charset="0"/>
              </a:rPr>
              <a:t>Câu</a:t>
            </a:r>
            <a:r>
              <a:rPr lang="en-US" altLang="vi-VN" sz="3200" b="1" kern="0" dirty="0">
                <a:solidFill>
                  <a:srgbClr val="FF0000"/>
                </a:solidFill>
                <a:latin typeface="Times New Roman" panose="02020603050405020304" pitchFamily="18" charset="0"/>
                <a:cs typeface="Times New Roman" panose="02020603050405020304" pitchFamily="18" charset="0"/>
              </a:rPr>
              <a:t> 2: </a:t>
            </a:r>
            <a:r>
              <a:rPr lang="en-US" altLang="vi-VN" sz="3200" b="1" kern="0" dirty="0" err="1">
                <a:solidFill>
                  <a:srgbClr val="FF0000"/>
                </a:solidFill>
                <a:latin typeface="Times New Roman" panose="02020603050405020304" pitchFamily="18" charset="0"/>
                <a:cs typeface="Times New Roman" panose="02020603050405020304" pitchFamily="18" charset="0"/>
              </a:rPr>
              <a:t>Mạng</a:t>
            </a:r>
            <a:r>
              <a:rPr lang="en-US" altLang="vi-VN" sz="3200" b="1" kern="0" dirty="0">
                <a:solidFill>
                  <a:srgbClr val="FF0000"/>
                </a:solidFill>
                <a:latin typeface="Times New Roman" panose="02020603050405020304" pitchFamily="18" charset="0"/>
                <a:cs typeface="Times New Roman" panose="02020603050405020304" pitchFamily="18" charset="0"/>
              </a:rPr>
              <a:t> </a:t>
            </a:r>
            <a:r>
              <a:rPr lang="en-US" altLang="vi-VN" sz="3200" b="1" kern="0" dirty="0" err="1">
                <a:solidFill>
                  <a:srgbClr val="FF0000"/>
                </a:solidFill>
                <a:latin typeface="Times New Roman" panose="02020603050405020304" pitchFamily="18" charset="0"/>
                <a:cs typeface="Times New Roman" panose="02020603050405020304" pitchFamily="18" charset="0"/>
              </a:rPr>
              <a:t>máy</a:t>
            </a:r>
            <a:r>
              <a:rPr lang="en-US" altLang="vi-VN" sz="3200" b="1" kern="0" dirty="0">
                <a:solidFill>
                  <a:srgbClr val="FF0000"/>
                </a:solidFill>
                <a:latin typeface="Times New Roman" panose="02020603050405020304" pitchFamily="18" charset="0"/>
                <a:cs typeface="Times New Roman" panose="02020603050405020304" pitchFamily="18" charset="0"/>
              </a:rPr>
              <a:t> </a:t>
            </a:r>
            <a:r>
              <a:rPr lang="en-US" altLang="vi-VN" sz="3200" b="1" kern="0" dirty="0" err="1">
                <a:solidFill>
                  <a:srgbClr val="FF0000"/>
                </a:solidFill>
                <a:latin typeface="Times New Roman" panose="02020603050405020304" pitchFamily="18" charset="0"/>
                <a:cs typeface="Times New Roman" panose="02020603050405020304" pitchFamily="18" charset="0"/>
              </a:rPr>
              <a:t>tính</a:t>
            </a:r>
            <a:r>
              <a:rPr lang="en-US" altLang="vi-VN" sz="3200" b="1" kern="0" dirty="0">
                <a:solidFill>
                  <a:srgbClr val="FF0000"/>
                </a:solidFill>
                <a:latin typeface="Times New Roman" panose="02020603050405020304" pitchFamily="18" charset="0"/>
                <a:cs typeface="Times New Roman" panose="02020603050405020304" pitchFamily="18" charset="0"/>
              </a:rPr>
              <a:t> </a:t>
            </a:r>
            <a:r>
              <a:rPr lang="en-US" altLang="vi-VN" sz="3200" b="1" kern="0" dirty="0" err="1">
                <a:solidFill>
                  <a:srgbClr val="FF0000"/>
                </a:solidFill>
                <a:latin typeface="Times New Roman" panose="02020603050405020304" pitchFamily="18" charset="0"/>
                <a:cs typeface="Times New Roman" panose="02020603050405020304" pitchFamily="18" charset="0"/>
              </a:rPr>
              <a:t>là</a:t>
            </a:r>
            <a:r>
              <a:rPr lang="en-US" altLang="vi-VN" sz="3200" b="1" kern="0" dirty="0">
                <a:solidFill>
                  <a:srgbClr val="FF0000"/>
                </a:solidFill>
                <a:latin typeface="Times New Roman" panose="02020603050405020304" pitchFamily="18" charset="0"/>
                <a:cs typeface="Times New Roman" panose="02020603050405020304" pitchFamily="18" charset="0"/>
              </a:rPr>
              <a:t> </a:t>
            </a:r>
            <a:r>
              <a:rPr lang="en-US" altLang="vi-VN" sz="3200" b="1" kern="0" dirty="0" err="1">
                <a:solidFill>
                  <a:srgbClr val="FF0000"/>
                </a:solidFill>
                <a:latin typeface="Times New Roman" panose="02020603050405020304" pitchFamily="18" charset="0"/>
                <a:cs typeface="Times New Roman" panose="02020603050405020304" pitchFamily="18" charset="0"/>
              </a:rPr>
              <a:t>gì</a:t>
            </a:r>
            <a:r>
              <a:rPr lang="en-US" altLang="vi-VN" sz="3200" b="1" kern="0" dirty="0">
                <a:solidFill>
                  <a:srgbClr val="FF0000"/>
                </a:solidFill>
                <a:latin typeface="Times New Roman" panose="02020603050405020304" pitchFamily="18" charset="0"/>
                <a:cs typeface="Times New Roman" panose="02020603050405020304" pitchFamily="18" charset="0"/>
              </a:rPr>
              <a:t>?</a:t>
            </a:r>
          </a:p>
          <a:p>
            <a:pPr algn="just" eaLnBrk="1" hangingPunct="1">
              <a:lnSpc>
                <a:spcPct val="90000"/>
              </a:lnSpc>
              <a:spcBef>
                <a:spcPct val="20000"/>
              </a:spcBef>
              <a:defRPr/>
            </a:pP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Mạng</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máy</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tính</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là</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tập</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hợp</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các</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máy</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tính</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được</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kết</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nối</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với</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nhau</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theo</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một</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phương</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thức</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nào</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đó</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thông</a:t>
            </a:r>
            <a:r>
              <a:rPr lang="en-US" altLang="vi-VN" sz="3200" b="0" kern="0" dirty="0">
                <a:solidFill>
                  <a:schemeClr val="tx1"/>
                </a:solidFill>
                <a:latin typeface="Times New Roman" pitchFamily="18" charset="0"/>
                <a:cs typeface="Times New Roman" pitchFamily="18" charset="0"/>
              </a:rPr>
              <a:t> qua </a:t>
            </a:r>
            <a:r>
              <a:rPr lang="en-US" altLang="vi-VN" sz="3200" b="0" kern="0" dirty="0" err="1">
                <a:solidFill>
                  <a:schemeClr val="tx1"/>
                </a:solidFill>
                <a:latin typeface="Times New Roman" pitchFamily="18" charset="0"/>
                <a:cs typeface="Times New Roman" pitchFamily="18" charset="0"/>
              </a:rPr>
              <a:t>các</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phương</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tiện</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truyền</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dẫn</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tạo</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thành</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một</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hệ</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thống</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cho</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phép</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người</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dùng</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chia</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sẻ</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tài</a:t>
            </a:r>
            <a:r>
              <a:rPr lang="en-US" altLang="vi-VN" sz="3200" b="0" kern="0" dirty="0">
                <a:solidFill>
                  <a:schemeClr val="tx1"/>
                </a:solidFill>
                <a:latin typeface="Times New Roman" pitchFamily="18" charset="0"/>
                <a:cs typeface="Times New Roman" pitchFamily="18" charset="0"/>
              </a:rPr>
              <a:t> </a:t>
            </a:r>
            <a:r>
              <a:rPr lang="en-US" altLang="vi-VN" sz="3200" b="0" kern="0" dirty="0" err="1">
                <a:solidFill>
                  <a:schemeClr val="tx1"/>
                </a:solidFill>
                <a:latin typeface="Times New Roman" pitchFamily="18" charset="0"/>
                <a:cs typeface="Times New Roman" pitchFamily="18" charset="0"/>
              </a:rPr>
              <a:t>nguyên</a:t>
            </a:r>
            <a:r>
              <a:rPr lang="en-US" altLang="vi-VN" sz="3200" b="0" kern="0" dirty="0">
                <a:solidFill>
                  <a:schemeClr val="tx1"/>
                </a:solidFill>
                <a:latin typeface="Times New Roman" pitchFamily="18" charset="0"/>
                <a:cs typeface="Times New Roman" pitchFamily="18" charset="0"/>
              </a:rPr>
              <a:t>.</a:t>
            </a:r>
          </a:p>
          <a:p>
            <a:pPr algn="ctr" eaLnBrk="1" hangingPunct="1">
              <a:lnSpc>
                <a:spcPct val="90000"/>
              </a:lnSpc>
              <a:spcBef>
                <a:spcPct val="20000"/>
              </a:spcBef>
              <a:defRPr/>
            </a:pPr>
            <a:r>
              <a:rPr lang="en-US" altLang="vi-VN" sz="3200" b="0" kern="0">
                <a:solidFill>
                  <a:srgbClr val="FF0000"/>
                </a:solidFill>
                <a:latin typeface="Times New Roman" panose="02020603050405020304" pitchFamily="18" charset="0"/>
                <a:cs typeface="Times New Roman" panose="02020603050405020304" pitchFamily="18" charset="0"/>
              </a:rPr>
              <a:t>Hãy nêu </a:t>
            </a:r>
            <a:r>
              <a:rPr lang="en-US" altLang="vi-VN" sz="3200" b="0" kern="0" dirty="0" err="1">
                <a:solidFill>
                  <a:srgbClr val="FF0000"/>
                </a:solidFill>
                <a:latin typeface="Times New Roman" panose="02020603050405020304" pitchFamily="18" charset="0"/>
                <a:cs typeface="Times New Roman" panose="02020603050405020304" pitchFamily="18" charset="0"/>
              </a:rPr>
              <a:t>các</a:t>
            </a:r>
            <a:r>
              <a:rPr lang="en-US" altLang="vi-VN" sz="3200" b="0" kern="0" dirty="0">
                <a:solidFill>
                  <a:srgbClr val="FF0000"/>
                </a:solidFill>
                <a:latin typeface="Times New Roman" panose="02020603050405020304" pitchFamily="18" charset="0"/>
                <a:cs typeface="Times New Roman" panose="02020603050405020304" pitchFamily="18" charset="0"/>
              </a:rPr>
              <a:t> </a:t>
            </a:r>
            <a:r>
              <a:rPr lang="en-US" altLang="vi-VN" sz="3200" b="0" kern="0" dirty="0" err="1">
                <a:solidFill>
                  <a:srgbClr val="FF0000"/>
                </a:solidFill>
                <a:latin typeface="Times New Roman" panose="02020603050405020304" pitchFamily="18" charset="0"/>
                <a:cs typeface="Times New Roman" panose="02020603050405020304" pitchFamily="18" charset="0"/>
              </a:rPr>
              <a:t>kiểu</a:t>
            </a:r>
            <a:r>
              <a:rPr lang="en-US" altLang="vi-VN" sz="3200" b="0" kern="0" dirty="0">
                <a:solidFill>
                  <a:srgbClr val="FF0000"/>
                </a:solidFill>
                <a:latin typeface="Times New Roman" panose="02020603050405020304" pitchFamily="18" charset="0"/>
                <a:cs typeface="Times New Roman" panose="02020603050405020304" pitchFamily="18" charset="0"/>
              </a:rPr>
              <a:t> </a:t>
            </a:r>
            <a:r>
              <a:rPr lang="en-US" altLang="vi-VN" sz="3200" b="0" kern="0" dirty="0" err="1">
                <a:solidFill>
                  <a:srgbClr val="FF0000"/>
                </a:solidFill>
                <a:latin typeface="Times New Roman" panose="02020603050405020304" pitchFamily="18" charset="0"/>
                <a:cs typeface="Times New Roman" panose="02020603050405020304" pitchFamily="18" charset="0"/>
              </a:rPr>
              <a:t>kết</a:t>
            </a:r>
            <a:r>
              <a:rPr lang="en-US" altLang="vi-VN" sz="3200" b="0" kern="0" dirty="0">
                <a:solidFill>
                  <a:srgbClr val="FF0000"/>
                </a:solidFill>
                <a:latin typeface="Times New Roman" panose="02020603050405020304" pitchFamily="18" charset="0"/>
                <a:cs typeface="Times New Roman" panose="02020603050405020304" pitchFamily="18" charset="0"/>
              </a:rPr>
              <a:t> </a:t>
            </a:r>
            <a:r>
              <a:rPr lang="en-US" altLang="vi-VN" sz="3200" b="0" kern="0" dirty="0" err="1">
                <a:solidFill>
                  <a:srgbClr val="FF0000"/>
                </a:solidFill>
                <a:latin typeface="Times New Roman" panose="02020603050405020304" pitchFamily="18" charset="0"/>
                <a:cs typeface="Times New Roman" panose="02020603050405020304" pitchFamily="18" charset="0"/>
              </a:rPr>
              <a:t>nối</a:t>
            </a:r>
            <a:r>
              <a:rPr lang="en-US" altLang="vi-VN" sz="3200" b="0" kern="0" dirty="0">
                <a:solidFill>
                  <a:srgbClr val="FF0000"/>
                </a:solidFill>
                <a:latin typeface="Times New Roman" panose="02020603050405020304" pitchFamily="18" charset="0"/>
                <a:cs typeface="Times New Roman" panose="02020603050405020304" pitchFamily="18" charset="0"/>
              </a:rPr>
              <a:t> </a:t>
            </a:r>
            <a:r>
              <a:rPr lang="en-US" altLang="vi-VN" sz="3200" b="0" kern="0" dirty="0" err="1">
                <a:solidFill>
                  <a:srgbClr val="FF0000"/>
                </a:solidFill>
                <a:latin typeface="Times New Roman" panose="02020603050405020304" pitchFamily="18" charset="0"/>
                <a:cs typeface="Times New Roman" panose="02020603050405020304" pitchFamily="18" charset="0"/>
              </a:rPr>
              <a:t>mạng</a:t>
            </a:r>
            <a:r>
              <a:rPr lang="en-US" altLang="vi-VN" sz="3200" b="0" kern="0" dirty="0">
                <a:solidFill>
                  <a:srgbClr val="FF0000"/>
                </a:solidFill>
                <a:latin typeface="Times New Roman" panose="02020603050405020304" pitchFamily="18" charset="0"/>
                <a:cs typeface="Times New Roman" panose="02020603050405020304" pitchFamily="18" charset="0"/>
              </a:rPr>
              <a:t> </a:t>
            </a:r>
            <a:r>
              <a:rPr lang="en-US" altLang="vi-VN" sz="3200" b="0" kern="0" dirty="0" err="1">
                <a:solidFill>
                  <a:srgbClr val="FF0000"/>
                </a:solidFill>
                <a:latin typeface="Times New Roman" panose="02020603050405020304" pitchFamily="18" charset="0"/>
                <a:cs typeface="Times New Roman" panose="02020603050405020304" pitchFamily="18" charset="0"/>
              </a:rPr>
              <a:t>cơ</a:t>
            </a:r>
            <a:r>
              <a:rPr lang="en-US" altLang="vi-VN" sz="3200" b="0" kern="0" dirty="0">
                <a:solidFill>
                  <a:srgbClr val="FF0000"/>
                </a:solidFill>
                <a:latin typeface="Times New Roman" panose="02020603050405020304" pitchFamily="18" charset="0"/>
                <a:cs typeface="Times New Roman" panose="02020603050405020304" pitchFamily="18" charset="0"/>
              </a:rPr>
              <a:t> </a:t>
            </a:r>
            <a:r>
              <a:rPr lang="en-US" altLang="vi-VN" sz="3200" b="0" kern="0" dirty="0" err="1">
                <a:solidFill>
                  <a:srgbClr val="FF0000"/>
                </a:solidFill>
                <a:latin typeface="Times New Roman" panose="02020603050405020304" pitchFamily="18" charset="0"/>
                <a:cs typeface="Times New Roman" panose="02020603050405020304" pitchFamily="18" charset="0"/>
              </a:rPr>
              <a:t>bản</a:t>
            </a:r>
            <a:r>
              <a:rPr lang="en-US" altLang="vi-VN" sz="3200" b="0" kern="0" dirty="0">
                <a:solidFill>
                  <a:srgbClr val="FF0000"/>
                </a:solidFill>
                <a:latin typeface="Times New Roman" panose="02020603050405020304" pitchFamily="18" charset="0"/>
                <a:cs typeface="Times New Roman" panose="02020603050405020304" pitchFamily="18" charset="0"/>
              </a:rPr>
              <a:t>?</a:t>
            </a:r>
          </a:p>
          <a:p>
            <a:pPr algn="just" eaLnBrk="1" hangingPunct="1">
              <a:lnSpc>
                <a:spcPct val="90000"/>
              </a:lnSpc>
              <a:spcBef>
                <a:spcPct val="20000"/>
              </a:spcBef>
              <a:defRPr/>
            </a:pPr>
            <a:r>
              <a:rPr lang="en-US" altLang="vi-VN" sz="3200" b="0" kern="0" dirty="0" err="1">
                <a:solidFill>
                  <a:srgbClr val="000000"/>
                </a:solidFill>
                <a:latin typeface="Times New Roman" pitchFamily="18" charset="0"/>
                <a:cs typeface="Times New Roman" pitchFamily="18" charset="0"/>
              </a:rPr>
              <a:t>Kết</a:t>
            </a:r>
            <a:r>
              <a:rPr lang="en-US" altLang="vi-VN" sz="3200" b="0" kern="0" dirty="0">
                <a:solidFill>
                  <a:srgbClr val="000000"/>
                </a:solidFill>
                <a:latin typeface="Times New Roman" pitchFamily="18" charset="0"/>
                <a:cs typeface="Times New Roman" pitchFamily="18" charset="0"/>
              </a:rPr>
              <a:t> </a:t>
            </a:r>
            <a:r>
              <a:rPr lang="en-US" altLang="vi-VN" sz="3200" b="0" kern="0" dirty="0" err="1">
                <a:solidFill>
                  <a:srgbClr val="000000"/>
                </a:solidFill>
                <a:latin typeface="Times New Roman" pitchFamily="18" charset="0"/>
                <a:cs typeface="Times New Roman" pitchFamily="18" charset="0"/>
              </a:rPr>
              <a:t>nối</a:t>
            </a:r>
            <a:r>
              <a:rPr lang="en-US" altLang="vi-VN" sz="3200" b="0" kern="0" dirty="0">
                <a:solidFill>
                  <a:srgbClr val="000000"/>
                </a:solidFill>
                <a:latin typeface="Times New Roman" pitchFamily="18" charset="0"/>
                <a:cs typeface="Times New Roman" pitchFamily="18" charset="0"/>
              </a:rPr>
              <a:t> </a:t>
            </a:r>
            <a:r>
              <a:rPr lang="en-US" altLang="vi-VN" sz="3200" b="0" kern="0" dirty="0" err="1">
                <a:solidFill>
                  <a:srgbClr val="000000"/>
                </a:solidFill>
                <a:latin typeface="Times New Roman" pitchFamily="18" charset="0"/>
                <a:cs typeface="Times New Roman" pitchFamily="18" charset="0"/>
              </a:rPr>
              <a:t>kiểu</a:t>
            </a:r>
            <a:r>
              <a:rPr lang="en-US" altLang="vi-VN" sz="3200" b="0" kern="0" dirty="0">
                <a:solidFill>
                  <a:srgbClr val="000000"/>
                </a:solidFill>
                <a:latin typeface="Times New Roman" pitchFamily="18" charset="0"/>
                <a:cs typeface="Times New Roman" pitchFamily="18" charset="0"/>
              </a:rPr>
              <a:t> </a:t>
            </a:r>
            <a:r>
              <a:rPr lang="en-US" altLang="vi-VN" sz="3200" b="0" kern="0" err="1">
                <a:solidFill>
                  <a:srgbClr val="000000"/>
                </a:solidFill>
                <a:latin typeface="Times New Roman" pitchFamily="18" charset="0"/>
                <a:cs typeface="Times New Roman" pitchFamily="18" charset="0"/>
              </a:rPr>
              <a:t>hình</a:t>
            </a:r>
            <a:r>
              <a:rPr lang="en-US" altLang="vi-VN" sz="3200" b="0" kern="0">
                <a:solidFill>
                  <a:srgbClr val="000000"/>
                </a:solidFill>
                <a:latin typeface="Times New Roman" pitchFamily="18" charset="0"/>
                <a:cs typeface="Times New Roman" pitchFamily="18" charset="0"/>
              </a:rPr>
              <a:t> sao; Kết </a:t>
            </a:r>
            <a:r>
              <a:rPr lang="en-US" altLang="vi-VN" sz="3200" b="0" kern="0" dirty="0" err="1">
                <a:solidFill>
                  <a:srgbClr val="000000"/>
                </a:solidFill>
                <a:latin typeface="Times New Roman" pitchFamily="18" charset="0"/>
                <a:cs typeface="Times New Roman" pitchFamily="18" charset="0"/>
              </a:rPr>
              <a:t>nối</a:t>
            </a:r>
            <a:r>
              <a:rPr lang="en-US" altLang="vi-VN" sz="3200" b="0" kern="0" dirty="0">
                <a:solidFill>
                  <a:srgbClr val="000000"/>
                </a:solidFill>
                <a:latin typeface="Times New Roman" pitchFamily="18" charset="0"/>
                <a:cs typeface="Times New Roman" pitchFamily="18" charset="0"/>
              </a:rPr>
              <a:t> </a:t>
            </a:r>
            <a:r>
              <a:rPr lang="en-US" altLang="vi-VN" sz="3200" b="0" kern="0" err="1">
                <a:solidFill>
                  <a:srgbClr val="000000"/>
                </a:solidFill>
                <a:latin typeface="Times New Roman" pitchFamily="18" charset="0"/>
                <a:cs typeface="Times New Roman" pitchFamily="18" charset="0"/>
              </a:rPr>
              <a:t>kiểu</a:t>
            </a:r>
            <a:r>
              <a:rPr lang="en-US" altLang="vi-VN" sz="3200" b="0" kern="0">
                <a:solidFill>
                  <a:srgbClr val="000000"/>
                </a:solidFill>
                <a:latin typeface="Times New Roman" pitchFamily="18" charset="0"/>
                <a:cs typeface="Times New Roman" pitchFamily="18" charset="0"/>
              </a:rPr>
              <a:t> trục; </a:t>
            </a:r>
            <a:r>
              <a:rPr lang="en-US" altLang="vi-VN" sz="3200" b="0" kern="0" dirty="0" err="1">
                <a:solidFill>
                  <a:srgbClr val="000000"/>
                </a:solidFill>
                <a:latin typeface="Times New Roman" pitchFamily="18" charset="0"/>
                <a:cs typeface="Times New Roman" pitchFamily="18" charset="0"/>
              </a:rPr>
              <a:t>Kết</a:t>
            </a:r>
            <a:r>
              <a:rPr lang="en-US" altLang="vi-VN" sz="3200" b="0" kern="0" dirty="0">
                <a:solidFill>
                  <a:srgbClr val="000000"/>
                </a:solidFill>
                <a:latin typeface="Times New Roman" pitchFamily="18" charset="0"/>
                <a:cs typeface="Times New Roman" pitchFamily="18" charset="0"/>
              </a:rPr>
              <a:t> </a:t>
            </a:r>
            <a:r>
              <a:rPr lang="en-US" altLang="vi-VN" sz="3200" b="0" kern="0" dirty="0" err="1">
                <a:solidFill>
                  <a:srgbClr val="000000"/>
                </a:solidFill>
                <a:latin typeface="Times New Roman" pitchFamily="18" charset="0"/>
                <a:cs typeface="Times New Roman" pitchFamily="18" charset="0"/>
              </a:rPr>
              <a:t>nối</a:t>
            </a:r>
            <a:r>
              <a:rPr lang="en-US" altLang="vi-VN" sz="3200" b="0" kern="0" dirty="0">
                <a:solidFill>
                  <a:srgbClr val="000000"/>
                </a:solidFill>
                <a:latin typeface="Times New Roman" pitchFamily="18" charset="0"/>
                <a:cs typeface="Times New Roman" pitchFamily="18" charset="0"/>
              </a:rPr>
              <a:t> </a:t>
            </a:r>
            <a:r>
              <a:rPr lang="en-US" altLang="vi-VN" sz="3200" b="0" kern="0" err="1">
                <a:solidFill>
                  <a:srgbClr val="000000"/>
                </a:solidFill>
                <a:latin typeface="Times New Roman" pitchFamily="18" charset="0"/>
                <a:cs typeface="Times New Roman" pitchFamily="18" charset="0"/>
              </a:rPr>
              <a:t>kiểu</a:t>
            </a:r>
            <a:r>
              <a:rPr lang="en-US" altLang="vi-VN" sz="3200" b="0" kern="0">
                <a:solidFill>
                  <a:srgbClr val="000000"/>
                </a:solidFill>
                <a:latin typeface="Times New Roman" pitchFamily="18" charset="0"/>
                <a:cs typeface="Times New Roman" pitchFamily="18" charset="0"/>
              </a:rPr>
              <a:t> vòng</a:t>
            </a:r>
            <a:endParaRPr lang="en-US" altLang="vi-VN" sz="3200" b="0" kern="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heckerboard(across)">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3" name="Rectangle 9">
            <a:extLst>
              <a:ext uri="{FF2B5EF4-FFF2-40B4-BE49-F238E27FC236}">
                <a16:creationId xmlns:a16="http://schemas.microsoft.com/office/drawing/2014/main" id="{87DBBA70-A135-B6A1-32AA-6E3570F8123B}"/>
              </a:ext>
            </a:extLst>
          </p:cNvPr>
          <p:cNvSpPr>
            <a:spLocks noChangeArrowheads="1"/>
          </p:cNvSpPr>
          <p:nvPr/>
        </p:nvSpPr>
        <p:spPr bwMode="auto">
          <a:xfrm>
            <a:off x="320842" y="0"/>
            <a:ext cx="8763000" cy="73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3600" b="1">
                <a:latin typeface="Times New Roman" panose="02020603050405020304" pitchFamily="18" charset="0"/>
                <a:cs typeface="Times New Roman" panose="02020603050405020304" pitchFamily="18" charset="0"/>
              </a:rPr>
              <a:t>b) Tìm kiếm thông tin trên Internet</a:t>
            </a:r>
          </a:p>
        </p:txBody>
      </p:sp>
      <p:sp>
        <p:nvSpPr>
          <p:cNvPr id="72718" name="Rectangle 14">
            <a:extLst>
              <a:ext uri="{FF2B5EF4-FFF2-40B4-BE49-F238E27FC236}">
                <a16:creationId xmlns:a16="http://schemas.microsoft.com/office/drawing/2014/main" id="{B7DA5AA2-BF99-F782-952A-3AD2C31A689E}"/>
              </a:ext>
            </a:extLst>
          </p:cNvPr>
          <p:cNvSpPr>
            <a:spLocks noChangeArrowheads="1"/>
          </p:cNvSpPr>
          <p:nvPr/>
        </p:nvSpPr>
        <p:spPr bwMode="auto">
          <a:xfrm>
            <a:off x="1784769" y="2745962"/>
            <a:ext cx="96532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indent="101600">
              <a:spcBef>
                <a:spcPct val="20000"/>
              </a:spcBef>
              <a:buFont typeface="Arial" panose="020B0604020202020204" pitchFamily="34" charset="0"/>
              <a:buChar char="•"/>
              <a:tabLst>
                <a:tab pos="1778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778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778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778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778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778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778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778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77800" algn="l"/>
              </a:tabLst>
              <a:defRPr sz="2000">
                <a:solidFill>
                  <a:schemeClr val="tx1"/>
                </a:solidFill>
                <a:latin typeface="Calibri" panose="020F0502020204030204" pitchFamily="34" charset="0"/>
              </a:defRPr>
            </a:lvl9pPr>
          </a:lstStyle>
          <a:p>
            <a:pPr algn="just" eaLnBrk="1" hangingPunct="1">
              <a:spcBef>
                <a:spcPct val="0"/>
              </a:spcBef>
              <a:buFontTx/>
              <a:buNone/>
            </a:pPr>
            <a:r>
              <a:rPr lang="vi-VN" altLang="en-US" sz="40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0">
                <a:latin typeface="Times New Roman" panose="02020603050405020304" pitchFamily="18" charset="0"/>
                <a:cs typeface="Times New Roman" panose="02020603050405020304" pitchFamily="18" charset="0"/>
              </a:rPr>
              <a:t>Máy tìm kiếm: giúp tìm kiếm thông tin trên internet dựa trên cơ sở các từ khóa liên quan đến vấn đề cần tìm.</a:t>
            </a:r>
          </a:p>
        </p:txBody>
      </p:sp>
      <p:sp>
        <p:nvSpPr>
          <p:cNvPr id="6" name="Rectangle 3">
            <a:extLst>
              <a:ext uri="{FF2B5EF4-FFF2-40B4-BE49-F238E27FC236}">
                <a16:creationId xmlns:a16="http://schemas.microsoft.com/office/drawing/2014/main" id="{9315EC5E-6041-488D-1596-8F7C1ACE4252}"/>
              </a:ext>
            </a:extLst>
          </p:cNvPr>
          <p:cNvSpPr>
            <a:spLocks noChangeArrowheads="1"/>
          </p:cNvSpPr>
          <p:nvPr/>
        </p:nvSpPr>
        <p:spPr bwMode="auto">
          <a:xfrm>
            <a:off x="1485900" y="768151"/>
            <a:ext cx="10417342" cy="118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4000" b="1">
                <a:latin typeface="Times New Roman" panose="02020603050405020304" pitchFamily="18" charset="0"/>
                <a:cs typeface="Times New Roman" panose="02020603050405020304" pitchFamily="18" charset="0"/>
              </a:rPr>
              <a:t>Máy tìm kiếm là gì? Kể tên một số máy tìm kiếm mà em biết?</a:t>
            </a:r>
            <a:endParaRPr lang="en-US" altLang="en-US" sz="4000" b="1"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13"/>
                                        </p:tgtEl>
                                        <p:attrNameLst>
                                          <p:attrName>style.visibility</p:attrName>
                                        </p:attrNameLst>
                                      </p:cBhvr>
                                      <p:to>
                                        <p:strVal val="visible"/>
                                      </p:to>
                                    </p:set>
                                    <p:animEffect transition="in" filter="blinds(horizontal)">
                                      <p:cBhvr>
                                        <p:cTn id="7" dur="500"/>
                                        <p:tgtEl>
                                          <p:spTgt spid="727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plus(in)">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8"/>
                                        </p:tgtEl>
                                        <p:attrNameLst>
                                          <p:attrName>style.visibility</p:attrName>
                                        </p:attrNameLst>
                                      </p:cBhvr>
                                      <p:to>
                                        <p:strVal val="visible"/>
                                      </p:to>
                                    </p:set>
                                    <p:animEffect transition="in" filter="blinds(horizontal)">
                                      <p:cBhvr>
                                        <p:cTn id="17" dur="500"/>
                                        <p:tgtEl>
                                          <p:spTgt spid="72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ộ máy tìm kiếm là gì? Top 20 Search engine phổ biến nhất">
            <a:extLst>
              <a:ext uri="{FF2B5EF4-FFF2-40B4-BE49-F238E27FC236}">
                <a16:creationId xmlns:a16="http://schemas.microsoft.com/office/drawing/2014/main" id="{6FA8D527-2168-D84C-9916-A7B4F09AB4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8" t="6314" r="9737" b="9045"/>
          <a:stretch/>
        </p:blipFill>
        <p:spPr bwMode="auto">
          <a:xfrm>
            <a:off x="288757" y="2716182"/>
            <a:ext cx="7363327" cy="3978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820" name="Picture 4" descr="Máy tìm kiếm kiếm tiền như thế nào - Google và Yahoo - cỗ máy tìm kiếm |  ADCVIETNAM">
            <a:extLst>
              <a:ext uri="{FF2B5EF4-FFF2-40B4-BE49-F238E27FC236}">
                <a16:creationId xmlns:a16="http://schemas.microsoft.com/office/drawing/2014/main" id="{738FA7B6-5D7A-1330-D463-94BC2BE67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19" b="8065"/>
          <a:stretch/>
        </p:blipFill>
        <p:spPr bwMode="auto">
          <a:xfrm>
            <a:off x="5630779" y="367236"/>
            <a:ext cx="6561221" cy="4143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9">
            <a:extLst>
              <a:ext uri="{FF2B5EF4-FFF2-40B4-BE49-F238E27FC236}">
                <a16:creationId xmlns:a16="http://schemas.microsoft.com/office/drawing/2014/main" id="{56FE2989-6CE8-BAE1-0530-4D042F67219E}"/>
              </a:ext>
            </a:extLst>
          </p:cNvPr>
          <p:cNvSpPr>
            <a:spLocks noChangeArrowheads="1"/>
          </p:cNvSpPr>
          <p:nvPr/>
        </p:nvSpPr>
        <p:spPr bwMode="auto">
          <a:xfrm>
            <a:off x="320842" y="0"/>
            <a:ext cx="8763000" cy="73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3600" b="1">
                <a:latin typeface="Times New Roman" panose="02020603050405020304" pitchFamily="18" charset="0"/>
                <a:cs typeface="Times New Roman" panose="02020603050405020304" pitchFamily="18" charset="0"/>
              </a:rPr>
              <a:t>b) Tìm kiếm thông tin trên Internet</a:t>
            </a:r>
          </a:p>
        </p:txBody>
      </p:sp>
    </p:spTree>
    <p:extLst>
      <p:ext uri="{BB962C8B-B14F-4D97-AF65-F5344CB8AC3E}">
        <p14:creationId xmlns:p14="http://schemas.microsoft.com/office/powerpoint/2010/main" val="349512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fade">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2FA871-0BD6-66AC-A1BE-3A77BDEA3D93}"/>
              </a:ext>
            </a:extLst>
          </p:cNvPr>
          <p:cNvPicPr>
            <a:picLocks noChangeAspect="1"/>
          </p:cNvPicPr>
          <p:nvPr/>
        </p:nvPicPr>
        <p:blipFill>
          <a:blip r:embed="rId2"/>
          <a:stretch>
            <a:fillRect/>
          </a:stretch>
        </p:blipFill>
        <p:spPr>
          <a:xfrm>
            <a:off x="0" y="0"/>
            <a:ext cx="12192000" cy="68574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7" name="Picture 11" descr="Email">
            <a:extLst>
              <a:ext uri="{FF2B5EF4-FFF2-40B4-BE49-F238E27FC236}">
                <a16:creationId xmlns:a16="http://schemas.microsoft.com/office/drawing/2014/main" id="{394E5893-5303-9593-7931-81D90EDB3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66801"/>
            <a:ext cx="73152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4">
            <a:extLst>
              <a:ext uri="{FF2B5EF4-FFF2-40B4-BE49-F238E27FC236}">
                <a16:creationId xmlns:a16="http://schemas.microsoft.com/office/drawing/2014/main" id="{CE526DA8-4D2F-DAE0-46FB-50E04CFB746B}"/>
              </a:ext>
            </a:extLst>
          </p:cNvPr>
          <p:cNvSpPr>
            <a:spLocks noChangeArrowheads="1"/>
          </p:cNvSpPr>
          <p:nvPr/>
        </p:nvSpPr>
        <p:spPr bwMode="auto">
          <a:xfrm>
            <a:off x="128337" y="0"/>
            <a:ext cx="34811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3600" b="1">
                <a:latin typeface="Times New Roman" panose="02020603050405020304" pitchFamily="18" charset="0"/>
                <a:cs typeface="Times New Roman" panose="02020603050405020304" pitchFamily="18" charset="0"/>
              </a:rPr>
              <a:t> c) Thư điện tử</a:t>
            </a:r>
          </a:p>
        </p:txBody>
      </p:sp>
      <p:sp>
        <p:nvSpPr>
          <p:cNvPr id="75783" name="Rectangle 7">
            <a:extLst>
              <a:ext uri="{FF2B5EF4-FFF2-40B4-BE49-F238E27FC236}">
                <a16:creationId xmlns:a16="http://schemas.microsoft.com/office/drawing/2014/main" id="{6185A337-6451-3E19-CE56-3D578978A009}"/>
              </a:ext>
            </a:extLst>
          </p:cNvPr>
          <p:cNvSpPr>
            <a:spLocks noChangeArrowheads="1"/>
          </p:cNvSpPr>
          <p:nvPr/>
        </p:nvSpPr>
        <p:spPr bwMode="auto">
          <a:xfrm>
            <a:off x="1860545" y="677934"/>
            <a:ext cx="4235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en-US" sz="4000" b="1">
                <a:latin typeface="Times New Roman" panose="02020603050405020304" pitchFamily="18" charset="0"/>
                <a:cs typeface="Times New Roman" panose="02020603050405020304" pitchFamily="18" charset="0"/>
              </a:rPr>
              <a:t>Thư điện tử là gì ?</a:t>
            </a:r>
          </a:p>
        </p:txBody>
      </p:sp>
      <p:sp>
        <p:nvSpPr>
          <p:cNvPr id="75785" name="Rectangle 9">
            <a:extLst>
              <a:ext uri="{FF2B5EF4-FFF2-40B4-BE49-F238E27FC236}">
                <a16:creationId xmlns:a16="http://schemas.microsoft.com/office/drawing/2014/main" id="{B034F416-2E96-81CD-75DF-063D82C666E8}"/>
              </a:ext>
            </a:extLst>
          </p:cNvPr>
          <p:cNvSpPr>
            <a:spLocks noChangeArrowheads="1"/>
          </p:cNvSpPr>
          <p:nvPr/>
        </p:nvSpPr>
        <p:spPr bwMode="auto">
          <a:xfrm>
            <a:off x="1981200" y="644524"/>
            <a:ext cx="906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en-US" sz="4000" b="1">
                <a:latin typeface="Times New Roman" panose="02020603050405020304" pitchFamily="18" charset="0"/>
                <a:cs typeface="Times New Roman" panose="02020603050405020304" pitchFamily="18" charset="0"/>
              </a:rPr>
              <a:t>Nêu các lợi ích khi sử dụng thư điện tử ?</a:t>
            </a:r>
          </a:p>
        </p:txBody>
      </p:sp>
      <p:sp>
        <p:nvSpPr>
          <p:cNvPr id="75786" name="Rectangle 10">
            <a:extLst>
              <a:ext uri="{FF2B5EF4-FFF2-40B4-BE49-F238E27FC236}">
                <a16:creationId xmlns:a16="http://schemas.microsoft.com/office/drawing/2014/main" id="{D50A8B66-271C-1D31-8086-58D5A09ABE59}"/>
              </a:ext>
            </a:extLst>
          </p:cNvPr>
          <p:cNvSpPr>
            <a:spLocks noChangeArrowheads="1"/>
          </p:cNvSpPr>
          <p:nvPr/>
        </p:nvSpPr>
        <p:spPr bwMode="auto">
          <a:xfrm>
            <a:off x="1981199" y="1676400"/>
            <a:ext cx="94728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en-US" altLang="en-US" sz="3600" b="0">
                <a:latin typeface="Times New Roman" panose="02020603050405020304" pitchFamily="18" charset="0"/>
                <a:cs typeface="Times New Roman" panose="02020603050405020304" pitchFamily="18" charset="0"/>
              </a:rPr>
              <a:t> </a:t>
            </a:r>
            <a:r>
              <a:rPr lang="vi-VN" altLang="en-US" sz="3600">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0">
                <a:latin typeface="Times New Roman" panose="02020603050405020304" pitchFamily="18" charset="0"/>
                <a:cs typeface="Times New Roman" panose="02020603050405020304" pitchFamily="18" charset="0"/>
              </a:rPr>
              <a:t>  Thư điện tử (E-mail) là dịch vụ trao đổi thông tin trên Internet thông qua các hộp thư điện tử.</a:t>
            </a:r>
            <a:r>
              <a:rPr lang="en-US" altLang="en-US" sz="3600">
                <a:latin typeface="Times New Roman" panose="02020603050405020304" pitchFamily="18" charset="0"/>
                <a:cs typeface="Times New Roman" panose="02020603050405020304" pitchFamily="18" charset="0"/>
              </a:rPr>
              <a:t> </a:t>
            </a:r>
          </a:p>
          <a:p>
            <a:pPr algn="just" eaLnBrk="1" hangingPunct="1">
              <a:buFontTx/>
              <a:buNone/>
            </a:pPr>
            <a:r>
              <a:rPr lang="vi-VN" altLang="en-US" sz="360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a:latin typeface="Times New Roman" panose="02020603050405020304" pitchFamily="18" charset="0"/>
                <a:cs typeface="Times New Roman" panose="02020603050405020304" pitchFamily="18" charset="0"/>
              </a:rPr>
              <a:t>Người dùng có thể đính kèm các tệp để gửi cho nhau một cách nhanh chóng, tiện lợi với chi phí thấp.</a:t>
            </a:r>
            <a:endParaRPr lang="en-US" altLang="en-US" sz="3600" b="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linds(horizontal)">
                                      <p:cBhvr>
                                        <p:cTn id="7" dur="5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578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5783"/>
                                        </p:tgtEl>
                                        <p:attrNameLst>
                                          <p:attrName>style.visibility</p:attrName>
                                        </p:attrNameLst>
                                      </p:cBhvr>
                                      <p:to>
                                        <p:strVal val="visible"/>
                                      </p:to>
                                    </p:set>
                                    <p:animEffect transition="in" filter="blinds(horizontal)">
                                      <p:cBhvr>
                                        <p:cTn id="16" dur="500"/>
                                        <p:tgtEl>
                                          <p:spTgt spid="757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75783"/>
                                        </p:tgtEl>
                                      </p:cBhvr>
                                    </p:animEffect>
                                    <p:set>
                                      <p:cBhvr>
                                        <p:cTn id="21" dur="1" fill="hold">
                                          <p:stCondLst>
                                            <p:cond delay="499"/>
                                          </p:stCondLst>
                                        </p:cTn>
                                        <p:tgtEl>
                                          <p:spTgt spid="7578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nodeType="clickEffect">
                                  <p:stCondLst>
                                    <p:cond delay="0"/>
                                  </p:stCondLst>
                                  <p:childTnLst>
                                    <p:animEffect transition="out" filter="blinds(horizontal)">
                                      <p:cBhvr>
                                        <p:cTn id="25" dur="500"/>
                                        <p:tgtEl>
                                          <p:spTgt spid="75787"/>
                                        </p:tgtEl>
                                      </p:cBhvr>
                                    </p:animEffect>
                                    <p:set>
                                      <p:cBhvr>
                                        <p:cTn id="26" dur="1" fill="hold">
                                          <p:stCondLst>
                                            <p:cond delay="499"/>
                                          </p:stCondLst>
                                        </p:cTn>
                                        <p:tgtEl>
                                          <p:spTgt spid="7578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3" presetClass="entr" presetSubtype="16" fill="hold" nodeType="clickEffect">
                                  <p:stCondLst>
                                    <p:cond delay="0"/>
                                  </p:stCondLst>
                                  <p:childTnLst>
                                    <p:set>
                                      <p:cBhvr>
                                        <p:cTn id="30" dur="1" fill="hold">
                                          <p:stCondLst>
                                            <p:cond delay="0"/>
                                          </p:stCondLst>
                                        </p:cTn>
                                        <p:tgtEl>
                                          <p:spTgt spid="75786">
                                            <p:txEl>
                                              <p:pRg st="0" end="0"/>
                                            </p:txEl>
                                          </p:spTgt>
                                        </p:tgtEl>
                                        <p:attrNameLst>
                                          <p:attrName>style.visibility</p:attrName>
                                        </p:attrNameLst>
                                      </p:cBhvr>
                                      <p:to>
                                        <p:strVal val="visible"/>
                                      </p:to>
                                    </p:set>
                                    <p:animEffect transition="in" filter="plus(in)">
                                      <p:cBhvr>
                                        <p:cTn id="31" dur="1000"/>
                                        <p:tgtEl>
                                          <p:spTgt spid="75786">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5785"/>
                                        </p:tgtEl>
                                        <p:attrNameLst>
                                          <p:attrName>style.visibility</p:attrName>
                                        </p:attrNameLst>
                                      </p:cBhvr>
                                      <p:to>
                                        <p:strVal val="visible"/>
                                      </p:to>
                                    </p:set>
                                    <p:animEffect transition="in" filter="blinds(horizontal)">
                                      <p:cBhvr>
                                        <p:cTn id="36" dur="500"/>
                                        <p:tgtEl>
                                          <p:spTgt spid="7578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3" presetClass="entr" presetSubtype="16" fill="hold" nodeType="clickEffect">
                                  <p:stCondLst>
                                    <p:cond delay="0"/>
                                  </p:stCondLst>
                                  <p:childTnLst>
                                    <p:set>
                                      <p:cBhvr>
                                        <p:cTn id="40" dur="1" fill="hold">
                                          <p:stCondLst>
                                            <p:cond delay="0"/>
                                          </p:stCondLst>
                                        </p:cTn>
                                        <p:tgtEl>
                                          <p:spTgt spid="75786">
                                            <p:txEl>
                                              <p:pRg st="1" end="1"/>
                                            </p:txEl>
                                          </p:spTgt>
                                        </p:tgtEl>
                                        <p:attrNameLst>
                                          <p:attrName>style.visibility</p:attrName>
                                        </p:attrNameLst>
                                      </p:cBhvr>
                                      <p:to>
                                        <p:strVal val="visible"/>
                                      </p:to>
                                    </p:set>
                                    <p:animEffect transition="in" filter="plus(in)">
                                      <p:cBhvr>
                                        <p:cTn id="41" dur="1000"/>
                                        <p:tgtEl>
                                          <p:spTgt spid="757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3" grpId="0"/>
      <p:bldP spid="75783" grpId="1"/>
      <p:bldP spid="757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Process 13">
            <a:extLst>
              <a:ext uri="{FF2B5EF4-FFF2-40B4-BE49-F238E27FC236}">
                <a16:creationId xmlns:a16="http://schemas.microsoft.com/office/drawing/2014/main" id="{056B8B44-9126-4EF6-8175-4789B23FDD80}"/>
              </a:ext>
            </a:extLst>
          </p:cNvPr>
          <p:cNvSpPr/>
          <p:nvPr/>
        </p:nvSpPr>
        <p:spPr>
          <a:xfrm>
            <a:off x="1905000" y="4876800"/>
            <a:ext cx="990600" cy="609600"/>
          </a:xfrm>
          <a:prstGeom prst="flowChartProcess">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5" name="Rectangle 3">
            <a:extLst>
              <a:ext uri="{FF2B5EF4-FFF2-40B4-BE49-F238E27FC236}">
                <a16:creationId xmlns:a16="http://schemas.microsoft.com/office/drawing/2014/main" id="{FD04D786-4A0F-A3DC-6038-2B2608A42DBC}"/>
              </a:ext>
            </a:extLst>
          </p:cNvPr>
          <p:cNvSpPr>
            <a:spLocks noChangeArrowheads="1"/>
          </p:cNvSpPr>
          <p:nvPr/>
        </p:nvSpPr>
        <p:spPr bwMode="auto">
          <a:xfrm>
            <a:off x="2876549" y="4038600"/>
            <a:ext cx="9143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a:solidFill>
                  <a:srgbClr val="0000FF"/>
                </a:solidFill>
                <a:latin typeface="Times New Roman" panose="02020603050405020304" pitchFamily="18" charset="0"/>
              </a:rPr>
              <a:t>Mạng kết nối hàng triệu máy tính ở quy mô một tỉnh</a:t>
            </a:r>
          </a:p>
        </p:txBody>
      </p:sp>
      <p:sp>
        <p:nvSpPr>
          <p:cNvPr id="23556" name="Rectangle 4">
            <a:extLst>
              <a:ext uri="{FF2B5EF4-FFF2-40B4-BE49-F238E27FC236}">
                <a16:creationId xmlns:a16="http://schemas.microsoft.com/office/drawing/2014/main" id="{3AE6184A-442B-54E0-7847-5D33AECAC978}"/>
              </a:ext>
            </a:extLst>
          </p:cNvPr>
          <p:cNvSpPr>
            <a:spLocks noChangeArrowheads="1"/>
          </p:cNvSpPr>
          <p:nvPr/>
        </p:nvSpPr>
        <p:spPr bwMode="auto">
          <a:xfrm>
            <a:off x="2971800" y="1981200"/>
            <a:ext cx="90076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a:solidFill>
                  <a:srgbClr val="0000FF"/>
                </a:solidFill>
                <a:latin typeface="Times New Roman" panose="02020603050405020304" pitchFamily="18" charset="0"/>
              </a:rPr>
              <a:t>Mạng kết nối các máy tính ở quy mô  một nước</a:t>
            </a:r>
          </a:p>
        </p:txBody>
      </p:sp>
      <p:sp>
        <p:nvSpPr>
          <p:cNvPr id="23557" name="Rectangle 5">
            <a:extLst>
              <a:ext uri="{FF2B5EF4-FFF2-40B4-BE49-F238E27FC236}">
                <a16:creationId xmlns:a16="http://schemas.microsoft.com/office/drawing/2014/main" id="{FEBBBD8C-B81A-7589-DB43-AC8214FC00E9}"/>
              </a:ext>
            </a:extLst>
          </p:cNvPr>
          <p:cNvSpPr>
            <a:spLocks noChangeArrowheads="1"/>
          </p:cNvSpPr>
          <p:nvPr/>
        </p:nvSpPr>
        <p:spPr bwMode="auto">
          <a:xfrm>
            <a:off x="2876549" y="2971800"/>
            <a:ext cx="9143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a:solidFill>
                  <a:srgbClr val="0000FF"/>
                </a:solidFill>
                <a:latin typeface="Times New Roman" panose="02020603050405020304" pitchFamily="18" charset="0"/>
              </a:rPr>
              <a:t>Mạng kết nối hàng triệu máy tính ở quy mô một huyện</a:t>
            </a:r>
          </a:p>
        </p:txBody>
      </p:sp>
      <p:sp>
        <p:nvSpPr>
          <p:cNvPr id="23558" name="Rectangle 6">
            <a:extLst>
              <a:ext uri="{FF2B5EF4-FFF2-40B4-BE49-F238E27FC236}">
                <a16:creationId xmlns:a16="http://schemas.microsoft.com/office/drawing/2014/main" id="{2FE9AD49-8131-5309-79D2-D01FA6DAF7A3}"/>
              </a:ext>
            </a:extLst>
          </p:cNvPr>
          <p:cNvSpPr>
            <a:spLocks noChangeArrowheads="1"/>
          </p:cNvSpPr>
          <p:nvPr/>
        </p:nvSpPr>
        <p:spPr bwMode="auto">
          <a:xfrm>
            <a:off x="2819400" y="4889212"/>
            <a:ext cx="9089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a:solidFill>
                  <a:srgbClr val="0000FF"/>
                </a:solidFill>
                <a:latin typeface="Times New Roman" panose="02020603050405020304" pitchFamily="18" charset="0"/>
              </a:rPr>
              <a:t>Mạng kết nối hàng triệu máy tính ở quy mô toàn cầu</a:t>
            </a:r>
            <a:endParaRPr lang="en-US" altLang="en-US">
              <a:solidFill>
                <a:srgbClr val="0000FF"/>
              </a:solidFill>
              <a:latin typeface="Times New Roman" panose="02020603050405020304" pitchFamily="18" charset="0"/>
            </a:endParaRPr>
          </a:p>
        </p:txBody>
      </p:sp>
      <p:sp>
        <p:nvSpPr>
          <p:cNvPr id="23559" name="Rectangle 9">
            <a:extLst>
              <a:ext uri="{FF2B5EF4-FFF2-40B4-BE49-F238E27FC236}">
                <a16:creationId xmlns:a16="http://schemas.microsoft.com/office/drawing/2014/main" id="{FD0A6156-95E4-AB71-5D0B-E619E76DB257}"/>
              </a:ext>
            </a:extLst>
          </p:cNvPr>
          <p:cNvSpPr>
            <a:spLocks noChangeArrowheads="1"/>
          </p:cNvSpPr>
          <p:nvPr/>
        </p:nvSpPr>
        <p:spPr bwMode="auto">
          <a:xfrm>
            <a:off x="1870076" y="1098550"/>
            <a:ext cx="8175625" cy="585788"/>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en-US">
                <a:solidFill>
                  <a:srgbClr val="0000FF"/>
                </a:solidFill>
                <a:latin typeface="Times New Roman" panose="02020603050405020304" pitchFamily="18" charset="0"/>
              </a:rPr>
              <a:t>Internet là?</a:t>
            </a:r>
          </a:p>
        </p:txBody>
      </p:sp>
      <p:sp>
        <p:nvSpPr>
          <p:cNvPr id="9" name="Oval 8">
            <a:extLst>
              <a:ext uri="{FF2B5EF4-FFF2-40B4-BE49-F238E27FC236}">
                <a16:creationId xmlns:a16="http://schemas.microsoft.com/office/drawing/2014/main" id="{18D00C17-B086-4C8F-B175-073D3F741230}"/>
              </a:ext>
            </a:extLst>
          </p:cNvPr>
          <p:cNvSpPr/>
          <p:nvPr/>
        </p:nvSpPr>
        <p:spPr>
          <a:xfrm>
            <a:off x="1981200" y="19812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A</a:t>
            </a:r>
          </a:p>
        </p:txBody>
      </p:sp>
      <p:sp>
        <p:nvSpPr>
          <p:cNvPr id="10" name="Oval 9">
            <a:extLst>
              <a:ext uri="{FF2B5EF4-FFF2-40B4-BE49-F238E27FC236}">
                <a16:creationId xmlns:a16="http://schemas.microsoft.com/office/drawing/2014/main" id="{E9A6763E-F768-49A4-857B-F1E4FBE1617A}"/>
              </a:ext>
            </a:extLst>
          </p:cNvPr>
          <p:cNvSpPr/>
          <p:nvPr/>
        </p:nvSpPr>
        <p:spPr>
          <a:xfrm>
            <a:off x="1981200" y="29718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B</a:t>
            </a:r>
          </a:p>
        </p:txBody>
      </p:sp>
      <p:sp>
        <p:nvSpPr>
          <p:cNvPr id="11" name="Oval 10">
            <a:extLst>
              <a:ext uri="{FF2B5EF4-FFF2-40B4-BE49-F238E27FC236}">
                <a16:creationId xmlns:a16="http://schemas.microsoft.com/office/drawing/2014/main" id="{C8DFD1C1-6EB3-4899-9EA0-971FA637DF61}"/>
              </a:ext>
            </a:extLst>
          </p:cNvPr>
          <p:cNvSpPr/>
          <p:nvPr/>
        </p:nvSpPr>
        <p:spPr>
          <a:xfrm>
            <a:off x="1981200" y="40386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C</a:t>
            </a:r>
          </a:p>
        </p:txBody>
      </p:sp>
      <p:sp>
        <p:nvSpPr>
          <p:cNvPr id="12" name="Oval 11">
            <a:extLst>
              <a:ext uri="{FF2B5EF4-FFF2-40B4-BE49-F238E27FC236}">
                <a16:creationId xmlns:a16="http://schemas.microsoft.com/office/drawing/2014/main" id="{8D02F938-D100-4BF2-9CC2-AAE181D01B7A}"/>
              </a:ext>
            </a:extLst>
          </p:cNvPr>
          <p:cNvSpPr/>
          <p:nvPr/>
        </p:nvSpPr>
        <p:spPr>
          <a:xfrm>
            <a:off x="1981200" y="49530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D</a:t>
            </a:r>
          </a:p>
        </p:txBody>
      </p:sp>
      <p:sp>
        <p:nvSpPr>
          <p:cNvPr id="4" name="Rectangle 5">
            <a:extLst>
              <a:ext uri="{FF2B5EF4-FFF2-40B4-BE49-F238E27FC236}">
                <a16:creationId xmlns:a16="http://schemas.microsoft.com/office/drawing/2014/main" id="{A6992187-C73A-0B4D-CFEB-851F9E66DD41}"/>
              </a:ext>
            </a:extLst>
          </p:cNvPr>
          <p:cNvSpPr>
            <a:spLocks noGrp="1"/>
          </p:cNvSpPr>
          <p:nvPr>
            <p:ph type="title"/>
          </p:nvPr>
        </p:nvSpPr>
        <p:spPr>
          <a:xfrm>
            <a:off x="0" y="-18545"/>
            <a:ext cx="12192000" cy="522285"/>
          </a:xfrm>
          <a:blipFill>
            <a:blip r:embed="rId2"/>
            <a:tile tx="0" ty="0" sx="100000" sy="100000" flip="none" algn="tl"/>
          </a:blipFill>
        </p:spPr>
        <p:txBody>
          <a:bodyPr>
            <a:normAutofit/>
          </a:bodyPr>
          <a:lstStyle/>
          <a:p>
            <a:pPr algn="ctr" eaLnBrk="1" hangingPunct="1">
              <a:spcBef>
                <a:spcPts val="600"/>
              </a:spcBef>
            </a:pPr>
            <a:r>
              <a:rPr lang="en-US" altLang="en-US" sz="2800" b="1">
                <a:solidFill>
                  <a:schemeClr val="tx1"/>
                </a:solidFill>
                <a:latin typeface="Times New Roman" panose="02020603050405020304" pitchFamily="18" charset="0"/>
                <a:cs typeface="Times New Roman" panose="02020603050405020304" pitchFamily="18" charset="0"/>
              </a:rPr>
              <a:t>CÂU HỎI TRẮC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a:extLst>
              <a:ext uri="{FF2B5EF4-FFF2-40B4-BE49-F238E27FC236}">
                <a16:creationId xmlns:a16="http://schemas.microsoft.com/office/drawing/2014/main" id="{D47054C1-8403-4DCC-BC7F-02FFDA6101D5}"/>
              </a:ext>
            </a:extLst>
          </p:cNvPr>
          <p:cNvSpPr/>
          <p:nvPr/>
        </p:nvSpPr>
        <p:spPr>
          <a:xfrm>
            <a:off x="2743200" y="5181600"/>
            <a:ext cx="990600" cy="609600"/>
          </a:xfrm>
          <a:prstGeom prst="flowChartProcess">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79" name="Rectangle 3">
            <a:extLst>
              <a:ext uri="{FF2B5EF4-FFF2-40B4-BE49-F238E27FC236}">
                <a16:creationId xmlns:a16="http://schemas.microsoft.com/office/drawing/2014/main" id="{5227C41A-0CC5-6835-562E-EBE606B78835}"/>
              </a:ext>
            </a:extLst>
          </p:cNvPr>
          <p:cNvSpPr>
            <a:spLocks noChangeArrowheads="1"/>
          </p:cNvSpPr>
          <p:nvPr/>
        </p:nvSpPr>
        <p:spPr bwMode="auto">
          <a:xfrm>
            <a:off x="4114800" y="4343400"/>
            <a:ext cx="457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a:solidFill>
                  <a:srgbClr val="0000FF"/>
                </a:solidFill>
                <a:latin typeface="Times New Roman" panose="02020603050405020304" pitchFamily="18" charset="0"/>
              </a:rPr>
              <a:t>ISP</a:t>
            </a:r>
          </a:p>
        </p:txBody>
      </p:sp>
      <p:sp>
        <p:nvSpPr>
          <p:cNvPr id="24580" name="Rectangle 4">
            <a:extLst>
              <a:ext uri="{FF2B5EF4-FFF2-40B4-BE49-F238E27FC236}">
                <a16:creationId xmlns:a16="http://schemas.microsoft.com/office/drawing/2014/main" id="{D085C3DE-B97E-D2C7-6383-22B74F0B8395}"/>
              </a:ext>
            </a:extLst>
          </p:cNvPr>
          <p:cNvSpPr>
            <a:spLocks noChangeArrowheads="1"/>
          </p:cNvSpPr>
          <p:nvPr/>
        </p:nvSpPr>
        <p:spPr bwMode="auto">
          <a:xfrm>
            <a:off x="4038600" y="2819400"/>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a:solidFill>
                  <a:srgbClr val="0000FF"/>
                </a:solidFill>
                <a:latin typeface="Times New Roman" panose="02020603050405020304" pitchFamily="18" charset="0"/>
              </a:rPr>
              <a:t>TCP</a:t>
            </a:r>
          </a:p>
        </p:txBody>
      </p:sp>
      <p:sp>
        <p:nvSpPr>
          <p:cNvPr id="24581" name="Rectangle 5">
            <a:extLst>
              <a:ext uri="{FF2B5EF4-FFF2-40B4-BE49-F238E27FC236}">
                <a16:creationId xmlns:a16="http://schemas.microsoft.com/office/drawing/2014/main" id="{E0F3AA51-E366-CD96-3F1E-23BABDC75ED0}"/>
              </a:ext>
            </a:extLst>
          </p:cNvPr>
          <p:cNvSpPr>
            <a:spLocks noChangeArrowheads="1"/>
          </p:cNvSpPr>
          <p:nvPr/>
        </p:nvSpPr>
        <p:spPr bwMode="auto">
          <a:xfrm>
            <a:off x="4114800" y="3581400"/>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a:solidFill>
                  <a:srgbClr val="0000FF"/>
                </a:solidFill>
                <a:latin typeface="Times New Roman" panose="02020603050405020304" pitchFamily="18" charset="0"/>
              </a:rPr>
              <a:t>IP</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24582" name="Rectangle 6">
            <a:extLst>
              <a:ext uri="{FF2B5EF4-FFF2-40B4-BE49-F238E27FC236}">
                <a16:creationId xmlns:a16="http://schemas.microsoft.com/office/drawing/2014/main" id="{DD3EEF23-F586-B5A0-97DA-88AA8F4FD9D3}"/>
              </a:ext>
            </a:extLst>
          </p:cNvPr>
          <p:cNvSpPr>
            <a:spLocks noChangeArrowheads="1"/>
          </p:cNvSpPr>
          <p:nvPr/>
        </p:nvSpPr>
        <p:spPr bwMode="auto">
          <a:xfrm>
            <a:off x="4073525" y="5181600"/>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a:solidFill>
                  <a:srgbClr val="0000FF"/>
                </a:solidFill>
                <a:latin typeface="Times New Roman" panose="02020603050405020304" pitchFamily="18" charset="0"/>
              </a:rPr>
              <a:t>TCP/IP</a:t>
            </a:r>
            <a:endParaRPr lang="en-US" altLang="en-US">
              <a:solidFill>
                <a:srgbClr val="0000FF"/>
              </a:solidFill>
              <a:latin typeface="Times New Roman" panose="02020603050405020304" pitchFamily="18" charset="0"/>
            </a:endParaRPr>
          </a:p>
        </p:txBody>
      </p:sp>
      <p:sp>
        <p:nvSpPr>
          <p:cNvPr id="24583" name="Rectangle 9">
            <a:extLst>
              <a:ext uri="{FF2B5EF4-FFF2-40B4-BE49-F238E27FC236}">
                <a16:creationId xmlns:a16="http://schemas.microsoft.com/office/drawing/2014/main" id="{C5B29C65-DEC2-B87D-803F-268A06CDCE3C}"/>
              </a:ext>
            </a:extLst>
          </p:cNvPr>
          <p:cNvSpPr>
            <a:spLocks noChangeArrowheads="1"/>
          </p:cNvSpPr>
          <p:nvPr/>
        </p:nvSpPr>
        <p:spPr bwMode="auto">
          <a:xfrm>
            <a:off x="263525" y="1419136"/>
            <a:ext cx="11928475" cy="1200329"/>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nl-NL" altLang="en-US" sz="3600">
                <a:solidFill>
                  <a:srgbClr val="0000FF"/>
                </a:solidFill>
                <a:latin typeface="Times New Roman" panose="02020603050405020304" pitchFamily="18" charset="0"/>
              </a:rPr>
              <a:t>Các máy tính và mạng máy tính kết nối vào Internet một cách tự nguyện thông qua một giao thức chung. Giao thức đó là?</a:t>
            </a:r>
          </a:p>
        </p:txBody>
      </p:sp>
      <p:sp>
        <p:nvSpPr>
          <p:cNvPr id="14" name="Oval 13">
            <a:extLst>
              <a:ext uri="{FF2B5EF4-FFF2-40B4-BE49-F238E27FC236}">
                <a16:creationId xmlns:a16="http://schemas.microsoft.com/office/drawing/2014/main" id="{60C3B404-D1ED-473F-8169-6B065A919E2E}"/>
              </a:ext>
            </a:extLst>
          </p:cNvPr>
          <p:cNvSpPr/>
          <p:nvPr/>
        </p:nvSpPr>
        <p:spPr>
          <a:xfrm>
            <a:off x="2819400" y="28956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A</a:t>
            </a:r>
          </a:p>
        </p:txBody>
      </p:sp>
      <p:sp>
        <p:nvSpPr>
          <p:cNvPr id="15" name="Oval 14">
            <a:extLst>
              <a:ext uri="{FF2B5EF4-FFF2-40B4-BE49-F238E27FC236}">
                <a16:creationId xmlns:a16="http://schemas.microsoft.com/office/drawing/2014/main" id="{69E082E5-0524-4537-8D6A-730C5FC6922C}"/>
              </a:ext>
            </a:extLst>
          </p:cNvPr>
          <p:cNvSpPr/>
          <p:nvPr/>
        </p:nvSpPr>
        <p:spPr>
          <a:xfrm>
            <a:off x="2819400" y="36576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B</a:t>
            </a:r>
          </a:p>
        </p:txBody>
      </p:sp>
      <p:sp>
        <p:nvSpPr>
          <p:cNvPr id="16" name="Oval 15">
            <a:extLst>
              <a:ext uri="{FF2B5EF4-FFF2-40B4-BE49-F238E27FC236}">
                <a16:creationId xmlns:a16="http://schemas.microsoft.com/office/drawing/2014/main" id="{27D97DDD-8FCA-4532-8AE9-BAE36A89C366}"/>
              </a:ext>
            </a:extLst>
          </p:cNvPr>
          <p:cNvSpPr/>
          <p:nvPr/>
        </p:nvSpPr>
        <p:spPr>
          <a:xfrm>
            <a:off x="2819400" y="44196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C</a:t>
            </a:r>
          </a:p>
        </p:txBody>
      </p:sp>
      <p:sp>
        <p:nvSpPr>
          <p:cNvPr id="17" name="Oval 16">
            <a:extLst>
              <a:ext uri="{FF2B5EF4-FFF2-40B4-BE49-F238E27FC236}">
                <a16:creationId xmlns:a16="http://schemas.microsoft.com/office/drawing/2014/main" id="{C7B72DE2-5357-4291-80CB-B4AA4643995B}"/>
              </a:ext>
            </a:extLst>
          </p:cNvPr>
          <p:cNvSpPr/>
          <p:nvPr/>
        </p:nvSpPr>
        <p:spPr>
          <a:xfrm>
            <a:off x="2819400" y="52578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D</a:t>
            </a:r>
          </a:p>
        </p:txBody>
      </p:sp>
      <p:sp>
        <p:nvSpPr>
          <p:cNvPr id="4" name="Rectangle 5">
            <a:extLst>
              <a:ext uri="{FF2B5EF4-FFF2-40B4-BE49-F238E27FC236}">
                <a16:creationId xmlns:a16="http://schemas.microsoft.com/office/drawing/2014/main" id="{542182FF-33E3-18DD-5F5F-8D8AD9953E82}"/>
              </a:ext>
            </a:extLst>
          </p:cNvPr>
          <p:cNvSpPr>
            <a:spLocks noGrp="1"/>
          </p:cNvSpPr>
          <p:nvPr>
            <p:ph type="title"/>
          </p:nvPr>
        </p:nvSpPr>
        <p:spPr>
          <a:xfrm>
            <a:off x="0" y="-18545"/>
            <a:ext cx="12192000" cy="522285"/>
          </a:xfrm>
          <a:blipFill>
            <a:blip r:embed="rId2"/>
            <a:tile tx="0" ty="0" sx="100000" sy="100000" flip="none" algn="tl"/>
          </a:blipFill>
        </p:spPr>
        <p:txBody>
          <a:bodyPr>
            <a:normAutofit/>
          </a:bodyPr>
          <a:lstStyle/>
          <a:p>
            <a:pPr algn="ctr" eaLnBrk="1" hangingPunct="1">
              <a:spcBef>
                <a:spcPts val="600"/>
              </a:spcBef>
            </a:pPr>
            <a:r>
              <a:rPr lang="en-US" altLang="en-US" sz="2800" b="1">
                <a:solidFill>
                  <a:schemeClr val="tx1"/>
                </a:solidFill>
                <a:latin typeface="Times New Roman" panose="02020603050405020304" pitchFamily="18" charset="0"/>
                <a:cs typeface="Times New Roman" panose="02020603050405020304" pitchFamily="18" charset="0"/>
              </a:rPr>
              <a:t>CÂU HỎI TRẮC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Process 12">
            <a:extLst>
              <a:ext uri="{FF2B5EF4-FFF2-40B4-BE49-F238E27FC236}">
                <a16:creationId xmlns:a16="http://schemas.microsoft.com/office/drawing/2014/main" id="{5822FC22-E228-42F2-8B07-B31CCD6520D8}"/>
              </a:ext>
            </a:extLst>
          </p:cNvPr>
          <p:cNvSpPr/>
          <p:nvPr/>
        </p:nvSpPr>
        <p:spPr>
          <a:xfrm>
            <a:off x="2743200" y="5181600"/>
            <a:ext cx="990600" cy="609600"/>
          </a:xfrm>
          <a:prstGeom prst="flowChartProcess">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3" name="Rectangle 3">
            <a:extLst>
              <a:ext uri="{FF2B5EF4-FFF2-40B4-BE49-F238E27FC236}">
                <a16:creationId xmlns:a16="http://schemas.microsoft.com/office/drawing/2014/main" id="{151BB221-7066-D3F5-6D43-6322680EFCC6}"/>
              </a:ext>
            </a:extLst>
          </p:cNvPr>
          <p:cNvSpPr>
            <a:spLocks noChangeArrowheads="1"/>
          </p:cNvSpPr>
          <p:nvPr/>
        </p:nvSpPr>
        <p:spPr bwMode="auto">
          <a:xfrm>
            <a:off x="3809999" y="4267200"/>
            <a:ext cx="457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3600">
                <a:solidFill>
                  <a:srgbClr val="0000FF"/>
                </a:solidFill>
                <a:latin typeface="Times New Roman" panose="02020603050405020304" pitchFamily="18" charset="0"/>
              </a:rPr>
              <a:t>Mạng máy tính</a:t>
            </a:r>
            <a:endParaRPr lang="en-US" altLang="en-US" sz="3600">
              <a:solidFill>
                <a:srgbClr val="0070C0"/>
              </a:solidFill>
              <a:latin typeface="Times New Roman" panose="02020603050405020304" pitchFamily="18" charset="0"/>
              <a:cs typeface="Times New Roman" panose="02020603050405020304" pitchFamily="18" charset="0"/>
            </a:endParaRPr>
          </a:p>
        </p:txBody>
      </p:sp>
      <p:sp>
        <p:nvSpPr>
          <p:cNvPr id="25604" name="Rectangle 4">
            <a:extLst>
              <a:ext uri="{FF2B5EF4-FFF2-40B4-BE49-F238E27FC236}">
                <a16:creationId xmlns:a16="http://schemas.microsoft.com/office/drawing/2014/main" id="{18B591BC-8D33-5B44-5277-633E6EDB35A4}"/>
              </a:ext>
            </a:extLst>
          </p:cNvPr>
          <p:cNvSpPr>
            <a:spLocks noChangeArrowheads="1"/>
          </p:cNvSpPr>
          <p:nvPr/>
        </p:nvSpPr>
        <p:spPr bwMode="auto">
          <a:xfrm>
            <a:off x="3806825" y="2514600"/>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3600">
                <a:solidFill>
                  <a:srgbClr val="0000FF"/>
                </a:solidFill>
                <a:latin typeface="Times New Roman" panose="02020603050405020304" pitchFamily="18" charset="0"/>
              </a:rPr>
              <a:t>Laptop</a:t>
            </a:r>
          </a:p>
        </p:txBody>
      </p:sp>
      <p:sp>
        <p:nvSpPr>
          <p:cNvPr id="25605" name="Rectangle 5">
            <a:extLst>
              <a:ext uri="{FF2B5EF4-FFF2-40B4-BE49-F238E27FC236}">
                <a16:creationId xmlns:a16="http://schemas.microsoft.com/office/drawing/2014/main" id="{BE2EBC6F-A5D0-4197-FF9C-AC14656F1B50}"/>
              </a:ext>
            </a:extLst>
          </p:cNvPr>
          <p:cNvSpPr>
            <a:spLocks noChangeArrowheads="1"/>
          </p:cNvSpPr>
          <p:nvPr/>
        </p:nvSpPr>
        <p:spPr bwMode="auto">
          <a:xfrm>
            <a:off x="3810000" y="3352800"/>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3600">
                <a:solidFill>
                  <a:srgbClr val="0000FF"/>
                </a:solidFill>
                <a:latin typeface="Times New Roman" panose="02020603050405020304" pitchFamily="18" charset="0"/>
              </a:rPr>
              <a:t>Máy tính</a:t>
            </a:r>
          </a:p>
        </p:txBody>
      </p:sp>
      <p:sp>
        <p:nvSpPr>
          <p:cNvPr id="25606" name="Rectangle 6">
            <a:extLst>
              <a:ext uri="{FF2B5EF4-FFF2-40B4-BE49-F238E27FC236}">
                <a16:creationId xmlns:a16="http://schemas.microsoft.com/office/drawing/2014/main" id="{0A5FFBB5-DF81-825F-D4AD-F5A1C17F7F23}"/>
              </a:ext>
            </a:extLst>
          </p:cNvPr>
          <p:cNvSpPr>
            <a:spLocks noChangeArrowheads="1"/>
          </p:cNvSpPr>
          <p:nvPr/>
        </p:nvSpPr>
        <p:spPr bwMode="auto">
          <a:xfrm>
            <a:off x="3806825" y="5181600"/>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3600">
                <a:solidFill>
                  <a:srgbClr val="0000FF"/>
                </a:solidFill>
                <a:latin typeface="Times New Roman" panose="02020603050405020304" pitchFamily="18" charset="0"/>
              </a:rPr>
              <a:t>Internet</a:t>
            </a:r>
            <a:endParaRPr lang="en-US" altLang="en-US" sz="3600">
              <a:solidFill>
                <a:srgbClr val="0000FF"/>
              </a:solidFill>
              <a:latin typeface="Times New Roman" panose="02020603050405020304" pitchFamily="18" charset="0"/>
            </a:endParaRPr>
          </a:p>
        </p:txBody>
      </p:sp>
      <p:sp>
        <p:nvSpPr>
          <p:cNvPr id="25607" name="Rectangle 9">
            <a:extLst>
              <a:ext uri="{FF2B5EF4-FFF2-40B4-BE49-F238E27FC236}">
                <a16:creationId xmlns:a16="http://schemas.microsoft.com/office/drawing/2014/main" id="{B7C62FB0-91B1-6D10-40F1-A07F36076D4A}"/>
              </a:ext>
            </a:extLst>
          </p:cNvPr>
          <p:cNvSpPr>
            <a:spLocks noChangeArrowheads="1"/>
          </p:cNvSpPr>
          <p:nvPr/>
        </p:nvSpPr>
        <p:spPr bwMode="auto">
          <a:xfrm>
            <a:off x="553453" y="673686"/>
            <a:ext cx="11085093" cy="175432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nl-NL" altLang="en-US" sz="3600">
                <a:solidFill>
                  <a:srgbClr val="0000FF"/>
                </a:solidFill>
                <a:latin typeface="Times New Roman" panose="02020603050405020304" pitchFamily="18" charset="0"/>
              </a:rPr>
              <a:t>Người dùng có thể tiếp cận và chia sẻ thông tin một cách nhanh chóng, tiện lợi, không phụ thuộc vào vị trí địa lý khi người dùng kết nối vào đâu?</a:t>
            </a:r>
          </a:p>
        </p:txBody>
      </p:sp>
      <p:sp>
        <p:nvSpPr>
          <p:cNvPr id="9" name="Oval 8">
            <a:extLst>
              <a:ext uri="{FF2B5EF4-FFF2-40B4-BE49-F238E27FC236}">
                <a16:creationId xmlns:a16="http://schemas.microsoft.com/office/drawing/2014/main" id="{19EB83CC-09AA-4A89-B15E-4E9AEFBB5BB9}"/>
              </a:ext>
            </a:extLst>
          </p:cNvPr>
          <p:cNvSpPr/>
          <p:nvPr/>
        </p:nvSpPr>
        <p:spPr>
          <a:xfrm>
            <a:off x="2819400" y="25908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A</a:t>
            </a:r>
          </a:p>
        </p:txBody>
      </p:sp>
      <p:sp>
        <p:nvSpPr>
          <p:cNvPr id="10" name="Oval 9">
            <a:extLst>
              <a:ext uri="{FF2B5EF4-FFF2-40B4-BE49-F238E27FC236}">
                <a16:creationId xmlns:a16="http://schemas.microsoft.com/office/drawing/2014/main" id="{96DA1E86-F41C-4A6A-9B4E-4C935F94D81F}"/>
              </a:ext>
            </a:extLst>
          </p:cNvPr>
          <p:cNvSpPr/>
          <p:nvPr/>
        </p:nvSpPr>
        <p:spPr>
          <a:xfrm>
            <a:off x="2819400" y="33528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B</a:t>
            </a:r>
          </a:p>
        </p:txBody>
      </p:sp>
      <p:sp>
        <p:nvSpPr>
          <p:cNvPr id="11" name="Oval 10">
            <a:extLst>
              <a:ext uri="{FF2B5EF4-FFF2-40B4-BE49-F238E27FC236}">
                <a16:creationId xmlns:a16="http://schemas.microsoft.com/office/drawing/2014/main" id="{FA4DA031-6423-4065-9793-3A4F14733684}"/>
              </a:ext>
            </a:extLst>
          </p:cNvPr>
          <p:cNvSpPr/>
          <p:nvPr/>
        </p:nvSpPr>
        <p:spPr>
          <a:xfrm>
            <a:off x="2819400" y="43434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C</a:t>
            </a:r>
          </a:p>
        </p:txBody>
      </p:sp>
      <p:sp>
        <p:nvSpPr>
          <p:cNvPr id="12" name="Oval 11">
            <a:extLst>
              <a:ext uri="{FF2B5EF4-FFF2-40B4-BE49-F238E27FC236}">
                <a16:creationId xmlns:a16="http://schemas.microsoft.com/office/drawing/2014/main" id="{7E4AB6FF-BFED-4293-A1BE-B79999B856E1}"/>
              </a:ext>
            </a:extLst>
          </p:cNvPr>
          <p:cNvSpPr/>
          <p:nvPr/>
        </p:nvSpPr>
        <p:spPr>
          <a:xfrm>
            <a:off x="2819400" y="52578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D</a:t>
            </a:r>
          </a:p>
        </p:txBody>
      </p:sp>
      <p:sp>
        <p:nvSpPr>
          <p:cNvPr id="4" name="Rectangle 5">
            <a:extLst>
              <a:ext uri="{FF2B5EF4-FFF2-40B4-BE49-F238E27FC236}">
                <a16:creationId xmlns:a16="http://schemas.microsoft.com/office/drawing/2014/main" id="{1A29B597-DC93-36AD-74FD-0EFBA7DA82B3}"/>
              </a:ext>
            </a:extLst>
          </p:cNvPr>
          <p:cNvSpPr>
            <a:spLocks noGrp="1"/>
          </p:cNvSpPr>
          <p:nvPr>
            <p:ph type="title"/>
          </p:nvPr>
        </p:nvSpPr>
        <p:spPr>
          <a:xfrm>
            <a:off x="0" y="-18545"/>
            <a:ext cx="12192000" cy="522285"/>
          </a:xfrm>
          <a:blipFill>
            <a:blip r:embed="rId2"/>
            <a:tile tx="0" ty="0" sx="100000" sy="100000" flip="none" algn="tl"/>
          </a:blipFill>
        </p:spPr>
        <p:txBody>
          <a:bodyPr>
            <a:normAutofit/>
          </a:bodyPr>
          <a:lstStyle/>
          <a:p>
            <a:pPr algn="ctr" eaLnBrk="1" hangingPunct="1">
              <a:spcBef>
                <a:spcPts val="600"/>
              </a:spcBef>
            </a:pPr>
            <a:r>
              <a:rPr lang="en-US" altLang="en-US" sz="2800" b="1">
                <a:solidFill>
                  <a:schemeClr val="tx1"/>
                </a:solidFill>
                <a:latin typeface="Times New Roman" panose="02020603050405020304" pitchFamily="18" charset="0"/>
                <a:cs typeface="Times New Roman" panose="02020603050405020304" pitchFamily="18" charset="0"/>
              </a:rPr>
              <a:t>CÂU HỎI TRẮC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Process 12">
            <a:extLst>
              <a:ext uri="{FF2B5EF4-FFF2-40B4-BE49-F238E27FC236}">
                <a16:creationId xmlns:a16="http://schemas.microsoft.com/office/drawing/2014/main" id="{94AB97AF-2B45-4EDB-A65D-3EC1CD5C0D30}"/>
              </a:ext>
            </a:extLst>
          </p:cNvPr>
          <p:cNvSpPr/>
          <p:nvPr/>
        </p:nvSpPr>
        <p:spPr>
          <a:xfrm>
            <a:off x="1941095" y="4654136"/>
            <a:ext cx="990600" cy="609600"/>
          </a:xfrm>
          <a:prstGeom prst="flowChartProcess">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27" name="Rectangle 3">
            <a:extLst>
              <a:ext uri="{FF2B5EF4-FFF2-40B4-BE49-F238E27FC236}">
                <a16:creationId xmlns:a16="http://schemas.microsoft.com/office/drawing/2014/main" id="{B6BB509C-C282-610C-BDD1-8AEAC768C9E6}"/>
              </a:ext>
            </a:extLst>
          </p:cNvPr>
          <p:cNvSpPr>
            <a:spLocks noChangeArrowheads="1"/>
          </p:cNvSpPr>
          <p:nvPr/>
        </p:nvSpPr>
        <p:spPr bwMode="auto">
          <a:xfrm>
            <a:off x="3086100" y="3568970"/>
            <a:ext cx="82777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en-US" sz="3600">
                <a:solidFill>
                  <a:srgbClr val="0000FF"/>
                </a:solidFill>
                <a:latin typeface="Times New Roman" panose="02020603050405020304" pitchFamily="18" charset="0"/>
              </a:rPr>
              <a:t>Là một dịch khai thác thông tin trên internet</a:t>
            </a:r>
            <a:endParaRPr lang="en-US" altLang="en-US" sz="3600">
              <a:solidFill>
                <a:srgbClr val="0070C0"/>
              </a:solidFill>
              <a:latin typeface="Times New Roman" panose="02020603050405020304" pitchFamily="18" charset="0"/>
              <a:cs typeface="Times New Roman" panose="02020603050405020304" pitchFamily="18" charset="0"/>
            </a:endParaRPr>
          </a:p>
        </p:txBody>
      </p:sp>
      <p:sp>
        <p:nvSpPr>
          <p:cNvPr id="26628" name="Rectangle 4">
            <a:extLst>
              <a:ext uri="{FF2B5EF4-FFF2-40B4-BE49-F238E27FC236}">
                <a16:creationId xmlns:a16="http://schemas.microsoft.com/office/drawing/2014/main" id="{22DAB981-93A0-CFCA-8FB4-B058C6606D96}"/>
              </a:ext>
            </a:extLst>
          </p:cNvPr>
          <p:cNvSpPr>
            <a:spLocks noChangeArrowheads="1"/>
          </p:cNvSpPr>
          <p:nvPr/>
        </p:nvSpPr>
        <p:spPr bwMode="auto">
          <a:xfrm>
            <a:off x="2855495" y="1892570"/>
            <a:ext cx="8361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en-US" sz="3600">
                <a:solidFill>
                  <a:srgbClr val="0000FF"/>
                </a:solidFill>
                <a:latin typeface="Times New Roman" panose="02020603050405020304" pitchFamily="18" charset="0"/>
              </a:rPr>
              <a:t>Là một dịch vụ tổ chức thông tin trên web</a:t>
            </a:r>
            <a:endParaRPr lang="en-US" altLang="en-US" sz="3600">
              <a:solidFill>
                <a:srgbClr val="0070C0"/>
              </a:solidFill>
              <a:latin typeface="Times New Roman" panose="02020603050405020304" pitchFamily="18" charset="0"/>
              <a:cs typeface="Times New Roman" panose="02020603050405020304" pitchFamily="18" charset="0"/>
            </a:endParaRPr>
          </a:p>
        </p:txBody>
      </p:sp>
      <p:sp>
        <p:nvSpPr>
          <p:cNvPr id="26629" name="Rectangle 5">
            <a:extLst>
              <a:ext uri="{FF2B5EF4-FFF2-40B4-BE49-F238E27FC236}">
                <a16:creationId xmlns:a16="http://schemas.microsoft.com/office/drawing/2014/main" id="{651AD978-3771-69C5-BA5D-3A3412809BC9}"/>
              </a:ext>
            </a:extLst>
          </p:cNvPr>
          <p:cNvSpPr>
            <a:spLocks noChangeArrowheads="1"/>
          </p:cNvSpPr>
          <p:nvPr/>
        </p:nvSpPr>
        <p:spPr bwMode="auto">
          <a:xfrm>
            <a:off x="3086100" y="2801862"/>
            <a:ext cx="601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3600">
                <a:solidFill>
                  <a:srgbClr val="0000FF"/>
                </a:solidFill>
                <a:latin typeface="Times New Roman" panose="02020603050405020304" pitchFamily="18" charset="0"/>
              </a:rPr>
              <a:t>Là một dịch vụ truy cập web</a:t>
            </a:r>
            <a:endParaRPr lang="en-US" altLang="en-US" sz="3600">
              <a:solidFill>
                <a:srgbClr val="0070C0"/>
              </a:solidFill>
              <a:latin typeface="Times New Roman" panose="02020603050405020304" pitchFamily="18" charset="0"/>
              <a:cs typeface="Times New Roman" panose="02020603050405020304" pitchFamily="18" charset="0"/>
            </a:endParaRPr>
          </a:p>
        </p:txBody>
      </p:sp>
      <p:sp>
        <p:nvSpPr>
          <p:cNvPr id="26630" name="Rectangle 6">
            <a:extLst>
              <a:ext uri="{FF2B5EF4-FFF2-40B4-BE49-F238E27FC236}">
                <a16:creationId xmlns:a16="http://schemas.microsoft.com/office/drawing/2014/main" id="{12B4D781-E9EF-2605-8C05-54FD697968F5}"/>
              </a:ext>
            </a:extLst>
          </p:cNvPr>
          <p:cNvSpPr>
            <a:spLocks noChangeArrowheads="1"/>
          </p:cNvSpPr>
          <p:nvPr/>
        </p:nvSpPr>
        <p:spPr bwMode="auto">
          <a:xfrm>
            <a:off x="3086101" y="4704188"/>
            <a:ext cx="88171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3600">
                <a:solidFill>
                  <a:srgbClr val="0000FF"/>
                </a:solidFill>
                <a:latin typeface="Times New Roman" panose="02020603050405020304" pitchFamily="18" charset="0"/>
              </a:rPr>
              <a:t>Là dịch vụ tổ chức và khai thác thông tin trên Word Wide Web</a:t>
            </a:r>
            <a:endParaRPr lang="en-US" altLang="en-US" sz="3600">
              <a:solidFill>
                <a:srgbClr val="0000FF"/>
              </a:solidFill>
              <a:latin typeface="Times New Roman" panose="02020603050405020304" pitchFamily="18" charset="0"/>
            </a:endParaRPr>
          </a:p>
        </p:txBody>
      </p:sp>
      <p:sp>
        <p:nvSpPr>
          <p:cNvPr id="26631" name="Rectangle 9">
            <a:extLst>
              <a:ext uri="{FF2B5EF4-FFF2-40B4-BE49-F238E27FC236}">
                <a16:creationId xmlns:a16="http://schemas.microsoft.com/office/drawing/2014/main" id="{D46710EE-9150-AFC0-5ED4-8D5D54662C76}"/>
              </a:ext>
            </a:extLst>
          </p:cNvPr>
          <p:cNvSpPr>
            <a:spLocks noChangeArrowheads="1"/>
          </p:cNvSpPr>
          <p:nvPr/>
        </p:nvSpPr>
        <p:spPr bwMode="auto">
          <a:xfrm>
            <a:off x="1624262" y="598557"/>
            <a:ext cx="9765631" cy="70788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en-US" sz="4000">
                <a:solidFill>
                  <a:srgbClr val="0000FF"/>
                </a:solidFill>
                <a:latin typeface="Times New Roman" panose="02020603050405020304" pitchFamily="18" charset="0"/>
              </a:rPr>
              <a:t>Em hiểu WWW là gì?</a:t>
            </a:r>
          </a:p>
        </p:txBody>
      </p:sp>
      <p:sp>
        <p:nvSpPr>
          <p:cNvPr id="9" name="Oval 8">
            <a:extLst>
              <a:ext uri="{FF2B5EF4-FFF2-40B4-BE49-F238E27FC236}">
                <a16:creationId xmlns:a16="http://schemas.microsoft.com/office/drawing/2014/main" id="{4E7A05EE-C7F7-43C3-BD30-ABB3B4E1D129}"/>
              </a:ext>
            </a:extLst>
          </p:cNvPr>
          <p:cNvSpPr/>
          <p:nvPr/>
        </p:nvSpPr>
        <p:spPr>
          <a:xfrm>
            <a:off x="2017295" y="1987136"/>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A</a:t>
            </a:r>
          </a:p>
        </p:txBody>
      </p:sp>
      <p:sp>
        <p:nvSpPr>
          <p:cNvPr id="10" name="Oval 9">
            <a:extLst>
              <a:ext uri="{FF2B5EF4-FFF2-40B4-BE49-F238E27FC236}">
                <a16:creationId xmlns:a16="http://schemas.microsoft.com/office/drawing/2014/main" id="{B86434A7-2E39-41A6-AEF8-9C7DEA639D48}"/>
              </a:ext>
            </a:extLst>
          </p:cNvPr>
          <p:cNvSpPr/>
          <p:nvPr/>
        </p:nvSpPr>
        <p:spPr>
          <a:xfrm>
            <a:off x="2017295" y="2901536"/>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B</a:t>
            </a:r>
          </a:p>
        </p:txBody>
      </p:sp>
      <p:sp>
        <p:nvSpPr>
          <p:cNvPr id="11" name="Oval 10">
            <a:extLst>
              <a:ext uri="{FF2B5EF4-FFF2-40B4-BE49-F238E27FC236}">
                <a16:creationId xmlns:a16="http://schemas.microsoft.com/office/drawing/2014/main" id="{12E2FB2A-1C7F-4257-AF86-4DAC86F0281C}"/>
              </a:ext>
            </a:extLst>
          </p:cNvPr>
          <p:cNvSpPr/>
          <p:nvPr/>
        </p:nvSpPr>
        <p:spPr>
          <a:xfrm>
            <a:off x="2017295" y="3663536"/>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C</a:t>
            </a:r>
          </a:p>
        </p:txBody>
      </p:sp>
      <p:sp>
        <p:nvSpPr>
          <p:cNvPr id="12" name="Oval 11">
            <a:extLst>
              <a:ext uri="{FF2B5EF4-FFF2-40B4-BE49-F238E27FC236}">
                <a16:creationId xmlns:a16="http://schemas.microsoft.com/office/drawing/2014/main" id="{ED529026-9BAA-4F8F-832F-2EF5017057E1}"/>
              </a:ext>
            </a:extLst>
          </p:cNvPr>
          <p:cNvSpPr/>
          <p:nvPr/>
        </p:nvSpPr>
        <p:spPr>
          <a:xfrm>
            <a:off x="2017295" y="4730336"/>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D</a:t>
            </a:r>
          </a:p>
        </p:txBody>
      </p:sp>
      <p:sp>
        <p:nvSpPr>
          <p:cNvPr id="4" name="Rectangle 5">
            <a:extLst>
              <a:ext uri="{FF2B5EF4-FFF2-40B4-BE49-F238E27FC236}">
                <a16:creationId xmlns:a16="http://schemas.microsoft.com/office/drawing/2014/main" id="{8C76FAE8-7B43-EA85-D9D3-D5F5DF2CF587}"/>
              </a:ext>
            </a:extLst>
          </p:cNvPr>
          <p:cNvSpPr>
            <a:spLocks noGrp="1"/>
          </p:cNvSpPr>
          <p:nvPr>
            <p:ph type="title"/>
          </p:nvPr>
        </p:nvSpPr>
        <p:spPr>
          <a:xfrm>
            <a:off x="0" y="-18545"/>
            <a:ext cx="12192000" cy="522285"/>
          </a:xfrm>
          <a:blipFill>
            <a:blip r:embed="rId2"/>
            <a:tile tx="0" ty="0" sx="100000" sy="100000" flip="none" algn="tl"/>
          </a:blipFill>
        </p:spPr>
        <p:txBody>
          <a:bodyPr>
            <a:normAutofit/>
          </a:bodyPr>
          <a:lstStyle/>
          <a:p>
            <a:pPr algn="ctr" eaLnBrk="1" hangingPunct="1">
              <a:spcBef>
                <a:spcPts val="600"/>
              </a:spcBef>
            </a:pPr>
            <a:r>
              <a:rPr lang="en-US" altLang="en-US" sz="2800" b="1">
                <a:solidFill>
                  <a:schemeClr val="tx1"/>
                </a:solidFill>
                <a:latin typeface="Times New Roman" panose="02020603050405020304" pitchFamily="18" charset="0"/>
                <a:cs typeface="Times New Roman" panose="02020603050405020304" pitchFamily="18" charset="0"/>
              </a:rPr>
              <a:t>CÂU HỎI TRẮC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Process 12">
            <a:extLst>
              <a:ext uri="{FF2B5EF4-FFF2-40B4-BE49-F238E27FC236}">
                <a16:creationId xmlns:a16="http://schemas.microsoft.com/office/drawing/2014/main" id="{5E196444-6149-47F1-9BE8-A4B17A28A6C5}"/>
              </a:ext>
            </a:extLst>
          </p:cNvPr>
          <p:cNvSpPr/>
          <p:nvPr/>
        </p:nvSpPr>
        <p:spPr>
          <a:xfrm>
            <a:off x="1780674" y="2539847"/>
            <a:ext cx="1128963" cy="685800"/>
          </a:xfrm>
          <a:prstGeom prst="flowChartProcess">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1" name="Rectangle 3">
            <a:extLst>
              <a:ext uri="{FF2B5EF4-FFF2-40B4-BE49-F238E27FC236}">
                <a16:creationId xmlns:a16="http://schemas.microsoft.com/office/drawing/2014/main" id="{535BE5C1-5E0A-1B59-18E9-8748780ECFDB}"/>
              </a:ext>
            </a:extLst>
          </p:cNvPr>
          <p:cNvSpPr>
            <a:spLocks noChangeArrowheads="1"/>
          </p:cNvSpPr>
          <p:nvPr/>
        </p:nvSpPr>
        <p:spPr bwMode="auto">
          <a:xfrm>
            <a:off x="3086100" y="4634329"/>
            <a:ext cx="457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3600">
                <a:solidFill>
                  <a:srgbClr val="0000FF"/>
                </a:solidFill>
                <a:latin typeface="Times New Roman" panose="02020603050405020304" pitchFamily="18" charset="0"/>
              </a:rPr>
              <a:t>Trang web</a:t>
            </a:r>
          </a:p>
        </p:txBody>
      </p:sp>
      <p:sp>
        <p:nvSpPr>
          <p:cNvPr id="27652" name="Rectangle 4">
            <a:extLst>
              <a:ext uri="{FF2B5EF4-FFF2-40B4-BE49-F238E27FC236}">
                <a16:creationId xmlns:a16="http://schemas.microsoft.com/office/drawing/2014/main" id="{7037637B-079E-9591-EEB5-73739B32B38B}"/>
              </a:ext>
            </a:extLst>
          </p:cNvPr>
          <p:cNvSpPr>
            <a:spLocks noChangeArrowheads="1"/>
          </p:cNvSpPr>
          <p:nvPr/>
        </p:nvSpPr>
        <p:spPr bwMode="auto">
          <a:xfrm>
            <a:off x="3086100" y="2373313"/>
            <a:ext cx="87048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3600">
                <a:solidFill>
                  <a:srgbClr val="0000FF"/>
                </a:solidFill>
                <a:latin typeface="Times New Roman" panose="02020603050405020304" pitchFamily="18" charset="0"/>
              </a:rPr>
              <a:t>Các từ khóa liên quan đến vấn đề cần tìm </a:t>
            </a:r>
          </a:p>
        </p:txBody>
      </p:sp>
      <p:sp>
        <p:nvSpPr>
          <p:cNvPr id="27653" name="Rectangle 5">
            <a:extLst>
              <a:ext uri="{FF2B5EF4-FFF2-40B4-BE49-F238E27FC236}">
                <a16:creationId xmlns:a16="http://schemas.microsoft.com/office/drawing/2014/main" id="{1B038665-4680-0C55-CAA9-FEA867B8B241}"/>
              </a:ext>
            </a:extLst>
          </p:cNvPr>
          <p:cNvSpPr>
            <a:spLocks noChangeArrowheads="1"/>
          </p:cNvSpPr>
          <p:nvPr/>
        </p:nvSpPr>
        <p:spPr bwMode="auto">
          <a:xfrm>
            <a:off x="3086100" y="3574146"/>
            <a:ext cx="83358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3600">
                <a:solidFill>
                  <a:srgbClr val="0000FF"/>
                </a:solidFill>
                <a:latin typeface="Times New Roman" panose="02020603050405020304" pitchFamily="18" charset="0"/>
              </a:rPr>
              <a:t>Các từ khóa liên quan đến trang web</a:t>
            </a:r>
          </a:p>
        </p:txBody>
      </p:sp>
      <p:sp>
        <p:nvSpPr>
          <p:cNvPr id="27654" name="Rectangle 6">
            <a:extLst>
              <a:ext uri="{FF2B5EF4-FFF2-40B4-BE49-F238E27FC236}">
                <a16:creationId xmlns:a16="http://schemas.microsoft.com/office/drawing/2014/main" id="{E13DD946-1C38-6FC5-987E-8D85FBB5D801}"/>
              </a:ext>
            </a:extLst>
          </p:cNvPr>
          <p:cNvSpPr>
            <a:spLocks noChangeArrowheads="1"/>
          </p:cNvSpPr>
          <p:nvPr/>
        </p:nvSpPr>
        <p:spPr bwMode="auto">
          <a:xfrm>
            <a:off x="3086100" y="5707747"/>
            <a:ext cx="5984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3600">
                <a:solidFill>
                  <a:srgbClr val="0000FF"/>
                </a:solidFill>
                <a:latin typeface="Times New Roman" panose="02020603050405020304" pitchFamily="18" charset="0"/>
              </a:rPr>
              <a:t>Nội dung phân theo các chủ đề</a:t>
            </a:r>
            <a:endParaRPr lang="en-US" altLang="en-US" sz="3600">
              <a:solidFill>
                <a:srgbClr val="0070C0"/>
              </a:solidFill>
              <a:latin typeface="Times New Roman" panose="02020603050405020304" pitchFamily="18" charset="0"/>
              <a:cs typeface="Times New Roman" panose="02020603050405020304" pitchFamily="18" charset="0"/>
            </a:endParaRPr>
          </a:p>
        </p:txBody>
      </p:sp>
      <p:sp>
        <p:nvSpPr>
          <p:cNvPr id="27655" name="Rectangle 9">
            <a:extLst>
              <a:ext uri="{FF2B5EF4-FFF2-40B4-BE49-F238E27FC236}">
                <a16:creationId xmlns:a16="http://schemas.microsoft.com/office/drawing/2014/main" id="{985337C0-7916-8052-B0BB-7A8FDD507E40}"/>
              </a:ext>
            </a:extLst>
          </p:cNvPr>
          <p:cNvSpPr>
            <a:spLocks noChangeArrowheads="1"/>
          </p:cNvSpPr>
          <p:nvPr/>
        </p:nvSpPr>
        <p:spPr bwMode="auto">
          <a:xfrm>
            <a:off x="784057" y="683008"/>
            <a:ext cx="11233486" cy="1323439"/>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nl-NL" altLang="en-US" sz="4000">
                <a:solidFill>
                  <a:srgbClr val="0000FF"/>
                </a:solidFill>
                <a:latin typeface="Times New Roman" panose="02020603050405020304" pitchFamily="18" charset="0"/>
              </a:rPr>
              <a:t>Máy tìm kiếm giúp chúng ta tìm kiếm thông tin dựa trên cơ sở gì?</a:t>
            </a:r>
          </a:p>
        </p:txBody>
      </p:sp>
      <p:sp>
        <p:nvSpPr>
          <p:cNvPr id="9" name="Oval 8">
            <a:extLst>
              <a:ext uri="{FF2B5EF4-FFF2-40B4-BE49-F238E27FC236}">
                <a16:creationId xmlns:a16="http://schemas.microsoft.com/office/drawing/2014/main" id="{D1D69E66-CFAD-4E51-8157-4852BF1CE245}"/>
              </a:ext>
            </a:extLst>
          </p:cNvPr>
          <p:cNvSpPr/>
          <p:nvPr/>
        </p:nvSpPr>
        <p:spPr>
          <a:xfrm>
            <a:off x="1943100" y="2678112"/>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A</a:t>
            </a:r>
          </a:p>
        </p:txBody>
      </p:sp>
      <p:sp>
        <p:nvSpPr>
          <p:cNvPr id="10" name="Oval 9">
            <a:extLst>
              <a:ext uri="{FF2B5EF4-FFF2-40B4-BE49-F238E27FC236}">
                <a16:creationId xmlns:a16="http://schemas.microsoft.com/office/drawing/2014/main" id="{92151AF3-B244-4AF4-8E6E-BD40A496F653}"/>
              </a:ext>
            </a:extLst>
          </p:cNvPr>
          <p:cNvSpPr/>
          <p:nvPr/>
        </p:nvSpPr>
        <p:spPr>
          <a:xfrm>
            <a:off x="1943100" y="3668712"/>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B</a:t>
            </a:r>
          </a:p>
        </p:txBody>
      </p:sp>
      <p:sp>
        <p:nvSpPr>
          <p:cNvPr id="11" name="Oval 10">
            <a:extLst>
              <a:ext uri="{FF2B5EF4-FFF2-40B4-BE49-F238E27FC236}">
                <a16:creationId xmlns:a16="http://schemas.microsoft.com/office/drawing/2014/main" id="{992A0911-6627-4457-8477-650AB2A49D23}"/>
              </a:ext>
            </a:extLst>
          </p:cNvPr>
          <p:cNvSpPr/>
          <p:nvPr/>
        </p:nvSpPr>
        <p:spPr>
          <a:xfrm>
            <a:off x="2019300" y="4735512"/>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C</a:t>
            </a:r>
          </a:p>
        </p:txBody>
      </p:sp>
      <p:sp>
        <p:nvSpPr>
          <p:cNvPr id="12" name="Oval 11">
            <a:extLst>
              <a:ext uri="{FF2B5EF4-FFF2-40B4-BE49-F238E27FC236}">
                <a16:creationId xmlns:a16="http://schemas.microsoft.com/office/drawing/2014/main" id="{D5629D9A-3404-432F-A78C-47AEB5B4735C}"/>
              </a:ext>
            </a:extLst>
          </p:cNvPr>
          <p:cNvSpPr/>
          <p:nvPr/>
        </p:nvSpPr>
        <p:spPr>
          <a:xfrm>
            <a:off x="1943100" y="5806542"/>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D</a:t>
            </a:r>
          </a:p>
        </p:txBody>
      </p:sp>
      <p:sp>
        <p:nvSpPr>
          <p:cNvPr id="4" name="Rectangle 5">
            <a:extLst>
              <a:ext uri="{FF2B5EF4-FFF2-40B4-BE49-F238E27FC236}">
                <a16:creationId xmlns:a16="http://schemas.microsoft.com/office/drawing/2014/main" id="{924508E9-1F87-AA51-5541-E45261FE45F4}"/>
              </a:ext>
            </a:extLst>
          </p:cNvPr>
          <p:cNvSpPr>
            <a:spLocks noGrp="1"/>
          </p:cNvSpPr>
          <p:nvPr>
            <p:ph type="title"/>
          </p:nvPr>
        </p:nvSpPr>
        <p:spPr>
          <a:xfrm>
            <a:off x="0" y="-18545"/>
            <a:ext cx="12192000" cy="522285"/>
          </a:xfrm>
          <a:blipFill>
            <a:blip r:embed="rId2"/>
            <a:tile tx="0" ty="0" sx="100000" sy="100000" flip="none" algn="tl"/>
          </a:blipFill>
        </p:spPr>
        <p:txBody>
          <a:bodyPr>
            <a:normAutofit/>
          </a:bodyPr>
          <a:lstStyle/>
          <a:p>
            <a:pPr algn="ctr" eaLnBrk="1" hangingPunct="1">
              <a:spcBef>
                <a:spcPts val="600"/>
              </a:spcBef>
            </a:pPr>
            <a:r>
              <a:rPr lang="en-US" altLang="en-US" sz="2800" b="1">
                <a:solidFill>
                  <a:schemeClr val="tx1"/>
                </a:solidFill>
                <a:latin typeface="Times New Roman" panose="02020603050405020304" pitchFamily="18" charset="0"/>
                <a:cs typeface="Times New Roman" panose="02020603050405020304" pitchFamily="18" charset="0"/>
              </a:rPr>
              <a:t>CÂU HỎI TRẮC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Process 12">
            <a:extLst>
              <a:ext uri="{FF2B5EF4-FFF2-40B4-BE49-F238E27FC236}">
                <a16:creationId xmlns:a16="http://schemas.microsoft.com/office/drawing/2014/main" id="{FD9CAA5D-E7B4-4CC6-8FF8-F76B1496EFC1}"/>
              </a:ext>
            </a:extLst>
          </p:cNvPr>
          <p:cNvSpPr/>
          <p:nvPr/>
        </p:nvSpPr>
        <p:spPr>
          <a:xfrm>
            <a:off x="1082843" y="5167284"/>
            <a:ext cx="990600" cy="609600"/>
          </a:xfrm>
          <a:prstGeom prst="flowChartProcess">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p>
        </p:txBody>
      </p:sp>
      <p:sp>
        <p:nvSpPr>
          <p:cNvPr id="28675" name="Rectangle 3">
            <a:extLst>
              <a:ext uri="{FF2B5EF4-FFF2-40B4-BE49-F238E27FC236}">
                <a16:creationId xmlns:a16="http://schemas.microsoft.com/office/drawing/2014/main" id="{5B0A279E-58A4-A52D-411A-503B8E683756}"/>
              </a:ext>
            </a:extLst>
          </p:cNvPr>
          <p:cNvSpPr>
            <a:spLocks noChangeArrowheads="1"/>
          </p:cNvSpPr>
          <p:nvPr/>
        </p:nvSpPr>
        <p:spPr bwMode="auto">
          <a:xfrm>
            <a:off x="2149642" y="3956842"/>
            <a:ext cx="433136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3600">
                <a:solidFill>
                  <a:srgbClr val="0000FF"/>
                </a:solidFill>
                <a:latin typeface="Times New Roman" panose="02020603050405020304" pitchFamily="18" charset="0"/>
              </a:rPr>
              <a:t>Các hộp thư điện tử</a:t>
            </a:r>
          </a:p>
        </p:txBody>
      </p:sp>
      <p:sp>
        <p:nvSpPr>
          <p:cNvPr id="28676" name="Rectangle 4">
            <a:extLst>
              <a:ext uri="{FF2B5EF4-FFF2-40B4-BE49-F238E27FC236}">
                <a16:creationId xmlns:a16="http://schemas.microsoft.com/office/drawing/2014/main" id="{9A235336-A75E-90B1-3C8F-29A3EB061C4F}"/>
              </a:ext>
            </a:extLst>
          </p:cNvPr>
          <p:cNvSpPr>
            <a:spLocks noChangeArrowheads="1"/>
          </p:cNvSpPr>
          <p:nvPr/>
        </p:nvSpPr>
        <p:spPr bwMode="auto">
          <a:xfrm>
            <a:off x="2073442" y="1566528"/>
            <a:ext cx="96653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nl-NL" altLang="en-US" sz="3600">
                <a:solidFill>
                  <a:srgbClr val="0000FF"/>
                </a:solidFill>
                <a:latin typeface="Times New Roman" panose="02020603050405020304" pitchFamily="18" charset="0"/>
              </a:rPr>
              <a:t>Dịch vụ chuyển thư dưới dạng số trên máy tính thông qua các hộp thư điện tử</a:t>
            </a:r>
          </a:p>
        </p:txBody>
      </p:sp>
      <p:sp>
        <p:nvSpPr>
          <p:cNvPr id="28677" name="Rectangle 5">
            <a:extLst>
              <a:ext uri="{FF2B5EF4-FFF2-40B4-BE49-F238E27FC236}">
                <a16:creationId xmlns:a16="http://schemas.microsoft.com/office/drawing/2014/main" id="{0FFB947C-54F2-81EF-73AE-DFEB591F9B6D}"/>
              </a:ext>
            </a:extLst>
          </p:cNvPr>
          <p:cNvSpPr>
            <a:spLocks noChangeArrowheads="1"/>
          </p:cNvSpPr>
          <p:nvPr/>
        </p:nvSpPr>
        <p:spPr bwMode="auto">
          <a:xfrm>
            <a:off x="1654342" y="2958354"/>
            <a:ext cx="105376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en-US" sz="3600">
                <a:solidFill>
                  <a:srgbClr val="0000FF"/>
                </a:solidFill>
                <a:latin typeface="Times New Roman" panose="02020603050405020304" pitchFamily="18" charset="0"/>
              </a:rPr>
              <a:t>Dịch vụ chuyển thư dưới dạng số trên mạng máy tính </a:t>
            </a:r>
          </a:p>
        </p:txBody>
      </p:sp>
      <p:sp>
        <p:nvSpPr>
          <p:cNvPr id="28678" name="Rectangle 6">
            <a:extLst>
              <a:ext uri="{FF2B5EF4-FFF2-40B4-BE49-F238E27FC236}">
                <a16:creationId xmlns:a16="http://schemas.microsoft.com/office/drawing/2014/main" id="{215FA3B1-1E28-5AFA-7FFB-EF76ECD70028}"/>
              </a:ext>
            </a:extLst>
          </p:cNvPr>
          <p:cNvSpPr>
            <a:spLocks noChangeArrowheads="1"/>
          </p:cNvSpPr>
          <p:nvPr/>
        </p:nvSpPr>
        <p:spPr bwMode="auto">
          <a:xfrm>
            <a:off x="1686426" y="5091084"/>
            <a:ext cx="95891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nl-NL" altLang="en-US" sz="3600">
                <a:solidFill>
                  <a:srgbClr val="0000FF"/>
                </a:solidFill>
                <a:latin typeface="Times New Roman" panose="02020603050405020304" pitchFamily="18" charset="0"/>
              </a:rPr>
              <a:t>    Dịch vụ chuyển thư dưới dạng số trên mạng máy tính thông qua các hộp thư điện tử</a:t>
            </a:r>
            <a:endParaRPr lang="en-US" altLang="en-US" sz="3600">
              <a:solidFill>
                <a:srgbClr val="0000FF"/>
              </a:solidFill>
              <a:latin typeface="Times New Roman" panose="02020603050405020304" pitchFamily="18" charset="0"/>
            </a:endParaRPr>
          </a:p>
        </p:txBody>
      </p:sp>
      <p:sp>
        <p:nvSpPr>
          <p:cNvPr id="28679" name="Rectangle 9">
            <a:extLst>
              <a:ext uri="{FF2B5EF4-FFF2-40B4-BE49-F238E27FC236}">
                <a16:creationId xmlns:a16="http://schemas.microsoft.com/office/drawing/2014/main" id="{F2A1EC2A-77A1-F6B7-BA8C-04BEB97175CF}"/>
              </a:ext>
            </a:extLst>
          </p:cNvPr>
          <p:cNvSpPr>
            <a:spLocks noChangeArrowheads="1"/>
          </p:cNvSpPr>
          <p:nvPr/>
        </p:nvSpPr>
        <p:spPr bwMode="auto">
          <a:xfrm>
            <a:off x="1724525" y="711201"/>
            <a:ext cx="9665369" cy="70788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en-US" sz="4000">
                <a:solidFill>
                  <a:srgbClr val="0000FF"/>
                </a:solidFill>
                <a:latin typeface="Times New Roman" panose="02020603050405020304" pitchFamily="18" charset="0"/>
              </a:rPr>
              <a:t>Thư điện tử là?</a:t>
            </a:r>
          </a:p>
        </p:txBody>
      </p:sp>
      <p:sp>
        <p:nvSpPr>
          <p:cNvPr id="9" name="Oval 8">
            <a:extLst>
              <a:ext uri="{FF2B5EF4-FFF2-40B4-BE49-F238E27FC236}">
                <a16:creationId xmlns:a16="http://schemas.microsoft.com/office/drawing/2014/main" id="{9B9669C1-66FF-45B2-940F-FDC021227154}"/>
              </a:ext>
            </a:extLst>
          </p:cNvPr>
          <p:cNvSpPr/>
          <p:nvPr/>
        </p:nvSpPr>
        <p:spPr>
          <a:xfrm>
            <a:off x="1082842" y="1747043"/>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A</a:t>
            </a:r>
          </a:p>
        </p:txBody>
      </p:sp>
      <p:sp>
        <p:nvSpPr>
          <p:cNvPr id="10" name="Oval 9">
            <a:extLst>
              <a:ext uri="{FF2B5EF4-FFF2-40B4-BE49-F238E27FC236}">
                <a16:creationId xmlns:a16="http://schemas.microsoft.com/office/drawing/2014/main" id="{AD528929-41F1-4600-A75C-8A760764826C}"/>
              </a:ext>
            </a:extLst>
          </p:cNvPr>
          <p:cNvSpPr/>
          <p:nvPr/>
        </p:nvSpPr>
        <p:spPr>
          <a:xfrm>
            <a:off x="1006642" y="3051200"/>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B</a:t>
            </a:r>
          </a:p>
        </p:txBody>
      </p:sp>
      <p:sp>
        <p:nvSpPr>
          <p:cNvPr id="11" name="Oval 10">
            <a:extLst>
              <a:ext uri="{FF2B5EF4-FFF2-40B4-BE49-F238E27FC236}">
                <a16:creationId xmlns:a16="http://schemas.microsoft.com/office/drawing/2014/main" id="{59398122-25A8-4611-88C2-682E38ACAAD9}"/>
              </a:ext>
            </a:extLst>
          </p:cNvPr>
          <p:cNvSpPr/>
          <p:nvPr/>
        </p:nvSpPr>
        <p:spPr>
          <a:xfrm>
            <a:off x="1082842" y="4033042"/>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C</a:t>
            </a:r>
          </a:p>
        </p:txBody>
      </p:sp>
      <p:sp>
        <p:nvSpPr>
          <p:cNvPr id="12" name="Oval 11">
            <a:extLst>
              <a:ext uri="{FF2B5EF4-FFF2-40B4-BE49-F238E27FC236}">
                <a16:creationId xmlns:a16="http://schemas.microsoft.com/office/drawing/2014/main" id="{49088E23-BA9F-42FA-BF18-CE8B9E29E75C}"/>
              </a:ext>
            </a:extLst>
          </p:cNvPr>
          <p:cNvSpPr/>
          <p:nvPr/>
        </p:nvSpPr>
        <p:spPr>
          <a:xfrm>
            <a:off x="1159043" y="5243484"/>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dirty="0"/>
              <a:t>D</a:t>
            </a:r>
          </a:p>
        </p:txBody>
      </p:sp>
      <p:sp>
        <p:nvSpPr>
          <p:cNvPr id="4" name="Rectangle 5">
            <a:extLst>
              <a:ext uri="{FF2B5EF4-FFF2-40B4-BE49-F238E27FC236}">
                <a16:creationId xmlns:a16="http://schemas.microsoft.com/office/drawing/2014/main" id="{42BC0142-9BF5-8AE0-BD93-D8A2DF4AC1A2}"/>
              </a:ext>
            </a:extLst>
          </p:cNvPr>
          <p:cNvSpPr>
            <a:spLocks noGrp="1"/>
          </p:cNvSpPr>
          <p:nvPr>
            <p:ph type="title"/>
          </p:nvPr>
        </p:nvSpPr>
        <p:spPr>
          <a:xfrm>
            <a:off x="0" y="-18545"/>
            <a:ext cx="12192000" cy="522285"/>
          </a:xfrm>
          <a:blipFill>
            <a:blip r:embed="rId2"/>
            <a:tile tx="0" ty="0" sx="100000" sy="100000" flip="none" algn="tl"/>
          </a:blipFill>
        </p:spPr>
        <p:txBody>
          <a:bodyPr>
            <a:normAutofit/>
          </a:bodyPr>
          <a:lstStyle/>
          <a:p>
            <a:pPr algn="ctr" eaLnBrk="1" hangingPunct="1">
              <a:spcBef>
                <a:spcPts val="600"/>
              </a:spcBef>
            </a:pPr>
            <a:r>
              <a:rPr lang="en-US" altLang="en-US" sz="2800" b="1">
                <a:solidFill>
                  <a:schemeClr val="tx1"/>
                </a:solidFill>
                <a:latin typeface="Times New Roman" panose="02020603050405020304" pitchFamily="18" charset="0"/>
                <a:cs typeface="Times New Roman" panose="02020603050405020304" pitchFamily="18" charset="0"/>
              </a:rPr>
              <a:t>CÂU HỎI TRẮC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B270308-7FB7-4A6A-93A7-74C8C4B5614A}"/>
              </a:ext>
            </a:extLst>
          </p:cNvPr>
          <p:cNvSpPr txBox="1">
            <a:spLocks noChangeArrowheads="1"/>
          </p:cNvSpPr>
          <p:nvPr/>
        </p:nvSpPr>
        <p:spPr bwMode="auto">
          <a:xfrm>
            <a:off x="1200045" y="701220"/>
            <a:ext cx="10722351" cy="4364697"/>
          </a:xfrm>
          <a:prstGeom prst="rect">
            <a:avLst/>
          </a:prstGeom>
          <a:noFill/>
          <a:ln>
            <a:miter lim="800000"/>
            <a:headEnd/>
            <a:tailEnd/>
          </a:ln>
        </p:spPr>
        <p:txBody>
          <a:bodyPr>
            <a:noAutofit/>
          </a:bodyPr>
          <a:lstStyle/>
          <a:p>
            <a:pPr algn="just" eaLnBrk="1" fontAlgn="auto" hangingPunct="1">
              <a:lnSpc>
                <a:spcPct val="90000"/>
              </a:lnSpc>
              <a:spcBef>
                <a:spcPct val="20000"/>
              </a:spcBef>
              <a:spcAft>
                <a:spcPts val="0"/>
              </a:spcAft>
              <a:buClr>
                <a:schemeClr val="accent1"/>
              </a:buClr>
              <a:buSzPct val="70000"/>
              <a:defRPr/>
            </a:pPr>
            <a:r>
              <a:rPr lang="en-US" altLang="vi-VN" sz="4000" b="1">
                <a:solidFill>
                  <a:srgbClr val="FF0000"/>
                </a:solidFill>
                <a:latin typeface="Times New Roman" panose="02020603050405020304" pitchFamily="18" charset="0"/>
                <a:cs typeface="Times New Roman" panose="02020603050405020304" pitchFamily="18" charset="0"/>
              </a:rPr>
              <a:t>Trình bày </a:t>
            </a:r>
            <a:r>
              <a:rPr lang="en-US" altLang="vi-VN" sz="4000" b="1" dirty="0" err="1">
                <a:solidFill>
                  <a:srgbClr val="FF0000"/>
                </a:solidFill>
                <a:latin typeface="Times New Roman" panose="02020603050405020304" pitchFamily="18" charset="0"/>
                <a:cs typeface="Times New Roman" panose="02020603050405020304" pitchFamily="18" charset="0"/>
              </a:rPr>
              <a:t>các</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thành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phần</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của</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mạng</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máy</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err="1">
                <a:solidFill>
                  <a:srgbClr val="FF0000"/>
                </a:solidFill>
                <a:latin typeface="Times New Roman" panose="02020603050405020304" pitchFamily="18" charset="0"/>
                <a:cs typeface="Times New Roman" panose="02020603050405020304" pitchFamily="18" charset="0"/>
              </a:rPr>
              <a:t>tính</a:t>
            </a:r>
            <a:r>
              <a:rPr lang="en-US" altLang="vi-VN" sz="4000" b="1">
                <a:solidFill>
                  <a:srgbClr val="FF0000"/>
                </a:solidFill>
                <a:latin typeface="Times New Roman" panose="02020603050405020304" pitchFamily="18" charset="0"/>
                <a:cs typeface="Times New Roman" panose="02020603050405020304" pitchFamily="18" charset="0"/>
              </a:rPr>
              <a:t>?</a:t>
            </a:r>
            <a:endParaRPr lang="en-US" altLang="vi-VN" sz="4000" b="1" dirty="0">
              <a:solidFill>
                <a:srgbClr val="FF0000"/>
              </a:solidFill>
              <a:latin typeface="Times New Roman" panose="02020603050405020304" pitchFamily="18" charset="0"/>
              <a:cs typeface="Times New Roman" panose="02020603050405020304" pitchFamily="18" charset="0"/>
            </a:endParaRPr>
          </a:p>
          <a:p>
            <a:pPr lvl="3" algn="just">
              <a:lnSpc>
                <a:spcPct val="90000"/>
              </a:lnSpc>
              <a:spcBef>
                <a:spcPct val="20000"/>
              </a:spcBef>
              <a:buClr>
                <a:schemeClr val="accent1"/>
              </a:buClr>
              <a:buSzPct val="70000"/>
              <a:defRPr/>
            </a:pPr>
            <a:r>
              <a:rPr lang="en-US" altLang="en-US" sz="4000" dirty="0" err="1">
                <a:latin typeface="Times New Roman" panose="02020603050405020304" pitchFamily="18" charset="0"/>
                <a:cs typeface="Times New Roman" panose="02020603050405020304" pitchFamily="18" charset="0"/>
              </a:rPr>
              <a:t>Thiết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bị</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đầu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cuối</a:t>
            </a:r>
            <a:endParaRPr lang="en-US" altLang="en-US" sz="4000" dirty="0">
              <a:latin typeface="Times New Roman" panose="02020603050405020304" pitchFamily="18" charset="0"/>
              <a:cs typeface="Times New Roman" panose="02020603050405020304" pitchFamily="18" charset="0"/>
            </a:endParaRPr>
          </a:p>
          <a:p>
            <a:pPr lvl="3" algn="just">
              <a:lnSpc>
                <a:spcPct val="90000"/>
              </a:lnSpc>
              <a:spcBef>
                <a:spcPct val="20000"/>
              </a:spcBef>
              <a:buClr>
                <a:schemeClr val="accent1"/>
              </a:buClr>
              <a:buSzPct val="70000"/>
              <a:defRPr/>
            </a:pPr>
            <a:r>
              <a:rPr lang="en-US" altLang="en-US" sz="4000" dirty="0" err="1">
                <a:latin typeface="Times New Roman" panose="02020603050405020304" pitchFamily="18" charset="0"/>
                <a:cs typeface="Times New Roman" panose="02020603050405020304" pitchFamily="18" charset="0"/>
              </a:rPr>
              <a:t>Môi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trường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truyền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dẫn</a:t>
            </a:r>
            <a:endParaRPr lang="en-US" altLang="en-US" sz="4000" dirty="0">
              <a:latin typeface="Times New Roman" panose="02020603050405020304" pitchFamily="18" charset="0"/>
              <a:cs typeface="Times New Roman" panose="02020603050405020304" pitchFamily="18" charset="0"/>
            </a:endParaRPr>
          </a:p>
          <a:p>
            <a:pPr lvl="3" algn="just">
              <a:lnSpc>
                <a:spcPct val="90000"/>
              </a:lnSpc>
              <a:spcBef>
                <a:spcPct val="20000"/>
              </a:spcBef>
              <a:buClr>
                <a:schemeClr val="accent1"/>
              </a:buClr>
              <a:buSzPct val="70000"/>
              <a:defRPr/>
            </a:pPr>
            <a:r>
              <a:rPr lang="en-US" altLang="en-US" sz="4000" dirty="0" err="1">
                <a:latin typeface="Times New Roman" panose="02020603050405020304" pitchFamily="18" charset="0"/>
                <a:cs typeface="Times New Roman" panose="02020603050405020304" pitchFamily="18" charset="0"/>
              </a:rPr>
              <a:t>Các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thiết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bị</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kết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nối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mạng</a:t>
            </a:r>
            <a:r>
              <a:rPr lang="en-US" altLang="en-US" sz="4000" dirty="0">
                <a:latin typeface="Times New Roman" panose="02020603050405020304" pitchFamily="18" charset="0"/>
                <a:cs typeface="Times New Roman" panose="02020603050405020304" pitchFamily="18" charset="0"/>
              </a:rPr>
              <a:t> </a:t>
            </a:r>
          </a:p>
          <a:p>
            <a:pPr lvl="3" algn="just">
              <a:lnSpc>
                <a:spcPct val="90000"/>
              </a:lnSpc>
              <a:spcBef>
                <a:spcPct val="20000"/>
              </a:spcBef>
              <a:buClr>
                <a:schemeClr val="accent1"/>
              </a:buClr>
              <a:buSzPct val="70000"/>
              <a:defRPr/>
            </a:pPr>
            <a:r>
              <a:rPr lang="en-US" altLang="en-US" sz="4000" dirty="0" err="1">
                <a:latin typeface="Times New Roman" panose="02020603050405020304" pitchFamily="18" charset="0"/>
                <a:cs typeface="Times New Roman" panose="02020603050405020304" pitchFamily="18" charset="0"/>
              </a:rPr>
              <a:t>Giao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thức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truyền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thông</a:t>
            </a:r>
            <a:r>
              <a:rPr lang="en-US" altLang="en-US" sz="4000" dirty="0">
                <a:latin typeface="Times New Roman" panose="02020603050405020304" pitchFamily="18" charset="0"/>
                <a:cs typeface="Times New Roman" panose="02020603050405020304" pitchFamily="18" charset="0"/>
              </a:rPr>
              <a:t> (</a:t>
            </a:r>
            <a:r>
              <a:rPr lang="en-US" altLang="en-US" sz="4000">
                <a:latin typeface="Times New Roman" panose="02020603050405020304" pitchFamily="18" charset="0"/>
                <a:cs typeface="Times New Roman" panose="02020603050405020304" pitchFamily="18" charset="0"/>
              </a:rPr>
              <a:t>protocol)</a:t>
            </a:r>
            <a:endParaRPr lang="en-US" altLang="vi-VN" sz="4000" b="0" dirty="0">
              <a:solidFill>
                <a:schemeClr val="tx2">
                  <a:shade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Oval 2"/>
          <p:cNvSpPr>
            <a:spLocks noChangeArrowheads="1"/>
          </p:cNvSpPr>
          <p:nvPr/>
        </p:nvSpPr>
        <p:spPr bwMode="auto">
          <a:xfrm>
            <a:off x="3181350" y="1143000"/>
            <a:ext cx="514350" cy="514350"/>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875">
              <a:solidFill>
                <a:srgbClr val="FF0000"/>
              </a:solidFill>
              <a:latin typeface=".VnCentury Schoolbook" pitchFamily="34" charset="0"/>
            </a:endParaRPr>
          </a:p>
        </p:txBody>
      </p:sp>
      <p:sp>
        <p:nvSpPr>
          <p:cNvPr id="36868" name="AutoShape 3"/>
          <p:cNvSpPr>
            <a:spLocks noChangeArrowheads="1"/>
          </p:cNvSpPr>
          <p:nvPr/>
        </p:nvSpPr>
        <p:spPr bwMode="auto">
          <a:xfrm>
            <a:off x="4610102" y="1371602"/>
            <a:ext cx="1393031" cy="188119"/>
          </a:xfrm>
          <a:prstGeom prst="cloudCallout">
            <a:avLst>
              <a:gd name="adj1" fmla="val -6393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a:solidFill>
                <a:schemeClr val="folHlink"/>
              </a:solidFill>
            </a:endParaRPr>
          </a:p>
        </p:txBody>
      </p:sp>
      <p:grpSp>
        <p:nvGrpSpPr>
          <p:cNvPr id="36869" name="Group 4"/>
          <p:cNvGrpSpPr>
            <a:grpSpLocks/>
          </p:cNvGrpSpPr>
          <p:nvPr/>
        </p:nvGrpSpPr>
        <p:grpSpPr bwMode="auto">
          <a:xfrm>
            <a:off x="7239000" y="2343151"/>
            <a:ext cx="787004" cy="1281113"/>
            <a:chOff x="384" y="492"/>
            <a:chExt cx="2297" cy="3740"/>
          </a:xfrm>
        </p:grpSpPr>
        <p:sp>
          <p:nvSpPr>
            <p:cNvPr id="36877" name="Freeform 5"/>
            <p:cNvSpPr>
              <a:spLocks/>
            </p:cNvSpPr>
            <p:nvPr/>
          </p:nvSpPr>
          <p:spPr bwMode="auto">
            <a:xfrm>
              <a:off x="827" y="1088"/>
              <a:ext cx="475" cy="426"/>
            </a:xfrm>
            <a:custGeom>
              <a:avLst/>
              <a:gdLst>
                <a:gd name="T0" fmla="*/ 394 w 475"/>
                <a:gd name="T1" fmla="*/ 0 h 426"/>
                <a:gd name="T2" fmla="*/ 411 w 475"/>
                <a:gd name="T3" fmla="*/ 30 h 426"/>
                <a:gd name="T4" fmla="*/ 432 w 475"/>
                <a:gd name="T5" fmla="*/ 52 h 426"/>
                <a:gd name="T6" fmla="*/ 438 w 475"/>
                <a:gd name="T7" fmla="*/ 97 h 426"/>
                <a:gd name="T8" fmla="*/ 458 w 475"/>
                <a:gd name="T9" fmla="*/ 122 h 426"/>
                <a:gd name="T10" fmla="*/ 475 w 475"/>
                <a:gd name="T11" fmla="*/ 136 h 426"/>
                <a:gd name="T12" fmla="*/ 455 w 475"/>
                <a:gd name="T13" fmla="*/ 164 h 426"/>
                <a:gd name="T14" fmla="*/ 448 w 475"/>
                <a:gd name="T15" fmla="*/ 203 h 426"/>
                <a:gd name="T16" fmla="*/ 431 w 475"/>
                <a:gd name="T17" fmla="*/ 220 h 426"/>
                <a:gd name="T18" fmla="*/ 411 w 475"/>
                <a:gd name="T19" fmla="*/ 231 h 426"/>
                <a:gd name="T20" fmla="*/ 390 w 475"/>
                <a:gd name="T21" fmla="*/ 217 h 426"/>
                <a:gd name="T22" fmla="*/ 363 w 475"/>
                <a:gd name="T23" fmla="*/ 231 h 426"/>
                <a:gd name="T24" fmla="*/ 331 w 475"/>
                <a:gd name="T25" fmla="*/ 213 h 426"/>
                <a:gd name="T26" fmla="*/ 295 w 475"/>
                <a:gd name="T27" fmla="*/ 241 h 426"/>
                <a:gd name="T28" fmla="*/ 269 w 475"/>
                <a:gd name="T29" fmla="*/ 238 h 426"/>
                <a:gd name="T30" fmla="*/ 247 w 475"/>
                <a:gd name="T31" fmla="*/ 262 h 426"/>
                <a:gd name="T32" fmla="*/ 226 w 475"/>
                <a:gd name="T33" fmla="*/ 275 h 426"/>
                <a:gd name="T34" fmla="*/ 205 w 475"/>
                <a:gd name="T35" fmla="*/ 262 h 426"/>
                <a:gd name="T36" fmla="*/ 197 w 475"/>
                <a:gd name="T37" fmla="*/ 289 h 426"/>
                <a:gd name="T38" fmla="*/ 178 w 475"/>
                <a:gd name="T39" fmla="*/ 286 h 426"/>
                <a:gd name="T40" fmla="*/ 181 w 475"/>
                <a:gd name="T41" fmla="*/ 325 h 426"/>
                <a:gd name="T42" fmla="*/ 155 w 475"/>
                <a:gd name="T43" fmla="*/ 342 h 426"/>
                <a:gd name="T44" fmla="*/ 122 w 475"/>
                <a:gd name="T45" fmla="*/ 363 h 426"/>
                <a:gd name="T46" fmla="*/ 114 w 475"/>
                <a:gd name="T47" fmla="*/ 391 h 426"/>
                <a:gd name="T48" fmla="*/ 93 w 475"/>
                <a:gd name="T49" fmla="*/ 398 h 426"/>
                <a:gd name="T50" fmla="*/ 78 w 475"/>
                <a:gd name="T51" fmla="*/ 426 h 426"/>
                <a:gd name="T52" fmla="*/ 59 w 475"/>
                <a:gd name="T53" fmla="*/ 412 h 426"/>
                <a:gd name="T54" fmla="*/ 42 w 475"/>
                <a:gd name="T55" fmla="*/ 409 h 426"/>
                <a:gd name="T56" fmla="*/ 30 w 475"/>
                <a:gd name="T57" fmla="*/ 367 h 426"/>
                <a:gd name="T58" fmla="*/ 0 w 475"/>
                <a:gd name="T59" fmla="*/ 349 h 426"/>
                <a:gd name="T60" fmla="*/ 15 w 475"/>
                <a:gd name="T61" fmla="*/ 303 h 426"/>
                <a:gd name="T62" fmla="*/ 7 w 475"/>
                <a:gd name="T63" fmla="*/ 262 h 426"/>
                <a:gd name="T64" fmla="*/ 18 w 475"/>
                <a:gd name="T65" fmla="*/ 213 h 426"/>
                <a:gd name="T66" fmla="*/ 12 w 475"/>
                <a:gd name="T67" fmla="*/ 189 h 426"/>
                <a:gd name="T68" fmla="*/ 33 w 475"/>
                <a:gd name="T69" fmla="*/ 189 h 426"/>
                <a:gd name="T70" fmla="*/ 45 w 475"/>
                <a:gd name="T71" fmla="*/ 164 h 426"/>
                <a:gd name="T72" fmla="*/ 66 w 475"/>
                <a:gd name="T73" fmla="*/ 182 h 426"/>
                <a:gd name="T74" fmla="*/ 86 w 475"/>
                <a:gd name="T75" fmla="*/ 168 h 426"/>
                <a:gd name="T76" fmla="*/ 101 w 475"/>
                <a:gd name="T77" fmla="*/ 146 h 426"/>
                <a:gd name="T78" fmla="*/ 134 w 475"/>
                <a:gd name="T79" fmla="*/ 143 h 426"/>
                <a:gd name="T80" fmla="*/ 142 w 475"/>
                <a:gd name="T81" fmla="*/ 224 h 426"/>
                <a:gd name="T82" fmla="*/ 128 w 475"/>
                <a:gd name="T83" fmla="*/ 227 h 426"/>
                <a:gd name="T84" fmla="*/ 128 w 475"/>
                <a:gd name="T85" fmla="*/ 266 h 426"/>
                <a:gd name="T86" fmla="*/ 137 w 475"/>
                <a:gd name="T87" fmla="*/ 296 h 426"/>
                <a:gd name="T88" fmla="*/ 145 w 475"/>
                <a:gd name="T89" fmla="*/ 264 h 426"/>
                <a:gd name="T90" fmla="*/ 148 w 475"/>
                <a:gd name="T91" fmla="*/ 245 h 426"/>
                <a:gd name="T92" fmla="*/ 142 w 475"/>
                <a:gd name="T93" fmla="*/ 224 h 426"/>
                <a:gd name="T94" fmla="*/ 134 w 475"/>
                <a:gd name="T95" fmla="*/ 144 h 426"/>
                <a:gd name="T96" fmla="*/ 158 w 475"/>
                <a:gd name="T97" fmla="*/ 143 h 426"/>
                <a:gd name="T98" fmla="*/ 179 w 475"/>
                <a:gd name="T99" fmla="*/ 153 h 426"/>
                <a:gd name="T100" fmla="*/ 199 w 475"/>
                <a:gd name="T101" fmla="*/ 139 h 426"/>
                <a:gd name="T102" fmla="*/ 206 w 475"/>
                <a:gd name="T103" fmla="*/ 94 h 426"/>
                <a:gd name="T104" fmla="*/ 227 w 475"/>
                <a:gd name="T105" fmla="*/ 83 h 426"/>
                <a:gd name="T106" fmla="*/ 237 w 475"/>
                <a:gd name="T107" fmla="*/ 59 h 426"/>
                <a:gd name="T108" fmla="*/ 264 w 475"/>
                <a:gd name="T109" fmla="*/ 48 h 426"/>
                <a:gd name="T110" fmla="*/ 279 w 475"/>
                <a:gd name="T111" fmla="*/ 27 h 426"/>
                <a:gd name="T112" fmla="*/ 295 w 475"/>
                <a:gd name="T113" fmla="*/ 37 h 426"/>
                <a:gd name="T114" fmla="*/ 312 w 475"/>
                <a:gd name="T115" fmla="*/ 27 h 426"/>
                <a:gd name="T116" fmla="*/ 325 w 475"/>
                <a:gd name="T117" fmla="*/ 52 h 426"/>
                <a:gd name="T118" fmla="*/ 340 w 475"/>
                <a:gd name="T119" fmla="*/ 48 h 426"/>
                <a:gd name="T120" fmla="*/ 346 w 475"/>
                <a:gd name="T121" fmla="*/ 16 h 426"/>
                <a:gd name="T122" fmla="*/ 366 w 475"/>
                <a:gd name="T123" fmla="*/ 6 h 426"/>
                <a:gd name="T124" fmla="*/ 394 w 475"/>
                <a:gd name="T125" fmla="*/ 0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426">
                  <a:moveTo>
                    <a:pt x="394" y="0"/>
                  </a:moveTo>
                  <a:lnTo>
                    <a:pt x="411" y="30"/>
                  </a:lnTo>
                  <a:lnTo>
                    <a:pt x="432" y="52"/>
                  </a:lnTo>
                  <a:lnTo>
                    <a:pt x="438" y="97"/>
                  </a:lnTo>
                  <a:lnTo>
                    <a:pt x="458" y="122"/>
                  </a:lnTo>
                  <a:lnTo>
                    <a:pt x="475" y="136"/>
                  </a:lnTo>
                  <a:lnTo>
                    <a:pt x="455" y="164"/>
                  </a:lnTo>
                  <a:lnTo>
                    <a:pt x="448" y="203"/>
                  </a:lnTo>
                  <a:lnTo>
                    <a:pt x="431" y="220"/>
                  </a:lnTo>
                  <a:lnTo>
                    <a:pt x="411" y="231"/>
                  </a:lnTo>
                  <a:lnTo>
                    <a:pt x="390" y="217"/>
                  </a:lnTo>
                  <a:lnTo>
                    <a:pt x="363" y="231"/>
                  </a:lnTo>
                  <a:lnTo>
                    <a:pt x="331" y="213"/>
                  </a:lnTo>
                  <a:lnTo>
                    <a:pt x="295" y="241"/>
                  </a:lnTo>
                  <a:lnTo>
                    <a:pt x="269" y="238"/>
                  </a:lnTo>
                  <a:lnTo>
                    <a:pt x="247" y="262"/>
                  </a:lnTo>
                  <a:lnTo>
                    <a:pt x="226" y="275"/>
                  </a:lnTo>
                  <a:lnTo>
                    <a:pt x="205" y="262"/>
                  </a:lnTo>
                  <a:lnTo>
                    <a:pt x="197" y="289"/>
                  </a:lnTo>
                  <a:lnTo>
                    <a:pt x="178" y="286"/>
                  </a:lnTo>
                  <a:lnTo>
                    <a:pt x="181" y="325"/>
                  </a:lnTo>
                  <a:lnTo>
                    <a:pt x="155" y="342"/>
                  </a:lnTo>
                  <a:lnTo>
                    <a:pt x="122" y="363"/>
                  </a:lnTo>
                  <a:lnTo>
                    <a:pt x="114" y="391"/>
                  </a:lnTo>
                  <a:lnTo>
                    <a:pt x="93" y="398"/>
                  </a:lnTo>
                  <a:lnTo>
                    <a:pt x="78" y="426"/>
                  </a:lnTo>
                  <a:lnTo>
                    <a:pt x="59" y="412"/>
                  </a:lnTo>
                  <a:lnTo>
                    <a:pt x="42" y="409"/>
                  </a:lnTo>
                  <a:lnTo>
                    <a:pt x="30" y="367"/>
                  </a:lnTo>
                  <a:lnTo>
                    <a:pt x="0" y="349"/>
                  </a:lnTo>
                  <a:lnTo>
                    <a:pt x="15" y="303"/>
                  </a:lnTo>
                  <a:lnTo>
                    <a:pt x="7" y="262"/>
                  </a:lnTo>
                  <a:lnTo>
                    <a:pt x="18" y="213"/>
                  </a:lnTo>
                  <a:lnTo>
                    <a:pt x="12" y="189"/>
                  </a:lnTo>
                  <a:lnTo>
                    <a:pt x="33" y="189"/>
                  </a:lnTo>
                  <a:lnTo>
                    <a:pt x="45" y="164"/>
                  </a:lnTo>
                  <a:lnTo>
                    <a:pt x="66" y="182"/>
                  </a:lnTo>
                  <a:lnTo>
                    <a:pt x="86" y="168"/>
                  </a:lnTo>
                  <a:lnTo>
                    <a:pt x="101" y="146"/>
                  </a:lnTo>
                  <a:lnTo>
                    <a:pt x="134" y="143"/>
                  </a:lnTo>
                  <a:lnTo>
                    <a:pt x="142" y="224"/>
                  </a:lnTo>
                  <a:lnTo>
                    <a:pt x="128" y="227"/>
                  </a:lnTo>
                  <a:lnTo>
                    <a:pt x="128" y="266"/>
                  </a:lnTo>
                  <a:lnTo>
                    <a:pt x="137" y="296"/>
                  </a:lnTo>
                  <a:lnTo>
                    <a:pt x="145" y="264"/>
                  </a:lnTo>
                  <a:lnTo>
                    <a:pt x="148" y="245"/>
                  </a:lnTo>
                  <a:lnTo>
                    <a:pt x="142" y="224"/>
                  </a:lnTo>
                  <a:lnTo>
                    <a:pt x="134" y="144"/>
                  </a:lnTo>
                  <a:lnTo>
                    <a:pt x="158" y="143"/>
                  </a:lnTo>
                  <a:lnTo>
                    <a:pt x="179" y="153"/>
                  </a:lnTo>
                  <a:lnTo>
                    <a:pt x="199" y="139"/>
                  </a:lnTo>
                  <a:lnTo>
                    <a:pt x="206" y="94"/>
                  </a:lnTo>
                  <a:lnTo>
                    <a:pt x="227" y="83"/>
                  </a:lnTo>
                  <a:lnTo>
                    <a:pt x="237" y="59"/>
                  </a:lnTo>
                  <a:lnTo>
                    <a:pt x="264" y="48"/>
                  </a:lnTo>
                  <a:lnTo>
                    <a:pt x="279" y="27"/>
                  </a:lnTo>
                  <a:lnTo>
                    <a:pt x="295" y="37"/>
                  </a:lnTo>
                  <a:lnTo>
                    <a:pt x="312" y="27"/>
                  </a:lnTo>
                  <a:lnTo>
                    <a:pt x="325" y="52"/>
                  </a:lnTo>
                  <a:lnTo>
                    <a:pt x="340" y="48"/>
                  </a:lnTo>
                  <a:lnTo>
                    <a:pt x="346" y="16"/>
                  </a:lnTo>
                  <a:lnTo>
                    <a:pt x="366" y="6"/>
                  </a:lnTo>
                  <a:lnTo>
                    <a:pt x="394"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36878" name="Group 6"/>
            <p:cNvGrpSpPr>
              <a:grpSpLocks/>
            </p:cNvGrpSpPr>
            <p:nvPr/>
          </p:nvGrpSpPr>
          <p:grpSpPr bwMode="auto">
            <a:xfrm>
              <a:off x="649" y="600"/>
              <a:ext cx="1511" cy="3632"/>
              <a:chOff x="649" y="600"/>
              <a:chExt cx="1511" cy="3632"/>
            </a:xfrm>
          </p:grpSpPr>
          <p:sp>
            <p:nvSpPr>
              <p:cNvPr id="36959" name="Freeform 7"/>
              <p:cNvSpPr>
                <a:spLocks/>
              </p:cNvSpPr>
              <p:nvPr/>
            </p:nvSpPr>
            <p:spPr bwMode="auto">
              <a:xfrm>
                <a:off x="649" y="600"/>
                <a:ext cx="1511" cy="3632"/>
              </a:xfrm>
              <a:custGeom>
                <a:avLst/>
                <a:gdLst>
                  <a:gd name="T0" fmla="*/ 637 w 1511"/>
                  <a:gd name="T1" fmla="*/ 2516 h 3632"/>
                  <a:gd name="T2" fmla="*/ 654 w 1511"/>
                  <a:gd name="T3" fmla="*/ 2165 h 3632"/>
                  <a:gd name="T4" fmla="*/ 665 w 1511"/>
                  <a:gd name="T5" fmla="*/ 1955 h 3632"/>
                  <a:gd name="T6" fmla="*/ 466 w 1511"/>
                  <a:gd name="T7" fmla="*/ 1810 h 3632"/>
                  <a:gd name="T8" fmla="*/ 273 w 1511"/>
                  <a:gd name="T9" fmla="*/ 1645 h 3632"/>
                  <a:gd name="T10" fmla="*/ 0 w 1511"/>
                  <a:gd name="T11" fmla="*/ 1329 h 3632"/>
                  <a:gd name="T12" fmla="*/ 221 w 1511"/>
                  <a:gd name="T13" fmla="*/ 1553 h 3632"/>
                  <a:gd name="T14" fmla="*/ 441 w 1511"/>
                  <a:gd name="T15" fmla="*/ 1736 h 3632"/>
                  <a:gd name="T16" fmla="*/ 658 w 1511"/>
                  <a:gd name="T17" fmla="*/ 1894 h 3632"/>
                  <a:gd name="T18" fmla="*/ 644 w 1511"/>
                  <a:gd name="T19" fmla="*/ 1613 h 3632"/>
                  <a:gd name="T20" fmla="*/ 546 w 1511"/>
                  <a:gd name="T21" fmla="*/ 1448 h 3632"/>
                  <a:gd name="T22" fmla="*/ 350 w 1511"/>
                  <a:gd name="T23" fmla="*/ 1247 h 3632"/>
                  <a:gd name="T24" fmla="*/ 319 w 1511"/>
                  <a:gd name="T25" fmla="*/ 1188 h 3632"/>
                  <a:gd name="T26" fmla="*/ 420 w 1511"/>
                  <a:gd name="T27" fmla="*/ 1275 h 3632"/>
                  <a:gd name="T28" fmla="*/ 637 w 1511"/>
                  <a:gd name="T29" fmla="*/ 1465 h 3632"/>
                  <a:gd name="T30" fmla="*/ 640 w 1511"/>
                  <a:gd name="T31" fmla="*/ 1240 h 3632"/>
                  <a:gd name="T32" fmla="*/ 644 w 1511"/>
                  <a:gd name="T33" fmla="*/ 936 h 3632"/>
                  <a:gd name="T34" fmla="*/ 452 w 1511"/>
                  <a:gd name="T35" fmla="*/ 749 h 3632"/>
                  <a:gd name="T36" fmla="*/ 417 w 1511"/>
                  <a:gd name="T37" fmla="*/ 675 h 3632"/>
                  <a:gd name="T38" fmla="*/ 525 w 1511"/>
                  <a:gd name="T39" fmla="*/ 784 h 3632"/>
                  <a:gd name="T40" fmla="*/ 665 w 1511"/>
                  <a:gd name="T41" fmla="*/ 788 h 3632"/>
                  <a:gd name="T42" fmla="*/ 700 w 1511"/>
                  <a:gd name="T43" fmla="*/ 521 h 3632"/>
                  <a:gd name="T44" fmla="*/ 563 w 1511"/>
                  <a:gd name="T45" fmla="*/ 401 h 3632"/>
                  <a:gd name="T46" fmla="*/ 553 w 1511"/>
                  <a:gd name="T47" fmla="*/ 373 h 3632"/>
                  <a:gd name="T48" fmla="*/ 605 w 1511"/>
                  <a:gd name="T49" fmla="*/ 412 h 3632"/>
                  <a:gd name="T50" fmla="*/ 693 w 1511"/>
                  <a:gd name="T51" fmla="*/ 366 h 3632"/>
                  <a:gd name="T52" fmla="*/ 749 w 1511"/>
                  <a:gd name="T53" fmla="*/ 218 h 3632"/>
                  <a:gd name="T54" fmla="*/ 780 w 1511"/>
                  <a:gd name="T55" fmla="*/ 468 h 3632"/>
                  <a:gd name="T56" fmla="*/ 784 w 1511"/>
                  <a:gd name="T57" fmla="*/ 721 h 3632"/>
                  <a:gd name="T58" fmla="*/ 955 w 1511"/>
                  <a:gd name="T59" fmla="*/ 559 h 3632"/>
                  <a:gd name="T60" fmla="*/ 948 w 1511"/>
                  <a:gd name="T61" fmla="*/ 472 h 3632"/>
                  <a:gd name="T62" fmla="*/ 1134 w 1511"/>
                  <a:gd name="T63" fmla="*/ 394 h 3632"/>
                  <a:gd name="T64" fmla="*/ 945 w 1511"/>
                  <a:gd name="T65" fmla="*/ 612 h 3632"/>
                  <a:gd name="T66" fmla="*/ 791 w 1511"/>
                  <a:gd name="T67" fmla="*/ 760 h 3632"/>
                  <a:gd name="T68" fmla="*/ 763 w 1511"/>
                  <a:gd name="T69" fmla="*/ 1055 h 3632"/>
                  <a:gd name="T70" fmla="*/ 780 w 1511"/>
                  <a:gd name="T71" fmla="*/ 1233 h 3632"/>
                  <a:gd name="T72" fmla="*/ 1008 w 1511"/>
                  <a:gd name="T73" fmla="*/ 1075 h 3632"/>
                  <a:gd name="T74" fmla="*/ 1165 w 1511"/>
                  <a:gd name="T75" fmla="*/ 629 h 3632"/>
                  <a:gd name="T76" fmla="*/ 1218 w 1511"/>
                  <a:gd name="T77" fmla="*/ 910 h 3632"/>
                  <a:gd name="T78" fmla="*/ 1043 w 1511"/>
                  <a:gd name="T79" fmla="*/ 1072 h 3632"/>
                  <a:gd name="T80" fmla="*/ 920 w 1511"/>
                  <a:gd name="T81" fmla="*/ 1191 h 3632"/>
                  <a:gd name="T82" fmla="*/ 787 w 1511"/>
                  <a:gd name="T83" fmla="*/ 1388 h 3632"/>
                  <a:gd name="T84" fmla="*/ 875 w 1511"/>
                  <a:gd name="T85" fmla="*/ 1581 h 3632"/>
                  <a:gd name="T86" fmla="*/ 1099 w 1511"/>
                  <a:gd name="T87" fmla="*/ 1441 h 3632"/>
                  <a:gd name="T88" fmla="*/ 1218 w 1511"/>
                  <a:gd name="T89" fmla="*/ 1335 h 3632"/>
                  <a:gd name="T90" fmla="*/ 1277 w 1511"/>
                  <a:gd name="T91" fmla="*/ 1128 h 3632"/>
                  <a:gd name="T92" fmla="*/ 1284 w 1511"/>
                  <a:gd name="T93" fmla="*/ 1212 h 3632"/>
                  <a:gd name="T94" fmla="*/ 1270 w 1511"/>
                  <a:gd name="T95" fmla="*/ 1335 h 3632"/>
                  <a:gd name="T96" fmla="*/ 1410 w 1511"/>
                  <a:gd name="T97" fmla="*/ 1272 h 3632"/>
                  <a:gd name="T98" fmla="*/ 1179 w 1511"/>
                  <a:gd name="T99" fmla="*/ 1441 h 3632"/>
                  <a:gd name="T100" fmla="*/ 945 w 1511"/>
                  <a:gd name="T101" fmla="*/ 1602 h 3632"/>
                  <a:gd name="T102" fmla="*/ 826 w 1511"/>
                  <a:gd name="T103" fmla="*/ 1761 h 3632"/>
                  <a:gd name="T104" fmla="*/ 840 w 1511"/>
                  <a:gd name="T105" fmla="*/ 1982 h 3632"/>
                  <a:gd name="T106" fmla="*/ 854 w 1511"/>
                  <a:gd name="T107" fmla="*/ 2379 h 3632"/>
                  <a:gd name="T108" fmla="*/ 864 w 1511"/>
                  <a:gd name="T109" fmla="*/ 2728 h 3632"/>
                  <a:gd name="T110" fmla="*/ 871 w 1511"/>
                  <a:gd name="T111" fmla="*/ 3344 h 3632"/>
                  <a:gd name="T112" fmla="*/ 934 w 1511"/>
                  <a:gd name="T113" fmla="*/ 3632 h 3632"/>
                  <a:gd name="T114" fmla="*/ 730 w 1511"/>
                  <a:gd name="T115" fmla="*/ 3632 h 3632"/>
                  <a:gd name="T116" fmla="*/ 625 w 1511"/>
                  <a:gd name="T117" fmla="*/ 3575 h 3632"/>
                  <a:gd name="T118" fmla="*/ 647 w 1511"/>
                  <a:gd name="T119" fmla="*/ 3096 h 3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11" h="3632">
                    <a:moveTo>
                      <a:pt x="647" y="2776"/>
                    </a:moveTo>
                    <a:lnTo>
                      <a:pt x="639" y="2656"/>
                    </a:lnTo>
                    <a:lnTo>
                      <a:pt x="637" y="2516"/>
                    </a:lnTo>
                    <a:lnTo>
                      <a:pt x="644" y="2384"/>
                    </a:lnTo>
                    <a:lnTo>
                      <a:pt x="651" y="2288"/>
                    </a:lnTo>
                    <a:lnTo>
                      <a:pt x="654" y="2165"/>
                    </a:lnTo>
                    <a:lnTo>
                      <a:pt x="654" y="2094"/>
                    </a:lnTo>
                    <a:lnTo>
                      <a:pt x="654" y="2038"/>
                    </a:lnTo>
                    <a:lnTo>
                      <a:pt x="665" y="1955"/>
                    </a:lnTo>
                    <a:lnTo>
                      <a:pt x="612" y="1915"/>
                    </a:lnTo>
                    <a:lnTo>
                      <a:pt x="542" y="1866"/>
                    </a:lnTo>
                    <a:lnTo>
                      <a:pt x="466" y="1810"/>
                    </a:lnTo>
                    <a:lnTo>
                      <a:pt x="410" y="1757"/>
                    </a:lnTo>
                    <a:lnTo>
                      <a:pt x="336" y="1704"/>
                    </a:lnTo>
                    <a:lnTo>
                      <a:pt x="273" y="1645"/>
                    </a:lnTo>
                    <a:lnTo>
                      <a:pt x="217" y="1592"/>
                    </a:lnTo>
                    <a:lnTo>
                      <a:pt x="140" y="1518"/>
                    </a:lnTo>
                    <a:lnTo>
                      <a:pt x="0" y="1329"/>
                    </a:lnTo>
                    <a:lnTo>
                      <a:pt x="193" y="1532"/>
                    </a:lnTo>
                    <a:lnTo>
                      <a:pt x="182" y="1223"/>
                    </a:lnTo>
                    <a:lnTo>
                      <a:pt x="221" y="1553"/>
                    </a:lnTo>
                    <a:lnTo>
                      <a:pt x="301" y="1623"/>
                    </a:lnTo>
                    <a:lnTo>
                      <a:pt x="368" y="1683"/>
                    </a:lnTo>
                    <a:lnTo>
                      <a:pt x="441" y="1736"/>
                    </a:lnTo>
                    <a:lnTo>
                      <a:pt x="521" y="1806"/>
                    </a:lnTo>
                    <a:lnTo>
                      <a:pt x="581" y="1855"/>
                    </a:lnTo>
                    <a:lnTo>
                      <a:pt x="658" y="1894"/>
                    </a:lnTo>
                    <a:lnTo>
                      <a:pt x="651" y="1757"/>
                    </a:lnTo>
                    <a:lnTo>
                      <a:pt x="654" y="1708"/>
                    </a:lnTo>
                    <a:lnTo>
                      <a:pt x="644" y="1613"/>
                    </a:lnTo>
                    <a:lnTo>
                      <a:pt x="637" y="1526"/>
                    </a:lnTo>
                    <a:lnTo>
                      <a:pt x="598" y="1486"/>
                    </a:lnTo>
                    <a:lnTo>
                      <a:pt x="546" y="1448"/>
                    </a:lnTo>
                    <a:lnTo>
                      <a:pt x="469" y="1374"/>
                    </a:lnTo>
                    <a:lnTo>
                      <a:pt x="417" y="1321"/>
                    </a:lnTo>
                    <a:lnTo>
                      <a:pt x="350" y="1247"/>
                    </a:lnTo>
                    <a:lnTo>
                      <a:pt x="298" y="1202"/>
                    </a:lnTo>
                    <a:lnTo>
                      <a:pt x="182" y="1048"/>
                    </a:lnTo>
                    <a:lnTo>
                      <a:pt x="319" y="1188"/>
                    </a:lnTo>
                    <a:lnTo>
                      <a:pt x="347" y="966"/>
                    </a:lnTo>
                    <a:lnTo>
                      <a:pt x="343" y="1195"/>
                    </a:lnTo>
                    <a:lnTo>
                      <a:pt x="420" y="1275"/>
                    </a:lnTo>
                    <a:lnTo>
                      <a:pt x="497" y="1353"/>
                    </a:lnTo>
                    <a:lnTo>
                      <a:pt x="560" y="1412"/>
                    </a:lnTo>
                    <a:lnTo>
                      <a:pt x="637" y="1465"/>
                    </a:lnTo>
                    <a:lnTo>
                      <a:pt x="644" y="1395"/>
                    </a:lnTo>
                    <a:lnTo>
                      <a:pt x="640" y="1328"/>
                    </a:lnTo>
                    <a:lnTo>
                      <a:pt x="640" y="1240"/>
                    </a:lnTo>
                    <a:lnTo>
                      <a:pt x="640" y="1163"/>
                    </a:lnTo>
                    <a:lnTo>
                      <a:pt x="637" y="1076"/>
                    </a:lnTo>
                    <a:lnTo>
                      <a:pt x="644" y="936"/>
                    </a:lnTo>
                    <a:lnTo>
                      <a:pt x="595" y="893"/>
                    </a:lnTo>
                    <a:lnTo>
                      <a:pt x="528" y="834"/>
                    </a:lnTo>
                    <a:lnTo>
                      <a:pt x="452" y="749"/>
                    </a:lnTo>
                    <a:lnTo>
                      <a:pt x="382" y="672"/>
                    </a:lnTo>
                    <a:lnTo>
                      <a:pt x="259" y="486"/>
                    </a:lnTo>
                    <a:lnTo>
                      <a:pt x="417" y="675"/>
                    </a:lnTo>
                    <a:lnTo>
                      <a:pt x="434" y="433"/>
                    </a:lnTo>
                    <a:lnTo>
                      <a:pt x="441" y="707"/>
                    </a:lnTo>
                    <a:lnTo>
                      <a:pt x="525" y="784"/>
                    </a:lnTo>
                    <a:lnTo>
                      <a:pt x="584" y="841"/>
                    </a:lnTo>
                    <a:lnTo>
                      <a:pt x="651" y="900"/>
                    </a:lnTo>
                    <a:lnTo>
                      <a:pt x="665" y="788"/>
                    </a:lnTo>
                    <a:lnTo>
                      <a:pt x="682" y="697"/>
                    </a:lnTo>
                    <a:lnTo>
                      <a:pt x="693" y="619"/>
                    </a:lnTo>
                    <a:lnTo>
                      <a:pt x="700" y="521"/>
                    </a:lnTo>
                    <a:lnTo>
                      <a:pt x="654" y="489"/>
                    </a:lnTo>
                    <a:lnTo>
                      <a:pt x="612" y="447"/>
                    </a:lnTo>
                    <a:lnTo>
                      <a:pt x="563" y="401"/>
                    </a:lnTo>
                    <a:lnTo>
                      <a:pt x="500" y="349"/>
                    </a:lnTo>
                    <a:lnTo>
                      <a:pt x="434" y="254"/>
                    </a:lnTo>
                    <a:lnTo>
                      <a:pt x="553" y="373"/>
                    </a:lnTo>
                    <a:lnTo>
                      <a:pt x="546" y="215"/>
                    </a:lnTo>
                    <a:lnTo>
                      <a:pt x="567" y="377"/>
                    </a:lnTo>
                    <a:lnTo>
                      <a:pt x="605" y="412"/>
                    </a:lnTo>
                    <a:lnTo>
                      <a:pt x="644" y="450"/>
                    </a:lnTo>
                    <a:lnTo>
                      <a:pt x="696" y="486"/>
                    </a:lnTo>
                    <a:lnTo>
                      <a:pt x="693" y="366"/>
                    </a:lnTo>
                    <a:lnTo>
                      <a:pt x="693" y="289"/>
                    </a:lnTo>
                    <a:lnTo>
                      <a:pt x="721" y="0"/>
                    </a:lnTo>
                    <a:lnTo>
                      <a:pt x="749" y="218"/>
                    </a:lnTo>
                    <a:lnTo>
                      <a:pt x="756" y="303"/>
                    </a:lnTo>
                    <a:lnTo>
                      <a:pt x="770" y="373"/>
                    </a:lnTo>
                    <a:lnTo>
                      <a:pt x="780" y="468"/>
                    </a:lnTo>
                    <a:lnTo>
                      <a:pt x="784" y="570"/>
                    </a:lnTo>
                    <a:lnTo>
                      <a:pt x="784" y="644"/>
                    </a:lnTo>
                    <a:lnTo>
                      <a:pt x="784" y="721"/>
                    </a:lnTo>
                    <a:lnTo>
                      <a:pt x="850" y="672"/>
                    </a:lnTo>
                    <a:lnTo>
                      <a:pt x="899" y="616"/>
                    </a:lnTo>
                    <a:lnTo>
                      <a:pt x="955" y="559"/>
                    </a:lnTo>
                    <a:lnTo>
                      <a:pt x="934" y="486"/>
                    </a:lnTo>
                    <a:lnTo>
                      <a:pt x="927" y="313"/>
                    </a:lnTo>
                    <a:lnTo>
                      <a:pt x="948" y="472"/>
                    </a:lnTo>
                    <a:lnTo>
                      <a:pt x="973" y="542"/>
                    </a:lnTo>
                    <a:lnTo>
                      <a:pt x="1025" y="503"/>
                    </a:lnTo>
                    <a:lnTo>
                      <a:pt x="1134" y="394"/>
                    </a:lnTo>
                    <a:lnTo>
                      <a:pt x="1053" y="507"/>
                    </a:lnTo>
                    <a:lnTo>
                      <a:pt x="1004" y="552"/>
                    </a:lnTo>
                    <a:lnTo>
                      <a:pt x="945" y="612"/>
                    </a:lnTo>
                    <a:lnTo>
                      <a:pt x="896" y="661"/>
                    </a:lnTo>
                    <a:lnTo>
                      <a:pt x="833" y="714"/>
                    </a:lnTo>
                    <a:lnTo>
                      <a:pt x="791" y="760"/>
                    </a:lnTo>
                    <a:lnTo>
                      <a:pt x="773" y="878"/>
                    </a:lnTo>
                    <a:lnTo>
                      <a:pt x="766" y="970"/>
                    </a:lnTo>
                    <a:lnTo>
                      <a:pt x="763" y="1055"/>
                    </a:lnTo>
                    <a:lnTo>
                      <a:pt x="766" y="1107"/>
                    </a:lnTo>
                    <a:lnTo>
                      <a:pt x="766" y="1163"/>
                    </a:lnTo>
                    <a:lnTo>
                      <a:pt x="780" y="1233"/>
                    </a:lnTo>
                    <a:lnTo>
                      <a:pt x="847" y="1205"/>
                    </a:lnTo>
                    <a:lnTo>
                      <a:pt x="920" y="1149"/>
                    </a:lnTo>
                    <a:lnTo>
                      <a:pt x="1008" y="1075"/>
                    </a:lnTo>
                    <a:lnTo>
                      <a:pt x="1071" y="1008"/>
                    </a:lnTo>
                    <a:lnTo>
                      <a:pt x="1134" y="955"/>
                    </a:lnTo>
                    <a:lnTo>
                      <a:pt x="1165" y="629"/>
                    </a:lnTo>
                    <a:lnTo>
                      <a:pt x="1155" y="945"/>
                    </a:lnTo>
                    <a:lnTo>
                      <a:pt x="1336" y="767"/>
                    </a:lnTo>
                    <a:lnTo>
                      <a:pt x="1218" y="910"/>
                    </a:lnTo>
                    <a:lnTo>
                      <a:pt x="1158" y="977"/>
                    </a:lnTo>
                    <a:lnTo>
                      <a:pt x="1102" y="1026"/>
                    </a:lnTo>
                    <a:lnTo>
                      <a:pt x="1043" y="1072"/>
                    </a:lnTo>
                    <a:lnTo>
                      <a:pt x="983" y="1135"/>
                    </a:lnTo>
                    <a:lnTo>
                      <a:pt x="955" y="1159"/>
                    </a:lnTo>
                    <a:lnTo>
                      <a:pt x="920" y="1191"/>
                    </a:lnTo>
                    <a:lnTo>
                      <a:pt x="840" y="1247"/>
                    </a:lnTo>
                    <a:lnTo>
                      <a:pt x="784" y="1280"/>
                    </a:lnTo>
                    <a:lnTo>
                      <a:pt x="787" y="1388"/>
                    </a:lnTo>
                    <a:lnTo>
                      <a:pt x="794" y="1511"/>
                    </a:lnTo>
                    <a:lnTo>
                      <a:pt x="805" y="1618"/>
                    </a:lnTo>
                    <a:lnTo>
                      <a:pt x="875" y="1581"/>
                    </a:lnTo>
                    <a:lnTo>
                      <a:pt x="952" y="1539"/>
                    </a:lnTo>
                    <a:lnTo>
                      <a:pt x="1032" y="1490"/>
                    </a:lnTo>
                    <a:lnTo>
                      <a:pt x="1099" y="1441"/>
                    </a:lnTo>
                    <a:lnTo>
                      <a:pt x="1158" y="1405"/>
                    </a:lnTo>
                    <a:lnTo>
                      <a:pt x="1204" y="1374"/>
                    </a:lnTo>
                    <a:lnTo>
                      <a:pt x="1218" y="1335"/>
                    </a:lnTo>
                    <a:lnTo>
                      <a:pt x="1239" y="1279"/>
                    </a:lnTo>
                    <a:lnTo>
                      <a:pt x="1263" y="1205"/>
                    </a:lnTo>
                    <a:lnTo>
                      <a:pt x="1277" y="1128"/>
                    </a:lnTo>
                    <a:lnTo>
                      <a:pt x="1287" y="1013"/>
                    </a:lnTo>
                    <a:lnTo>
                      <a:pt x="1291" y="1145"/>
                    </a:lnTo>
                    <a:lnTo>
                      <a:pt x="1284" y="1212"/>
                    </a:lnTo>
                    <a:lnTo>
                      <a:pt x="1252" y="1282"/>
                    </a:lnTo>
                    <a:lnTo>
                      <a:pt x="1232" y="1356"/>
                    </a:lnTo>
                    <a:lnTo>
                      <a:pt x="1270" y="1335"/>
                    </a:lnTo>
                    <a:lnTo>
                      <a:pt x="1354" y="1293"/>
                    </a:lnTo>
                    <a:lnTo>
                      <a:pt x="1511" y="1161"/>
                    </a:lnTo>
                    <a:lnTo>
                      <a:pt x="1410" y="1272"/>
                    </a:lnTo>
                    <a:lnTo>
                      <a:pt x="1347" y="1332"/>
                    </a:lnTo>
                    <a:lnTo>
                      <a:pt x="1266" y="1381"/>
                    </a:lnTo>
                    <a:lnTo>
                      <a:pt x="1179" y="1441"/>
                    </a:lnTo>
                    <a:lnTo>
                      <a:pt x="1092" y="1500"/>
                    </a:lnTo>
                    <a:lnTo>
                      <a:pt x="1015" y="1553"/>
                    </a:lnTo>
                    <a:lnTo>
                      <a:pt x="945" y="1602"/>
                    </a:lnTo>
                    <a:lnTo>
                      <a:pt x="892" y="1641"/>
                    </a:lnTo>
                    <a:lnTo>
                      <a:pt x="819" y="1681"/>
                    </a:lnTo>
                    <a:lnTo>
                      <a:pt x="826" y="1761"/>
                    </a:lnTo>
                    <a:lnTo>
                      <a:pt x="836" y="1817"/>
                    </a:lnTo>
                    <a:lnTo>
                      <a:pt x="840" y="1906"/>
                    </a:lnTo>
                    <a:lnTo>
                      <a:pt x="840" y="1982"/>
                    </a:lnTo>
                    <a:lnTo>
                      <a:pt x="843" y="2112"/>
                    </a:lnTo>
                    <a:lnTo>
                      <a:pt x="854" y="2222"/>
                    </a:lnTo>
                    <a:lnTo>
                      <a:pt x="854" y="2379"/>
                    </a:lnTo>
                    <a:lnTo>
                      <a:pt x="847" y="2503"/>
                    </a:lnTo>
                    <a:lnTo>
                      <a:pt x="847" y="2632"/>
                    </a:lnTo>
                    <a:lnTo>
                      <a:pt x="864" y="2728"/>
                    </a:lnTo>
                    <a:lnTo>
                      <a:pt x="871" y="2904"/>
                    </a:lnTo>
                    <a:lnTo>
                      <a:pt x="863" y="3120"/>
                    </a:lnTo>
                    <a:lnTo>
                      <a:pt x="871" y="3344"/>
                    </a:lnTo>
                    <a:lnTo>
                      <a:pt x="871" y="3584"/>
                    </a:lnTo>
                    <a:lnTo>
                      <a:pt x="895" y="3608"/>
                    </a:lnTo>
                    <a:lnTo>
                      <a:pt x="934" y="3632"/>
                    </a:lnTo>
                    <a:lnTo>
                      <a:pt x="847" y="3620"/>
                    </a:lnTo>
                    <a:lnTo>
                      <a:pt x="772" y="3608"/>
                    </a:lnTo>
                    <a:lnTo>
                      <a:pt x="730" y="3632"/>
                    </a:lnTo>
                    <a:lnTo>
                      <a:pt x="691" y="3611"/>
                    </a:lnTo>
                    <a:lnTo>
                      <a:pt x="568" y="3629"/>
                    </a:lnTo>
                    <a:lnTo>
                      <a:pt x="625" y="3575"/>
                    </a:lnTo>
                    <a:lnTo>
                      <a:pt x="631" y="3544"/>
                    </a:lnTo>
                    <a:lnTo>
                      <a:pt x="647" y="3280"/>
                    </a:lnTo>
                    <a:lnTo>
                      <a:pt x="647" y="3096"/>
                    </a:lnTo>
                    <a:lnTo>
                      <a:pt x="647" y="2928"/>
                    </a:lnTo>
                    <a:lnTo>
                      <a:pt x="647" y="2776"/>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60" name="Freeform 8"/>
              <p:cNvSpPr>
                <a:spLocks/>
              </p:cNvSpPr>
              <p:nvPr/>
            </p:nvSpPr>
            <p:spPr bwMode="auto">
              <a:xfrm>
                <a:off x="1339" y="684"/>
                <a:ext cx="662" cy="3537"/>
              </a:xfrm>
              <a:custGeom>
                <a:avLst/>
                <a:gdLst>
                  <a:gd name="T0" fmla="*/ 150 w 662"/>
                  <a:gd name="T1" fmla="*/ 2480 h 3537"/>
                  <a:gd name="T2" fmla="*/ 155 w 662"/>
                  <a:gd name="T3" fmla="*/ 2375 h 3537"/>
                  <a:gd name="T4" fmla="*/ 161 w 662"/>
                  <a:gd name="T5" fmla="*/ 2288 h 3537"/>
                  <a:gd name="T6" fmla="*/ 162 w 662"/>
                  <a:gd name="T7" fmla="*/ 2145 h 3537"/>
                  <a:gd name="T8" fmla="*/ 150 w 662"/>
                  <a:gd name="T9" fmla="*/ 2001 h 3537"/>
                  <a:gd name="T10" fmla="*/ 148 w 662"/>
                  <a:gd name="T11" fmla="*/ 1835 h 3537"/>
                  <a:gd name="T12" fmla="*/ 133 w 662"/>
                  <a:gd name="T13" fmla="*/ 1672 h 3537"/>
                  <a:gd name="T14" fmla="*/ 140 w 662"/>
                  <a:gd name="T15" fmla="*/ 1561 h 3537"/>
                  <a:gd name="T16" fmla="*/ 233 w 662"/>
                  <a:gd name="T17" fmla="*/ 1503 h 3537"/>
                  <a:gd name="T18" fmla="*/ 394 w 662"/>
                  <a:gd name="T19" fmla="*/ 1406 h 3537"/>
                  <a:gd name="T20" fmla="*/ 554 w 662"/>
                  <a:gd name="T21" fmla="*/ 1298 h 3537"/>
                  <a:gd name="T22" fmla="*/ 578 w 662"/>
                  <a:gd name="T23" fmla="*/ 1266 h 3537"/>
                  <a:gd name="T24" fmla="*/ 347 w 662"/>
                  <a:gd name="T25" fmla="*/ 1409 h 3537"/>
                  <a:gd name="T26" fmla="*/ 205 w 662"/>
                  <a:gd name="T27" fmla="*/ 1493 h 3537"/>
                  <a:gd name="T28" fmla="*/ 125 w 662"/>
                  <a:gd name="T29" fmla="*/ 1535 h 3537"/>
                  <a:gd name="T30" fmla="*/ 106 w 662"/>
                  <a:gd name="T31" fmla="*/ 1481 h 3537"/>
                  <a:gd name="T32" fmla="*/ 97 w 662"/>
                  <a:gd name="T33" fmla="*/ 1320 h 3537"/>
                  <a:gd name="T34" fmla="*/ 93 w 662"/>
                  <a:gd name="T35" fmla="*/ 1190 h 3537"/>
                  <a:gd name="T36" fmla="*/ 161 w 662"/>
                  <a:gd name="T37" fmla="*/ 1134 h 3537"/>
                  <a:gd name="T38" fmla="*/ 244 w 662"/>
                  <a:gd name="T39" fmla="*/ 1077 h 3537"/>
                  <a:gd name="T40" fmla="*/ 333 w 662"/>
                  <a:gd name="T41" fmla="*/ 997 h 3537"/>
                  <a:gd name="T42" fmla="*/ 417 w 662"/>
                  <a:gd name="T43" fmla="*/ 913 h 3537"/>
                  <a:gd name="T44" fmla="*/ 319 w 662"/>
                  <a:gd name="T45" fmla="*/ 997 h 3537"/>
                  <a:gd name="T46" fmla="*/ 198 w 662"/>
                  <a:gd name="T47" fmla="*/ 1095 h 3537"/>
                  <a:gd name="T48" fmla="*/ 90 w 662"/>
                  <a:gd name="T49" fmla="*/ 1155 h 3537"/>
                  <a:gd name="T50" fmla="*/ 73 w 662"/>
                  <a:gd name="T51" fmla="*/ 1082 h 3537"/>
                  <a:gd name="T52" fmla="*/ 71 w 662"/>
                  <a:gd name="T53" fmla="*/ 982 h 3537"/>
                  <a:gd name="T54" fmla="*/ 75 w 662"/>
                  <a:gd name="T55" fmla="*/ 864 h 3537"/>
                  <a:gd name="T56" fmla="*/ 92 w 662"/>
                  <a:gd name="T57" fmla="*/ 723 h 3537"/>
                  <a:gd name="T58" fmla="*/ 131 w 662"/>
                  <a:gd name="T59" fmla="*/ 635 h 3537"/>
                  <a:gd name="T60" fmla="*/ 196 w 662"/>
                  <a:gd name="T61" fmla="*/ 572 h 3537"/>
                  <a:gd name="T62" fmla="*/ 275 w 662"/>
                  <a:gd name="T63" fmla="*/ 493 h 3537"/>
                  <a:gd name="T64" fmla="*/ 358 w 662"/>
                  <a:gd name="T65" fmla="*/ 412 h 3537"/>
                  <a:gd name="T66" fmla="*/ 259 w 662"/>
                  <a:gd name="T67" fmla="*/ 492 h 3537"/>
                  <a:gd name="T68" fmla="*/ 164 w 662"/>
                  <a:gd name="T69" fmla="*/ 591 h 3537"/>
                  <a:gd name="T70" fmla="*/ 90 w 662"/>
                  <a:gd name="T71" fmla="*/ 637 h 3537"/>
                  <a:gd name="T72" fmla="*/ 90 w 662"/>
                  <a:gd name="T73" fmla="*/ 491 h 3537"/>
                  <a:gd name="T74" fmla="*/ 75 w 662"/>
                  <a:gd name="T75" fmla="*/ 286 h 3537"/>
                  <a:gd name="T76" fmla="*/ 39 w 662"/>
                  <a:gd name="T77" fmla="*/ 0 h 3537"/>
                  <a:gd name="T78" fmla="*/ 58 w 662"/>
                  <a:gd name="T79" fmla="*/ 331 h 3537"/>
                  <a:gd name="T80" fmla="*/ 54 w 662"/>
                  <a:gd name="T81" fmla="*/ 500 h 3537"/>
                  <a:gd name="T82" fmla="*/ 42 w 662"/>
                  <a:gd name="T83" fmla="*/ 682 h 3537"/>
                  <a:gd name="T84" fmla="*/ 20 w 662"/>
                  <a:gd name="T85" fmla="*/ 828 h 3537"/>
                  <a:gd name="T86" fmla="*/ 0 w 662"/>
                  <a:gd name="T87" fmla="*/ 988 h 3537"/>
                  <a:gd name="T88" fmla="*/ 16 w 662"/>
                  <a:gd name="T89" fmla="*/ 1112 h 3537"/>
                  <a:gd name="T90" fmla="*/ 23 w 662"/>
                  <a:gd name="T91" fmla="*/ 1258 h 3537"/>
                  <a:gd name="T92" fmla="*/ 30 w 662"/>
                  <a:gd name="T93" fmla="*/ 1441 h 3537"/>
                  <a:gd name="T94" fmla="*/ 44 w 662"/>
                  <a:gd name="T95" fmla="*/ 1617 h 3537"/>
                  <a:gd name="T96" fmla="*/ 50 w 662"/>
                  <a:gd name="T97" fmla="*/ 1801 h 3537"/>
                  <a:gd name="T98" fmla="*/ 65 w 662"/>
                  <a:gd name="T99" fmla="*/ 1934 h 3537"/>
                  <a:gd name="T100" fmla="*/ 63 w 662"/>
                  <a:gd name="T101" fmla="*/ 2089 h 3537"/>
                  <a:gd name="T102" fmla="*/ 58 w 662"/>
                  <a:gd name="T103" fmla="*/ 2228 h 3537"/>
                  <a:gd name="T104" fmla="*/ 62 w 662"/>
                  <a:gd name="T105" fmla="*/ 2356 h 3537"/>
                  <a:gd name="T106" fmla="*/ 57 w 662"/>
                  <a:gd name="T107" fmla="*/ 2471 h 3537"/>
                  <a:gd name="T108" fmla="*/ 56 w 662"/>
                  <a:gd name="T109" fmla="*/ 2574 h 3537"/>
                  <a:gd name="T110" fmla="*/ 61 w 662"/>
                  <a:gd name="T111" fmla="*/ 2801 h 3537"/>
                  <a:gd name="T112" fmla="*/ 58 w 662"/>
                  <a:gd name="T113" fmla="*/ 3233 h 3537"/>
                  <a:gd name="T114" fmla="*/ 64 w 662"/>
                  <a:gd name="T115" fmla="*/ 3497 h 3537"/>
                  <a:gd name="T116" fmla="*/ 103 w 662"/>
                  <a:gd name="T117" fmla="*/ 3502 h 3537"/>
                  <a:gd name="T118" fmla="*/ 210 w 662"/>
                  <a:gd name="T119" fmla="*/ 3535 h 3537"/>
                  <a:gd name="T120" fmla="*/ 169 w 662"/>
                  <a:gd name="T121" fmla="*/ 3411 h 3537"/>
                  <a:gd name="T122" fmla="*/ 163 w 662"/>
                  <a:gd name="T123" fmla="*/ 3125 h 3537"/>
                  <a:gd name="T124" fmla="*/ 166 w 662"/>
                  <a:gd name="T125" fmla="*/ 2762 h 35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2" h="3537">
                    <a:moveTo>
                      <a:pt x="145" y="2564"/>
                    </a:moveTo>
                    <a:lnTo>
                      <a:pt x="151" y="2510"/>
                    </a:lnTo>
                    <a:lnTo>
                      <a:pt x="150" y="2480"/>
                    </a:lnTo>
                    <a:lnTo>
                      <a:pt x="153" y="2445"/>
                    </a:lnTo>
                    <a:lnTo>
                      <a:pt x="153" y="2411"/>
                    </a:lnTo>
                    <a:lnTo>
                      <a:pt x="155" y="2375"/>
                    </a:lnTo>
                    <a:lnTo>
                      <a:pt x="157" y="2343"/>
                    </a:lnTo>
                    <a:lnTo>
                      <a:pt x="160" y="2316"/>
                    </a:lnTo>
                    <a:lnTo>
                      <a:pt x="161" y="2288"/>
                    </a:lnTo>
                    <a:lnTo>
                      <a:pt x="163" y="2238"/>
                    </a:lnTo>
                    <a:lnTo>
                      <a:pt x="161" y="2194"/>
                    </a:lnTo>
                    <a:lnTo>
                      <a:pt x="162" y="2145"/>
                    </a:lnTo>
                    <a:lnTo>
                      <a:pt x="157" y="2094"/>
                    </a:lnTo>
                    <a:lnTo>
                      <a:pt x="153" y="2048"/>
                    </a:lnTo>
                    <a:lnTo>
                      <a:pt x="150" y="2001"/>
                    </a:lnTo>
                    <a:lnTo>
                      <a:pt x="149" y="1937"/>
                    </a:lnTo>
                    <a:lnTo>
                      <a:pt x="147" y="1882"/>
                    </a:lnTo>
                    <a:lnTo>
                      <a:pt x="148" y="1835"/>
                    </a:lnTo>
                    <a:lnTo>
                      <a:pt x="146" y="1789"/>
                    </a:lnTo>
                    <a:lnTo>
                      <a:pt x="146" y="1742"/>
                    </a:lnTo>
                    <a:lnTo>
                      <a:pt x="133" y="1672"/>
                    </a:lnTo>
                    <a:lnTo>
                      <a:pt x="126" y="1619"/>
                    </a:lnTo>
                    <a:lnTo>
                      <a:pt x="124" y="1594"/>
                    </a:lnTo>
                    <a:lnTo>
                      <a:pt x="140" y="1561"/>
                    </a:lnTo>
                    <a:lnTo>
                      <a:pt x="171" y="1535"/>
                    </a:lnTo>
                    <a:lnTo>
                      <a:pt x="192" y="1521"/>
                    </a:lnTo>
                    <a:lnTo>
                      <a:pt x="233" y="1503"/>
                    </a:lnTo>
                    <a:lnTo>
                      <a:pt x="281" y="1474"/>
                    </a:lnTo>
                    <a:lnTo>
                      <a:pt x="340" y="1437"/>
                    </a:lnTo>
                    <a:lnTo>
                      <a:pt x="394" y="1406"/>
                    </a:lnTo>
                    <a:lnTo>
                      <a:pt x="428" y="1378"/>
                    </a:lnTo>
                    <a:lnTo>
                      <a:pt x="484" y="1344"/>
                    </a:lnTo>
                    <a:lnTo>
                      <a:pt x="554" y="1298"/>
                    </a:lnTo>
                    <a:lnTo>
                      <a:pt x="662" y="1230"/>
                    </a:lnTo>
                    <a:lnTo>
                      <a:pt x="621" y="1245"/>
                    </a:lnTo>
                    <a:lnTo>
                      <a:pt x="578" y="1266"/>
                    </a:lnTo>
                    <a:lnTo>
                      <a:pt x="529" y="1295"/>
                    </a:lnTo>
                    <a:lnTo>
                      <a:pt x="405" y="1367"/>
                    </a:lnTo>
                    <a:lnTo>
                      <a:pt x="347" y="1409"/>
                    </a:lnTo>
                    <a:lnTo>
                      <a:pt x="301" y="1439"/>
                    </a:lnTo>
                    <a:lnTo>
                      <a:pt x="266" y="1461"/>
                    </a:lnTo>
                    <a:lnTo>
                      <a:pt x="205" y="1493"/>
                    </a:lnTo>
                    <a:lnTo>
                      <a:pt x="168" y="1514"/>
                    </a:lnTo>
                    <a:lnTo>
                      <a:pt x="138" y="1527"/>
                    </a:lnTo>
                    <a:lnTo>
                      <a:pt x="125" y="1535"/>
                    </a:lnTo>
                    <a:lnTo>
                      <a:pt x="113" y="1541"/>
                    </a:lnTo>
                    <a:lnTo>
                      <a:pt x="110" y="1510"/>
                    </a:lnTo>
                    <a:lnTo>
                      <a:pt x="106" y="1481"/>
                    </a:lnTo>
                    <a:lnTo>
                      <a:pt x="100" y="1432"/>
                    </a:lnTo>
                    <a:lnTo>
                      <a:pt x="99" y="1387"/>
                    </a:lnTo>
                    <a:lnTo>
                      <a:pt x="97" y="1320"/>
                    </a:lnTo>
                    <a:lnTo>
                      <a:pt x="92" y="1275"/>
                    </a:lnTo>
                    <a:lnTo>
                      <a:pt x="91" y="1239"/>
                    </a:lnTo>
                    <a:lnTo>
                      <a:pt x="93" y="1190"/>
                    </a:lnTo>
                    <a:lnTo>
                      <a:pt x="101" y="1171"/>
                    </a:lnTo>
                    <a:lnTo>
                      <a:pt x="128" y="1155"/>
                    </a:lnTo>
                    <a:lnTo>
                      <a:pt x="161" y="1134"/>
                    </a:lnTo>
                    <a:lnTo>
                      <a:pt x="191" y="1112"/>
                    </a:lnTo>
                    <a:lnTo>
                      <a:pt x="219" y="1091"/>
                    </a:lnTo>
                    <a:lnTo>
                      <a:pt x="244" y="1077"/>
                    </a:lnTo>
                    <a:lnTo>
                      <a:pt x="271" y="1048"/>
                    </a:lnTo>
                    <a:lnTo>
                      <a:pt x="304" y="1020"/>
                    </a:lnTo>
                    <a:lnTo>
                      <a:pt x="333" y="997"/>
                    </a:lnTo>
                    <a:lnTo>
                      <a:pt x="367" y="963"/>
                    </a:lnTo>
                    <a:lnTo>
                      <a:pt x="394" y="938"/>
                    </a:lnTo>
                    <a:lnTo>
                      <a:pt x="417" y="913"/>
                    </a:lnTo>
                    <a:lnTo>
                      <a:pt x="385" y="929"/>
                    </a:lnTo>
                    <a:lnTo>
                      <a:pt x="349" y="966"/>
                    </a:lnTo>
                    <a:lnTo>
                      <a:pt x="319" y="997"/>
                    </a:lnTo>
                    <a:lnTo>
                      <a:pt x="254" y="1050"/>
                    </a:lnTo>
                    <a:lnTo>
                      <a:pt x="229" y="1073"/>
                    </a:lnTo>
                    <a:lnTo>
                      <a:pt x="198" y="1095"/>
                    </a:lnTo>
                    <a:lnTo>
                      <a:pt x="160" y="1123"/>
                    </a:lnTo>
                    <a:lnTo>
                      <a:pt x="120" y="1140"/>
                    </a:lnTo>
                    <a:lnTo>
                      <a:pt x="90" y="1155"/>
                    </a:lnTo>
                    <a:lnTo>
                      <a:pt x="82" y="1128"/>
                    </a:lnTo>
                    <a:lnTo>
                      <a:pt x="77" y="1095"/>
                    </a:lnTo>
                    <a:lnTo>
                      <a:pt x="73" y="1082"/>
                    </a:lnTo>
                    <a:lnTo>
                      <a:pt x="76" y="1041"/>
                    </a:lnTo>
                    <a:lnTo>
                      <a:pt x="72" y="1010"/>
                    </a:lnTo>
                    <a:lnTo>
                      <a:pt x="71" y="982"/>
                    </a:lnTo>
                    <a:lnTo>
                      <a:pt x="71" y="955"/>
                    </a:lnTo>
                    <a:lnTo>
                      <a:pt x="75" y="910"/>
                    </a:lnTo>
                    <a:lnTo>
                      <a:pt x="75" y="864"/>
                    </a:lnTo>
                    <a:lnTo>
                      <a:pt x="78" y="823"/>
                    </a:lnTo>
                    <a:lnTo>
                      <a:pt x="83" y="787"/>
                    </a:lnTo>
                    <a:lnTo>
                      <a:pt x="92" y="723"/>
                    </a:lnTo>
                    <a:lnTo>
                      <a:pt x="98" y="677"/>
                    </a:lnTo>
                    <a:lnTo>
                      <a:pt x="101" y="657"/>
                    </a:lnTo>
                    <a:lnTo>
                      <a:pt x="131" y="635"/>
                    </a:lnTo>
                    <a:lnTo>
                      <a:pt x="153" y="613"/>
                    </a:lnTo>
                    <a:lnTo>
                      <a:pt x="175" y="590"/>
                    </a:lnTo>
                    <a:lnTo>
                      <a:pt x="196" y="572"/>
                    </a:lnTo>
                    <a:lnTo>
                      <a:pt x="213" y="549"/>
                    </a:lnTo>
                    <a:lnTo>
                      <a:pt x="241" y="527"/>
                    </a:lnTo>
                    <a:lnTo>
                      <a:pt x="275" y="493"/>
                    </a:lnTo>
                    <a:lnTo>
                      <a:pt x="301" y="467"/>
                    </a:lnTo>
                    <a:lnTo>
                      <a:pt x="331" y="441"/>
                    </a:lnTo>
                    <a:lnTo>
                      <a:pt x="358" y="412"/>
                    </a:lnTo>
                    <a:lnTo>
                      <a:pt x="296" y="460"/>
                    </a:lnTo>
                    <a:lnTo>
                      <a:pt x="280" y="474"/>
                    </a:lnTo>
                    <a:lnTo>
                      <a:pt x="259" y="492"/>
                    </a:lnTo>
                    <a:lnTo>
                      <a:pt x="244" y="504"/>
                    </a:lnTo>
                    <a:lnTo>
                      <a:pt x="191" y="561"/>
                    </a:lnTo>
                    <a:lnTo>
                      <a:pt x="164" y="591"/>
                    </a:lnTo>
                    <a:lnTo>
                      <a:pt x="121" y="625"/>
                    </a:lnTo>
                    <a:lnTo>
                      <a:pt x="94" y="644"/>
                    </a:lnTo>
                    <a:lnTo>
                      <a:pt x="90" y="637"/>
                    </a:lnTo>
                    <a:lnTo>
                      <a:pt x="93" y="588"/>
                    </a:lnTo>
                    <a:lnTo>
                      <a:pt x="92" y="538"/>
                    </a:lnTo>
                    <a:lnTo>
                      <a:pt x="90" y="491"/>
                    </a:lnTo>
                    <a:lnTo>
                      <a:pt x="89" y="446"/>
                    </a:lnTo>
                    <a:lnTo>
                      <a:pt x="87" y="386"/>
                    </a:lnTo>
                    <a:lnTo>
                      <a:pt x="75" y="286"/>
                    </a:lnTo>
                    <a:lnTo>
                      <a:pt x="62" y="222"/>
                    </a:lnTo>
                    <a:lnTo>
                      <a:pt x="57" y="120"/>
                    </a:lnTo>
                    <a:lnTo>
                      <a:pt x="39" y="0"/>
                    </a:lnTo>
                    <a:lnTo>
                      <a:pt x="48" y="184"/>
                    </a:lnTo>
                    <a:lnTo>
                      <a:pt x="54" y="275"/>
                    </a:lnTo>
                    <a:lnTo>
                      <a:pt x="58" y="331"/>
                    </a:lnTo>
                    <a:lnTo>
                      <a:pt x="58" y="382"/>
                    </a:lnTo>
                    <a:lnTo>
                      <a:pt x="53" y="445"/>
                    </a:lnTo>
                    <a:lnTo>
                      <a:pt x="54" y="500"/>
                    </a:lnTo>
                    <a:lnTo>
                      <a:pt x="55" y="555"/>
                    </a:lnTo>
                    <a:lnTo>
                      <a:pt x="50" y="613"/>
                    </a:lnTo>
                    <a:lnTo>
                      <a:pt x="42" y="682"/>
                    </a:lnTo>
                    <a:lnTo>
                      <a:pt x="30" y="752"/>
                    </a:lnTo>
                    <a:lnTo>
                      <a:pt x="20" y="784"/>
                    </a:lnTo>
                    <a:lnTo>
                      <a:pt x="20" y="828"/>
                    </a:lnTo>
                    <a:lnTo>
                      <a:pt x="9" y="871"/>
                    </a:lnTo>
                    <a:lnTo>
                      <a:pt x="9" y="932"/>
                    </a:lnTo>
                    <a:lnTo>
                      <a:pt x="0" y="988"/>
                    </a:lnTo>
                    <a:lnTo>
                      <a:pt x="6" y="1025"/>
                    </a:lnTo>
                    <a:lnTo>
                      <a:pt x="7" y="1066"/>
                    </a:lnTo>
                    <a:lnTo>
                      <a:pt x="16" y="1112"/>
                    </a:lnTo>
                    <a:lnTo>
                      <a:pt x="15" y="1163"/>
                    </a:lnTo>
                    <a:lnTo>
                      <a:pt x="25" y="1210"/>
                    </a:lnTo>
                    <a:lnTo>
                      <a:pt x="23" y="1258"/>
                    </a:lnTo>
                    <a:lnTo>
                      <a:pt x="27" y="1290"/>
                    </a:lnTo>
                    <a:lnTo>
                      <a:pt x="29" y="1350"/>
                    </a:lnTo>
                    <a:lnTo>
                      <a:pt x="30" y="1441"/>
                    </a:lnTo>
                    <a:lnTo>
                      <a:pt x="34" y="1510"/>
                    </a:lnTo>
                    <a:lnTo>
                      <a:pt x="44" y="1568"/>
                    </a:lnTo>
                    <a:lnTo>
                      <a:pt x="44" y="1617"/>
                    </a:lnTo>
                    <a:lnTo>
                      <a:pt x="51" y="1688"/>
                    </a:lnTo>
                    <a:lnTo>
                      <a:pt x="51" y="1764"/>
                    </a:lnTo>
                    <a:lnTo>
                      <a:pt x="50" y="1801"/>
                    </a:lnTo>
                    <a:lnTo>
                      <a:pt x="58" y="1849"/>
                    </a:lnTo>
                    <a:lnTo>
                      <a:pt x="57" y="1891"/>
                    </a:lnTo>
                    <a:lnTo>
                      <a:pt x="65" y="1934"/>
                    </a:lnTo>
                    <a:lnTo>
                      <a:pt x="62" y="1998"/>
                    </a:lnTo>
                    <a:lnTo>
                      <a:pt x="56" y="2036"/>
                    </a:lnTo>
                    <a:lnTo>
                      <a:pt x="63" y="2089"/>
                    </a:lnTo>
                    <a:lnTo>
                      <a:pt x="58" y="2139"/>
                    </a:lnTo>
                    <a:lnTo>
                      <a:pt x="62" y="2187"/>
                    </a:lnTo>
                    <a:lnTo>
                      <a:pt x="58" y="2228"/>
                    </a:lnTo>
                    <a:lnTo>
                      <a:pt x="63" y="2295"/>
                    </a:lnTo>
                    <a:lnTo>
                      <a:pt x="58" y="2325"/>
                    </a:lnTo>
                    <a:lnTo>
                      <a:pt x="62" y="2356"/>
                    </a:lnTo>
                    <a:lnTo>
                      <a:pt x="62" y="2400"/>
                    </a:lnTo>
                    <a:lnTo>
                      <a:pt x="58" y="2436"/>
                    </a:lnTo>
                    <a:lnTo>
                      <a:pt x="57" y="2471"/>
                    </a:lnTo>
                    <a:lnTo>
                      <a:pt x="55" y="2521"/>
                    </a:lnTo>
                    <a:lnTo>
                      <a:pt x="54" y="2557"/>
                    </a:lnTo>
                    <a:lnTo>
                      <a:pt x="56" y="2574"/>
                    </a:lnTo>
                    <a:lnTo>
                      <a:pt x="51" y="2617"/>
                    </a:lnTo>
                    <a:lnTo>
                      <a:pt x="64" y="2732"/>
                    </a:lnTo>
                    <a:lnTo>
                      <a:pt x="61" y="2801"/>
                    </a:lnTo>
                    <a:lnTo>
                      <a:pt x="64" y="2909"/>
                    </a:lnTo>
                    <a:lnTo>
                      <a:pt x="70" y="3080"/>
                    </a:lnTo>
                    <a:lnTo>
                      <a:pt x="58" y="3233"/>
                    </a:lnTo>
                    <a:lnTo>
                      <a:pt x="73" y="3347"/>
                    </a:lnTo>
                    <a:lnTo>
                      <a:pt x="79" y="3434"/>
                    </a:lnTo>
                    <a:lnTo>
                      <a:pt x="64" y="3497"/>
                    </a:lnTo>
                    <a:lnTo>
                      <a:pt x="42" y="3537"/>
                    </a:lnTo>
                    <a:lnTo>
                      <a:pt x="84" y="3517"/>
                    </a:lnTo>
                    <a:lnTo>
                      <a:pt x="103" y="3502"/>
                    </a:lnTo>
                    <a:lnTo>
                      <a:pt x="126" y="3516"/>
                    </a:lnTo>
                    <a:lnTo>
                      <a:pt x="162" y="3525"/>
                    </a:lnTo>
                    <a:lnTo>
                      <a:pt x="210" y="3535"/>
                    </a:lnTo>
                    <a:lnTo>
                      <a:pt x="175" y="3510"/>
                    </a:lnTo>
                    <a:lnTo>
                      <a:pt x="171" y="3486"/>
                    </a:lnTo>
                    <a:lnTo>
                      <a:pt x="169" y="3411"/>
                    </a:lnTo>
                    <a:lnTo>
                      <a:pt x="166" y="3332"/>
                    </a:lnTo>
                    <a:lnTo>
                      <a:pt x="166" y="3236"/>
                    </a:lnTo>
                    <a:lnTo>
                      <a:pt x="163" y="3125"/>
                    </a:lnTo>
                    <a:lnTo>
                      <a:pt x="154" y="2996"/>
                    </a:lnTo>
                    <a:lnTo>
                      <a:pt x="166" y="2861"/>
                    </a:lnTo>
                    <a:lnTo>
                      <a:pt x="166" y="2762"/>
                    </a:lnTo>
                    <a:lnTo>
                      <a:pt x="157" y="2636"/>
                    </a:lnTo>
                    <a:lnTo>
                      <a:pt x="145" y="256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36879" name="Group 9"/>
            <p:cNvGrpSpPr>
              <a:grpSpLocks/>
            </p:cNvGrpSpPr>
            <p:nvPr/>
          </p:nvGrpSpPr>
          <p:grpSpPr bwMode="auto">
            <a:xfrm>
              <a:off x="384" y="2227"/>
              <a:ext cx="2297" cy="478"/>
              <a:chOff x="384" y="2227"/>
              <a:chExt cx="2297" cy="478"/>
            </a:xfrm>
          </p:grpSpPr>
          <p:sp>
            <p:nvSpPr>
              <p:cNvPr id="36942" name="Freeform 10"/>
              <p:cNvSpPr>
                <a:spLocks/>
              </p:cNvSpPr>
              <p:nvPr/>
            </p:nvSpPr>
            <p:spPr bwMode="auto">
              <a:xfrm>
                <a:off x="384" y="2227"/>
                <a:ext cx="2297" cy="478"/>
              </a:xfrm>
              <a:custGeom>
                <a:avLst/>
                <a:gdLst>
                  <a:gd name="T0" fmla="*/ 1224 w 2297"/>
                  <a:gd name="T1" fmla="*/ 9 h 478"/>
                  <a:gd name="T2" fmla="*/ 1122 w 2297"/>
                  <a:gd name="T3" fmla="*/ 51 h 478"/>
                  <a:gd name="T4" fmla="*/ 1028 w 2297"/>
                  <a:gd name="T5" fmla="*/ 59 h 478"/>
                  <a:gd name="T6" fmla="*/ 940 w 2297"/>
                  <a:gd name="T7" fmla="*/ 111 h 478"/>
                  <a:gd name="T8" fmla="*/ 856 w 2297"/>
                  <a:gd name="T9" fmla="*/ 139 h 478"/>
                  <a:gd name="T10" fmla="*/ 783 w 2297"/>
                  <a:gd name="T11" fmla="*/ 164 h 478"/>
                  <a:gd name="T12" fmla="*/ 668 w 2297"/>
                  <a:gd name="T13" fmla="*/ 136 h 478"/>
                  <a:gd name="T14" fmla="*/ 559 w 2297"/>
                  <a:gd name="T15" fmla="*/ 164 h 478"/>
                  <a:gd name="T16" fmla="*/ 479 w 2297"/>
                  <a:gd name="T17" fmla="*/ 162 h 478"/>
                  <a:gd name="T18" fmla="*/ 409 w 2297"/>
                  <a:gd name="T19" fmla="*/ 224 h 478"/>
                  <a:gd name="T20" fmla="*/ 300 w 2297"/>
                  <a:gd name="T21" fmla="*/ 262 h 478"/>
                  <a:gd name="T22" fmla="*/ 213 w 2297"/>
                  <a:gd name="T23" fmla="*/ 294 h 478"/>
                  <a:gd name="T24" fmla="*/ 122 w 2297"/>
                  <a:gd name="T25" fmla="*/ 316 h 478"/>
                  <a:gd name="T26" fmla="*/ 108 w 2297"/>
                  <a:gd name="T27" fmla="*/ 392 h 478"/>
                  <a:gd name="T28" fmla="*/ 17 w 2297"/>
                  <a:gd name="T29" fmla="*/ 415 h 478"/>
                  <a:gd name="T30" fmla="*/ 48 w 2297"/>
                  <a:gd name="T31" fmla="*/ 473 h 478"/>
                  <a:gd name="T32" fmla="*/ 139 w 2297"/>
                  <a:gd name="T33" fmla="*/ 442 h 478"/>
                  <a:gd name="T34" fmla="*/ 220 w 2297"/>
                  <a:gd name="T35" fmla="*/ 466 h 478"/>
                  <a:gd name="T36" fmla="*/ 311 w 2297"/>
                  <a:gd name="T37" fmla="*/ 478 h 478"/>
                  <a:gd name="T38" fmla="*/ 395 w 2297"/>
                  <a:gd name="T39" fmla="*/ 435 h 478"/>
                  <a:gd name="T40" fmla="*/ 489 w 2297"/>
                  <a:gd name="T41" fmla="*/ 428 h 478"/>
                  <a:gd name="T42" fmla="*/ 605 w 2297"/>
                  <a:gd name="T43" fmla="*/ 389 h 478"/>
                  <a:gd name="T44" fmla="*/ 727 w 2297"/>
                  <a:gd name="T45" fmla="*/ 396 h 478"/>
                  <a:gd name="T46" fmla="*/ 818 w 2297"/>
                  <a:gd name="T47" fmla="*/ 354 h 478"/>
                  <a:gd name="T48" fmla="*/ 926 w 2297"/>
                  <a:gd name="T49" fmla="*/ 344 h 478"/>
                  <a:gd name="T50" fmla="*/ 1024 w 2297"/>
                  <a:gd name="T51" fmla="*/ 378 h 478"/>
                  <a:gd name="T52" fmla="*/ 1112 w 2297"/>
                  <a:gd name="T53" fmla="*/ 382 h 478"/>
                  <a:gd name="T54" fmla="*/ 1220 w 2297"/>
                  <a:gd name="T55" fmla="*/ 396 h 478"/>
                  <a:gd name="T56" fmla="*/ 1339 w 2297"/>
                  <a:gd name="T57" fmla="*/ 359 h 478"/>
                  <a:gd name="T58" fmla="*/ 1413 w 2297"/>
                  <a:gd name="T59" fmla="*/ 364 h 478"/>
                  <a:gd name="T60" fmla="*/ 1531 w 2297"/>
                  <a:gd name="T61" fmla="*/ 361 h 478"/>
                  <a:gd name="T62" fmla="*/ 1636 w 2297"/>
                  <a:gd name="T63" fmla="*/ 417 h 478"/>
                  <a:gd name="T64" fmla="*/ 1741 w 2297"/>
                  <a:gd name="T65" fmla="*/ 417 h 478"/>
                  <a:gd name="T66" fmla="*/ 1815 w 2297"/>
                  <a:gd name="T67" fmla="*/ 450 h 478"/>
                  <a:gd name="T68" fmla="*/ 1888 w 2297"/>
                  <a:gd name="T69" fmla="*/ 396 h 478"/>
                  <a:gd name="T70" fmla="*/ 1962 w 2297"/>
                  <a:gd name="T71" fmla="*/ 417 h 478"/>
                  <a:gd name="T72" fmla="*/ 2060 w 2297"/>
                  <a:gd name="T73" fmla="*/ 417 h 478"/>
                  <a:gd name="T74" fmla="*/ 2140 w 2297"/>
                  <a:gd name="T75" fmla="*/ 456 h 478"/>
                  <a:gd name="T76" fmla="*/ 2224 w 2297"/>
                  <a:gd name="T77" fmla="*/ 449 h 478"/>
                  <a:gd name="T78" fmla="*/ 2259 w 2297"/>
                  <a:gd name="T79" fmla="*/ 435 h 478"/>
                  <a:gd name="T80" fmla="*/ 2242 w 2297"/>
                  <a:gd name="T81" fmla="*/ 344 h 478"/>
                  <a:gd name="T82" fmla="*/ 2140 w 2297"/>
                  <a:gd name="T83" fmla="*/ 322 h 478"/>
                  <a:gd name="T84" fmla="*/ 2042 w 2297"/>
                  <a:gd name="T85" fmla="*/ 312 h 478"/>
                  <a:gd name="T86" fmla="*/ 1972 w 2297"/>
                  <a:gd name="T87" fmla="*/ 238 h 478"/>
                  <a:gd name="T88" fmla="*/ 1892 w 2297"/>
                  <a:gd name="T89" fmla="*/ 199 h 478"/>
                  <a:gd name="T90" fmla="*/ 1822 w 2297"/>
                  <a:gd name="T91" fmla="*/ 157 h 478"/>
                  <a:gd name="T92" fmla="*/ 1710 w 2297"/>
                  <a:gd name="T93" fmla="*/ 126 h 478"/>
                  <a:gd name="T94" fmla="*/ 1577 w 2297"/>
                  <a:gd name="T95" fmla="*/ 66 h 478"/>
                  <a:gd name="T96" fmla="*/ 1451 w 2297"/>
                  <a:gd name="T97" fmla="*/ 30 h 478"/>
                  <a:gd name="T98" fmla="*/ 1329 w 2297"/>
                  <a:gd name="T99" fmla="*/ 23 h 4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7" h="478">
                    <a:moveTo>
                      <a:pt x="1290" y="0"/>
                    </a:moveTo>
                    <a:lnTo>
                      <a:pt x="1259" y="16"/>
                    </a:lnTo>
                    <a:lnTo>
                      <a:pt x="1224" y="9"/>
                    </a:lnTo>
                    <a:lnTo>
                      <a:pt x="1199" y="37"/>
                    </a:lnTo>
                    <a:lnTo>
                      <a:pt x="1154" y="27"/>
                    </a:lnTo>
                    <a:lnTo>
                      <a:pt x="1122" y="51"/>
                    </a:lnTo>
                    <a:lnTo>
                      <a:pt x="1080" y="41"/>
                    </a:lnTo>
                    <a:lnTo>
                      <a:pt x="1056" y="69"/>
                    </a:lnTo>
                    <a:lnTo>
                      <a:pt x="1028" y="59"/>
                    </a:lnTo>
                    <a:lnTo>
                      <a:pt x="996" y="83"/>
                    </a:lnTo>
                    <a:lnTo>
                      <a:pt x="961" y="73"/>
                    </a:lnTo>
                    <a:lnTo>
                      <a:pt x="940" y="111"/>
                    </a:lnTo>
                    <a:lnTo>
                      <a:pt x="898" y="105"/>
                    </a:lnTo>
                    <a:lnTo>
                      <a:pt x="891" y="132"/>
                    </a:lnTo>
                    <a:lnTo>
                      <a:pt x="856" y="139"/>
                    </a:lnTo>
                    <a:lnTo>
                      <a:pt x="849" y="185"/>
                    </a:lnTo>
                    <a:lnTo>
                      <a:pt x="821" y="197"/>
                    </a:lnTo>
                    <a:lnTo>
                      <a:pt x="783" y="164"/>
                    </a:lnTo>
                    <a:lnTo>
                      <a:pt x="738" y="175"/>
                    </a:lnTo>
                    <a:lnTo>
                      <a:pt x="717" y="148"/>
                    </a:lnTo>
                    <a:lnTo>
                      <a:pt x="668" y="136"/>
                    </a:lnTo>
                    <a:lnTo>
                      <a:pt x="640" y="168"/>
                    </a:lnTo>
                    <a:lnTo>
                      <a:pt x="598" y="157"/>
                    </a:lnTo>
                    <a:lnTo>
                      <a:pt x="559" y="164"/>
                    </a:lnTo>
                    <a:lnTo>
                      <a:pt x="524" y="153"/>
                    </a:lnTo>
                    <a:lnTo>
                      <a:pt x="510" y="178"/>
                    </a:lnTo>
                    <a:lnTo>
                      <a:pt x="479" y="162"/>
                    </a:lnTo>
                    <a:lnTo>
                      <a:pt x="447" y="171"/>
                    </a:lnTo>
                    <a:lnTo>
                      <a:pt x="433" y="217"/>
                    </a:lnTo>
                    <a:lnTo>
                      <a:pt x="409" y="224"/>
                    </a:lnTo>
                    <a:lnTo>
                      <a:pt x="388" y="255"/>
                    </a:lnTo>
                    <a:lnTo>
                      <a:pt x="346" y="267"/>
                    </a:lnTo>
                    <a:lnTo>
                      <a:pt x="300" y="262"/>
                    </a:lnTo>
                    <a:lnTo>
                      <a:pt x="272" y="284"/>
                    </a:lnTo>
                    <a:lnTo>
                      <a:pt x="234" y="273"/>
                    </a:lnTo>
                    <a:lnTo>
                      <a:pt x="213" y="294"/>
                    </a:lnTo>
                    <a:lnTo>
                      <a:pt x="185" y="287"/>
                    </a:lnTo>
                    <a:lnTo>
                      <a:pt x="153" y="315"/>
                    </a:lnTo>
                    <a:lnTo>
                      <a:pt x="122" y="316"/>
                    </a:lnTo>
                    <a:lnTo>
                      <a:pt x="122" y="340"/>
                    </a:lnTo>
                    <a:lnTo>
                      <a:pt x="101" y="350"/>
                    </a:lnTo>
                    <a:lnTo>
                      <a:pt x="108" y="392"/>
                    </a:lnTo>
                    <a:lnTo>
                      <a:pt x="87" y="415"/>
                    </a:lnTo>
                    <a:lnTo>
                      <a:pt x="48" y="421"/>
                    </a:lnTo>
                    <a:lnTo>
                      <a:pt x="17" y="415"/>
                    </a:lnTo>
                    <a:lnTo>
                      <a:pt x="0" y="452"/>
                    </a:lnTo>
                    <a:lnTo>
                      <a:pt x="24" y="456"/>
                    </a:lnTo>
                    <a:lnTo>
                      <a:pt x="48" y="473"/>
                    </a:lnTo>
                    <a:lnTo>
                      <a:pt x="76" y="456"/>
                    </a:lnTo>
                    <a:lnTo>
                      <a:pt x="101" y="459"/>
                    </a:lnTo>
                    <a:lnTo>
                      <a:pt x="139" y="442"/>
                    </a:lnTo>
                    <a:lnTo>
                      <a:pt x="171" y="452"/>
                    </a:lnTo>
                    <a:lnTo>
                      <a:pt x="202" y="445"/>
                    </a:lnTo>
                    <a:lnTo>
                      <a:pt x="220" y="466"/>
                    </a:lnTo>
                    <a:lnTo>
                      <a:pt x="248" y="456"/>
                    </a:lnTo>
                    <a:lnTo>
                      <a:pt x="269" y="473"/>
                    </a:lnTo>
                    <a:lnTo>
                      <a:pt x="311" y="478"/>
                    </a:lnTo>
                    <a:lnTo>
                      <a:pt x="328" y="445"/>
                    </a:lnTo>
                    <a:lnTo>
                      <a:pt x="367" y="452"/>
                    </a:lnTo>
                    <a:lnTo>
                      <a:pt x="395" y="435"/>
                    </a:lnTo>
                    <a:lnTo>
                      <a:pt x="430" y="445"/>
                    </a:lnTo>
                    <a:lnTo>
                      <a:pt x="454" y="417"/>
                    </a:lnTo>
                    <a:lnTo>
                      <a:pt x="489" y="428"/>
                    </a:lnTo>
                    <a:lnTo>
                      <a:pt x="535" y="408"/>
                    </a:lnTo>
                    <a:lnTo>
                      <a:pt x="566" y="410"/>
                    </a:lnTo>
                    <a:lnTo>
                      <a:pt x="605" y="389"/>
                    </a:lnTo>
                    <a:lnTo>
                      <a:pt x="654" y="396"/>
                    </a:lnTo>
                    <a:lnTo>
                      <a:pt x="689" y="380"/>
                    </a:lnTo>
                    <a:lnTo>
                      <a:pt x="727" y="396"/>
                    </a:lnTo>
                    <a:lnTo>
                      <a:pt x="755" y="361"/>
                    </a:lnTo>
                    <a:lnTo>
                      <a:pt x="783" y="378"/>
                    </a:lnTo>
                    <a:lnTo>
                      <a:pt x="818" y="354"/>
                    </a:lnTo>
                    <a:lnTo>
                      <a:pt x="846" y="364"/>
                    </a:lnTo>
                    <a:lnTo>
                      <a:pt x="884" y="350"/>
                    </a:lnTo>
                    <a:lnTo>
                      <a:pt x="926" y="344"/>
                    </a:lnTo>
                    <a:lnTo>
                      <a:pt x="954" y="371"/>
                    </a:lnTo>
                    <a:lnTo>
                      <a:pt x="993" y="354"/>
                    </a:lnTo>
                    <a:lnTo>
                      <a:pt x="1024" y="378"/>
                    </a:lnTo>
                    <a:lnTo>
                      <a:pt x="1073" y="373"/>
                    </a:lnTo>
                    <a:lnTo>
                      <a:pt x="1087" y="400"/>
                    </a:lnTo>
                    <a:lnTo>
                      <a:pt x="1112" y="382"/>
                    </a:lnTo>
                    <a:lnTo>
                      <a:pt x="1157" y="403"/>
                    </a:lnTo>
                    <a:lnTo>
                      <a:pt x="1182" y="392"/>
                    </a:lnTo>
                    <a:lnTo>
                      <a:pt x="1220" y="396"/>
                    </a:lnTo>
                    <a:lnTo>
                      <a:pt x="1252" y="378"/>
                    </a:lnTo>
                    <a:lnTo>
                      <a:pt x="1304" y="387"/>
                    </a:lnTo>
                    <a:lnTo>
                      <a:pt x="1339" y="359"/>
                    </a:lnTo>
                    <a:lnTo>
                      <a:pt x="1378" y="354"/>
                    </a:lnTo>
                    <a:lnTo>
                      <a:pt x="1395" y="401"/>
                    </a:lnTo>
                    <a:lnTo>
                      <a:pt x="1413" y="364"/>
                    </a:lnTo>
                    <a:lnTo>
                      <a:pt x="1444" y="359"/>
                    </a:lnTo>
                    <a:lnTo>
                      <a:pt x="1490" y="378"/>
                    </a:lnTo>
                    <a:lnTo>
                      <a:pt x="1531" y="361"/>
                    </a:lnTo>
                    <a:lnTo>
                      <a:pt x="1556" y="392"/>
                    </a:lnTo>
                    <a:lnTo>
                      <a:pt x="1605" y="401"/>
                    </a:lnTo>
                    <a:lnTo>
                      <a:pt x="1636" y="417"/>
                    </a:lnTo>
                    <a:lnTo>
                      <a:pt x="1671" y="407"/>
                    </a:lnTo>
                    <a:lnTo>
                      <a:pt x="1713" y="431"/>
                    </a:lnTo>
                    <a:lnTo>
                      <a:pt x="1741" y="417"/>
                    </a:lnTo>
                    <a:lnTo>
                      <a:pt x="1762" y="442"/>
                    </a:lnTo>
                    <a:lnTo>
                      <a:pt x="1787" y="428"/>
                    </a:lnTo>
                    <a:lnTo>
                      <a:pt x="1815" y="450"/>
                    </a:lnTo>
                    <a:lnTo>
                      <a:pt x="1839" y="417"/>
                    </a:lnTo>
                    <a:lnTo>
                      <a:pt x="1871" y="421"/>
                    </a:lnTo>
                    <a:lnTo>
                      <a:pt x="1888" y="396"/>
                    </a:lnTo>
                    <a:lnTo>
                      <a:pt x="1920" y="408"/>
                    </a:lnTo>
                    <a:lnTo>
                      <a:pt x="1944" y="400"/>
                    </a:lnTo>
                    <a:lnTo>
                      <a:pt x="1962" y="417"/>
                    </a:lnTo>
                    <a:lnTo>
                      <a:pt x="1993" y="407"/>
                    </a:lnTo>
                    <a:lnTo>
                      <a:pt x="2021" y="424"/>
                    </a:lnTo>
                    <a:lnTo>
                      <a:pt x="2060" y="417"/>
                    </a:lnTo>
                    <a:lnTo>
                      <a:pt x="2088" y="442"/>
                    </a:lnTo>
                    <a:lnTo>
                      <a:pt x="2112" y="438"/>
                    </a:lnTo>
                    <a:lnTo>
                      <a:pt x="2140" y="456"/>
                    </a:lnTo>
                    <a:lnTo>
                      <a:pt x="2175" y="445"/>
                    </a:lnTo>
                    <a:lnTo>
                      <a:pt x="2193" y="459"/>
                    </a:lnTo>
                    <a:lnTo>
                      <a:pt x="2224" y="449"/>
                    </a:lnTo>
                    <a:lnTo>
                      <a:pt x="2245" y="470"/>
                    </a:lnTo>
                    <a:lnTo>
                      <a:pt x="2297" y="471"/>
                    </a:lnTo>
                    <a:lnTo>
                      <a:pt x="2259" y="435"/>
                    </a:lnTo>
                    <a:lnTo>
                      <a:pt x="2262" y="403"/>
                    </a:lnTo>
                    <a:lnTo>
                      <a:pt x="2235" y="378"/>
                    </a:lnTo>
                    <a:lnTo>
                      <a:pt x="2242" y="344"/>
                    </a:lnTo>
                    <a:lnTo>
                      <a:pt x="2203" y="333"/>
                    </a:lnTo>
                    <a:lnTo>
                      <a:pt x="2172" y="312"/>
                    </a:lnTo>
                    <a:lnTo>
                      <a:pt x="2140" y="322"/>
                    </a:lnTo>
                    <a:lnTo>
                      <a:pt x="2116" y="298"/>
                    </a:lnTo>
                    <a:lnTo>
                      <a:pt x="2084" y="319"/>
                    </a:lnTo>
                    <a:lnTo>
                      <a:pt x="2042" y="312"/>
                    </a:lnTo>
                    <a:lnTo>
                      <a:pt x="2032" y="281"/>
                    </a:lnTo>
                    <a:lnTo>
                      <a:pt x="1990" y="276"/>
                    </a:lnTo>
                    <a:lnTo>
                      <a:pt x="1972" y="238"/>
                    </a:lnTo>
                    <a:lnTo>
                      <a:pt x="1930" y="234"/>
                    </a:lnTo>
                    <a:lnTo>
                      <a:pt x="1923" y="196"/>
                    </a:lnTo>
                    <a:lnTo>
                      <a:pt x="1892" y="199"/>
                    </a:lnTo>
                    <a:lnTo>
                      <a:pt x="1885" y="176"/>
                    </a:lnTo>
                    <a:lnTo>
                      <a:pt x="1860" y="182"/>
                    </a:lnTo>
                    <a:lnTo>
                      <a:pt x="1822" y="157"/>
                    </a:lnTo>
                    <a:lnTo>
                      <a:pt x="1773" y="164"/>
                    </a:lnTo>
                    <a:lnTo>
                      <a:pt x="1731" y="153"/>
                    </a:lnTo>
                    <a:lnTo>
                      <a:pt x="1710" y="126"/>
                    </a:lnTo>
                    <a:lnTo>
                      <a:pt x="1664" y="101"/>
                    </a:lnTo>
                    <a:lnTo>
                      <a:pt x="1654" y="70"/>
                    </a:lnTo>
                    <a:lnTo>
                      <a:pt x="1577" y="66"/>
                    </a:lnTo>
                    <a:lnTo>
                      <a:pt x="1535" y="41"/>
                    </a:lnTo>
                    <a:lnTo>
                      <a:pt x="1493" y="56"/>
                    </a:lnTo>
                    <a:lnTo>
                      <a:pt x="1451" y="30"/>
                    </a:lnTo>
                    <a:lnTo>
                      <a:pt x="1416" y="44"/>
                    </a:lnTo>
                    <a:lnTo>
                      <a:pt x="1388" y="20"/>
                    </a:lnTo>
                    <a:lnTo>
                      <a:pt x="1329" y="23"/>
                    </a:lnTo>
                    <a:lnTo>
                      <a:pt x="1290"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43" name="Freeform 11"/>
              <p:cNvSpPr>
                <a:spLocks/>
              </p:cNvSpPr>
              <p:nvPr/>
            </p:nvSpPr>
            <p:spPr bwMode="auto">
              <a:xfrm>
                <a:off x="1737" y="2278"/>
                <a:ext cx="95" cy="148"/>
              </a:xfrm>
              <a:custGeom>
                <a:avLst/>
                <a:gdLst>
                  <a:gd name="T0" fmla="*/ 7 w 95"/>
                  <a:gd name="T1" fmla="*/ 0 h 148"/>
                  <a:gd name="T2" fmla="*/ 0 w 95"/>
                  <a:gd name="T3" fmla="*/ 43 h 148"/>
                  <a:gd name="T4" fmla="*/ 53 w 95"/>
                  <a:gd name="T5" fmla="*/ 60 h 148"/>
                  <a:gd name="T6" fmla="*/ 39 w 95"/>
                  <a:gd name="T7" fmla="*/ 106 h 148"/>
                  <a:gd name="T8" fmla="*/ 70 w 95"/>
                  <a:gd name="T9" fmla="*/ 113 h 148"/>
                  <a:gd name="T10" fmla="*/ 60 w 95"/>
                  <a:gd name="T11" fmla="*/ 148 h 148"/>
                  <a:gd name="T12" fmla="*/ 95 w 95"/>
                  <a:gd name="T13" fmla="*/ 120 h 148"/>
                  <a:gd name="T14" fmla="*/ 77 w 95"/>
                  <a:gd name="T15" fmla="*/ 81 h 148"/>
                  <a:gd name="T16" fmla="*/ 84 w 95"/>
                  <a:gd name="T17" fmla="*/ 67 h 148"/>
                  <a:gd name="T18" fmla="*/ 81 w 95"/>
                  <a:gd name="T19" fmla="*/ 43 h 148"/>
                  <a:gd name="T20" fmla="*/ 7 w 95"/>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48">
                    <a:moveTo>
                      <a:pt x="7" y="0"/>
                    </a:moveTo>
                    <a:lnTo>
                      <a:pt x="0" y="43"/>
                    </a:lnTo>
                    <a:lnTo>
                      <a:pt x="53" y="60"/>
                    </a:lnTo>
                    <a:lnTo>
                      <a:pt x="39" y="106"/>
                    </a:lnTo>
                    <a:lnTo>
                      <a:pt x="70" y="113"/>
                    </a:lnTo>
                    <a:lnTo>
                      <a:pt x="60" y="148"/>
                    </a:lnTo>
                    <a:lnTo>
                      <a:pt x="95" y="120"/>
                    </a:lnTo>
                    <a:lnTo>
                      <a:pt x="77" y="81"/>
                    </a:lnTo>
                    <a:lnTo>
                      <a:pt x="84" y="67"/>
                    </a:lnTo>
                    <a:lnTo>
                      <a:pt x="81" y="43"/>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44" name="Freeform 12"/>
              <p:cNvSpPr>
                <a:spLocks/>
              </p:cNvSpPr>
              <p:nvPr/>
            </p:nvSpPr>
            <p:spPr bwMode="auto">
              <a:xfrm>
                <a:off x="1891" y="2402"/>
                <a:ext cx="94" cy="147"/>
              </a:xfrm>
              <a:custGeom>
                <a:avLst/>
                <a:gdLst>
                  <a:gd name="T0" fmla="*/ 7 w 94"/>
                  <a:gd name="T1" fmla="*/ 0 h 147"/>
                  <a:gd name="T2" fmla="*/ 0 w 94"/>
                  <a:gd name="T3" fmla="*/ 42 h 147"/>
                  <a:gd name="T4" fmla="*/ 52 w 94"/>
                  <a:gd name="T5" fmla="*/ 59 h 147"/>
                  <a:gd name="T6" fmla="*/ 38 w 94"/>
                  <a:gd name="T7" fmla="*/ 105 h 147"/>
                  <a:gd name="T8" fmla="*/ 70 w 94"/>
                  <a:gd name="T9" fmla="*/ 112 h 147"/>
                  <a:gd name="T10" fmla="*/ 59 w 94"/>
                  <a:gd name="T11" fmla="*/ 147 h 147"/>
                  <a:gd name="T12" fmla="*/ 94 w 94"/>
                  <a:gd name="T13" fmla="*/ 119 h 147"/>
                  <a:gd name="T14" fmla="*/ 77 w 94"/>
                  <a:gd name="T15" fmla="*/ 80 h 147"/>
                  <a:gd name="T16" fmla="*/ 84 w 94"/>
                  <a:gd name="T17" fmla="*/ 66 h 147"/>
                  <a:gd name="T18" fmla="*/ 80 w 94"/>
                  <a:gd name="T19" fmla="*/ 42 h 147"/>
                  <a:gd name="T20" fmla="*/ 7 w 94"/>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47">
                    <a:moveTo>
                      <a:pt x="7" y="0"/>
                    </a:moveTo>
                    <a:lnTo>
                      <a:pt x="0" y="42"/>
                    </a:lnTo>
                    <a:lnTo>
                      <a:pt x="52" y="59"/>
                    </a:lnTo>
                    <a:lnTo>
                      <a:pt x="38" y="105"/>
                    </a:lnTo>
                    <a:lnTo>
                      <a:pt x="70" y="112"/>
                    </a:lnTo>
                    <a:lnTo>
                      <a:pt x="59" y="147"/>
                    </a:lnTo>
                    <a:lnTo>
                      <a:pt x="94" y="119"/>
                    </a:lnTo>
                    <a:lnTo>
                      <a:pt x="77" y="80"/>
                    </a:lnTo>
                    <a:lnTo>
                      <a:pt x="84" y="66"/>
                    </a:lnTo>
                    <a:lnTo>
                      <a:pt x="80" y="42"/>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45" name="Freeform 13"/>
              <p:cNvSpPr>
                <a:spLocks/>
              </p:cNvSpPr>
              <p:nvPr/>
            </p:nvSpPr>
            <p:spPr bwMode="auto">
              <a:xfrm>
                <a:off x="2017" y="2479"/>
                <a:ext cx="181" cy="139"/>
              </a:xfrm>
              <a:custGeom>
                <a:avLst/>
                <a:gdLst>
                  <a:gd name="T0" fmla="*/ 13 w 181"/>
                  <a:gd name="T1" fmla="*/ 0 h 139"/>
                  <a:gd name="T2" fmla="*/ 0 w 181"/>
                  <a:gd name="T3" fmla="*/ 40 h 139"/>
                  <a:gd name="T4" fmla="*/ 100 w 181"/>
                  <a:gd name="T5" fmla="*/ 56 h 139"/>
                  <a:gd name="T6" fmla="*/ 73 w 181"/>
                  <a:gd name="T7" fmla="*/ 99 h 139"/>
                  <a:gd name="T8" fmla="*/ 134 w 181"/>
                  <a:gd name="T9" fmla="*/ 107 h 139"/>
                  <a:gd name="T10" fmla="*/ 114 w 181"/>
                  <a:gd name="T11" fmla="*/ 139 h 139"/>
                  <a:gd name="T12" fmla="*/ 181 w 181"/>
                  <a:gd name="T13" fmla="*/ 114 h 139"/>
                  <a:gd name="T14" fmla="*/ 148 w 181"/>
                  <a:gd name="T15" fmla="*/ 76 h 139"/>
                  <a:gd name="T16" fmla="*/ 161 w 181"/>
                  <a:gd name="T17" fmla="*/ 63 h 139"/>
                  <a:gd name="T18" fmla="*/ 154 w 181"/>
                  <a:gd name="T19" fmla="*/ 40 h 139"/>
                  <a:gd name="T20" fmla="*/ 13 w 181"/>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39">
                    <a:moveTo>
                      <a:pt x="13" y="0"/>
                    </a:moveTo>
                    <a:lnTo>
                      <a:pt x="0" y="40"/>
                    </a:lnTo>
                    <a:lnTo>
                      <a:pt x="100" y="56"/>
                    </a:lnTo>
                    <a:lnTo>
                      <a:pt x="73" y="99"/>
                    </a:lnTo>
                    <a:lnTo>
                      <a:pt x="134" y="107"/>
                    </a:lnTo>
                    <a:lnTo>
                      <a:pt x="114" y="139"/>
                    </a:lnTo>
                    <a:lnTo>
                      <a:pt x="181" y="114"/>
                    </a:lnTo>
                    <a:lnTo>
                      <a:pt x="148" y="76"/>
                    </a:lnTo>
                    <a:lnTo>
                      <a:pt x="161" y="63"/>
                    </a:lnTo>
                    <a:lnTo>
                      <a:pt x="154" y="40"/>
                    </a:lnTo>
                    <a:lnTo>
                      <a:pt x="1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46" name="Freeform 14"/>
              <p:cNvSpPr>
                <a:spLocks/>
              </p:cNvSpPr>
              <p:nvPr/>
            </p:nvSpPr>
            <p:spPr bwMode="auto">
              <a:xfrm>
                <a:off x="2237" y="2521"/>
                <a:ext cx="108" cy="94"/>
              </a:xfrm>
              <a:custGeom>
                <a:avLst/>
                <a:gdLst>
                  <a:gd name="T0" fmla="*/ 7 w 108"/>
                  <a:gd name="T1" fmla="*/ 0 h 94"/>
                  <a:gd name="T2" fmla="*/ 0 w 108"/>
                  <a:gd name="T3" fmla="*/ 27 h 94"/>
                  <a:gd name="T4" fmla="*/ 60 w 108"/>
                  <a:gd name="T5" fmla="*/ 38 h 94"/>
                  <a:gd name="T6" fmla="*/ 43 w 108"/>
                  <a:gd name="T7" fmla="*/ 67 h 94"/>
                  <a:gd name="T8" fmla="*/ 80 w 108"/>
                  <a:gd name="T9" fmla="*/ 72 h 94"/>
                  <a:gd name="T10" fmla="*/ 68 w 108"/>
                  <a:gd name="T11" fmla="*/ 94 h 94"/>
                  <a:gd name="T12" fmla="*/ 108 w 108"/>
                  <a:gd name="T13" fmla="*/ 76 h 94"/>
                  <a:gd name="T14" fmla="*/ 88 w 108"/>
                  <a:gd name="T15" fmla="*/ 52 h 94"/>
                  <a:gd name="T16" fmla="*/ 96 w 108"/>
                  <a:gd name="T17" fmla="*/ 42 h 94"/>
                  <a:gd name="T18" fmla="*/ 92 w 108"/>
                  <a:gd name="T19" fmla="*/ 27 h 94"/>
                  <a:gd name="T20" fmla="*/ 7 w 108"/>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94">
                    <a:moveTo>
                      <a:pt x="7" y="0"/>
                    </a:moveTo>
                    <a:lnTo>
                      <a:pt x="0" y="27"/>
                    </a:lnTo>
                    <a:lnTo>
                      <a:pt x="60" y="38"/>
                    </a:lnTo>
                    <a:lnTo>
                      <a:pt x="43" y="67"/>
                    </a:lnTo>
                    <a:lnTo>
                      <a:pt x="80" y="72"/>
                    </a:lnTo>
                    <a:lnTo>
                      <a:pt x="68" y="94"/>
                    </a:lnTo>
                    <a:lnTo>
                      <a:pt x="108" y="76"/>
                    </a:lnTo>
                    <a:lnTo>
                      <a:pt x="88" y="52"/>
                    </a:lnTo>
                    <a:lnTo>
                      <a:pt x="96" y="42"/>
                    </a:lnTo>
                    <a:lnTo>
                      <a:pt x="92" y="27"/>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47" name="Freeform 15"/>
              <p:cNvSpPr>
                <a:spLocks/>
              </p:cNvSpPr>
              <p:nvPr/>
            </p:nvSpPr>
            <p:spPr bwMode="auto">
              <a:xfrm>
                <a:off x="1919" y="2296"/>
                <a:ext cx="128" cy="132"/>
              </a:xfrm>
              <a:custGeom>
                <a:avLst/>
                <a:gdLst>
                  <a:gd name="T0" fmla="*/ 9 w 128"/>
                  <a:gd name="T1" fmla="*/ 0 h 132"/>
                  <a:gd name="T2" fmla="*/ 0 w 128"/>
                  <a:gd name="T3" fmla="*/ 38 h 132"/>
                  <a:gd name="T4" fmla="*/ 71 w 128"/>
                  <a:gd name="T5" fmla="*/ 54 h 132"/>
                  <a:gd name="T6" fmla="*/ 52 w 128"/>
                  <a:gd name="T7" fmla="*/ 95 h 132"/>
                  <a:gd name="T8" fmla="*/ 96 w 128"/>
                  <a:gd name="T9" fmla="*/ 101 h 132"/>
                  <a:gd name="T10" fmla="*/ 80 w 128"/>
                  <a:gd name="T11" fmla="*/ 132 h 132"/>
                  <a:gd name="T12" fmla="*/ 128 w 128"/>
                  <a:gd name="T13" fmla="*/ 108 h 132"/>
                  <a:gd name="T14" fmla="*/ 105 w 128"/>
                  <a:gd name="T15" fmla="*/ 73 h 132"/>
                  <a:gd name="T16" fmla="*/ 114 w 128"/>
                  <a:gd name="T17" fmla="*/ 60 h 132"/>
                  <a:gd name="T18" fmla="*/ 110 w 128"/>
                  <a:gd name="T19" fmla="*/ 38 h 132"/>
                  <a:gd name="T20" fmla="*/ 9 w 128"/>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32">
                    <a:moveTo>
                      <a:pt x="9" y="0"/>
                    </a:moveTo>
                    <a:lnTo>
                      <a:pt x="0" y="38"/>
                    </a:lnTo>
                    <a:lnTo>
                      <a:pt x="71" y="54"/>
                    </a:lnTo>
                    <a:lnTo>
                      <a:pt x="52" y="95"/>
                    </a:lnTo>
                    <a:lnTo>
                      <a:pt x="96" y="101"/>
                    </a:lnTo>
                    <a:lnTo>
                      <a:pt x="80" y="132"/>
                    </a:lnTo>
                    <a:lnTo>
                      <a:pt x="128" y="108"/>
                    </a:lnTo>
                    <a:lnTo>
                      <a:pt x="105" y="73"/>
                    </a:lnTo>
                    <a:lnTo>
                      <a:pt x="114" y="60"/>
                    </a:lnTo>
                    <a:lnTo>
                      <a:pt x="110" y="38"/>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48" name="Freeform 16"/>
              <p:cNvSpPr>
                <a:spLocks/>
              </p:cNvSpPr>
              <p:nvPr/>
            </p:nvSpPr>
            <p:spPr bwMode="auto">
              <a:xfrm>
                <a:off x="2115" y="2416"/>
                <a:ext cx="137" cy="87"/>
              </a:xfrm>
              <a:custGeom>
                <a:avLst/>
                <a:gdLst>
                  <a:gd name="T0" fmla="*/ 9 w 137"/>
                  <a:gd name="T1" fmla="*/ 0 h 87"/>
                  <a:gd name="T2" fmla="*/ 0 w 137"/>
                  <a:gd name="T3" fmla="*/ 24 h 87"/>
                  <a:gd name="T4" fmla="*/ 77 w 137"/>
                  <a:gd name="T5" fmla="*/ 35 h 87"/>
                  <a:gd name="T6" fmla="*/ 56 w 137"/>
                  <a:gd name="T7" fmla="*/ 63 h 87"/>
                  <a:gd name="T8" fmla="*/ 102 w 137"/>
                  <a:gd name="T9" fmla="*/ 66 h 87"/>
                  <a:gd name="T10" fmla="*/ 86 w 137"/>
                  <a:gd name="T11" fmla="*/ 87 h 87"/>
                  <a:gd name="T12" fmla="*/ 137 w 137"/>
                  <a:gd name="T13" fmla="*/ 71 h 87"/>
                  <a:gd name="T14" fmla="*/ 112 w 137"/>
                  <a:gd name="T15" fmla="*/ 48 h 87"/>
                  <a:gd name="T16" fmla="*/ 122 w 137"/>
                  <a:gd name="T17" fmla="*/ 39 h 87"/>
                  <a:gd name="T18" fmla="*/ 118 w 137"/>
                  <a:gd name="T19" fmla="*/ 24 h 87"/>
                  <a:gd name="T20" fmla="*/ 9 w 137"/>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87">
                    <a:moveTo>
                      <a:pt x="9" y="0"/>
                    </a:moveTo>
                    <a:lnTo>
                      <a:pt x="0" y="24"/>
                    </a:lnTo>
                    <a:lnTo>
                      <a:pt x="77" y="35"/>
                    </a:lnTo>
                    <a:lnTo>
                      <a:pt x="56" y="63"/>
                    </a:lnTo>
                    <a:lnTo>
                      <a:pt x="102" y="66"/>
                    </a:lnTo>
                    <a:lnTo>
                      <a:pt x="86" y="87"/>
                    </a:lnTo>
                    <a:lnTo>
                      <a:pt x="137" y="71"/>
                    </a:lnTo>
                    <a:lnTo>
                      <a:pt x="112" y="48"/>
                    </a:lnTo>
                    <a:lnTo>
                      <a:pt x="122" y="39"/>
                    </a:lnTo>
                    <a:lnTo>
                      <a:pt x="118" y="24"/>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49" name="Freeform 17"/>
              <p:cNvSpPr>
                <a:spLocks/>
              </p:cNvSpPr>
              <p:nvPr/>
            </p:nvSpPr>
            <p:spPr bwMode="auto">
              <a:xfrm>
                <a:off x="2437" y="2563"/>
                <a:ext cx="175" cy="78"/>
              </a:xfrm>
              <a:custGeom>
                <a:avLst/>
                <a:gdLst>
                  <a:gd name="T0" fmla="*/ 0 w 175"/>
                  <a:gd name="T1" fmla="*/ 11 h 78"/>
                  <a:gd name="T2" fmla="*/ 10 w 175"/>
                  <a:gd name="T3" fmla="*/ 42 h 78"/>
                  <a:gd name="T4" fmla="*/ 38 w 175"/>
                  <a:gd name="T5" fmla="*/ 35 h 78"/>
                  <a:gd name="T6" fmla="*/ 52 w 175"/>
                  <a:gd name="T7" fmla="*/ 53 h 78"/>
                  <a:gd name="T8" fmla="*/ 80 w 175"/>
                  <a:gd name="T9" fmla="*/ 56 h 78"/>
                  <a:gd name="T10" fmla="*/ 108 w 175"/>
                  <a:gd name="T11" fmla="*/ 74 h 78"/>
                  <a:gd name="T12" fmla="*/ 140 w 175"/>
                  <a:gd name="T13" fmla="*/ 67 h 78"/>
                  <a:gd name="T14" fmla="*/ 175 w 175"/>
                  <a:gd name="T15" fmla="*/ 78 h 78"/>
                  <a:gd name="T16" fmla="*/ 136 w 175"/>
                  <a:gd name="T17" fmla="*/ 46 h 78"/>
                  <a:gd name="T18" fmla="*/ 140 w 175"/>
                  <a:gd name="T19" fmla="*/ 25 h 78"/>
                  <a:gd name="T20" fmla="*/ 122 w 175"/>
                  <a:gd name="T21" fmla="*/ 4 h 78"/>
                  <a:gd name="T22" fmla="*/ 108 w 175"/>
                  <a:gd name="T23" fmla="*/ 32 h 78"/>
                  <a:gd name="T24" fmla="*/ 87 w 175"/>
                  <a:gd name="T25" fmla="*/ 4 h 78"/>
                  <a:gd name="T26" fmla="*/ 59 w 175"/>
                  <a:gd name="T27" fmla="*/ 18 h 78"/>
                  <a:gd name="T28" fmla="*/ 42 w 175"/>
                  <a:gd name="T29" fmla="*/ 0 h 78"/>
                  <a:gd name="T30" fmla="*/ 0 w 175"/>
                  <a:gd name="T31" fmla="*/ 11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5" h="78">
                    <a:moveTo>
                      <a:pt x="0" y="11"/>
                    </a:moveTo>
                    <a:lnTo>
                      <a:pt x="10" y="42"/>
                    </a:lnTo>
                    <a:lnTo>
                      <a:pt x="38" y="35"/>
                    </a:lnTo>
                    <a:lnTo>
                      <a:pt x="52" y="53"/>
                    </a:lnTo>
                    <a:lnTo>
                      <a:pt x="80" y="56"/>
                    </a:lnTo>
                    <a:lnTo>
                      <a:pt x="108" y="74"/>
                    </a:lnTo>
                    <a:lnTo>
                      <a:pt x="140" y="67"/>
                    </a:lnTo>
                    <a:lnTo>
                      <a:pt x="175" y="78"/>
                    </a:lnTo>
                    <a:lnTo>
                      <a:pt x="136" y="46"/>
                    </a:lnTo>
                    <a:lnTo>
                      <a:pt x="140" y="25"/>
                    </a:lnTo>
                    <a:lnTo>
                      <a:pt x="122" y="4"/>
                    </a:lnTo>
                    <a:lnTo>
                      <a:pt x="108" y="32"/>
                    </a:lnTo>
                    <a:lnTo>
                      <a:pt x="87" y="4"/>
                    </a:lnTo>
                    <a:lnTo>
                      <a:pt x="59" y="18"/>
                    </a:lnTo>
                    <a:lnTo>
                      <a:pt x="42" y="0"/>
                    </a:lnTo>
                    <a:lnTo>
                      <a:pt x="0"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50" name="Freeform 18"/>
              <p:cNvSpPr>
                <a:spLocks/>
              </p:cNvSpPr>
              <p:nvPr/>
            </p:nvSpPr>
            <p:spPr bwMode="auto">
              <a:xfrm>
                <a:off x="1478" y="2286"/>
                <a:ext cx="230" cy="93"/>
              </a:xfrm>
              <a:custGeom>
                <a:avLst/>
                <a:gdLst>
                  <a:gd name="T0" fmla="*/ 0 w 230"/>
                  <a:gd name="T1" fmla="*/ 12 h 93"/>
                  <a:gd name="T2" fmla="*/ 13 w 230"/>
                  <a:gd name="T3" fmla="*/ 51 h 93"/>
                  <a:gd name="T4" fmla="*/ 50 w 230"/>
                  <a:gd name="T5" fmla="*/ 42 h 93"/>
                  <a:gd name="T6" fmla="*/ 69 w 230"/>
                  <a:gd name="T7" fmla="*/ 64 h 93"/>
                  <a:gd name="T8" fmla="*/ 106 w 230"/>
                  <a:gd name="T9" fmla="*/ 67 h 93"/>
                  <a:gd name="T10" fmla="*/ 143 w 230"/>
                  <a:gd name="T11" fmla="*/ 90 h 93"/>
                  <a:gd name="T12" fmla="*/ 184 w 230"/>
                  <a:gd name="T13" fmla="*/ 80 h 93"/>
                  <a:gd name="T14" fmla="*/ 230 w 230"/>
                  <a:gd name="T15" fmla="*/ 93 h 93"/>
                  <a:gd name="T16" fmla="*/ 180 w 230"/>
                  <a:gd name="T17" fmla="*/ 55 h 93"/>
                  <a:gd name="T18" fmla="*/ 184 w 230"/>
                  <a:gd name="T19" fmla="*/ 29 h 93"/>
                  <a:gd name="T20" fmla="*/ 161 w 230"/>
                  <a:gd name="T21" fmla="*/ 3 h 93"/>
                  <a:gd name="T22" fmla="*/ 143 w 230"/>
                  <a:gd name="T23" fmla="*/ 38 h 93"/>
                  <a:gd name="T24" fmla="*/ 115 w 230"/>
                  <a:gd name="T25" fmla="*/ 3 h 93"/>
                  <a:gd name="T26" fmla="*/ 78 w 230"/>
                  <a:gd name="T27" fmla="*/ 21 h 93"/>
                  <a:gd name="T28" fmla="*/ 55 w 230"/>
                  <a:gd name="T29" fmla="*/ 0 h 93"/>
                  <a:gd name="T30" fmla="*/ 0 w 230"/>
                  <a:gd name="T31" fmla="*/ 12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0" h="93">
                    <a:moveTo>
                      <a:pt x="0" y="12"/>
                    </a:moveTo>
                    <a:lnTo>
                      <a:pt x="13" y="51"/>
                    </a:lnTo>
                    <a:lnTo>
                      <a:pt x="50" y="42"/>
                    </a:lnTo>
                    <a:lnTo>
                      <a:pt x="69" y="64"/>
                    </a:lnTo>
                    <a:lnTo>
                      <a:pt x="106" y="67"/>
                    </a:lnTo>
                    <a:lnTo>
                      <a:pt x="143" y="90"/>
                    </a:lnTo>
                    <a:lnTo>
                      <a:pt x="184" y="80"/>
                    </a:lnTo>
                    <a:lnTo>
                      <a:pt x="230" y="93"/>
                    </a:lnTo>
                    <a:lnTo>
                      <a:pt x="180" y="55"/>
                    </a:lnTo>
                    <a:lnTo>
                      <a:pt x="184" y="29"/>
                    </a:lnTo>
                    <a:lnTo>
                      <a:pt x="161" y="3"/>
                    </a:lnTo>
                    <a:lnTo>
                      <a:pt x="143" y="38"/>
                    </a:lnTo>
                    <a:lnTo>
                      <a:pt x="115" y="3"/>
                    </a:lnTo>
                    <a:lnTo>
                      <a:pt x="78" y="21"/>
                    </a:lnTo>
                    <a:lnTo>
                      <a:pt x="55" y="0"/>
                    </a:lnTo>
                    <a:lnTo>
                      <a:pt x="0" y="12"/>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51" name="Freeform 19"/>
              <p:cNvSpPr>
                <a:spLocks/>
              </p:cNvSpPr>
              <p:nvPr/>
            </p:nvSpPr>
            <p:spPr bwMode="auto">
              <a:xfrm>
                <a:off x="1744" y="2503"/>
                <a:ext cx="67" cy="71"/>
              </a:xfrm>
              <a:custGeom>
                <a:avLst/>
                <a:gdLst>
                  <a:gd name="T0" fmla="*/ 0 w 67"/>
                  <a:gd name="T1" fmla="*/ 8 h 71"/>
                  <a:gd name="T2" fmla="*/ 21 w 67"/>
                  <a:gd name="T3" fmla="*/ 25 h 71"/>
                  <a:gd name="T4" fmla="*/ 35 w 67"/>
                  <a:gd name="T5" fmla="*/ 71 h 71"/>
                  <a:gd name="T6" fmla="*/ 53 w 67"/>
                  <a:gd name="T7" fmla="*/ 53 h 71"/>
                  <a:gd name="T8" fmla="*/ 49 w 67"/>
                  <a:gd name="T9" fmla="*/ 29 h 71"/>
                  <a:gd name="T10" fmla="*/ 67 w 67"/>
                  <a:gd name="T11" fmla="*/ 0 h 71"/>
                  <a:gd name="T12" fmla="*/ 0 w 67"/>
                  <a:gd name="T13" fmla="*/ 8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71">
                    <a:moveTo>
                      <a:pt x="0" y="8"/>
                    </a:moveTo>
                    <a:lnTo>
                      <a:pt x="21" y="25"/>
                    </a:lnTo>
                    <a:lnTo>
                      <a:pt x="35" y="71"/>
                    </a:lnTo>
                    <a:lnTo>
                      <a:pt x="53" y="53"/>
                    </a:lnTo>
                    <a:lnTo>
                      <a:pt x="49" y="29"/>
                    </a:lnTo>
                    <a:lnTo>
                      <a:pt x="67" y="0"/>
                    </a:lnTo>
                    <a:lnTo>
                      <a:pt x="0" y="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52" name="Freeform 20"/>
              <p:cNvSpPr>
                <a:spLocks/>
              </p:cNvSpPr>
              <p:nvPr/>
            </p:nvSpPr>
            <p:spPr bwMode="auto">
              <a:xfrm>
                <a:off x="1254" y="2356"/>
                <a:ext cx="130" cy="211"/>
              </a:xfrm>
              <a:custGeom>
                <a:avLst/>
                <a:gdLst>
                  <a:gd name="T0" fmla="*/ 88 w 130"/>
                  <a:gd name="T1" fmla="*/ 0 h 211"/>
                  <a:gd name="T2" fmla="*/ 35 w 130"/>
                  <a:gd name="T3" fmla="*/ 14 h 211"/>
                  <a:gd name="T4" fmla="*/ 28 w 130"/>
                  <a:gd name="T5" fmla="*/ 35 h 211"/>
                  <a:gd name="T6" fmla="*/ 4 w 130"/>
                  <a:gd name="T7" fmla="*/ 49 h 211"/>
                  <a:gd name="T8" fmla="*/ 0 w 130"/>
                  <a:gd name="T9" fmla="*/ 81 h 211"/>
                  <a:gd name="T10" fmla="*/ 32 w 130"/>
                  <a:gd name="T11" fmla="*/ 91 h 211"/>
                  <a:gd name="T12" fmla="*/ 63 w 130"/>
                  <a:gd name="T13" fmla="*/ 116 h 211"/>
                  <a:gd name="T14" fmla="*/ 39 w 130"/>
                  <a:gd name="T15" fmla="*/ 130 h 211"/>
                  <a:gd name="T16" fmla="*/ 88 w 130"/>
                  <a:gd name="T17" fmla="*/ 147 h 211"/>
                  <a:gd name="T18" fmla="*/ 70 w 130"/>
                  <a:gd name="T19" fmla="*/ 162 h 211"/>
                  <a:gd name="T20" fmla="*/ 81 w 130"/>
                  <a:gd name="T21" fmla="*/ 186 h 211"/>
                  <a:gd name="T22" fmla="*/ 84 w 130"/>
                  <a:gd name="T23" fmla="*/ 211 h 211"/>
                  <a:gd name="T24" fmla="*/ 130 w 130"/>
                  <a:gd name="T25" fmla="*/ 204 h 211"/>
                  <a:gd name="T26" fmla="*/ 105 w 130"/>
                  <a:gd name="T27" fmla="*/ 169 h 211"/>
                  <a:gd name="T28" fmla="*/ 126 w 130"/>
                  <a:gd name="T29" fmla="*/ 140 h 211"/>
                  <a:gd name="T30" fmla="*/ 105 w 130"/>
                  <a:gd name="T31" fmla="*/ 126 h 211"/>
                  <a:gd name="T32" fmla="*/ 84 w 130"/>
                  <a:gd name="T33" fmla="*/ 123 h 211"/>
                  <a:gd name="T34" fmla="*/ 91 w 130"/>
                  <a:gd name="T35" fmla="*/ 98 h 211"/>
                  <a:gd name="T36" fmla="*/ 88 w 130"/>
                  <a:gd name="T37" fmla="*/ 88 h 211"/>
                  <a:gd name="T38" fmla="*/ 63 w 130"/>
                  <a:gd name="T39" fmla="*/ 74 h 211"/>
                  <a:gd name="T40" fmla="*/ 28 w 130"/>
                  <a:gd name="T41" fmla="*/ 67 h 211"/>
                  <a:gd name="T42" fmla="*/ 53 w 130"/>
                  <a:gd name="T43" fmla="*/ 49 h 211"/>
                  <a:gd name="T44" fmla="*/ 88 w 130"/>
                  <a:gd name="T45" fmla="*/ 0 h 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211">
                    <a:moveTo>
                      <a:pt x="88" y="0"/>
                    </a:moveTo>
                    <a:lnTo>
                      <a:pt x="35" y="14"/>
                    </a:lnTo>
                    <a:lnTo>
                      <a:pt x="28" y="35"/>
                    </a:lnTo>
                    <a:lnTo>
                      <a:pt x="4" y="49"/>
                    </a:lnTo>
                    <a:lnTo>
                      <a:pt x="0" y="81"/>
                    </a:lnTo>
                    <a:lnTo>
                      <a:pt x="32" y="91"/>
                    </a:lnTo>
                    <a:lnTo>
                      <a:pt x="63" y="116"/>
                    </a:lnTo>
                    <a:lnTo>
                      <a:pt x="39" y="130"/>
                    </a:lnTo>
                    <a:lnTo>
                      <a:pt x="88" y="147"/>
                    </a:lnTo>
                    <a:lnTo>
                      <a:pt x="70" y="162"/>
                    </a:lnTo>
                    <a:lnTo>
                      <a:pt x="81" y="186"/>
                    </a:lnTo>
                    <a:lnTo>
                      <a:pt x="84" y="211"/>
                    </a:lnTo>
                    <a:lnTo>
                      <a:pt x="130" y="204"/>
                    </a:lnTo>
                    <a:lnTo>
                      <a:pt x="105" y="169"/>
                    </a:lnTo>
                    <a:lnTo>
                      <a:pt x="126" y="140"/>
                    </a:lnTo>
                    <a:lnTo>
                      <a:pt x="105" y="126"/>
                    </a:lnTo>
                    <a:lnTo>
                      <a:pt x="84" y="123"/>
                    </a:lnTo>
                    <a:lnTo>
                      <a:pt x="91" y="98"/>
                    </a:lnTo>
                    <a:lnTo>
                      <a:pt x="88" y="88"/>
                    </a:lnTo>
                    <a:lnTo>
                      <a:pt x="63" y="74"/>
                    </a:lnTo>
                    <a:lnTo>
                      <a:pt x="28" y="67"/>
                    </a:lnTo>
                    <a:lnTo>
                      <a:pt x="53" y="49"/>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53" name="Freeform 21"/>
              <p:cNvSpPr>
                <a:spLocks/>
              </p:cNvSpPr>
              <p:nvPr/>
            </p:nvSpPr>
            <p:spPr bwMode="auto">
              <a:xfrm>
                <a:off x="1377" y="2338"/>
                <a:ext cx="199" cy="85"/>
              </a:xfrm>
              <a:custGeom>
                <a:avLst/>
                <a:gdLst>
                  <a:gd name="T0" fmla="*/ 38 w 199"/>
                  <a:gd name="T1" fmla="*/ 0 h 85"/>
                  <a:gd name="T2" fmla="*/ 7 w 199"/>
                  <a:gd name="T3" fmla="*/ 25 h 85"/>
                  <a:gd name="T4" fmla="*/ 0 w 199"/>
                  <a:gd name="T5" fmla="*/ 53 h 85"/>
                  <a:gd name="T6" fmla="*/ 56 w 199"/>
                  <a:gd name="T7" fmla="*/ 60 h 85"/>
                  <a:gd name="T8" fmla="*/ 91 w 199"/>
                  <a:gd name="T9" fmla="*/ 46 h 85"/>
                  <a:gd name="T10" fmla="*/ 143 w 199"/>
                  <a:gd name="T11" fmla="*/ 60 h 85"/>
                  <a:gd name="T12" fmla="*/ 143 w 199"/>
                  <a:gd name="T13" fmla="*/ 85 h 85"/>
                  <a:gd name="T14" fmla="*/ 199 w 199"/>
                  <a:gd name="T15" fmla="*/ 78 h 85"/>
                  <a:gd name="T16" fmla="*/ 164 w 199"/>
                  <a:gd name="T17" fmla="*/ 60 h 85"/>
                  <a:gd name="T18" fmla="*/ 143 w 199"/>
                  <a:gd name="T19" fmla="*/ 35 h 85"/>
                  <a:gd name="T20" fmla="*/ 115 w 199"/>
                  <a:gd name="T21" fmla="*/ 35 h 85"/>
                  <a:gd name="T22" fmla="*/ 38 w 199"/>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9" h="85">
                    <a:moveTo>
                      <a:pt x="38" y="0"/>
                    </a:moveTo>
                    <a:lnTo>
                      <a:pt x="7" y="25"/>
                    </a:lnTo>
                    <a:lnTo>
                      <a:pt x="0" y="53"/>
                    </a:lnTo>
                    <a:lnTo>
                      <a:pt x="56" y="60"/>
                    </a:lnTo>
                    <a:lnTo>
                      <a:pt x="91" y="46"/>
                    </a:lnTo>
                    <a:lnTo>
                      <a:pt x="143" y="60"/>
                    </a:lnTo>
                    <a:lnTo>
                      <a:pt x="143" y="85"/>
                    </a:lnTo>
                    <a:lnTo>
                      <a:pt x="199" y="78"/>
                    </a:lnTo>
                    <a:lnTo>
                      <a:pt x="164" y="60"/>
                    </a:lnTo>
                    <a:lnTo>
                      <a:pt x="143" y="35"/>
                    </a:lnTo>
                    <a:lnTo>
                      <a:pt x="115" y="35"/>
                    </a:lnTo>
                    <a:lnTo>
                      <a:pt x="3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54" name="Freeform 22"/>
              <p:cNvSpPr>
                <a:spLocks/>
              </p:cNvSpPr>
              <p:nvPr/>
            </p:nvSpPr>
            <p:spPr bwMode="auto">
              <a:xfrm>
                <a:off x="1426" y="2472"/>
                <a:ext cx="252" cy="102"/>
              </a:xfrm>
              <a:custGeom>
                <a:avLst/>
                <a:gdLst>
                  <a:gd name="T0" fmla="*/ 0 w 252"/>
                  <a:gd name="T1" fmla="*/ 0 h 102"/>
                  <a:gd name="T2" fmla="*/ 24 w 252"/>
                  <a:gd name="T3" fmla="*/ 49 h 102"/>
                  <a:gd name="T4" fmla="*/ 45 w 252"/>
                  <a:gd name="T5" fmla="*/ 53 h 102"/>
                  <a:gd name="T6" fmla="*/ 63 w 252"/>
                  <a:gd name="T7" fmla="*/ 74 h 102"/>
                  <a:gd name="T8" fmla="*/ 161 w 252"/>
                  <a:gd name="T9" fmla="*/ 74 h 102"/>
                  <a:gd name="T10" fmla="*/ 168 w 252"/>
                  <a:gd name="T11" fmla="*/ 102 h 102"/>
                  <a:gd name="T12" fmla="*/ 252 w 252"/>
                  <a:gd name="T13" fmla="*/ 74 h 102"/>
                  <a:gd name="T14" fmla="*/ 199 w 252"/>
                  <a:gd name="T15" fmla="*/ 70 h 102"/>
                  <a:gd name="T16" fmla="*/ 185 w 252"/>
                  <a:gd name="T17" fmla="*/ 63 h 102"/>
                  <a:gd name="T18" fmla="*/ 94 w 252"/>
                  <a:gd name="T19" fmla="*/ 49 h 102"/>
                  <a:gd name="T20" fmla="*/ 73 w 252"/>
                  <a:gd name="T21" fmla="*/ 24 h 102"/>
                  <a:gd name="T22" fmla="*/ 0 w 252"/>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2" h="102">
                    <a:moveTo>
                      <a:pt x="0" y="0"/>
                    </a:moveTo>
                    <a:lnTo>
                      <a:pt x="24" y="49"/>
                    </a:lnTo>
                    <a:lnTo>
                      <a:pt x="45" y="53"/>
                    </a:lnTo>
                    <a:lnTo>
                      <a:pt x="63" y="74"/>
                    </a:lnTo>
                    <a:lnTo>
                      <a:pt x="161" y="74"/>
                    </a:lnTo>
                    <a:lnTo>
                      <a:pt x="168" y="102"/>
                    </a:lnTo>
                    <a:lnTo>
                      <a:pt x="252" y="74"/>
                    </a:lnTo>
                    <a:lnTo>
                      <a:pt x="199" y="70"/>
                    </a:lnTo>
                    <a:lnTo>
                      <a:pt x="185" y="63"/>
                    </a:lnTo>
                    <a:lnTo>
                      <a:pt x="94" y="49"/>
                    </a:lnTo>
                    <a:lnTo>
                      <a:pt x="73" y="2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55" name="Freeform 23"/>
              <p:cNvSpPr>
                <a:spLocks/>
              </p:cNvSpPr>
              <p:nvPr/>
            </p:nvSpPr>
            <p:spPr bwMode="auto">
              <a:xfrm>
                <a:off x="1055" y="2412"/>
                <a:ext cx="84" cy="109"/>
              </a:xfrm>
              <a:custGeom>
                <a:avLst/>
                <a:gdLst>
                  <a:gd name="T0" fmla="*/ 84 w 84"/>
                  <a:gd name="T1" fmla="*/ 0 h 109"/>
                  <a:gd name="T2" fmla="*/ 18 w 84"/>
                  <a:gd name="T3" fmla="*/ 35 h 109"/>
                  <a:gd name="T4" fmla="*/ 39 w 84"/>
                  <a:gd name="T5" fmla="*/ 63 h 109"/>
                  <a:gd name="T6" fmla="*/ 0 w 84"/>
                  <a:gd name="T7" fmla="*/ 84 h 109"/>
                  <a:gd name="T8" fmla="*/ 0 w 84"/>
                  <a:gd name="T9" fmla="*/ 109 h 109"/>
                  <a:gd name="T10" fmla="*/ 53 w 84"/>
                  <a:gd name="T11" fmla="*/ 84 h 109"/>
                  <a:gd name="T12" fmla="*/ 63 w 84"/>
                  <a:gd name="T13" fmla="*/ 42 h 109"/>
                  <a:gd name="T14" fmla="*/ 84 w 84"/>
                  <a:gd name="T15" fmla="*/ 0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09">
                    <a:moveTo>
                      <a:pt x="84" y="0"/>
                    </a:moveTo>
                    <a:lnTo>
                      <a:pt x="18" y="35"/>
                    </a:lnTo>
                    <a:lnTo>
                      <a:pt x="39" y="63"/>
                    </a:lnTo>
                    <a:lnTo>
                      <a:pt x="0" y="84"/>
                    </a:lnTo>
                    <a:lnTo>
                      <a:pt x="0" y="109"/>
                    </a:lnTo>
                    <a:lnTo>
                      <a:pt x="53" y="84"/>
                    </a:lnTo>
                    <a:lnTo>
                      <a:pt x="63" y="42"/>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56" name="Freeform 24"/>
              <p:cNvSpPr>
                <a:spLocks/>
              </p:cNvSpPr>
              <p:nvPr/>
            </p:nvSpPr>
            <p:spPr bwMode="auto">
              <a:xfrm>
                <a:off x="1101" y="2489"/>
                <a:ext cx="90" cy="92"/>
              </a:xfrm>
              <a:custGeom>
                <a:avLst/>
                <a:gdLst>
                  <a:gd name="T0" fmla="*/ 90 w 90"/>
                  <a:gd name="T1" fmla="*/ 0 h 92"/>
                  <a:gd name="T2" fmla="*/ 28 w 90"/>
                  <a:gd name="T3" fmla="*/ 18 h 92"/>
                  <a:gd name="T4" fmla="*/ 41 w 90"/>
                  <a:gd name="T5" fmla="*/ 50 h 92"/>
                  <a:gd name="T6" fmla="*/ 17 w 90"/>
                  <a:gd name="T7" fmla="*/ 57 h 92"/>
                  <a:gd name="T8" fmla="*/ 0 w 90"/>
                  <a:gd name="T9" fmla="*/ 74 h 92"/>
                  <a:gd name="T10" fmla="*/ 7 w 90"/>
                  <a:gd name="T11" fmla="*/ 92 h 92"/>
                  <a:gd name="T12" fmla="*/ 59 w 90"/>
                  <a:gd name="T13" fmla="*/ 67 h 92"/>
                  <a:gd name="T14" fmla="*/ 76 w 90"/>
                  <a:gd name="T15" fmla="*/ 57 h 92"/>
                  <a:gd name="T16" fmla="*/ 90 w 90"/>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92">
                    <a:moveTo>
                      <a:pt x="90" y="0"/>
                    </a:moveTo>
                    <a:lnTo>
                      <a:pt x="28" y="18"/>
                    </a:lnTo>
                    <a:lnTo>
                      <a:pt x="41" y="50"/>
                    </a:lnTo>
                    <a:lnTo>
                      <a:pt x="17" y="57"/>
                    </a:lnTo>
                    <a:lnTo>
                      <a:pt x="0" y="74"/>
                    </a:lnTo>
                    <a:lnTo>
                      <a:pt x="7" y="92"/>
                    </a:lnTo>
                    <a:lnTo>
                      <a:pt x="59" y="67"/>
                    </a:lnTo>
                    <a:lnTo>
                      <a:pt x="76" y="57"/>
                    </a:lnTo>
                    <a:lnTo>
                      <a:pt x="9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57" name="Freeform 25"/>
              <p:cNvSpPr>
                <a:spLocks/>
              </p:cNvSpPr>
              <p:nvPr/>
            </p:nvSpPr>
            <p:spPr bwMode="auto">
              <a:xfrm>
                <a:off x="807" y="2412"/>
                <a:ext cx="178" cy="123"/>
              </a:xfrm>
              <a:custGeom>
                <a:avLst/>
                <a:gdLst>
                  <a:gd name="T0" fmla="*/ 178 w 178"/>
                  <a:gd name="T1" fmla="*/ 11 h 123"/>
                  <a:gd name="T2" fmla="*/ 105 w 178"/>
                  <a:gd name="T3" fmla="*/ 0 h 123"/>
                  <a:gd name="T4" fmla="*/ 94 w 178"/>
                  <a:gd name="T5" fmla="*/ 14 h 123"/>
                  <a:gd name="T6" fmla="*/ 56 w 178"/>
                  <a:gd name="T7" fmla="*/ 11 h 123"/>
                  <a:gd name="T8" fmla="*/ 56 w 178"/>
                  <a:gd name="T9" fmla="*/ 42 h 123"/>
                  <a:gd name="T10" fmla="*/ 70 w 178"/>
                  <a:gd name="T11" fmla="*/ 70 h 123"/>
                  <a:gd name="T12" fmla="*/ 0 w 178"/>
                  <a:gd name="T13" fmla="*/ 99 h 123"/>
                  <a:gd name="T14" fmla="*/ 45 w 178"/>
                  <a:gd name="T15" fmla="*/ 106 h 123"/>
                  <a:gd name="T16" fmla="*/ 17 w 178"/>
                  <a:gd name="T17" fmla="*/ 123 h 123"/>
                  <a:gd name="T18" fmla="*/ 108 w 178"/>
                  <a:gd name="T19" fmla="*/ 116 h 123"/>
                  <a:gd name="T20" fmla="*/ 66 w 178"/>
                  <a:gd name="T21" fmla="*/ 95 h 123"/>
                  <a:gd name="T22" fmla="*/ 91 w 178"/>
                  <a:gd name="T23" fmla="*/ 74 h 123"/>
                  <a:gd name="T24" fmla="*/ 84 w 178"/>
                  <a:gd name="T25" fmla="*/ 49 h 123"/>
                  <a:gd name="T26" fmla="*/ 108 w 178"/>
                  <a:gd name="T27" fmla="*/ 32 h 123"/>
                  <a:gd name="T28" fmla="*/ 178 w 178"/>
                  <a:gd name="T29" fmla="*/ 11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123">
                    <a:moveTo>
                      <a:pt x="178" y="11"/>
                    </a:moveTo>
                    <a:lnTo>
                      <a:pt x="105" y="0"/>
                    </a:lnTo>
                    <a:lnTo>
                      <a:pt x="94" y="14"/>
                    </a:lnTo>
                    <a:lnTo>
                      <a:pt x="56" y="11"/>
                    </a:lnTo>
                    <a:lnTo>
                      <a:pt x="56" y="42"/>
                    </a:lnTo>
                    <a:lnTo>
                      <a:pt x="70" y="70"/>
                    </a:lnTo>
                    <a:lnTo>
                      <a:pt x="0" y="99"/>
                    </a:lnTo>
                    <a:lnTo>
                      <a:pt x="45" y="106"/>
                    </a:lnTo>
                    <a:lnTo>
                      <a:pt x="17" y="123"/>
                    </a:lnTo>
                    <a:lnTo>
                      <a:pt x="108" y="116"/>
                    </a:lnTo>
                    <a:lnTo>
                      <a:pt x="66" y="95"/>
                    </a:lnTo>
                    <a:lnTo>
                      <a:pt x="91" y="74"/>
                    </a:lnTo>
                    <a:lnTo>
                      <a:pt x="84" y="49"/>
                    </a:lnTo>
                    <a:lnTo>
                      <a:pt x="108" y="32"/>
                    </a:lnTo>
                    <a:lnTo>
                      <a:pt x="178"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58" name="Freeform 26"/>
              <p:cNvSpPr>
                <a:spLocks/>
              </p:cNvSpPr>
              <p:nvPr/>
            </p:nvSpPr>
            <p:spPr bwMode="auto">
              <a:xfrm>
                <a:off x="653" y="2595"/>
                <a:ext cx="73" cy="84"/>
              </a:xfrm>
              <a:custGeom>
                <a:avLst/>
                <a:gdLst>
                  <a:gd name="T0" fmla="*/ 35 w 73"/>
                  <a:gd name="T1" fmla="*/ 0 h 84"/>
                  <a:gd name="T2" fmla="*/ 0 w 73"/>
                  <a:gd name="T3" fmla="*/ 10 h 84"/>
                  <a:gd name="T4" fmla="*/ 17 w 73"/>
                  <a:gd name="T5" fmla="*/ 24 h 84"/>
                  <a:gd name="T6" fmla="*/ 7 w 73"/>
                  <a:gd name="T7" fmla="*/ 42 h 84"/>
                  <a:gd name="T8" fmla="*/ 28 w 73"/>
                  <a:gd name="T9" fmla="*/ 63 h 84"/>
                  <a:gd name="T10" fmla="*/ 35 w 73"/>
                  <a:gd name="T11" fmla="*/ 84 h 84"/>
                  <a:gd name="T12" fmla="*/ 73 w 73"/>
                  <a:gd name="T13" fmla="*/ 56 h 84"/>
                  <a:gd name="T14" fmla="*/ 35 w 73"/>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4">
                    <a:moveTo>
                      <a:pt x="35" y="0"/>
                    </a:moveTo>
                    <a:lnTo>
                      <a:pt x="0" y="10"/>
                    </a:lnTo>
                    <a:lnTo>
                      <a:pt x="17" y="24"/>
                    </a:lnTo>
                    <a:lnTo>
                      <a:pt x="7" y="42"/>
                    </a:lnTo>
                    <a:lnTo>
                      <a:pt x="28" y="63"/>
                    </a:lnTo>
                    <a:lnTo>
                      <a:pt x="35" y="84"/>
                    </a:lnTo>
                    <a:lnTo>
                      <a:pt x="73" y="56"/>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36880" name="Freeform 27"/>
            <p:cNvSpPr>
              <a:spLocks/>
            </p:cNvSpPr>
            <p:nvPr/>
          </p:nvSpPr>
          <p:spPr bwMode="auto">
            <a:xfrm>
              <a:off x="2255" y="1930"/>
              <a:ext cx="73" cy="95"/>
            </a:xfrm>
            <a:custGeom>
              <a:avLst/>
              <a:gdLst>
                <a:gd name="T0" fmla="*/ 63 w 73"/>
                <a:gd name="T1" fmla="*/ 0 h 95"/>
                <a:gd name="T2" fmla="*/ 56 w 73"/>
                <a:gd name="T3" fmla="*/ 39 h 95"/>
                <a:gd name="T4" fmla="*/ 70 w 73"/>
                <a:gd name="T5" fmla="*/ 67 h 95"/>
                <a:gd name="T6" fmla="*/ 73 w 73"/>
                <a:gd name="T7" fmla="*/ 95 h 95"/>
                <a:gd name="T8" fmla="*/ 49 w 73"/>
                <a:gd name="T9" fmla="*/ 71 h 95"/>
                <a:gd name="T10" fmla="*/ 0 w 73"/>
                <a:gd name="T11" fmla="*/ 57 h 95"/>
                <a:gd name="T12" fmla="*/ 38 w 73"/>
                <a:gd name="T13" fmla="*/ 39 h 95"/>
                <a:gd name="T14" fmla="*/ 63 w 73"/>
                <a:gd name="T15" fmla="*/ 0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95">
                  <a:moveTo>
                    <a:pt x="63" y="0"/>
                  </a:moveTo>
                  <a:lnTo>
                    <a:pt x="56" y="39"/>
                  </a:lnTo>
                  <a:lnTo>
                    <a:pt x="70" y="67"/>
                  </a:lnTo>
                  <a:lnTo>
                    <a:pt x="73" y="95"/>
                  </a:lnTo>
                  <a:lnTo>
                    <a:pt x="49" y="71"/>
                  </a:lnTo>
                  <a:lnTo>
                    <a:pt x="0" y="57"/>
                  </a:lnTo>
                  <a:lnTo>
                    <a:pt x="38" y="39"/>
                  </a:lnTo>
                  <a:lnTo>
                    <a:pt x="6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881" name="Freeform 28"/>
            <p:cNvSpPr>
              <a:spLocks/>
            </p:cNvSpPr>
            <p:nvPr/>
          </p:nvSpPr>
          <p:spPr bwMode="auto">
            <a:xfrm>
              <a:off x="2185" y="1846"/>
              <a:ext cx="80" cy="91"/>
            </a:xfrm>
            <a:custGeom>
              <a:avLst/>
              <a:gdLst>
                <a:gd name="T0" fmla="*/ 0 w 80"/>
                <a:gd name="T1" fmla="*/ 0 h 91"/>
                <a:gd name="T2" fmla="*/ 21 w 80"/>
                <a:gd name="T3" fmla="*/ 21 h 91"/>
                <a:gd name="T4" fmla="*/ 0 w 80"/>
                <a:gd name="T5" fmla="*/ 63 h 91"/>
                <a:gd name="T6" fmla="*/ 21 w 80"/>
                <a:gd name="T7" fmla="*/ 88 h 91"/>
                <a:gd name="T8" fmla="*/ 49 w 80"/>
                <a:gd name="T9" fmla="*/ 91 h 91"/>
                <a:gd name="T10" fmla="*/ 80 w 80"/>
                <a:gd name="T11" fmla="*/ 77 h 91"/>
                <a:gd name="T12" fmla="*/ 35 w 80"/>
                <a:gd name="T13" fmla="*/ 67 h 91"/>
                <a:gd name="T14" fmla="*/ 80 w 80"/>
                <a:gd name="T15" fmla="*/ 39 h 91"/>
                <a:gd name="T16" fmla="*/ 56 w 80"/>
                <a:gd name="T17" fmla="*/ 35 h 91"/>
                <a:gd name="T18" fmla="*/ 0 w 80"/>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91">
                  <a:moveTo>
                    <a:pt x="0" y="0"/>
                  </a:moveTo>
                  <a:lnTo>
                    <a:pt x="21" y="21"/>
                  </a:lnTo>
                  <a:lnTo>
                    <a:pt x="0" y="63"/>
                  </a:lnTo>
                  <a:lnTo>
                    <a:pt x="21" y="88"/>
                  </a:lnTo>
                  <a:lnTo>
                    <a:pt x="49" y="91"/>
                  </a:lnTo>
                  <a:lnTo>
                    <a:pt x="80" y="77"/>
                  </a:lnTo>
                  <a:lnTo>
                    <a:pt x="35" y="67"/>
                  </a:lnTo>
                  <a:lnTo>
                    <a:pt x="80" y="39"/>
                  </a:lnTo>
                  <a:lnTo>
                    <a:pt x="56"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36882" name="Group 29"/>
            <p:cNvGrpSpPr>
              <a:grpSpLocks/>
            </p:cNvGrpSpPr>
            <p:nvPr/>
          </p:nvGrpSpPr>
          <p:grpSpPr bwMode="auto">
            <a:xfrm>
              <a:off x="695" y="1210"/>
              <a:ext cx="1434" cy="683"/>
              <a:chOff x="695" y="1210"/>
              <a:chExt cx="1434" cy="683"/>
            </a:xfrm>
          </p:grpSpPr>
          <p:sp>
            <p:nvSpPr>
              <p:cNvPr id="36928" name="Freeform 30"/>
              <p:cNvSpPr>
                <a:spLocks/>
              </p:cNvSpPr>
              <p:nvPr/>
            </p:nvSpPr>
            <p:spPr bwMode="auto">
              <a:xfrm>
                <a:off x="695" y="1210"/>
                <a:ext cx="1434" cy="683"/>
              </a:xfrm>
              <a:custGeom>
                <a:avLst/>
                <a:gdLst>
                  <a:gd name="T0" fmla="*/ 21 w 1434"/>
                  <a:gd name="T1" fmla="*/ 555 h 683"/>
                  <a:gd name="T2" fmla="*/ 35 w 1434"/>
                  <a:gd name="T3" fmla="*/ 626 h 683"/>
                  <a:gd name="T4" fmla="*/ 119 w 1434"/>
                  <a:gd name="T5" fmla="*/ 604 h 683"/>
                  <a:gd name="T6" fmla="*/ 196 w 1434"/>
                  <a:gd name="T7" fmla="*/ 583 h 683"/>
                  <a:gd name="T8" fmla="*/ 245 w 1434"/>
                  <a:gd name="T9" fmla="*/ 583 h 683"/>
                  <a:gd name="T10" fmla="*/ 329 w 1434"/>
                  <a:gd name="T11" fmla="*/ 597 h 683"/>
                  <a:gd name="T12" fmla="*/ 413 w 1434"/>
                  <a:gd name="T13" fmla="*/ 599 h 683"/>
                  <a:gd name="T14" fmla="*/ 458 w 1434"/>
                  <a:gd name="T15" fmla="*/ 629 h 683"/>
                  <a:gd name="T16" fmla="*/ 500 w 1434"/>
                  <a:gd name="T17" fmla="*/ 650 h 683"/>
                  <a:gd name="T18" fmla="*/ 549 w 1434"/>
                  <a:gd name="T19" fmla="*/ 654 h 683"/>
                  <a:gd name="T20" fmla="*/ 608 w 1434"/>
                  <a:gd name="T21" fmla="*/ 626 h 683"/>
                  <a:gd name="T22" fmla="*/ 675 w 1434"/>
                  <a:gd name="T23" fmla="*/ 629 h 683"/>
                  <a:gd name="T24" fmla="*/ 727 w 1434"/>
                  <a:gd name="T25" fmla="*/ 583 h 683"/>
                  <a:gd name="T26" fmla="*/ 762 w 1434"/>
                  <a:gd name="T27" fmla="*/ 514 h 683"/>
                  <a:gd name="T28" fmla="*/ 811 w 1434"/>
                  <a:gd name="T29" fmla="*/ 451 h 683"/>
                  <a:gd name="T30" fmla="*/ 892 w 1434"/>
                  <a:gd name="T31" fmla="*/ 422 h 683"/>
                  <a:gd name="T32" fmla="*/ 948 w 1434"/>
                  <a:gd name="T33" fmla="*/ 404 h 683"/>
                  <a:gd name="T34" fmla="*/ 1035 w 1434"/>
                  <a:gd name="T35" fmla="*/ 365 h 683"/>
                  <a:gd name="T36" fmla="*/ 1074 w 1434"/>
                  <a:gd name="T37" fmla="*/ 281 h 683"/>
                  <a:gd name="T38" fmla="*/ 1109 w 1434"/>
                  <a:gd name="T39" fmla="*/ 267 h 683"/>
                  <a:gd name="T40" fmla="*/ 1154 w 1434"/>
                  <a:gd name="T41" fmla="*/ 274 h 683"/>
                  <a:gd name="T42" fmla="*/ 1199 w 1434"/>
                  <a:gd name="T43" fmla="*/ 299 h 683"/>
                  <a:gd name="T44" fmla="*/ 1259 w 1434"/>
                  <a:gd name="T45" fmla="*/ 323 h 683"/>
                  <a:gd name="T46" fmla="*/ 1318 w 1434"/>
                  <a:gd name="T47" fmla="*/ 292 h 683"/>
                  <a:gd name="T48" fmla="*/ 1378 w 1434"/>
                  <a:gd name="T49" fmla="*/ 235 h 683"/>
                  <a:gd name="T50" fmla="*/ 1357 w 1434"/>
                  <a:gd name="T51" fmla="*/ 193 h 683"/>
                  <a:gd name="T52" fmla="*/ 1364 w 1434"/>
                  <a:gd name="T53" fmla="*/ 121 h 683"/>
                  <a:gd name="T54" fmla="*/ 1416 w 1434"/>
                  <a:gd name="T55" fmla="*/ 74 h 683"/>
                  <a:gd name="T56" fmla="*/ 1399 w 1434"/>
                  <a:gd name="T57" fmla="*/ 46 h 683"/>
                  <a:gd name="T58" fmla="*/ 1325 w 1434"/>
                  <a:gd name="T59" fmla="*/ 46 h 683"/>
                  <a:gd name="T60" fmla="*/ 1255 w 1434"/>
                  <a:gd name="T61" fmla="*/ 31 h 683"/>
                  <a:gd name="T62" fmla="*/ 1179 w 1434"/>
                  <a:gd name="T63" fmla="*/ 0 h 683"/>
                  <a:gd name="T64" fmla="*/ 1112 w 1434"/>
                  <a:gd name="T65" fmla="*/ 28 h 683"/>
                  <a:gd name="T66" fmla="*/ 1018 w 1434"/>
                  <a:gd name="T67" fmla="*/ 53 h 683"/>
                  <a:gd name="T68" fmla="*/ 972 w 1434"/>
                  <a:gd name="T69" fmla="*/ 116 h 683"/>
                  <a:gd name="T70" fmla="*/ 923 w 1434"/>
                  <a:gd name="T71" fmla="*/ 158 h 683"/>
                  <a:gd name="T72" fmla="*/ 871 w 1434"/>
                  <a:gd name="T73" fmla="*/ 165 h 683"/>
                  <a:gd name="T74" fmla="*/ 836 w 1434"/>
                  <a:gd name="T75" fmla="*/ 200 h 683"/>
                  <a:gd name="T76" fmla="*/ 808 w 1434"/>
                  <a:gd name="T77" fmla="*/ 267 h 683"/>
                  <a:gd name="T78" fmla="*/ 790 w 1434"/>
                  <a:gd name="T79" fmla="*/ 331 h 683"/>
                  <a:gd name="T80" fmla="*/ 748 w 1434"/>
                  <a:gd name="T81" fmla="*/ 365 h 683"/>
                  <a:gd name="T82" fmla="*/ 720 w 1434"/>
                  <a:gd name="T83" fmla="*/ 401 h 683"/>
                  <a:gd name="T84" fmla="*/ 647 w 1434"/>
                  <a:gd name="T85" fmla="*/ 443 h 683"/>
                  <a:gd name="T86" fmla="*/ 552 w 1434"/>
                  <a:gd name="T87" fmla="*/ 397 h 683"/>
                  <a:gd name="T88" fmla="*/ 500 w 1434"/>
                  <a:gd name="T89" fmla="*/ 411 h 683"/>
                  <a:gd name="T90" fmla="*/ 514 w 1434"/>
                  <a:gd name="T91" fmla="*/ 510 h 683"/>
                  <a:gd name="T92" fmla="*/ 472 w 1434"/>
                  <a:gd name="T93" fmla="*/ 597 h 683"/>
                  <a:gd name="T94" fmla="*/ 468 w 1434"/>
                  <a:gd name="T95" fmla="*/ 531 h 683"/>
                  <a:gd name="T96" fmla="*/ 503 w 1434"/>
                  <a:gd name="T97" fmla="*/ 457 h 683"/>
                  <a:gd name="T98" fmla="*/ 461 w 1434"/>
                  <a:gd name="T99" fmla="*/ 432 h 683"/>
                  <a:gd name="T100" fmla="*/ 406 w 1434"/>
                  <a:gd name="T101" fmla="*/ 411 h 683"/>
                  <a:gd name="T102" fmla="*/ 374 w 1434"/>
                  <a:gd name="T103" fmla="*/ 369 h 683"/>
                  <a:gd name="T104" fmla="*/ 325 w 1434"/>
                  <a:gd name="T105" fmla="*/ 341 h 683"/>
                  <a:gd name="T106" fmla="*/ 252 w 1434"/>
                  <a:gd name="T107" fmla="*/ 360 h 683"/>
                  <a:gd name="T108" fmla="*/ 175 w 1434"/>
                  <a:gd name="T109" fmla="*/ 379 h 683"/>
                  <a:gd name="T110" fmla="*/ 105 w 1434"/>
                  <a:gd name="T111" fmla="*/ 395 h 683"/>
                  <a:gd name="T112" fmla="*/ 49 w 1434"/>
                  <a:gd name="T113" fmla="*/ 422 h 683"/>
                  <a:gd name="T114" fmla="*/ 21 w 1434"/>
                  <a:gd name="T115" fmla="*/ 450 h 6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34" h="683">
                    <a:moveTo>
                      <a:pt x="7" y="500"/>
                    </a:moveTo>
                    <a:lnTo>
                      <a:pt x="21" y="555"/>
                    </a:lnTo>
                    <a:lnTo>
                      <a:pt x="0" y="606"/>
                    </a:lnTo>
                    <a:lnTo>
                      <a:pt x="35" y="626"/>
                    </a:lnTo>
                    <a:lnTo>
                      <a:pt x="77" y="597"/>
                    </a:lnTo>
                    <a:lnTo>
                      <a:pt x="119" y="604"/>
                    </a:lnTo>
                    <a:lnTo>
                      <a:pt x="147" y="576"/>
                    </a:lnTo>
                    <a:lnTo>
                      <a:pt x="196" y="583"/>
                    </a:lnTo>
                    <a:lnTo>
                      <a:pt x="210" y="556"/>
                    </a:lnTo>
                    <a:lnTo>
                      <a:pt x="245" y="583"/>
                    </a:lnTo>
                    <a:lnTo>
                      <a:pt x="294" y="580"/>
                    </a:lnTo>
                    <a:lnTo>
                      <a:pt x="329" y="597"/>
                    </a:lnTo>
                    <a:lnTo>
                      <a:pt x="371" y="622"/>
                    </a:lnTo>
                    <a:lnTo>
                      <a:pt x="413" y="599"/>
                    </a:lnTo>
                    <a:lnTo>
                      <a:pt x="420" y="626"/>
                    </a:lnTo>
                    <a:lnTo>
                      <a:pt x="458" y="629"/>
                    </a:lnTo>
                    <a:lnTo>
                      <a:pt x="465" y="661"/>
                    </a:lnTo>
                    <a:lnTo>
                      <a:pt x="500" y="650"/>
                    </a:lnTo>
                    <a:lnTo>
                      <a:pt x="524" y="683"/>
                    </a:lnTo>
                    <a:lnTo>
                      <a:pt x="549" y="654"/>
                    </a:lnTo>
                    <a:lnTo>
                      <a:pt x="591" y="657"/>
                    </a:lnTo>
                    <a:lnTo>
                      <a:pt x="608" y="626"/>
                    </a:lnTo>
                    <a:lnTo>
                      <a:pt x="643" y="647"/>
                    </a:lnTo>
                    <a:lnTo>
                      <a:pt x="675" y="629"/>
                    </a:lnTo>
                    <a:lnTo>
                      <a:pt x="706" y="613"/>
                    </a:lnTo>
                    <a:lnTo>
                      <a:pt x="727" y="583"/>
                    </a:lnTo>
                    <a:lnTo>
                      <a:pt x="731" y="538"/>
                    </a:lnTo>
                    <a:lnTo>
                      <a:pt x="762" y="514"/>
                    </a:lnTo>
                    <a:lnTo>
                      <a:pt x="769" y="474"/>
                    </a:lnTo>
                    <a:lnTo>
                      <a:pt x="811" y="451"/>
                    </a:lnTo>
                    <a:lnTo>
                      <a:pt x="857" y="457"/>
                    </a:lnTo>
                    <a:lnTo>
                      <a:pt x="892" y="422"/>
                    </a:lnTo>
                    <a:lnTo>
                      <a:pt x="920" y="425"/>
                    </a:lnTo>
                    <a:lnTo>
                      <a:pt x="948" y="404"/>
                    </a:lnTo>
                    <a:lnTo>
                      <a:pt x="993" y="395"/>
                    </a:lnTo>
                    <a:lnTo>
                      <a:pt x="1035" y="365"/>
                    </a:lnTo>
                    <a:lnTo>
                      <a:pt x="1046" y="309"/>
                    </a:lnTo>
                    <a:lnTo>
                      <a:pt x="1074" y="281"/>
                    </a:lnTo>
                    <a:lnTo>
                      <a:pt x="1084" y="247"/>
                    </a:lnTo>
                    <a:lnTo>
                      <a:pt x="1109" y="267"/>
                    </a:lnTo>
                    <a:lnTo>
                      <a:pt x="1151" y="249"/>
                    </a:lnTo>
                    <a:lnTo>
                      <a:pt x="1154" y="274"/>
                    </a:lnTo>
                    <a:lnTo>
                      <a:pt x="1182" y="274"/>
                    </a:lnTo>
                    <a:lnTo>
                      <a:pt x="1199" y="299"/>
                    </a:lnTo>
                    <a:lnTo>
                      <a:pt x="1231" y="292"/>
                    </a:lnTo>
                    <a:lnTo>
                      <a:pt x="1259" y="323"/>
                    </a:lnTo>
                    <a:lnTo>
                      <a:pt x="1294" y="331"/>
                    </a:lnTo>
                    <a:lnTo>
                      <a:pt x="1318" y="292"/>
                    </a:lnTo>
                    <a:lnTo>
                      <a:pt x="1350" y="256"/>
                    </a:lnTo>
                    <a:lnTo>
                      <a:pt x="1378" y="235"/>
                    </a:lnTo>
                    <a:lnTo>
                      <a:pt x="1395" y="228"/>
                    </a:lnTo>
                    <a:lnTo>
                      <a:pt x="1357" y="193"/>
                    </a:lnTo>
                    <a:lnTo>
                      <a:pt x="1374" y="154"/>
                    </a:lnTo>
                    <a:lnTo>
                      <a:pt x="1364" y="121"/>
                    </a:lnTo>
                    <a:lnTo>
                      <a:pt x="1385" y="105"/>
                    </a:lnTo>
                    <a:lnTo>
                      <a:pt x="1416" y="74"/>
                    </a:lnTo>
                    <a:lnTo>
                      <a:pt x="1434" y="29"/>
                    </a:lnTo>
                    <a:lnTo>
                      <a:pt x="1399" y="46"/>
                    </a:lnTo>
                    <a:lnTo>
                      <a:pt x="1360" y="31"/>
                    </a:lnTo>
                    <a:lnTo>
                      <a:pt x="1325" y="46"/>
                    </a:lnTo>
                    <a:lnTo>
                      <a:pt x="1280" y="57"/>
                    </a:lnTo>
                    <a:lnTo>
                      <a:pt x="1255" y="31"/>
                    </a:lnTo>
                    <a:lnTo>
                      <a:pt x="1220" y="28"/>
                    </a:lnTo>
                    <a:lnTo>
                      <a:pt x="1179" y="0"/>
                    </a:lnTo>
                    <a:lnTo>
                      <a:pt x="1126" y="8"/>
                    </a:lnTo>
                    <a:lnTo>
                      <a:pt x="1112" y="28"/>
                    </a:lnTo>
                    <a:lnTo>
                      <a:pt x="1049" y="57"/>
                    </a:lnTo>
                    <a:lnTo>
                      <a:pt x="1018" y="53"/>
                    </a:lnTo>
                    <a:lnTo>
                      <a:pt x="1004" y="95"/>
                    </a:lnTo>
                    <a:lnTo>
                      <a:pt x="972" y="116"/>
                    </a:lnTo>
                    <a:lnTo>
                      <a:pt x="965" y="156"/>
                    </a:lnTo>
                    <a:lnTo>
                      <a:pt x="923" y="158"/>
                    </a:lnTo>
                    <a:lnTo>
                      <a:pt x="895" y="147"/>
                    </a:lnTo>
                    <a:lnTo>
                      <a:pt x="871" y="165"/>
                    </a:lnTo>
                    <a:lnTo>
                      <a:pt x="846" y="156"/>
                    </a:lnTo>
                    <a:lnTo>
                      <a:pt x="836" y="200"/>
                    </a:lnTo>
                    <a:lnTo>
                      <a:pt x="832" y="242"/>
                    </a:lnTo>
                    <a:lnTo>
                      <a:pt x="808" y="267"/>
                    </a:lnTo>
                    <a:lnTo>
                      <a:pt x="808" y="295"/>
                    </a:lnTo>
                    <a:lnTo>
                      <a:pt x="790" y="331"/>
                    </a:lnTo>
                    <a:lnTo>
                      <a:pt x="773" y="355"/>
                    </a:lnTo>
                    <a:lnTo>
                      <a:pt x="748" y="365"/>
                    </a:lnTo>
                    <a:lnTo>
                      <a:pt x="748" y="397"/>
                    </a:lnTo>
                    <a:lnTo>
                      <a:pt x="720" y="401"/>
                    </a:lnTo>
                    <a:lnTo>
                      <a:pt x="699" y="444"/>
                    </a:lnTo>
                    <a:lnTo>
                      <a:pt x="647" y="443"/>
                    </a:lnTo>
                    <a:lnTo>
                      <a:pt x="608" y="402"/>
                    </a:lnTo>
                    <a:lnTo>
                      <a:pt x="552" y="397"/>
                    </a:lnTo>
                    <a:lnTo>
                      <a:pt x="524" y="390"/>
                    </a:lnTo>
                    <a:lnTo>
                      <a:pt x="500" y="411"/>
                    </a:lnTo>
                    <a:lnTo>
                      <a:pt x="503" y="453"/>
                    </a:lnTo>
                    <a:lnTo>
                      <a:pt x="514" y="510"/>
                    </a:lnTo>
                    <a:lnTo>
                      <a:pt x="496" y="555"/>
                    </a:lnTo>
                    <a:lnTo>
                      <a:pt x="472" y="597"/>
                    </a:lnTo>
                    <a:lnTo>
                      <a:pt x="461" y="562"/>
                    </a:lnTo>
                    <a:lnTo>
                      <a:pt x="468" y="531"/>
                    </a:lnTo>
                    <a:lnTo>
                      <a:pt x="486" y="513"/>
                    </a:lnTo>
                    <a:lnTo>
                      <a:pt x="503" y="457"/>
                    </a:lnTo>
                    <a:lnTo>
                      <a:pt x="500" y="411"/>
                    </a:lnTo>
                    <a:lnTo>
                      <a:pt x="461" y="432"/>
                    </a:lnTo>
                    <a:lnTo>
                      <a:pt x="427" y="429"/>
                    </a:lnTo>
                    <a:lnTo>
                      <a:pt x="406" y="411"/>
                    </a:lnTo>
                    <a:lnTo>
                      <a:pt x="406" y="372"/>
                    </a:lnTo>
                    <a:lnTo>
                      <a:pt x="374" y="369"/>
                    </a:lnTo>
                    <a:lnTo>
                      <a:pt x="371" y="331"/>
                    </a:lnTo>
                    <a:lnTo>
                      <a:pt x="325" y="341"/>
                    </a:lnTo>
                    <a:lnTo>
                      <a:pt x="287" y="330"/>
                    </a:lnTo>
                    <a:lnTo>
                      <a:pt x="252" y="360"/>
                    </a:lnTo>
                    <a:lnTo>
                      <a:pt x="206" y="358"/>
                    </a:lnTo>
                    <a:lnTo>
                      <a:pt x="175" y="379"/>
                    </a:lnTo>
                    <a:lnTo>
                      <a:pt x="140" y="369"/>
                    </a:lnTo>
                    <a:lnTo>
                      <a:pt x="105" y="395"/>
                    </a:lnTo>
                    <a:lnTo>
                      <a:pt x="63" y="390"/>
                    </a:lnTo>
                    <a:lnTo>
                      <a:pt x="49" y="422"/>
                    </a:lnTo>
                    <a:lnTo>
                      <a:pt x="7" y="416"/>
                    </a:lnTo>
                    <a:lnTo>
                      <a:pt x="21" y="450"/>
                    </a:lnTo>
                    <a:lnTo>
                      <a:pt x="7" y="50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29" name="Freeform 31"/>
              <p:cNvSpPr>
                <a:spLocks/>
              </p:cNvSpPr>
              <p:nvPr/>
            </p:nvSpPr>
            <p:spPr bwMode="auto">
              <a:xfrm>
                <a:off x="1842" y="1234"/>
                <a:ext cx="59" cy="183"/>
              </a:xfrm>
              <a:custGeom>
                <a:avLst/>
                <a:gdLst>
                  <a:gd name="T0" fmla="*/ 0 w 59"/>
                  <a:gd name="T1" fmla="*/ 0 h 183"/>
                  <a:gd name="T2" fmla="*/ 11 w 59"/>
                  <a:gd name="T3" fmla="*/ 29 h 183"/>
                  <a:gd name="T4" fmla="*/ 21 w 59"/>
                  <a:gd name="T5" fmla="*/ 64 h 183"/>
                  <a:gd name="T6" fmla="*/ 0 w 59"/>
                  <a:gd name="T7" fmla="*/ 102 h 183"/>
                  <a:gd name="T8" fmla="*/ 21 w 59"/>
                  <a:gd name="T9" fmla="*/ 183 h 183"/>
                  <a:gd name="T10" fmla="*/ 28 w 59"/>
                  <a:gd name="T11" fmla="*/ 109 h 183"/>
                  <a:gd name="T12" fmla="*/ 52 w 59"/>
                  <a:gd name="T13" fmla="*/ 81 h 183"/>
                  <a:gd name="T14" fmla="*/ 59 w 59"/>
                  <a:gd name="T15" fmla="*/ 46 h 183"/>
                  <a:gd name="T16" fmla="*/ 0 w 59"/>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183">
                    <a:moveTo>
                      <a:pt x="0" y="0"/>
                    </a:moveTo>
                    <a:lnTo>
                      <a:pt x="11" y="29"/>
                    </a:lnTo>
                    <a:lnTo>
                      <a:pt x="21" y="64"/>
                    </a:lnTo>
                    <a:lnTo>
                      <a:pt x="0" y="102"/>
                    </a:lnTo>
                    <a:lnTo>
                      <a:pt x="21" y="183"/>
                    </a:lnTo>
                    <a:lnTo>
                      <a:pt x="28" y="109"/>
                    </a:lnTo>
                    <a:lnTo>
                      <a:pt x="52" y="81"/>
                    </a:lnTo>
                    <a:lnTo>
                      <a:pt x="59"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30" name="Freeform 32"/>
              <p:cNvSpPr>
                <a:spLocks/>
              </p:cNvSpPr>
              <p:nvPr/>
            </p:nvSpPr>
            <p:spPr bwMode="auto">
              <a:xfrm>
                <a:off x="1989" y="1256"/>
                <a:ext cx="73" cy="126"/>
              </a:xfrm>
              <a:custGeom>
                <a:avLst/>
                <a:gdLst>
                  <a:gd name="T0" fmla="*/ 73 w 73"/>
                  <a:gd name="T1" fmla="*/ 0 h 126"/>
                  <a:gd name="T2" fmla="*/ 35 w 73"/>
                  <a:gd name="T3" fmla="*/ 21 h 126"/>
                  <a:gd name="T4" fmla="*/ 0 w 73"/>
                  <a:gd name="T5" fmla="*/ 24 h 126"/>
                  <a:gd name="T6" fmla="*/ 17 w 73"/>
                  <a:gd name="T7" fmla="*/ 45 h 126"/>
                  <a:gd name="T8" fmla="*/ 31 w 73"/>
                  <a:gd name="T9" fmla="*/ 91 h 126"/>
                  <a:gd name="T10" fmla="*/ 21 w 73"/>
                  <a:gd name="T11" fmla="*/ 126 h 126"/>
                  <a:gd name="T12" fmla="*/ 42 w 73"/>
                  <a:gd name="T13" fmla="*/ 112 h 126"/>
                  <a:gd name="T14" fmla="*/ 38 w 73"/>
                  <a:gd name="T15" fmla="*/ 52 h 126"/>
                  <a:gd name="T16" fmla="*/ 73 w 7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26">
                    <a:moveTo>
                      <a:pt x="73" y="0"/>
                    </a:moveTo>
                    <a:lnTo>
                      <a:pt x="35" y="21"/>
                    </a:lnTo>
                    <a:lnTo>
                      <a:pt x="0" y="24"/>
                    </a:lnTo>
                    <a:lnTo>
                      <a:pt x="17" y="45"/>
                    </a:lnTo>
                    <a:lnTo>
                      <a:pt x="31" y="91"/>
                    </a:lnTo>
                    <a:lnTo>
                      <a:pt x="21" y="126"/>
                    </a:lnTo>
                    <a:lnTo>
                      <a:pt x="42" y="112"/>
                    </a:lnTo>
                    <a:lnTo>
                      <a:pt x="38" y="52"/>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31" name="Freeform 33"/>
              <p:cNvSpPr>
                <a:spLocks/>
              </p:cNvSpPr>
              <p:nvPr/>
            </p:nvSpPr>
            <p:spPr bwMode="auto">
              <a:xfrm>
                <a:off x="1933" y="1438"/>
                <a:ext cx="84" cy="67"/>
              </a:xfrm>
              <a:custGeom>
                <a:avLst/>
                <a:gdLst>
                  <a:gd name="T0" fmla="*/ 84 w 84"/>
                  <a:gd name="T1" fmla="*/ 0 h 67"/>
                  <a:gd name="T2" fmla="*/ 52 w 84"/>
                  <a:gd name="T3" fmla="*/ 42 h 67"/>
                  <a:gd name="T4" fmla="*/ 45 w 84"/>
                  <a:gd name="T5" fmla="*/ 67 h 67"/>
                  <a:gd name="T6" fmla="*/ 0 w 84"/>
                  <a:gd name="T7" fmla="*/ 14 h 67"/>
                  <a:gd name="T8" fmla="*/ 38 w 84"/>
                  <a:gd name="T9" fmla="*/ 11 h 67"/>
                  <a:gd name="T10" fmla="*/ 84 w 84"/>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7">
                    <a:moveTo>
                      <a:pt x="84" y="0"/>
                    </a:moveTo>
                    <a:lnTo>
                      <a:pt x="52" y="42"/>
                    </a:lnTo>
                    <a:lnTo>
                      <a:pt x="45" y="67"/>
                    </a:lnTo>
                    <a:lnTo>
                      <a:pt x="0" y="14"/>
                    </a:lnTo>
                    <a:lnTo>
                      <a:pt x="38" y="11"/>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32" name="Freeform 34"/>
              <p:cNvSpPr>
                <a:spLocks/>
              </p:cNvSpPr>
              <p:nvPr/>
            </p:nvSpPr>
            <p:spPr bwMode="auto">
              <a:xfrm>
                <a:off x="1891" y="1280"/>
                <a:ext cx="80" cy="148"/>
              </a:xfrm>
              <a:custGeom>
                <a:avLst/>
                <a:gdLst>
                  <a:gd name="T0" fmla="*/ 42 w 80"/>
                  <a:gd name="T1" fmla="*/ 0 h 148"/>
                  <a:gd name="T2" fmla="*/ 56 w 80"/>
                  <a:gd name="T3" fmla="*/ 18 h 148"/>
                  <a:gd name="T4" fmla="*/ 17 w 80"/>
                  <a:gd name="T5" fmla="*/ 63 h 148"/>
                  <a:gd name="T6" fmla="*/ 28 w 80"/>
                  <a:gd name="T7" fmla="*/ 81 h 148"/>
                  <a:gd name="T8" fmla="*/ 24 w 80"/>
                  <a:gd name="T9" fmla="*/ 120 h 148"/>
                  <a:gd name="T10" fmla="*/ 0 w 80"/>
                  <a:gd name="T11" fmla="*/ 148 h 148"/>
                  <a:gd name="T12" fmla="*/ 80 w 80"/>
                  <a:gd name="T13" fmla="*/ 123 h 148"/>
                  <a:gd name="T14" fmla="*/ 63 w 80"/>
                  <a:gd name="T15" fmla="*/ 102 h 148"/>
                  <a:gd name="T16" fmla="*/ 77 w 80"/>
                  <a:gd name="T17" fmla="*/ 74 h 148"/>
                  <a:gd name="T18" fmla="*/ 42 w 80"/>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48">
                    <a:moveTo>
                      <a:pt x="42" y="0"/>
                    </a:moveTo>
                    <a:lnTo>
                      <a:pt x="56" y="18"/>
                    </a:lnTo>
                    <a:lnTo>
                      <a:pt x="17" y="63"/>
                    </a:lnTo>
                    <a:lnTo>
                      <a:pt x="28" y="81"/>
                    </a:lnTo>
                    <a:lnTo>
                      <a:pt x="24" y="120"/>
                    </a:lnTo>
                    <a:lnTo>
                      <a:pt x="0" y="148"/>
                    </a:lnTo>
                    <a:lnTo>
                      <a:pt x="80" y="123"/>
                    </a:lnTo>
                    <a:lnTo>
                      <a:pt x="63" y="102"/>
                    </a:lnTo>
                    <a:lnTo>
                      <a:pt x="77" y="74"/>
                    </a:lnTo>
                    <a:lnTo>
                      <a:pt x="4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33" name="Freeform 35"/>
              <p:cNvSpPr>
                <a:spLocks/>
              </p:cNvSpPr>
              <p:nvPr/>
            </p:nvSpPr>
            <p:spPr bwMode="auto">
              <a:xfrm>
                <a:off x="1702" y="1266"/>
                <a:ext cx="84" cy="113"/>
              </a:xfrm>
              <a:custGeom>
                <a:avLst/>
                <a:gdLst>
                  <a:gd name="T0" fmla="*/ 84 w 84"/>
                  <a:gd name="T1" fmla="*/ 0 h 113"/>
                  <a:gd name="T2" fmla="*/ 56 w 84"/>
                  <a:gd name="T3" fmla="*/ 11 h 113"/>
                  <a:gd name="T4" fmla="*/ 25 w 84"/>
                  <a:gd name="T5" fmla="*/ 14 h 113"/>
                  <a:gd name="T6" fmla="*/ 32 w 84"/>
                  <a:gd name="T7" fmla="*/ 53 h 113"/>
                  <a:gd name="T8" fmla="*/ 25 w 84"/>
                  <a:gd name="T9" fmla="*/ 84 h 113"/>
                  <a:gd name="T10" fmla="*/ 0 w 84"/>
                  <a:gd name="T11" fmla="*/ 113 h 113"/>
                  <a:gd name="T12" fmla="*/ 42 w 84"/>
                  <a:gd name="T13" fmla="*/ 77 h 113"/>
                  <a:gd name="T14" fmla="*/ 84 w 84"/>
                  <a:gd name="T15" fmla="*/ 0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13">
                    <a:moveTo>
                      <a:pt x="84" y="0"/>
                    </a:moveTo>
                    <a:lnTo>
                      <a:pt x="56" y="11"/>
                    </a:lnTo>
                    <a:lnTo>
                      <a:pt x="25" y="14"/>
                    </a:lnTo>
                    <a:lnTo>
                      <a:pt x="32" y="53"/>
                    </a:lnTo>
                    <a:lnTo>
                      <a:pt x="25" y="84"/>
                    </a:lnTo>
                    <a:lnTo>
                      <a:pt x="0" y="113"/>
                    </a:lnTo>
                    <a:lnTo>
                      <a:pt x="42" y="77"/>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34" name="Freeform 36"/>
              <p:cNvSpPr>
                <a:spLocks/>
              </p:cNvSpPr>
              <p:nvPr/>
            </p:nvSpPr>
            <p:spPr bwMode="auto">
              <a:xfrm>
                <a:off x="1727" y="1350"/>
                <a:ext cx="87" cy="81"/>
              </a:xfrm>
              <a:custGeom>
                <a:avLst/>
                <a:gdLst>
                  <a:gd name="T0" fmla="*/ 87 w 87"/>
                  <a:gd name="T1" fmla="*/ 81 h 81"/>
                  <a:gd name="T2" fmla="*/ 45 w 87"/>
                  <a:gd name="T3" fmla="*/ 50 h 81"/>
                  <a:gd name="T4" fmla="*/ 0 w 87"/>
                  <a:gd name="T5" fmla="*/ 53 h 81"/>
                  <a:gd name="T6" fmla="*/ 24 w 87"/>
                  <a:gd name="T7" fmla="*/ 39 h 81"/>
                  <a:gd name="T8" fmla="*/ 59 w 87"/>
                  <a:gd name="T9" fmla="*/ 0 h 81"/>
                  <a:gd name="T10" fmla="*/ 56 w 87"/>
                  <a:gd name="T11" fmla="*/ 36 h 81"/>
                  <a:gd name="T12" fmla="*/ 87 w 87"/>
                  <a:gd name="T13" fmla="*/ 36 h 81"/>
                  <a:gd name="T14" fmla="*/ 87 w 87"/>
                  <a:gd name="T15" fmla="*/ 81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1">
                    <a:moveTo>
                      <a:pt x="87" y="81"/>
                    </a:moveTo>
                    <a:lnTo>
                      <a:pt x="45" y="50"/>
                    </a:lnTo>
                    <a:lnTo>
                      <a:pt x="0" y="53"/>
                    </a:lnTo>
                    <a:lnTo>
                      <a:pt x="24" y="39"/>
                    </a:lnTo>
                    <a:lnTo>
                      <a:pt x="59" y="0"/>
                    </a:lnTo>
                    <a:lnTo>
                      <a:pt x="56" y="36"/>
                    </a:lnTo>
                    <a:lnTo>
                      <a:pt x="87" y="36"/>
                    </a:lnTo>
                    <a:lnTo>
                      <a:pt x="87" y="8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35" name="Freeform 37"/>
              <p:cNvSpPr>
                <a:spLocks/>
              </p:cNvSpPr>
              <p:nvPr/>
            </p:nvSpPr>
            <p:spPr bwMode="auto">
              <a:xfrm>
                <a:off x="1552" y="1375"/>
                <a:ext cx="133" cy="84"/>
              </a:xfrm>
              <a:custGeom>
                <a:avLst/>
                <a:gdLst>
                  <a:gd name="T0" fmla="*/ 52 w 133"/>
                  <a:gd name="T1" fmla="*/ 0 h 84"/>
                  <a:gd name="T2" fmla="*/ 28 w 133"/>
                  <a:gd name="T3" fmla="*/ 18 h 84"/>
                  <a:gd name="T4" fmla="*/ 0 w 133"/>
                  <a:gd name="T5" fmla="*/ 11 h 84"/>
                  <a:gd name="T6" fmla="*/ 10 w 133"/>
                  <a:gd name="T7" fmla="*/ 53 h 84"/>
                  <a:gd name="T8" fmla="*/ 28 w 133"/>
                  <a:gd name="T9" fmla="*/ 84 h 84"/>
                  <a:gd name="T10" fmla="*/ 24 w 133"/>
                  <a:gd name="T11" fmla="*/ 60 h 84"/>
                  <a:gd name="T12" fmla="*/ 56 w 133"/>
                  <a:gd name="T13" fmla="*/ 42 h 84"/>
                  <a:gd name="T14" fmla="*/ 133 w 133"/>
                  <a:gd name="T15" fmla="*/ 35 h 84"/>
                  <a:gd name="T16" fmla="*/ 52 w 13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84">
                    <a:moveTo>
                      <a:pt x="52" y="0"/>
                    </a:moveTo>
                    <a:lnTo>
                      <a:pt x="28" y="18"/>
                    </a:lnTo>
                    <a:lnTo>
                      <a:pt x="0" y="11"/>
                    </a:lnTo>
                    <a:lnTo>
                      <a:pt x="10" y="53"/>
                    </a:lnTo>
                    <a:lnTo>
                      <a:pt x="28" y="84"/>
                    </a:lnTo>
                    <a:lnTo>
                      <a:pt x="24" y="60"/>
                    </a:lnTo>
                    <a:lnTo>
                      <a:pt x="56" y="42"/>
                    </a:lnTo>
                    <a:lnTo>
                      <a:pt x="133" y="35"/>
                    </a:lnTo>
                    <a:lnTo>
                      <a:pt x="5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36" name="Freeform 38"/>
              <p:cNvSpPr>
                <a:spLocks/>
              </p:cNvSpPr>
              <p:nvPr/>
            </p:nvSpPr>
            <p:spPr bwMode="auto">
              <a:xfrm>
                <a:off x="1601" y="1477"/>
                <a:ext cx="129" cy="98"/>
              </a:xfrm>
              <a:custGeom>
                <a:avLst/>
                <a:gdLst>
                  <a:gd name="T0" fmla="*/ 0 w 129"/>
                  <a:gd name="T1" fmla="*/ 25 h 98"/>
                  <a:gd name="T2" fmla="*/ 31 w 129"/>
                  <a:gd name="T3" fmla="*/ 56 h 98"/>
                  <a:gd name="T4" fmla="*/ 73 w 129"/>
                  <a:gd name="T5" fmla="*/ 70 h 98"/>
                  <a:gd name="T6" fmla="*/ 84 w 129"/>
                  <a:gd name="T7" fmla="*/ 98 h 98"/>
                  <a:gd name="T8" fmla="*/ 115 w 129"/>
                  <a:gd name="T9" fmla="*/ 67 h 98"/>
                  <a:gd name="T10" fmla="*/ 108 w 129"/>
                  <a:gd name="T11" fmla="*/ 32 h 98"/>
                  <a:gd name="T12" fmla="*/ 129 w 129"/>
                  <a:gd name="T13" fmla="*/ 7 h 98"/>
                  <a:gd name="T14" fmla="*/ 94 w 129"/>
                  <a:gd name="T15" fmla="*/ 0 h 98"/>
                  <a:gd name="T16" fmla="*/ 84 w 129"/>
                  <a:gd name="T17" fmla="*/ 42 h 98"/>
                  <a:gd name="T18" fmla="*/ 59 w 129"/>
                  <a:gd name="T19" fmla="*/ 25 h 98"/>
                  <a:gd name="T20" fmla="*/ 0 w 129"/>
                  <a:gd name="T21" fmla="*/ 25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98">
                    <a:moveTo>
                      <a:pt x="0" y="25"/>
                    </a:moveTo>
                    <a:lnTo>
                      <a:pt x="31" y="56"/>
                    </a:lnTo>
                    <a:lnTo>
                      <a:pt x="73" y="70"/>
                    </a:lnTo>
                    <a:lnTo>
                      <a:pt x="84" y="98"/>
                    </a:lnTo>
                    <a:lnTo>
                      <a:pt x="115" y="67"/>
                    </a:lnTo>
                    <a:lnTo>
                      <a:pt x="108" y="32"/>
                    </a:lnTo>
                    <a:lnTo>
                      <a:pt x="129" y="7"/>
                    </a:lnTo>
                    <a:lnTo>
                      <a:pt x="94" y="0"/>
                    </a:lnTo>
                    <a:lnTo>
                      <a:pt x="84" y="42"/>
                    </a:lnTo>
                    <a:lnTo>
                      <a:pt x="59" y="25"/>
                    </a:lnTo>
                    <a:lnTo>
                      <a:pt x="0" y="2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37" name="Freeform 39"/>
              <p:cNvSpPr>
                <a:spLocks/>
              </p:cNvSpPr>
              <p:nvPr/>
            </p:nvSpPr>
            <p:spPr bwMode="auto">
              <a:xfrm>
                <a:off x="1307" y="1642"/>
                <a:ext cx="133" cy="187"/>
              </a:xfrm>
              <a:custGeom>
                <a:avLst/>
                <a:gdLst>
                  <a:gd name="T0" fmla="*/ 0 w 133"/>
                  <a:gd name="T1" fmla="*/ 0 h 187"/>
                  <a:gd name="T2" fmla="*/ 31 w 133"/>
                  <a:gd name="T3" fmla="*/ 25 h 187"/>
                  <a:gd name="T4" fmla="*/ 80 w 133"/>
                  <a:gd name="T5" fmla="*/ 35 h 187"/>
                  <a:gd name="T6" fmla="*/ 126 w 133"/>
                  <a:gd name="T7" fmla="*/ 32 h 187"/>
                  <a:gd name="T8" fmla="*/ 133 w 133"/>
                  <a:gd name="T9" fmla="*/ 60 h 187"/>
                  <a:gd name="T10" fmla="*/ 105 w 133"/>
                  <a:gd name="T11" fmla="*/ 71 h 187"/>
                  <a:gd name="T12" fmla="*/ 101 w 133"/>
                  <a:gd name="T13" fmla="*/ 99 h 187"/>
                  <a:gd name="T14" fmla="*/ 98 w 133"/>
                  <a:gd name="T15" fmla="*/ 130 h 187"/>
                  <a:gd name="T16" fmla="*/ 73 w 133"/>
                  <a:gd name="T17" fmla="*/ 158 h 187"/>
                  <a:gd name="T18" fmla="*/ 28 w 133"/>
                  <a:gd name="T19" fmla="*/ 187 h 187"/>
                  <a:gd name="T20" fmla="*/ 35 w 133"/>
                  <a:gd name="T21" fmla="*/ 158 h 187"/>
                  <a:gd name="T22" fmla="*/ 73 w 133"/>
                  <a:gd name="T23" fmla="*/ 123 h 187"/>
                  <a:gd name="T24" fmla="*/ 56 w 133"/>
                  <a:gd name="T25" fmla="*/ 63 h 187"/>
                  <a:gd name="T26" fmla="*/ 28 w 133"/>
                  <a:gd name="T27" fmla="*/ 46 h 187"/>
                  <a:gd name="T28" fmla="*/ 0 w 133"/>
                  <a:gd name="T29" fmla="*/ 0 h 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3" h="187">
                    <a:moveTo>
                      <a:pt x="0" y="0"/>
                    </a:moveTo>
                    <a:lnTo>
                      <a:pt x="31" y="25"/>
                    </a:lnTo>
                    <a:lnTo>
                      <a:pt x="80" y="35"/>
                    </a:lnTo>
                    <a:lnTo>
                      <a:pt x="126" y="32"/>
                    </a:lnTo>
                    <a:lnTo>
                      <a:pt x="133" y="60"/>
                    </a:lnTo>
                    <a:lnTo>
                      <a:pt x="105" y="71"/>
                    </a:lnTo>
                    <a:lnTo>
                      <a:pt x="101" y="99"/>
                    </a:lnTo>
                    <a:lnTo>
                      <a:pt x="98" y="130"/>
                    </a:lnTo>
                    <a:lnTo>
                      <a:pt x="73" y="158"/>
                    </a:lnTo>
                    <a:lnTo>
                      <a:pt x="28" y="187"/>
                    </a:lnTo>
                    <a:lnTo>
                      <a:pt x="35" y="158"/>
                    </a:lnTo>
                    <a:lnTo>
                      <a:pt x="73" y="123"/>
                    </a:lnTo>
                    <a:lnTo>
                      <a:pt x="56" y="63"/>
                    </a:lnTo>
                    <a:lnTo>
                      <a:pt x="28"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38" name="Freeform 40"/>
              <p:cNvSpPr>
                <a:spLocks/>
              </p:cNvSpPr>
              <p:nvPr/>
            </p:nvSpPr>
            <p:spPr bwMode="auto">
              <a:xfrm>
                <a:off x="1223" y="1642"/>
                <a:ext cx="70" cy="113"/>
              </a:xfrm>
              <a:custGeom>
                <a:avLst/>
                <a:gdLst>
                  <a:gd name="T0" fmla="*/ 0 w 70"/>
                  <a:gd name="T1" fmla="*/ 0 h 113"/>
                  <a:gd name="T2" fmla="*/ 14 w 70"/>
                  <a:gd name="T3" fmla="*/ 42 h 113"/>
                  <a:gd name="T4" fmla="*/ 0 w 70"/>
                  <a:gd name="T5" fmla="*/ 113 h 113"/>
                  <a:gd name="T6" fmla="*/ 42 w 70"/>
                  <a:gd name="T7" fmla="*/ 106 h 113"/>
                  <a:gd name="T8" fmla="*/ 38 w 70"/>
                  <a:gd name="T9" fmla="*/ 74 h 113"/>
                  <a:gd name="T10" fmla="*/ 70 w 70"/>
                  <a:gd name="T11" fmla="*/ 42 h 113"/>
                  <a:gd name="T12" fmla="*/ 0 w 70"/>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13">
                    <a:moveTo>
                      <a:pt x="0" y="0"/>
                    </a:moveTo>
                    <a:lnTo>
                      <a:pt x="14" y="42"/>
                    </a:lnTo>
                    <a:lnTo>
                      <a:pt x="0" y="113"/>
                    </a:lnTo>
                    <a:lnTo>
                      <a:pt x="42" y="106"/>
                    </a:lnTo>
                    <a:lnTo>
                      <a:pt x="38" y="74"/>
                    </a:lnTo>
                    <a:lnTo>
                      <a:pt x="70" y="42"/>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39" name="Freeform 41"/>
              <p:cNvSpPr>
                <a:spLocks/>
              </p:cNvSpPr>
              <p:nvPr/>
            </p:nvSpPr>
            <p:spPr bwMode="auto">
              <a:xfrm>
                <a:off x="1003" y="1572"/>
                <a:ext cx="167" cy="123"/>
              </a:xfrm>
              <a:custGeom>
                <a:avLst/>
                <a:gdLst>
                  <a:gd name="T0" fmla="*/ 167 w 167"/>
                  <a:gd name="T1" fmla="*/ 84 h 123"/>
                  <a:gd name="T2" fmla="*/ 136 w 167"/>
                  <a:gd name="T3" fmla="*/ 123 h 123"/>
                  <a:gd name="T4" fmla="*/ 101 w 167"/>
                  <a:gd name="T5" fmla="*/ 123 h 123"/>
                  <a:gd name="T6" fmla="*/ 63 w 167"/>
                  <a:gd name="T7" fmla="*/ 95 h 123"/>
                  <a:gd name="T8" fmla="*/ 56 w 167"/>
                  <a:gd name="T9" fmla="*/ 60 h 123"/>
                  <a:gd name="T10" fmla="*/ 31 w 167"/>
                  <a:gd name="T11" fmla="*/ 32 h 123"/>
                  <a:gd name="T12" fmla="*/ 0 w 167"/>
                  <a:gd name="T13" fmla="*/ 10 h 123"/>
                  <a:gd name="T14" fmla="*/ 38 w 167"/>
                  <a:gd name="T15" fmla="*/ 0 h 123"/>
                  <a:gd name="T16" fmla="*/ 63 w 167"/>
                  <a:gd name="T17" fmla="*/ 32 h 123"/>
                  <a:gd name="T18" fmla="*/ 73 w 167"/>
                  <a:gd name="T19" fmla="*/ 74 h 123"/>
                  <a:gd name="T20" fmla="*/ 98 w 167"/>
                  <a:gd name="T21" fmla="*/ 98 h 123"/>
                  <a:gd name="T22" fmla="*/ 167 w 167"/>
                  <a:gd name="T23" fmla="*/ 84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 h="123">
                    <a:moveTo>
                      <a:pt x="167" y="84"/>
                    </a:moveTo>
                    <a:lnTo>
                      <a:pt x="136" y="123"/>
                    </a:lnTo>
                    <a:lnTo>
                      <a:pt x="101" y="123"/>
                    </a:lnTo>
                    <a:lnTo>
                      <a:pt x="63" y="95"/>
                    </a:lnTo>
                    <a:lnTo>
                      <a:pt x="56" y="60"/>
                    </a:lnTo>
                    <a:lnTo>
                      <a:pt x="31" y="32"/>
                    </a:lnTo>
                    <a:lnTo>
                      <a:pt x="0" y="10"/>
                    </a:lnTo>
                    <a:lnTo>
                      <a:pt x="38" y="0"/>
                    </a:lnTo>
                    <a:lnTo>
                      <a:pt x="63" y="32"/>
                    </a:lnTo>
                    <a:lnTo>
                      <a:pt x="73" y="74"/>
                    </a:lnTo>
                    <a:lnTo>
                      <a:pt x="98" y="98"/>
                    </a:lnTo>
                    <a:lnTo>
                      <a:pt x="167" y="8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40" name="Freeform 42"/>
              <p:cNvSpPr>
                <a:spLocks/>
              </p:cNvSpPr>
              <p:nvPr/>
            </p:nvSpPr>
            <p:spPr bwMode="auto">
              <a:xfrm>
                <a:off x="814" y="1604"/>
                <a:ext cx="73" cy="161"/>
              </a:xfrm>
              <a:custGeom>
                <a:avLst/>
                <a:gdLst>
                  <a:gd name="T0" fmla="*/ 21 w 73"/>
                  <a:gd name="T1" fmla="*/ 0 h 161"/>
                  <a:gd name="T2" fmla="*/ 0 w 73"/>
                  <a:gd name="T3" fmla="*/ 21 h 161"/>
                  <a:gd name="T4" fmla="*/ 24 w 73"/>
                  <a:gd name="T5" fmla="*/ 42 h 161"/>
                  <a:gd name="T6" fmla="*/ 28 w 73"/>
                  <a:gd name="T7" fmla="*/ 87 h 161"/>
                  <a:gd name="T8" fmla="*/ 7 w 73"/>
                  <a:gd name="T9" fmla="*/ 123 h 161"/>
                  <a:gd name="T10" fmla="*/ 45 w 73"/>
                  <a:gd name="T11" fmla="*/ 144 h 161"/>
                  <a:gd name="T12" fmla="*/ 63 w 73"/>
                  <a:gd name="T13" fmla="*/ 161 h 161"/>
                  <a:gd name="T14" fmla="*/ 73 w 73"/>
                  <a:gd name="T15" fmla="*/ 116 h 161"/>
                  <a:gd name="T16" fmla="*/ 45 w 73"/>
                  <a:gd name="T17" fmla="*/ 116 h 161"/>
                  <a:gd name="T18" fmla="*/ 59 w 73"/>
                  <a:gd name="T19" fmla="*/ 63 h 161"/>
                  <a:gd name="T20" fmla="*/ 42 w 73"/>
                  <a:gd name="T21" fmla="*/ 49 h 161"/>
                  <a:gd name="T22" fmla="*/ 21 w 73"/>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161">
                    <a:moveTo>
                      <a:pt x="21" y="0"/>
                    </a:moveTo>
                    <a:lnTo>
                      <a:pt x="0" y="21"/>
                    </a:lnTo>
                    <a:lnTo>
                      <a:pt x="24" y="42"/>
                    </a:lnTo>
                    <a:lnTo>
                      <a:pt x="28" y="87"/>
                    </a:lnTo>
                    <a:lnTo>
                      <a:pt x="7" y="123"/>
                    </a:lnTo>
                    <a:lnTo>
                      <a:pt x="45" y="144"/>
                    </a:lnTo>
                    <a:lnTo>
                      <a:pt x="63" y="161"/>
                    </a:lnTo>
                    <a:lnTo>
                      <a:pt x="73" y="116"/>
                    </a:lnTo>
                    <a:lnTo>
                      <a:pt x="45" y="116"/>
                    </a:lnTo>
                    <a:lnTo>
                      <a:pt x="59" y="63"/>
                    </a:lnTo>
                    <a:lnTo>
                      <a:pt x="42" y="49"/>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41" name="Freeform 43"/>
              <p:cNvSpPr>
                <a:spLocks/>
              </p:cNvSpPr>
              <p:nvPr/>
            </p:nvSpPr>
            <p:spPr bwMode="auto">
              <a:xfrm>
                <a:off x="968" y="1674"/>
                <a:ext cx="108" cy="116"/>
              </a:xfrm>
              <a:custGeom>
                <a:avLst/>
                <a:gdLst>
                  <a:gd name="T0" fmla="*/ 10 w 108"/>
                  <a:gd name="T1" fmla="*/ 0 h 116"/>
                  <a:gd name="T2" fmla="*/ 0 w 108"/>
                  <a:gd name="T3" fmla="*/ 31 h 116"/>
                  <a:gd name="T4" fmla="*/ 17 w 108"/>
                  <a:gd name="T5" fmla="*/ 53 h 116"/>
                  <a:gd name="T6" fmla="*/ 35 w 108"/>
                  <a:gd name="T7" fmla="*/ 84 h 116"/>
                  <a:gd name="T8" fmla="*/ 63 w 108"/>
                  <a:gd name="T9" fmla="*/ 105 h 116"/>
                  <a:gd name="T10" fmla="*/ 108 w 108"/>
                  <a:gd name="T11" fmla="*/ 116 h 116"/>
                  <a:gd name="T12" fmla="*/ 63 w 108"/>
                  <a:gd name="T13" fmla="*/ 70 h 116"/>
                  <a:gd name="T14" fmla="*/ 77 w 108"/>
                  <a:gd name="T15" fmla="*/ 35 h 116"/>
                  <a:gd name="T16" fmla="*/ 45 w 108"/>
                  <a:gd name="T17" fmla="*/ 49 h 116"/>
                  <a:gd name="T18" fmla="*/ 10 w 108"/>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16">
                    <a:moveTo>
                      <a:pt x="10" y="0"/>
                    </a:moveTo>
                    <a:lnTo>
                      <a:pt x="0" y="31"/>
                    </a:lnTo>
                    <a:lnTo>
                      <a:pt x="17" y="53"/>
                    </a:lnTo>
                    <a:lnTo>
                      <a:pt x="35" y="84"/>
                    </a:lnTo>
                    <a:lnTo>
                      <a:pt x="63" y="105"/>
                    </a:lnTo>
                    <a:lnTo>
                      <a:pt x="108" y="116"/>
                    </a:lnTo>
                    <a:lnTo>
                      <a:pt x="63" y="70"/>
                    </a:lnTo>
                    <a:lnTo>
                      <a:pt x="77" y="35"/>
                    </a:lnTo>
                    <a:lnTo>
                      <a:pt x="45" y="49"/>
                    </a:lnTo>
                    <a:lnTo>
                      <a:pt x="1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36883" name="Group 44"/>
            <p:cNvGrpSpPr>
              <a:grpSpLocks/>
            </p:cNvGrpSpPr>
            <p:nvPr/>
          </p:nvGrpSpPr>
          <p:grpSpPr bwMode="auto">
            <a:xfrm>
              <a:off x="709" y="984"/>
              <a:ext cx="867" cy="429"/>
              <a:chOff x="709" y="984"/>
              <a:chExt cx="867" cy="429"/>
            </a:xfrm>
          </p:grpSpPr>
          <p:sp>
            <p:nvSpPr>
              <p:cNvPr id="36920" name="Freeform 45"/>
              <p:cNvSpPr>
                <a:spLocks/>
              </p:cNvSpPr>
              <p:nvPr/>
            </p:nvSpPr>
            <p:spPr bwMode="auto">
              <a:xfrm>
                <a:off x="709" y="984"/>
                <a:ext cx="867" cy="429"/>
              </a:xfrm>
              <a:custGeom>
                <a:avLst/>
                <a:gdLst>
                  <a:gd name="T0" fmla="*/ 147 w 867"/>
                  <a:gd name="T1" fmla="*/ 0 h 429"/>
                  <a:gd name="T2" fmla="*/ 115 w 867"/>
                  <a:gd name="T3" fmla="*/ 31 h 429"/>
                  <a:gd name="T4" fmla="*/ 77 w 867"/>
                  <a:gd name="T5" fmla="*/ 52 h 429"/>
                  <a:gd name="T6" fmla="*/ 66 w 867"/>
                  <a:gd name="T7" fmla="*/ 98 h 429"/>
                  <a:gd name="T8" fmla="*/ 31 w 867"/>
                  <a:gd name="T9" fmla="*/ 123 h 429"/>
                  <a:gd name="T10" fmla="*/ 0 w 867"/>
                  <a:gd name="T11" fmla="*/ 137 h 429"/>
                  <a:gd name="T12" fmla="*/ 35 w 867"/>
                  <a:gd name="T13" fmla="*/ 165 h 429"/>
                  <a:gd name="T14" fmla="*/ 49 w 867"/>
                  <a:gd name="T15" fmla="*/ 204 h 429"/>
                  <a:gd name="T16" fmla="*/ 80 w 867"/>
                  <a:gd name="T17" fmla="*/ 221 h 429"/>
                  <a:gd name="T18" fmla="*/ 115 w 867"/>
                  <a:gd name="T19" fmla="*/ 232 h 429"/>
                  <a:gd name="T20" fmla="*/ 154 w 867"/>
                  <a:gd name="T21" fmla="*/ 218 h 429"/>
                  <a:gd name="T22" fmla="*/ 203 w 867"/>
                  <a:gd name="T23" fmla="*/ 232 h 429"/>
                  <a:gd name="T24" fmla="*/ 262 w 867"/>
                  <a:gd name="T25" fmla="*/ 214 h 429"/>
                  <a:gd name="T26" fmla="*/ 329 w 867"/>
                  <a:gd name="T27" fmla="*/ 242 h 429"/>
                  <a:gd name="T28" fmla="*/ 374 w 867"/>
                  <a:gd name="T29" fmla="*/ 239 h 429"/>
                  <a:gd name="T30" fmla="*/ 416 w 867"/>
                  <a:gd name="T31" fmla="*/ 263 h 429"/>
                  <a:gd name="T32" fmla="*/ 454 w 867"/>
                  <a:gd name="T33" fmla="*/ 277 h 429"/>
                  <a:gd name="T34" fmla="*/ 493 w 867"/>
                  <a:gd name="T35" fmla="*/ 263 h 429"/>
                  <a:gd name="T36" fmla="*/ 507 w 867"/>
                  <a:gd name="T37" fmla="*/ 291 h 429"/>
                  <a:gd name="T38" fmla="*/ 542 w 867"/>
                  <a:gd name="T39" fmla="*/ 288 h 429"/>
                  <a:gd name="T40" fmla="*/ 535 w 867"/>
                  <a:gd name="T41" fmla="*/ 327 h 429"/>
                  <a:gd name="T42" fmla="*/ 584 w 867"/>
                  <a:gd name="T43" fmla="*/ 344 h 429"/>
                  <a:gd name="T44" fmla="*/ 643 w 867"/>
                  <a:gd name="T45" fmla="*/ 365 h 429"/>
                  <a:gd name="T46" fmla="*/ 657 w 867"/>
                  <a:gd name="T47" fmla="*/ 393 h 429"/>
                  <a:gd name="T48" fmla="*/ 696 w 867"/>
                  <a:gd name="T49" fmla="*/ 400 h 429"/>
                  <a:gd name="T50" fmla="*/ 724 w 867"/>
                  <a:gd name="T51" fmla="*/ 429 h 429"/>
                  <a:gd name="T52" fmla="*/ 759 w 867"/>
                  <a:gd name="T53" fmla="*/ 414 h 429"/>
                  <a:gd name="T54" fmla="*/ 790 w 867"/>
                  <a:gd name="T55" fmla="*/ 411 h 429"/>
                  <a:gd name="T56" fmla="*/ 811 w 867"/>
                  <a:gd name="T57" fmla="*/ 369 h 429"/>
                  <a:gd name="T58" fmla="*/ 867 w 867"/>
                  <a:gd name="T59" fmla="*/ 351 h 429"/>
                  <a:gd name="T60" fmla="*/ 839 w 867"/>
                  <a:gd name="T61" fmla="*/ 305 h 429"/>
                  <a:gd name="T62" fmla="*/ 853 w 867"/>
                  <a:gd name="T63" fmla="*/ 263 h 429"/>
                  <a:gd name="T64" fmla="*/ 832 w 867"/>
                  <a:gd name="T65" fmla="*/ 214 h 429"/>
                  <a:gd name="T66" fmla="*/ 843 w 867"/>
                  <a:gd name="T67" fmla="*/ 189 h 429"/>
                  <a:gd name="T68" fmla="*/ 804 w 867"/>
                  <a:gd name="T69" fmla="*/ 189 h 429"/>
                  <a:gd name="T70" fmla="*/ 783 w 867"/>
                  <a:gd name="T71" fmla="*/ 165 h 429"/>
                  <a:gd name="T72" fmla="*/ 745 w 867"/>
                  <a:gd name="T73" fmla="*/ 182 h 429"/>
                  <a:gd name="T74" fmla="*/ 710 w 867"/>
                  <a:gd name="T75" fmla="*/ 168 h 429"/>
                  <a:gd name="T76" fmla="*/ 682 w 867"/>
                  <a:gd name="T77" fmla="*/ 147 h 429"/>
                  <a:gd name="T78" fmla="*/ 622 w 867"/>
                  <a:gd name="T79" fmla="*/ 144 h 429"/>
                  <a:gd name="T80" fmla="*/ 607 w 867"/>
                  <a:gd name="T81" fmla="*/ 225 h 429"/>
                  <a:gd name="T82" fmla="*/ 633 w 867"/>
                  <a:gd name="T83" fmla="*/ 228 h 429"/>
                  <a:gd name="T84" fmla="*/ 633 w 867"/>
                  <a:gd name="T85" fmla="*/ 267 h 429"/>
                  <a:gd name="T86" fmla="*/ 615 w 867"/>
                  <a:gd name="T87" fmla="*/ 298 h 429"/>
                  <a:gd name="T88" fmla="*/ 600 w 867"/>
                  <a:gd name="T89" fmla="*/ 264 h 429"/>
                  <a:gd name="T90" fmla="*/ 597 w 867"/>
                  <a:gd name="T91" fmla="*/ 246 h 429"/>
                  <a:gd name="T92" fmla="*/ 607 w 867"/>
                  <a:gd name="T93" fmla="*/ 225 h 429"/>
                  <a:gd name="T94" fmla="*/ 622 w 867"/>
                  <a:gd name="T95" fmla="*/ 145 h 429"/>
                  <a:gd name="T96" fmla="*/ 577 w 867"/>
                  <a:gd name="T97" fmla="*/ 144 h 429"/>
                  <a:gd name="T98" fmla="*/ 538 w 867"/>
                  <a:gd name="T99" fmla="*/ 154 h 429"/>
                  <a:gd name="T100" fmla="*/ 503 w 867"/>
                  <a:gd name="T101" fmla="*/ 140 h 429"/>
                  <a:gd name="T102" fmla="*/ 489 w 867"/>
                  <a:gd name="T103" fmla="*/ 95 h 429"/>
                  <a:gd name="T104" fmla="*/ 451 w 867"/>
                  <a:gd name="T105" fmla="*/ 84 h 429"/>
                  <a:gd name="T106" fmla="*/ 433 w 867"/>
                  <a:gd name="T107" fmla="*/ 59 h 429"/>
                  <a:gd name="T108" fmla="*/ 385 w 867"/>
                  <a:gd name="T109" fmla="*/ 49 h 429"/>
                  <a:gd name="T110" fmla="*/ 357 w 867"/>
                  <a:gd name="T111" fmla="*/ 28 h 429"/>
                  <a:gd name="T112" fmla="*/ 329 w 867"/>
                  <a:gd name="T113" fmla="*/ 38 h 429"/>
                  <a:gd name="T114" fmla="*/ 297 w 867"/>
                  <a:gd name="T115" fmla="*/ 28 h 429"/>
                  <a:gd name="T116" fmla="*/ 273 w 867"/>
                  <a:gd name="T117" fmla="*/ 52 h 429"/>
                  <a:gd name="T118" fmla="*/ 245 w 867"/>
                  <a:gd name="T119" fmla="*/ 49 h 429"/>
                  <a:gd name="T120" fmla="*/ 234 w 867"/>
                  <a:gd name="T121" fmla="*/ 17 h 429"/>
                  <a:gd name="T122" fmla="*/ 199 w 867"/>
                  <a:gd name="T123" fmla="*/ 7 h 429"/>
                  <a:gd name="T124" fmla="*/ 147 w 867"/>
                  <a:gd name="T125" fmla="*/ 0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7" h="429">
                    <a:moveTo>
                      <a:pt x="147" y="0"/>
                    </a:moveTo>
                    <a:lnTo>
                      <a:pt x="115" y="31"/>
                    </a:lnTo>
                    <a:lnTo>
                      <a:pt x="77" y="52"/>
                    </a:lnTo>
                    <a:lnTo>
                      <a:pt x="66" y="98"/>
                    </a:lnTo>
                    <a:lnTo>
                      <a:pt x="31" y="123"/>
                    </a:lnTo>
                    <a:lnTo>
                      <a:pt x="0" y="137"/>
                    </a:lnTo>
                    <a:lnTo>
                      <a:pt x="35" y="165"/>
                    </a:lnTo>
                    <a:lnTo>
                      <a:pt x="49" y="204"/>
                    </a:lnTo>
                    <a:lnTo>
                      <a:pt x="80" y="221"/>
                    </a:lnTo>
                    <a:lnTo>
                      <a:pt x="115" y="232"/>
                    </a:lnTo>
                    <a:lnTo>
                      <a:pt x="154" y="218"/>
                    </a:lnTo>
                    <a:lnTo>
                      <a:pt x="203" y="232"/>
                    </a:lnTo>
                    <a:lnTo>
                      <a:pt x="262" y="214"/>
                    </a:lnTo>
                    <a:lnTo>
                      <a:pt x="329" y="242"/>
                    </a:lnTo>
                    <a:lnTo>
                      <a:pt x="374" y="239"/>
                    </a:lnTo>
                    <a:lnTo>
                      <a:pt x="416" y="263"/>
                    </a:lnTo>
                    <a:lnTo>
                      <a:pt x="454" y="277"/>
                    </a:lnTo>
                    <a:lnTo>
                      <a:pt x="493" y="263"/>
                    </a:lnTo>
                    <a:lnTo>
                      <a:pt x="507" y="291"/>
                    </a:lnTo>
                    <a:lnTo>
                      <a:pt x="542" y="288"/>
                    </a:lnTo>
                    <a:lnTo>
                      <a:pt x="535" y="327"/>
                    </a:lnTo>
                    <a:lnTo>
                      <a:pt x="584" y="344"/>
                    </a:lnTo>
                    <a:lnTo>
                      <a:pt x="643" y="365"/>
                    </a:lnTo>
                    <a:lnTo>
                      <a:pt x="657" y="393"/>
                    </a:lnTo>
                    <a:lnTo>
                      <a:pt x="696" y="400"/>
                    </a:lnTo>
                    <a:lnTo>
                      <a:pt x="724" y="429"/>
                    </a:lnTo>
                    <a:lnTo>
                      <a:pt x="759" y="414"/>
                    </a:lnTo>
                    <a:lnTo>
                      <a:pt x="790" y="411"/>
                    </a:lnTo>
                    <a:lnTo>
                      <a:pt x="811" y="369"/>
                    </a:lnTo>
                    <a:lnTo>
                      <a:pt x="867" y="351"/>
                    </a:lnTo>
                    <a:lnTo>
                      <a:pt x="839" y="305"/>
                    </a:lnTo>
                    <a:lnTo>
                      <a:pt x="853" y="263"/>
                    </a:lnTo>
                    <a:lnTo>
                      <a:pt x="832" y="214"/>
                    </a:lnTo>
                    <a:lnTo>
                      <a:pt x="843" y="189"/>
                    </a:lnTo>
                    <a:lnTo>
                      <a:pt x="804" y="189"/>
                    </a:lnTo>
                    <a:lnTo>
                      <a:pt x="783" y="165"/>
                    </a:lnTo>
                    <a:lnTo>
                      <a:pt x="745" y="182"/>
                    </a:lnTo>
                    <a:lnTo>
                      <a:pt x="710" y="168"/>
                    </a:lnTo>
                    <a:lnTo>
                      <a:pt x="682" y="147"/>
                    </a:lnTo>
                    <a:lnTo>
                      <a:pt x="622" y="144"/>
                    </a:lnTo>
                    <a:lnTo>
                      <a:pt x="607" y="225"/>
                    </a:lnTo>
                    <a:lnTo>
                      <a:pt x="633" y="228"/>
                    </a:lnTo>
                    <a:lnTo>
                      <a:pt x="633" y="267"/>
                    </a:lnTo>
                    <a:lnTo>
                      <a:pt x="615" y="298"/>
                    </a:lnTo>
                    <a:lnTo>
                      <a:pt x="600" y="264"/>
                    </a:lnTo>
                    <a:lnTo>
                      <a:pt x="597" y="246"/>
                    </a:lnTo>
                    <a:lnTo>
                      <a:pt x="607" y="225"/>
                    </a:lnTo>
                    <a:lnTo>
                      <a:pt x="622" y="145"/>
                    </a:lnTo>
                    <a:lnTo>
                      <a:pt x="577" y="144"/>
                    </a:lnTo>
                    <a:lnTo>
                      <a:pt x="538" y="154"/>
                    </a:lnTo>
                    <a:lnTo>
                      <a:pt x="503" y="140"/>
                    </a:lnTo>
                    <a:lnTo>
                      <a:pt x="489" y="95"/>
                    </a:lnTo>
                    <a:lnTo>
                      <a:pt x="451" y="84"/>
                    </a:lnTo>
                    <a:lnTo>
                      <a:pt x="433" y="59"/>
                    </a:lnTo>
                    <a:lnTo>
                      <a:pt x="385" y="49"/>
                    </a:lnTo>
                    <a:lnTo>
                      <a:pt x="357" y="28"/>
                    </a:lnTo>
                    <a:lnTo>
                      <a:pt x="329" y="38"/>
                    </a:lnTo>
                    <a:lnTo>
                      <a:pt x="297" y="28"/>
                    </a:lnTo>
                    <a:lnTo>
                      <a:pt x="273" y="52"/>
                    </a:lnTo>
                    <a:lnTo>
                      <a:pt x="245" y="49"/>
                    </a:lnTo>
                    <a:lnTo>
                      <a:pt x="234" y="17"/>
                    </a:lnTo>
                    <a:lnTo>
                      <a:pt x="199" y="7"/>
                    </a:lnTo>
                    <a:lnTo>
                      <a:pt x="147"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21" name="Freeform 46"/>
              <p:cNvSpPr>
                <a:spLocks/>
              </p:cNvSpPr>
              <p:nvPr/>
            </p:nvSpPr>
            <p:spPr bwMode="auto">
              <a:xfrm>
                <a:off x="1160" y="1138"/>
                <a:ext cx="223" cy="50"/>
              </a:xfrm>
              <a:custGeom>
                <a:avLst/>
                <a:gdLst>
                  <a:gd name="T0" fmla="*/ 146 w 223"/>
                  <a:gd name="T1" fmla="*/ 7 h 50"/>
                  <a:gd name="T2" fmla="*/ 171 w 223"/>
                  <a:gd name="T3" fmla="*/ 0 h 50"/>
                  <a:gd name="T4" fmla="*/ 185 w 223"/>
                  <a:gd name="T5" fmla="*/ 9 h 50"/>
                  <a:gd name="T6" fmla="*/ 220 w 223"/>
                  <a:gd name="T7" fmla="*/ 16 h 50"/>
                  <a:gd name="T8" fmla="*/ 223 w 223"/>
                  <a:gd name="T9" fmla="*/ 40 h 50"/>
                  <a:gd name="T10" fmla="*/ 184 w 223"/>
                  <a:gd name="T11" fmla="*/ 25 h 50"/>
                  <a:gd name="T12" fmla="*/ 156 w 223"/>
                  <a:gd name="T13" fmla="*/ 50 h 50"/>
                  <a:gd name="T14" fmla="*/ 83 w 223"/>
                  <a:gd name="T15" fmla="*/ 50 h 50"/>
                  <a:gd name="T16" fmla="*/ 0 w 223"/>
                  <a:gd name="T17" fmla="*/ 12 h 50"/>
                  <a:gd name="T18" fmla="*/ 119 w 223"/>
                  <a:gd name="T19" fmla="*/ 35 h 50"/>
                  <a:gd name="T20" fmla="*/ 146 w 223"/>
                  <a:gd name="T21" fmla="*/ 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50">
                    <a:moveTo>
                      <a:pt x="146" y="7"/>
                    </a:moveTo>
                    <a:lnTo>
                      <a:pt x="171" y="0"/>
                    </a:lnTo>
                    <a:lnTo>
                      <a:pt x="185" y="9"/>
                    </a:lnTo>
                    <a:lnTo>
                      <a:pt x="220" y="16"/>
                    </a:lnTo>
                    <a:lnTo>
                      <a:pt x="223" y="40"/>
                    </a:lnTo>
                    <a:lnTo>
                      <a:pt x="184" y="25"/>
                    </a:lnTo>
                    <a:lnTo>
                      <a:pt x="156" y="50"/>
                    </a:lnTo>
                    <a:lnTo>
                      <a:pt x="83" y="50"/>
                    </a:lnTo>
                    <a:lnTo>
                      <a:pt x="0" y="12"/>
                    </a:lnTo>
                    <a:lnTo>
                      <a:pt x="119" y="35"/>
                    </a:lnTo>
                    <a:lnTo>
                      <a:pt x="146" y="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22" name="Freeform 47"/>
              <p:cNvSpPr>
                <a:spLocks/>
              </p:cNvSpPr>
              <p:nvPr/>
            </p:nvSpPr>
            <p:spPr bwMode="auto">
              <a:xfrm>
                <a:off x="1432" y="1197"/>
                <a:ext cx="112" cy="109"/>
              </a:xfrm>
              <a:custGeom>
                <a:avLst/>
                <a:gdLst>
                  <a:gd name="T0" fmla="*/ 0 w 112"/>
                  <a:gd name="T1" fmla="*/ 0 h 109"/>
                  <a:gd name="T2" fmla="*/ 21 w 112"/>
                  <a:gd name="T3" fmla="*/ 14 h 109"/>
                  <a:gd name="T4" fmla="*/ 24 w 112"/>
                  <a:gd name="T5" fmla="*/ 70 h 109"/>
                  <a:gd name="T6" fmla="*/ 49 w 112"/>
                  <a:gd name="T7" fmla="*/ 77 h 109"/>
                  <a:gd name="T8" fmla="*/ 56 w 112"/>
                  <a:gd name="T9" fmla="*/ 109 h 109"/>
                  <a:gd name="T10" fmla="*/ 80 w 112"/>
                  <a:gd name="T11" fmla="*/ 77 h 109"/>
                  <a:gd name="T12" fmla="*/ 112 w 112"/>
                  <a:gd name="T13" fmla="*/ 56 h 109"/>
                  <a:gd name="T14" fmla="*/ 73 w 112"/>
                  <a:gd name="T15" fmla="*/ 39 h 109"/>
                  <a:gd name="T16" fmla="*/ 91 w 112"/>
                  <a:gd name="T17" fmla="*/ 7 h 109"/>
                  <a:gd name="T18" fmla="*/ 66 w 112"/>
                  <a:gd name="T19" fmla="*/ 0 h 109"/>
                  <a:gd name="T20" fmla="*/ 52 w 112"/>
                  <a:gd name="T21" fmla="*/ 14 h 109"/>
                  <a:gd name="T22" fmla="*/ 0 w 112"/>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109">
                    <a:moveTo>
                      <a:pt x="0" y="0"/>
                    </a:moveTo>
                    <a:lnTo>
                      <a:pt x="21" y="14"/>
                    </a:lnTo>
                    <a:lnTo>
                      <a:pt x="24" y="70"/>
                    </a:lnTo>
                    <a:lnTo>
                      <a:pt x="49" y="77"/>
                    </a:lnTo>
                    <a:lnTo>
                      <a:pt x="56" y="109"/>
                    </a:lnTo>
                    <a:lnTo>
                      <a:pt x="80" y="77"/>
                    </a:lnTo>
                    <a:lnTo>
                      <a:pt x="112" y="56"/>
                    </a:lnTo>
                    <a:lnTo>
                      <a:pt x="73" y="39"/>
                    </a:lnTo>
                    <a:lnTo>
                      <a:pt x="91" y="7"/>
                    </a:lnTo>
                    <a:lnTo>
                      <a:pt x="66" y="0"/>
                    </a:lnTo>
                    <a:lnTo>
                      <a:pt x="52" y="1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23" name="Freeform 48"/>
              <p:cNvSpPr>
                <a:spLocks/>
              </p:cNvSpPr>
              <p:nvPr/>
            </p:nvSpPr>
            <p:spPr bwMode="auto">
              <a:xfrm>
                <a:off x="1369" y="1267"/>
                <a:ext cx="63" cy="102"/>
              </a:xfrm>
              <a:custGeom>
                <a:avLst/>
                <a:gdLst>
                  <a:gd name="T0" fmla="*/ 21 w 63"/>
                  <a:gd name="T1" fmla="*/ 0 h 102"/>
                  <a:gd name="T2" fmla="*/ 0 w 63"/>
                  <a:gd name="T3" fmla="*/ 25 h 102"/>
                  <a:gd name="T4" fmla="*/ 17 w 63"/>
                  <a:gd name="T5" fmla="*/ 46 h 102"/>
                  <a:gd name="T6" fmla="*/ 10 w 63"/>
                  <a:gd name="T7" fmla="*/ 92 h 102"/>
                  <a:gd name="T8" fmla="*/ 59 w 63"/>
                  <a:gd name="T9" fmla="*/ 102 h 102"/>
                  <a:gd name="T10" fmla="*/ 42 w 63"/>
                  <a:gd name="T11" fmla="*/ 56 h 102"/>
                  <a:gd name="T12" fmla="*/ 63 w 63"/>
                  <a:gd name="T13" fmla="*/ 21 h 102"/>
                  <a:gd name="T14" fmla="*/ 21 w 63"/>
                  <a:gd name="T15" fmla="*/ 0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102">
                    <a:moveTo>
                      <a:pt x="21" y="0"/>
                    </a:moveTo>
                    <a:lnTo>
                      <a:pt x="0" y="25"/>
                    </a:lnTo>
                    <a:lnTo>
                      <a:pt x="17" y="46"/>
                    </a:lnTo>
                    <a:lnTo>
                      <a:pt x="10" y="92"/>
                    </a:lnTo>
                    <a:lnTo>
                      <a:pt x="59" y="102"/>
                    </a:lnTo>
                    <a:lnTo>
                      <a:pt x="42" y="56"/>
                    </a:lnTo>
                    <a:lnTo>
                      <a:pt x="63" y="21"/>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24" name="Freeform 49"/>
              <p:cNvSpPr>
                <a:spLocks/>
              </p:cNvSpPr>
              <p:nvPr/>
            </p:nvSpPr>
            <p:spPr bwMode="auto">
              <a:xfrm>
                <a:off x="1005" y="1032"/>
                <a:ext cx="140" cy="74"/>
              </a:xfrm>
              <a:custGeom>
                <a:avLst/>
                <a:gdLst>
                  <a:gd name="T0" fmla="*/ 0 w 140"/>
                  <a:gd name="T1" fmla="*/ 14 h 74"/>
                  <a:gd name="T2" fmla="*/ 10 w 140"/>
                  <a:gd name="T3" fmla="*/ 0 h 74"/>
                  <a:gd name="T4" fmla="*/ 35 w 140"/>
                  <a:gd name="T5" fmla="*/ 10 h 74"/>
                  <a:gd name="T6" fmla="*/ 52 w 140"/>
                  <a:gd name="T7" fmla="*/ 3 h 74"/>
                  <a:gd name="T8" fmla="*/ 63 w 140"/>
                  <a:gd name="T9" fmla="*/ 14 h 74"/>
                  <a:gd name="T10" fmla="*/ 87 w 140"/>
                  <a:gd name="T11" fmla="*/ 24 h 74"/>
                  <a:gd name="T12" fmla="*/ 108 w 140"/>
                  <a:gd name="T13" fmla="*/ 45 h 74"/>
                  <a:gd name="T14" fmla="*/ 133 w 140"/>
                  <a:gd name="T15" fmla="*/ 52 h 74"/>
                  <a:gd name="T16" fmla="*/ 140 w 140"/>
                  <a:gd name="T17" fmla="*/ 74 h 74"/>
                  <a:gd name="T18" fmla="*/ 115 w 140"/>
                  <a:gd name="T19" fmla="*/ 66 h 74"/>
                  <a:gd name="T20" fmla="*/ 59 w 140"/>
                  <a:gd name="T21" fmla="*/ 42 h 74"/>
                  <a:gd name="T22" fmla="*/ 21 w 140"/>
                  <a:gd name="T23" fmla="*/ 63 h 74"/>
                  <a:gd name="T24" fmla="*/ 0 w 140"/>
                  <a:gd name="T25" fmla="*/ 1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4">
                    <a:moveTo>
                      <a:pt x="0" y="14"/>
                    </a:moveTo>
                    <a:lnTo>
                      <a:pt x="10" y="0"/>
                    </a:lnTo>
                    <a:lnTo>
                      <a:pt x="35" y="10"/>
                    </a:lnTo>
                    <a:lnTo>
                      <a:pt x="52" y="3"/>
                    </a:lnTo>
                    <a:lnTo>
                      <a:pt x="63" y="14"/>
                    </a:lnTo>
                    <a:lnTo>
                      <a:pt x="87" y="24"/>
                    </a:lnTo>
                    <a:lnTo>
                      <a:pt x="108" y="45"/>
                    </a:lnTo>
                    <a:lnTo>
                      <a:pt x="133" y="52"/>
                    </a:lnTo>
                    <a:lnTo>
                      <a:pt x="140" y="74"/>
                    </a:lnTo>
                    <a:lnTo>
                      <a:pt x="115" y="66"/>
                    </a:lnTo>
                    <a:lnTo>
                      <a:pt x="59" y="42"/>
                    </a:lnTo>
                    <a:lnTo>
                      <a:pt x="21" y="63"/>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25" name="Freeform 50"/>
              <p:cNvSpPr>
                <a:spLocks/>
              </p:cNvSpPr>
              <p:nvPr/>
            </p:nvSpPr>
            <p:spPr bwMode="auto">
              <a:xfrm>
                <a:off x="1022" y="1148"/>
                <a:ext cx="102" cy="66"/>
              </a:xfrm>
              <a:custGeom>
                <a:avLst/>
                <a:gdLst>
                  <a:gd name="T0" fmla="*/ 0 w 102"/>
                  <a:gd name="T1" fmla="*/ 0 h 66"/>
                  <a:gd name="T2" fmla="*/ 7 w 102"/>
                  <a:gd name="T3" fmla="*/ 28 h 66"/>
                  <a:gd name="T4" fmla="*/ 32 w 102"/>
                  <a:gd name="T5" fmla="*/ 42 h 66"/>
                  <a:gd name="T6" fmla="*/ 81 w 102"/>
                  <a:gd name="T7" fmla="*/ 42 h 66"/>
                  <a:gd name="T8" fmla="*/ 102 w 102"/>
                  <a:gd name="T9" fmla="*/ 66 h 66"/>
                  <a:gd name="T10" fmla="*/ 88 w 102"/>
                  <a:gd name="T11" fmla="*/ 35 h 66"/>
                  <a:gd name="T12" fmla="*/ 0 w 102"/>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66">
                    <a:moveTo>
                      <a:pt x="0" y="0"/>
                    </a:moveTo>
                    <a:lnTo>
                      <a:pt x="7" y="28"/>
                    </a:lnTo>
                    <a:lnTo>
                      <a:pt x="32" y="42"/>
                    </a:lnTo>
                    <a:lnTo>
                      <a:pt x="81" y="42"/>
                    </a:lnTo>
                    <a:lnTo>
                      <a:pt x="102" y="66"/>
                    </a:lnTo>
                    <a:lnTo>
                      <a:pt x="88"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26" name="Freeform 51"/>
              <p:cNvSpPr>
                <a:spLocks/>
              </p:cNvSpPr>
              <p:nvPr/>
            </p:nvSpPr>
            <p:spPr bwMode="auto">
              <a:xfrm>
                <a:off x="1376" y="1176"/>
                <a:ext cx="42" cy="77"/>
              </a:xfrm>
              <a:custGeom>
                <a:avLst/>
                <a:gdLst>
                  <a:gd name="T0" fmla="*/ 35 w 42"/>
                  <a:gd name="T1" fmla="*/ 0 h 77"/>
                  <a:gd name="T2" fmla="*/ 14 w 42"/>
                  <a:gd name="T3" fmla="*/ 24 h 77"/>
                  <a:gd name="T4" fmla="*/ 17 w 42"/>
                  <a:gd name="T5" fmla="*/ 49 h 77"/>
                  <a:gd name="T6" fmla="*/ 0 w 42"/>
                  <a:gd name="T7" fmla="*/ 67 h 77"/>
                  <a:gd name="T8" fmla="*/ 42 w 42"/>
                  <a:gd name="T9" fmla="*/ 77 h 77"/>
                  <a:gd name="T10" fmla="*/ 28 w 42"/>
                  <a:gd name="T11" fmla="*/ 60 h 77"/>
                  <a:gd name="T12" fmla="*/ 35 w 42"/>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7">
                    <a:moveTo>
                      <a:pt x="35" y="0"/>
                    </a:moveTo>
                    <a:lnTo>
                      <a:pt x="14" y="24"/>
                    </a:lnTo>
                    <a:lnTo>
                      <a:pt x="17" y="49"/>
                    </a:lnTo>
                    <a:lnTo>
                      <a:pt x="0" y="67"/>
                    </a:lnTo>
                    <a:lnTo>
                      <a:pt x="42" y="77"/>
                    </a:lnTo>
                    <a:lnTo>
                      <a:pt x="28" y="60"/>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27" name="Freeform 52"/>
              <p:cNvSpPr>
                <a:spLocks/>
              </p:cNvSpPr>
              <p:nvPr/>
            </p:nvSpPr>
            <p:spPr bwMode="auto">
              <a:xfrm>
                <a:off x="830" y="1000"/>
                <a:ext cx="140" cy="77"/>
              </a:xfrm>
              <a:custGeom>
                <a:avLst/>
                <a:gdLst>
                  <a:gd name="T0" fmla="*/ 0 w 140"/>
                  <a:gd name="T1" fmla="*/ 35 h 77"/>
                  <a:gd name="T2" fmla="*/ 28 w 140"/>
                  <a:gd name="T3" fmla="*/ 7 h 77"/>
                  <a:gd name="T4" fmla="*/ 42 w 140"/>
                  <a:gd name="T5" fmla="*/ 0 h 77"/>
                  <a:gd name="T6" fmla="*/ 63 w 140"/>
                  <a:gd name="T7" fmla="*/ 11 h 77"/>
                  <a:gd name="T8" fmla="*/ 80 w 140"/>
                  <a:gd name="T9" fmla="*/ 14 h 77"/>
                  <a:gd name="T10" fmla="*/ 91 w 140"/>
                  <a:gd name="T11" fmla="*/ 25 h 77"/>
                  <a:gd name="T12" fmla="*/ 91 w 140"/>
                  <a:gd name="T13" fmla="*/ 46 h 77"/>
                  <a:gd name="T14" fmla="*/ 112 w 140"/>
                  <a:gd name="T15" fmla="*/ 63 h 77"/>
                  <a:gd name="T16" fmla="*/ 140 w 140"/>
                  <a:gd name="T17" fmla="*/ 77 h 77"/>
                  <a:gd name="T18" fmla="*/ 94 w 140"/>
                  <a:gd name="T19" fmla="*/ 74 h 77"/>
                  <a:gd name="T20" fmla="*/ 70 w 140"/>
                  <a:gd name="T21" fmla="*/ 42 h 77"/>
                  <a:gd name="T22" fmla="*/ 42 w 140"/>
                  <a:gd name="T23" fmla="*/ 53 h 77"/>
                  <a:gd name="T24" fmla="*/ 0 w 140"/>
                  <a:gd name="T25" fmla="*/ 35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7">
                    <a:moveTo>
                      <a:pt x="0" y="35"/>
                    </a:moveTo>
                    <a:lnTo>
                      <a:pt x="28" y="7"/>
                    </a:lnTo>
                    <a:lnTo>
                      <a:pt x="42" y="0"/>
                    </a:lnTo>
                    <a:lnTo>
                      <a:pt x="63" y="11"/>
                    </a:lnTo>
                    <a:lnTo>
                      <a:pt x="80" y="14"/>
                    </a:lnTo>
                    <a:lnTo>
                      <a:pt x="91" y="25"/>
                    </a:lnTo>
                    <a:lnTo>
                      <a:pt x="91" y="46"/>
                    </a:lnTo>
                    <a:lnTo>
                      <a:pt x="112" y="63"/>
                    </a:lnTo>
                    <a:lnTo>
                      <a:pt x="140" y="77"/>
                    </a:lnTo>
                    <a:lnTo>
                      <a:pt x="94" y="74"/>
                    </a:lnTo>
                    <a:lnTo>
                      <a:pt x="70" y="42"/>
                    </a:lnTo>
                    <a:lnTo>
                      <a:pt x="42" y="53"/>
                    </a:lnTo>
                    <a:lnTo>
                      <a:pt x="0" y="3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36884" name="Group 53"/>
            <p:cNvGrpSpPr>
              <a:grpSpLocks/>
            </p:cNvGrpSpPr>
            <p:nvPr/>
          </p:nvGrpSpPr>
          <p:grpSpPr bwMode="auto">
            <a:xfrm>
              <a:off x="977" y="729"/>
              <a:ext cx="315" cy="296"/>
              <a:chOff x="977" y="729"/>
              <a:chExt cx="315" cy="296"/>
            </a:xfrm>
          </p:grpSpPr>
          <p:sp>
            <p:nvSpPr>
              <p:cNvPr id="36916" name="Freeform 54"/>
              <p:cNvSpPr>
                <a:spLocks/>
              </p:cNvSpPr>
              <p:nvPr/>
            </p:nvSpPr>
            <p:spPr bwMode="auto">
              <a:xfrm>
                <a:off x="977" y="729"/>
                <a:ext cx="315" cy="296"/>
              </a:xfrm>
              <a:custGeom>
                <a:avLst/>
                <a:gdLst>
                  <a:gd name="T0" fmla="*/ 168 w 315"/>
                  <a:gd name="T1" fmla="*/ 0 h 296"/>
                  <a:gd name="T2" fmla="*/ 136 w 315"/>
                  <a:gd name="T3" fmla="*/ 14 h 296"/>
                  <a:gd name="T4" fmla="*/ 112 w 315"/>
                  <a:gd name="T5" fmla="*/ 11 h 296"/>
                  <a:gd name="T6" fmla="*/ 108 w 315"/>
                  <a:gd name="T7" fmla="*/ 21 h 296"/>
                  <a:gd name="T8" fmla="*/ 73 w 315"/>
                  <a:gd name="T9" fmla="*/ 39 h 296"/>
                  <a:gd name="T10" fmla="*/ 84 w 315"/>
                  <a:gd name="T11" fmla="*/ 60 h 296"/>
                  <a:gd name="T12" fmla="*/ 38 w 315"/>
                  <a:gd name="T13" fmla="*/ 85 h 296"/>
                  <a:gd name="T14" fmla="*/ 45 w 315"/>
                  <a:gd name="T15" fmla="*/ 95 h 296"/>
                  <a:gd name="T16" fmla="*/ 24 w 315"/>
                  <a:gd name="T17" fmla="*/ 123 h 296"/>
                  <a:gd name="T18" fmla="*/ 35 w 315"/>
                  <a:gd name="T19" fmla="*/ 152 h 296"/>
                  <a:gd name="T20" fmla="*/ 0 w 315"/>
                  <a:gd name="T21" fmla="*/ 176 h 296"/>
                  <a:gd name="T22" fmla="*/ 17 w 315"/>
                  <a:gd name="T23" fmla="*/ 197 h 296"/>
                  <a:gd name="T24" fmla="*/ 14 w 315"/>
                  <a:gd name="T25" fmla="*/ 215 h 296"/>
                  <a:gd name="T26" fmla="*/ 24 w 315"/>
                  <a:gd name="T27" fmla="*/ 225 h 296"/>
                  <a:gd name="T28" fmla="*/ 42 w 315"/>
                  <a:gd name="T29" fmla="*/ 246 h 296"/>
                  <a:gd name="T30" fmla="*/ 66 w 315"/>
                  <a:gd name="T31" fmla="*/ 239 h 296"/>
                  <a:gd name="T32" fmla="*/ 77 w 315"/>
                  <a:gd name="T33" fmla="*/ 261 h 296"/>
                  <a:gd name="T34" fmla="*/ 91 w 315"/>
                  <a:gd name="T35" fmla="*/ 275 h 296"/>
                  <a:gd name="T36" fmla="*/ 108 w 315"/>
                  <a:gd name="T37" fmla="*/ 271 h 296"/>
                  <a:gd name="T38" fmla="*/ 157 w 315"/>
                  <a:gd name="T39" fmla="*/ 289 h 296"/>
                  <a:gd name="T40" fmla="*/ 192 w 315"/>
                  <a:gd name="T41" fmla="*/ 296 h 296"/>
                  <a:gd name="T42" fmla="*/ 210 w 315"/>
                  <a:gd name="T43" fmla="*/ 282 h 296"/>
                  <a:gd name="T44" fmla="*/ 241 w 315"/>
                  <a:gd name="T45" fmla="*/ 275 h 296"/>
                  <a:gd name="T46" fmla="*/ 276 w 315"/>
                  <a:gd name="T47" fmla="*/ 264 h 296"/>
                  <a:gd name="T48" fmla="*/ 269 w 315"/>
                  <a:gd name="T49" fmla="*/ 236 h 296"/>
                  <a:gd name="T50" fmla="*/ 290 w 315"/>
                  <a:gd name="T51" fmla="*/ 218 h 296"/>
                  <a:gd name="T52" fmla="*/ 273 w 315"/>
                  <a:gd name="T53" fmla="*/ 190 h 296"/>
                  <a:gd name="T54" fmla="*/ 294 w 315"/>
                  <a:gd name="T55" fmla="*/ 176 h 296"/>
                  <a:gd name="T56" fmla="*/ 311 w 315"/>
                  <a:gd name="T57" fmla="*/ 145 h 296"/>
                  <a:gd name="T58" fmla="*/ 315 w 315"/>
                  <a:gd name="T59" fmla="*/ 123 h 296"/>
                  <a:gd name="T60" fmla="*/ 308 w 315"/>
                  <a:gd name="T61" fmla="*/ 99 h 296"/>
                  <a:gd name="T62" fmla="*/ 315 w 315"/>
                  <a:gd name="T63" fmla="*/ 81 h 296"/>
                  <a:gd name="T64" fmla="*/ 290 w 315"/>
                  <a:gd name="T65" fmla="*/ 71 h 296"/>
                  <a:gd name="T66" fmla="*/ 252 w 315"/>
                  <a:gd name="T67" fmla="*/ 71 h 296"/>
                  <a:gd name="T68" fmla="*/ 238 w 315"/>
                  <a:gd name="T69" fmla="*/ 28 h 296"/>
                  <a:gd name="T70" fmla="*/ 206 w 315"/>
                  <a:gd name="T71" fmla="*/ 28 h 296"/>
                  <a:gd name="T72" fmla="*/ 168 w 315"/>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5" h="296">
                    <a:moveTo>
                      <a:pt x="168" y="0"/>
                    </a:moveTo>
                    <a:lnTo>
                      <a:pt x="136" y="14"/>
                    </a:lnTo>
                    <a:lnTo>
                      <a:pt x="112" y="11"/>
                    </a:lnTo>
                    <a:lnTo>
                      <a:pt x="108" y="21"/>
                    </a:lnTo>
                    <a:lnTo>
                      <a:pt x="73" y="39"/>
                    </a:lnTo>
                    <a:lnTo>
                      <a:pt x="84" y="60"/>
                    </a:lnTo>
                    <a:lnTo>
                      <a:pt x="38" y="85"/>
                    </a:lnTo>
                    <a:lnTo>
                      <a:pt x="45" y="95"/>
                    </a:lnTo>
                    <a:lnTo>
                      <a:pt x="24" y="123"/>
                    </a:lnTo>
                    <a:lnTo>
                      <a:pt x="35" y="152"/>
                    </a:lnTo>
                    <a:lnTo>
                      <a:pt x="0" y="176"/>
                    </a:lnTo>
                    <a:lnTo>
                      <a:pt x="17" y="197"/>
                    </a:lnTo>
                    <a:lnTo>
                      <a:pt x="14" y="215"/>
                    </a:lnTo>
                    <a:lnTo>
                      <a:pt x="24" y="225"/>
                    </a:lnTo>
                    <a:lnTo>
                      <a:pt x="42" y="246"/>
                    </a:lnTo>
                    <a:lnTo>
                      <a:pt x="66" y="239"/>
                    </a:lnTo>
                    <a:lnTo>
                      <a:pt x="77" y="261"/>
                    </a:lnTo>
                    <a:lnTo>
                      <a:pt x="91" y="275"/>
                    </a:lnTo>
                    <a:lnTo>
                      <a:pt x="108" y="271"/>
                    </a:lnTo>
                    <a:lnTo>
                      <a:pt x="157" y="289"/>
                    </a:lnTo>
                    <a:lnTo>
                      <a:pt x="192" y="296"/>
                    </a:lnTo>
                    <a:lnTo>
                      <a:pt x="210" y="282"/>
                    </a:lnTo>
                    <a:lnTo>
                      <a:pt x="241" y="275"/>
                    </a:lnTo>
                    <a:lnTo>
                      <a:pt x="276" y="264"/>
                    </a:lnTo>
                    <a:lnTo>
                      <a:pt x="269" y="236"/>
                    </a:lnTo>
                    <a:lnTo>
                      <a:pt x="290" y="218"/>
                    </a:lnTo>
                    <a:lnTo>
                      <a:pt x="273" y="190"/>
                    </a:lnTo>
                    <a:lnTo>
                      <a:pt x="294" y="176"/>
                    </a:lnTo>
                    <a:lnTo>
                      <a:pt x="311" y="145"/>
                    </a:lnTo>
                    <a:lnTo>
                      <a:pt x="315" y="123"/>
                    </a:lnTo>
                    <a:lnTo>
                      <a:pt x="308" y="99"/>
                    </a:lnTo>
                    <a:lnTo>
                      <a:pt x="315" y="81"/>
                    </a:lnTo>
                    <a:lnTo>
                      <a:pt x="290" y="71"/>
                    </a:lnTo>
                    <a:lnTo>
                      <a:pt x="252" y="71"/>
                    </a:lnTo>
                    <a:lnTo>
                      <a:pt x="238" y="28"/>
                    </a:lnTo>
                    <a:lnTo>
                      <a:pt x="206" y="28"/>
                    </a:lnTo>
                    <a:lnTo>
                      <a:pt x="168"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17" name="Freeform 55"/>
              <p:cNvSpPr>
                <a:spLocks/>
              </p:cNvSpPr>
              <p:nvPr/>
            </p:nvSpPr>
            <p:spPr bwMode="auto">
              <a:xfrm>
                <a:off x="1117" y="789"/>
                <a:ext cx="140" cy="120"/>
              </a:xfrm>
              <a:custGeom>
                <a:avLst/>
                <a:gdLst>
                  <a:gd name="T0" fmla="*/ 0 w 140"/>
                  <a:gd name="T1" fmla="*/ 0 h 120"/>
                  <a:gd name="T2" fmla="*/ 35 w 140"/>
                  <a:gd name="T3" fmla="*/ 14 h 120"/>
                  <a:gd name="T4" fmla="*/ 49 w 140"/>
                  <a:gd name="T5" fmla="*/ 39 h 120"/>
                  <a:gd name="T6" fmla="*/ 45 w 140"/>
                  <a:gd name="T7" fmla="*/ 70 h 120"/>
                  <a:gd name="T8" fmla="*/ 73 w 140"/>
                  <a:gd name="T9" fmla="*/ 92 h 120"/>
                  <a:gd name="T10" fmla="*/ 77 w 140"/>
                  <a:gd name="T11" fmla="*/ 120 h 120"/>
                  <a:gd name="T12" fmla="*/ 115 w 140"/>
                  <a:gd name="T13" fmla="*/ 95 h 120"/>
                  <a:gd name="T14" fmla="*/ 140 w 140"/>
                  <a:gd name="T15" fmla="*/ 53 h 120"/>
                  <a:gd name="T16" fmla="*/ 105 w 140"/>
                  <a:gd name="T17" fmla="*/ 35 h 120"/>
                  <a:gd name="T18" fmla="*/ 84 w 140"/>
                  <a:gd name="T19" fmla="*/ 7 h 120"/>
                  <a:gd name="T20" fmla="*/ 56 w 140"/>
                  <a:gd name="T21" fmla="*/ 7 h 120"/>
                  <a:gd name="T22" fmla="*/ 0 w 140"/>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 h="120">
                    <a:moveTo>
                      <a:pt x="0" y="0"/>
                    </a:moveTo>
                    <a:lnTo>
                      <a:pt x="35" y="14"/>
                    </a:lnTo>
                    <a:lnTo>
                      <a:pt x="49" y="39"/>
                    </a:lnTo>
                    <a:lnTo>
                      <a:pt x="45" y="70"/>
                    </a:lnTo>
                    <a:lnTo>
                      <a:pt x="73" y="92"/>
                    </a:lnTo>
                    <a:lnTo>
                      <a:pt x="77" y="120"/>
                    </a:lnTo>
                    <a:lnTo>
                      <a:pt x="115" y="95"/>
                    </a:lnTo>
                    <a:lnTo>
                      <a:pt x="140" y="53"/>
                    </a:lnTo>
                    <a:lnTo>
                      <a:pt x="105" y="35"/>
                    </a:lnTo>
                    <a:lnTo>
                      <a:pt x="84" y="7"/>
                    </a:lnTo>
                    <a:lnTo>
                      <a:pt x="56" y="7"/>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18" name="Freeform 56"/>
              <p:cNvSpPr>
                <a:spLocks/>
              </p:cNvSpPr>
              <p:nvPr/>
            </p:nvSpPr>
            <p:spPr bwMode="auto">
              <a:xfrm>
                <a:off x="1092" y="923"/>
                <a:ext cx="140" cy="70"/>
              </a:xfrm>
              <a:custGeom>
                <a:avLst/>
                <a:gdLst>
                  <a:gd name="T0" fmla="*/ 0 w 140"/>
                  <a:gd name="T1" fmla="*/ 59 h 70"/>
                  <a:gd name="T2" fmla="*/ 35 w 140"/>
                  <a:gd name="T3" fmla="*/ 70 h 70"/>
                  <a:gd name="T4" fmla="*/ 70 w 140"/>
                  <a:gd name="T5" fmla="*/ 70 h 70"/>
                  <a:gd name="T6" fmla="*/ 98 w 140"/>
                  <a:gd name="T7" fmla="*/ 52 h 70"/>
                  <a:gd name="T8" fmla="*/ 119 w 140"/>
                  <a:gd name="T9" fmla="*/ 56 h 70"/>
                  <a:gd name="T10" fmla="*/ 119 w 140"/>
                  <a:gd name="T11" fmla="*/ 24 h 70"/>
                  <a:gd name="T12" fmla="*/ 140 w 140"/>
                  <a:gd name="T13" fmla="*/ 0 h 70"/>
                  <a:gd name="T14" fmla="*/ 102 w 140"/>
                  <a:gd name="T15" fmla="*/ 14 h 70"/>
                  <a:gd name="T16" fmla="*/ 88 w 140"/>
                  <a:gd name="T17" fmla="*/ 28 h 70"/>
                  <a:gd name="T18" fmla="*/ 49 w 140"/>
                  <a:gd name="T19" fmla="*/ 52 h 70"/>
                  <a:gd name="T20" fmla="*/ 0 w 140"/>
                  <a:gd name="T21" fmla="*/ 5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70">
                    <a:moveTo>
                      <a:pt x="0" y="59"/>
                    </a:moveTo>
                    <a:lnTo>
                      <a:pt x="35" y="70"/>
                    </a:lnTo>
                    <a:lnTo>
                      <a:pt x="70" y="70"/>
                    </a:lnTo>
                    <a:lnTo>
                      <a:pt x="98" y="52"/>
                    </a:lnTo>
                    <a:lnTo>
                      <a:pt x="119" y="56"/>
                    </a:lnTo>
                    <a:lnTo>
                      <a:pt x="119" y="24"/>
                    </a:lnTo>
                    <a:lnTo>
                      <a:pt x="140" y="0"/>
                    </a:lnTo>
                    <a:lnTo>
                      <a:pt x="102" y="14"/>
                    </a:lnTo>
                    <a:lnTo>
                      <a:pt x="88" y="28"/>
                    </a:lnTo>
                    <a:lnTo>
                      <a:pt x="49" y="52"/>
                    </a:lnTo>
                    <a:lnTo>
                      <a:pt x="0" y="59"/>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19" name="Freeform 57"/>
              <p:cNvSpPr>
                <a:spLocks/>
              </p:cNvSpPr>
              <p:nvPr/>
            </p:nvSpPr>
            <p:spPr bwMode="auto">
              <a:xfrm>
                <a:off x="1047" y="814"/>
                <a:ext cx="66" cy="112"/>
              </a:xfrm>
              <a:custGeom>
                <a:avLst/>
                <a:gdLst>
                  <a:gd name="T0" fmla="*/ 14 w 66"/>
                  <a:gd name="T1" fmla="*/ 0 h 112"/>
                  <a:gd name="T2" fmla="*/ 0 w 66"/>
                  <a:gd name="T3" fmla="*/ 17 h 112"/>
                  <a:gd name="T4" fmla="*/ 17 w 66"/>
                  <a:gd name="T5" fmla="*/ 38 h 112"/>
                  <a:gd name="T6" fmla="*/ 14 w 66"/>
                  <a:gd name="T7" fmla="*/ 63 h 112"/>
                  <a:gd name="T8" fmla="*/ 28 w 66"/>
                  <a:gd name="T9" fmla="*/ 70 h 112"/>
                  <a:gd name="T10" fmla="*/ 14 w 66"/>
                  <a:gd name="T11" fmla="*/ 112 h 112"/>
                  <a:gd name="T12" fmla="*/ 66 w 66"/>
                  <a:gd name="T13" fmla="*/ 74 h 112"/>
                  <a:gd name="T14" fmla="*/ 63 w 66"/>
                  <a:gd name="T15" fmla="*/ 52 h 112"/>
                  <a:gd name="T16" fmla="*/ 45 w 66"/>
                  <a:gd name="T17" fmla="*/ 38 h 112"/>
                  <a:gd name="T18" fmla="*/ 14 w 66"/>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12">
                    <a:moveTo>
                      <a:pt x="14" y="0"/>
                    </a:moveTo>
                    <a:lnTo>
                      <a:pt x="0" y="17"/>
                    </a:lnTo>
                    <a:lnTo>
                      <a:pt x="17" y="38"/>
                    </a:lnTo>
                    <a:lnTo>
                      <a:pt x="14" y="63"/>
                    </a:lnTo>
                    <a:lnTo>
                      <a:pt x="28" y="70"/>
                    </a:lnTo>
                    <a:lnTo>
                      <a:pt x="14" y="112"/>
                    </a:lnTo>
                    <a:lnTo>
                      <a:pt x="66" y="74"/>
                    </a:lnTo>
                    <a:lnTo>
                      <a:pt x="63" y="52"/>
                    </a:lnTo>
                    <a:lnTo>
                      <a:pt x="45" y="38"/>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36885" name="Group 58"/>
            <p:cNvGrpSpPr>
              <a:grpSpLocks/>
            </p:cNvGrpSpPr>
            <p:nvPr/>
          </p:nvGrpSpPr>
          <p:grpSpPr bwMode="auto">
            <a:xfrm>
              <a:off x="1355" y="825"/>
              <a:ext cx="468" cy="356"/>
              <a:chOff x="1355" y="825"/>
              <a:chExt cx="468" cy="356"/>
            </a:xfrm>
          </p:grpSpPr>
          <p:sp>
            <p:nvSpPr>
              <p:cNvPr id="36912" name="Freeform 59"/>
              <p:cNvSpPr>
                <a:spLocks/>
              </p:cNvSpPr>
              <p:nvPr/>
            </p:nvSpPr>
            <p:spPr bwMode="auto">
              <a:xfrm>
                <a:off x="1355" y="825"/>
                <a:ext cx="468" cy="356"/>
              </a:xfrm>
              <a:custGeom>
                <a:avLst/>
                <a:gdLst>
                  <a:gd name="T0" fmla="*/ 249 w 468"/>
                  <a:gd name="T1" fmla="*/ 0 h 356"/>
                  <a:gd name="T2" fmla="*/ 203 w 468"/>
                  <a:gd name="T3" fmla="*/ 17 h 356"/>
                  <a:gd name="T4" fmla="*/ 166 w 468"/>
                  <a:gd name="T5" fmla="*/ 12 h 356"/>
                  <a:gd name="T6" fmla="*/ 161 w 468"/>
                  <a:gd name="T7" fmla="*/ 25 h 356"/>
                  <a:gd name="T8" fmla="*/ 108 w 468"/>
                  <a:gd name="T9" fmla="*/ 46 h 356"/>
                  <a:gd name="T10" fmla="*/ 124 w 468"/>
                  <a:gd name="T11" fmla="*/ 72 h 356"/>
                  <a:gd name="T12" fmla="*/ 57 w 468"/>
                  <a:gd name="T13" fmla="*/ 101 h 356"/>
                  <a:gd name="T14" fmla="*/ 67 w 468"/>
                  <a:gd name="T15" fmla="*/ 114 h 356"/>
                  <a:gd name="T16" fmla="*/ 36 w 468"/>
                  <a:gd name="T17" fmla="*/ 148 h 356"/>
                  <a:gd name="T18" fmla="*/ 51 w 468"/>
                  <a:gd name="T19" fmla="*/ 182 h 356"/>
                  <a:gd name="T20" fmla="*/ 0 w 468"/>
                  <a:gd name="T21" fmla="*/ 211 h 356"/>
                  <a:gd name="T22" fmla="*/ 25 w 468"/>
                  <a:gd name="T23" fmla="*/ 237 h 356"/>
                  <a:gd name="T24" fmla="*/ 20 w 468"/>
                  <a:gd name="T25" fmla="*/ 258 h 356"/>
                  <a:gd name="T26" fmla="*/ 36 w 468"/>
                  <a:gd name="T27" fmla="*/ 271 h 356"/>
                  <a:gd name="T28" fmla="*/ 61 w 468"/>
                  <a:gd name="T29" fmla="*/ 297 h 356"/>
                  <a:gd name="T30" fmla="*/ 98 w 468"/>
                  <a:gd name="T31" fmla="*/ 288 h 356"/>
                  <a:gd name="T32" fmla="*/ 114 w 468"/>
                  <a:gd name="T33" fmla="*/ 313 h 356"/>
                  <a:gd name="T34" fmla="*/ 135 w 468"/>
                  <a:gd name="T35" fmla="*/ 331 h 356"/>
                  <a:gd name="T36" fmla="*/ 161 w 468"/>
                  <a:gd name="T37" fmla="*/ 326 h 356"/>
                  <a:gd name="T38" fmla="*/ 234 w 468"/>
                  <a:gd name="T39" fmla="*/ 347 h 356"/>
                  <a:gd name="T40" fmla="*/ 285 w 468"/>
                  <a:gd name="T41" fmla="*/ 356 h 356"/>
                  <a:gd name="T42" fmla="*/ 312 w 468"/>
                  <a:gd name="T43" fmla="*/ 339 h 356"/>
                  <a:gd name="T44" fmla="*/ 359 w 468"/>
                  <a:gd name="T45" fmla="*/ 331 h 356"/>
                  <a:gd name="T46" fmla="*/ 411 w 468"/>
                  <a:gd name="T47" fmla="*/ 318 h 356"/>
                  <a:gd name="T48" fmla="*/ 401 w 468"/>
                  <a:gd name="T49" fmla="*/ 284 h 356"/>
                  <a:gd name="T50" fmla="*/ 432 w 468"/>
                  <a:gd name="T51" fmla="*/ 263 h 356"/>
                  <a:gd name="T52" fmla="*/ 405 w 468"/>
                  <a:gd name="T53" fmla="*/ 229 h 356"/>
                  <a:gd name="T54" fmla="*/ 437 w 468"/>
                  <a:gd name="T55" fmla="*/ 211 h 356"/>
                  <a:gd name="T56" fmla="*/ 463 w 468"/>
                  <a:gd name="T57" fmla="*/ 174 h 356"/>
                  <a:gd name="T58" fmla="*/ 468 w 468"/>
                  <a:gd name="T59" fmla="*/ 148 h 356"/>
                  <a:gd name="T60" fmla="*/ 458 w 468"/>
                  <a:gd name="T61" fmla="*/ 119 h 356"/>
                  <a:gd name="T62" fmla="*/ 468 w 468"/>
                  <a:gd name="T63" fmla="*/ 98 h 356"/>
                  <a:gd name="T64" fmla="*/ 432 w 468"/>
                  <a:gd name="T65" fmla="*/ 85 h 356"/>
                  <a:gd name="T66" fmla="*/ 374 w 468"/>
                  <a:gd name="T67" fmla="*/ 85 h 356"/>
                  <a:gd name="T68" fmla="*/ 353 w 468"/>
                  <a:gd name="T69" fmla="*/ 33 h 356"/>
                  <a:gd name="T70" fmla="*/ 306 w 468"/>
                  <a:gd name="T71" fmla="*/ 33 h 356"/>
                  <a:gd name="T72" fmla="*/ 249 w 468"/>
                  <a:gd name="T73" fmla="*/ 0 h 3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8" h="356">
                    <a:moveTo>
                      <a:pt x="249" y="0"/>
                    </a:moveTo>
                    <a:lnTo>
                      <a:pt x="203" y="17"/>
                    </a:lnTo>
                    <a:lnTo>
                      <a:pt x="166" y="12"/>
                    </a:lnTo>
                    <a:lnTo>
                      <a:pt x="161" y="25"/>
                    </a:lnTo>
                    <a:lnTo>
                      <a:pt x="108" y="46"/>
                    </a:lnTo>
                    <a:lnTo>
                      <a:pt x="124" y="72"/>
                    </a:lnTo>
                    <a:lnTo>
                      <a:pt x="57" y="101"/>
                    </a:lnTo>
                    <a:lnTo>
                      <a:pt x="67" y="114"/>
                    </a:lnTo>
                    <a:lnTo>
                      <a:pt x="36" y="148"/>
                    </a:lnTo>
                    <a:lnTo>
                      <a:pt x="51" y="182"/>
                    </a:lnTo>
                    <a:lnTo>
                      <a:pt x="0" y="211"/>
                    </a:lnTo>
                    <a:lnTo>
                      <a:pt x="25" y="237"/>
                    </a:lnTo>
                    <a:lnTo>
                      <a:pt x="20" y="258"/>
                    </a:lnTo>
                    <a:lnTo>
                      <a:pt x="36" y="271"/>
                    </a:lnTo>
                    <a:lnTo>
                      <a:pt x="61" y="297"/>
                    </a:lnTo>
                    <a:lnTo>
                      <a:pt x="98" y="288"/>
                    </a:lnTo>
                    <a:lnTo>
                      <a:pt x="114" y="313"/>
                    </a:lnTo>
                    <a:lnTo>
                      <a:pt x="135" y="331"/>
                    </a:lnTo>
                    <a:lnTo>
                      <a:pt x="161" y="326"/>
                    </a:lnTo>
                    <a:lnTo>
                      <a:pt x="234" y="347"/>
                    </a:lnTo>
                    <a:lnTo>
                      <a:pt x="285" y="356"/>
                    </a:lnTo>
                    <a:lnTo>
                      <a:pt x="312" y="339"/>
                    </a:lnTo>
                    <a:lnTo>
                      <a:pt x="359" y="331"/>
                    </a:lnTo>
                    <a:lnTo>
                      <a:pt x="411" y="318"/>
                    </a:lnTo>
                    <a:lnTo>
                      <a:pt x="401" y="284"/>
                    </a:lnTo>
                    <a:lnTo>
                      <a:pt x="432" y="263"/>
                    </a:lnTo>
                    <a:lnTo>
                      <a:pt x="405" y="229"/>
                    </a:lnTo>
                    <a:lnTo>
                      <a:pt x="437" y="211"/>
                    </a:lnTo>
                    <a:lnTo>
                      <a:pt x="463" y="174"/>
                    </a:lnTo>
                    <a:lnTo>
                      <a:pt x="468" y="148"/>
                    </a:lnTo>
                    <a:lnTo>
                      <a:pt x="458" y="119"/>
                    </a:lnTo>
                    <a:lnTo>
                      <a:pt x="468" y="98"/>
                    </a:lnTo>
                    <a:lnTo>
                      <a:pt x="432" y="85"/>
                    </a:lnTo>
                    <a:lnTo>
                      <a:pt x="374" y="85"/>
                    </a:lnTo>
                    <a:lnTo>
                      <a:pt x="353" y="33"/>
                    </a:lnTo>
                    <a:lnTo>
                      <a:pt x="306" y="33"/>
                    </a:lnTo>
                    <a:lnTo>
                      <a:pt x="249"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13" name="Freeform 60"/>
              <p:cNvSpPr>
                <a:spLocks/>
              </p:cNvSpPr>
              <p:nvPr/>
            </p:nvSpPr>
            <p:spPr bwMode="auto">
              <a:xfrm>
                <a:off x="1562" y="897"/>
                <a:ext cx="209" cy="144"/>
              </a:xfrm>
              <a:custGeom>
                <a:avLst/>
                <a:gdLst>
                  <a:gd name="T0" fmla="*/ 0 w 209"/>
                  <a:gd name="T1" fmla="*/ 0 h 144"/>
                  <a:gd name="T2" fmla="*/ 53 w 209"/>
                  <a:gd name="T3" fmla="*/ 16 h 144"/>
                  <a:gd name="T4" fmla="*/ 74 w 209"/>
                  <a:gd name="T5" fmla="*/ 47 h 144"/>
                  <a:gd name="T6" fmla="*/ 68 w 209"/>
                  <a:gd name="T7" fmla="*/ 84 h 144"/>
                  <a:gd name="T8" fmla="*/ 110 w 209"/>
                  <a:gd name="T9" fmla="*/ 110 h 144"/>
                  <a:gd name="T10" fmla="*/ 116 w 209"/>
                  <a:gd name="T11" fmla="*/ 144 h 144"/>
                  <a:gd name="T12" fmla="*/ 173 w 209"/>
                  <a:gd name="T13" fmla="*/ 115 h 144"/>
                  <a:gd name="T14" fmla="*/ 209 w 209"/>
                  <a:gd name="T15" fmla="*/ 63 h 144"/>
                  <a:gd name="T16" fmla="*/ 156 w 209"/>
                  <a:gd name="T17" fmla="*/ 42 h 144"/>
                  <a:gd name="T18" fmla="*/ 126 w 209"/>
                  <a:gd name="T19" fmla="*/ 8 h 144"/>
                  <a:gd name="T20" fmla="*/ 84 w 209"/>
                  <a:gd name="T21" fmla="*/ 8 h 144"/>
                  <a:gd name="T22" fmla="*/ 0 w 209"/>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9" h="144">
                    <a:moveTo>
                      <a:pt x="0" y="0"/>
                    </a:moveTo>
                    <a:lnTo>
                      <a:pt x="53" y="16"/>
                    </a:lnTo>
                    <a:lnTo>
                      <a:pt x="74" y="47"/>
                    </a:lnTo>
                    <a:lnTo>
                      <a:pt x="68" y="84"/>
                    </a:lnTo>
                    <a:lnTo>
                      <a:pt x="110" y="110"/>
                    </a:lnTo>
                    <a:lnTo>
                      <a:pt x="116" y="144"/>
                    </a:lnTo>
                    <a:lnTo>
                      <a:pt x="173" y="115"/>
                    </a:lnTo>
                    <a:lnTo>
                      <a:pt x="209" y="63"/>
                    </a:lnTo>
                    <a:lnTo>
                      <a:pt x="156" y="42"/>
                    </a:lnTo>
                    <a:lnTo>
                      <a:pt x="126" y="8"/>
                    </a:lnTo>
                    <a:lnTo>
                      <a:pt x="84" y="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14" name="Freeform 61"/>
              <p:cNvSpPr>
                <a:spLocks/>
              </p:cNvSpPr>
              <p:nvPr/>
            </p:nvSpPr>
            <p:spPr bwMode="auto">
              <a:xfrm>
                <a:off x="1526" y="1057"/>
                <a:ext cx="209" cy="86"/>
              </a:xfrm>
              <a:custGeom>
                <a:avLst/>
                <a:gdLst>
                  <a:gd name="T0" fmla="*/ 0 w 209"/>
                  <a:gd name="T1" fmla="*/ 73 h 86"/>
                  <a:gd name="T2" fmla="*/ 53 w 209"/>
                  <a:gd name="T3" fmla="*/ 86 h 86"/>
                  <a:gd name="T4" fmla="*/ 104 w 209"/>
                  <a:gd name="T5" fmla="*/ 86 h 86"/>
                  <a:gd name="T6" fmla="*/ 146 w 209"/>
                  <a:gd name="T7" fmla="*/ 65 h 86"/>
                  <a:gd name="T8" fmla="*/ 177 w 209"/>
                  <a:gd name="T9" fmla="*/ 68 h 86"/>
                  <a:gd name="T10" fmla="*/ 177 w 209"/>
                  <a:gd name="T11" fmla="*/ 31 h 86"/>
                  <a:gd name="T12" fmla="*/ 209 w 209"/>
                  <a:gd name="T13" fmla="*/ 0 h 86"/>
                  <a:gd name="T14" fmla="*/ 152 w 209"/>
                  <a:gd name="T15" fmla="*/ 18 h 86"/>
                  <a:gd name="T16" fmla="*/ 131 w 209"/>
                  <a:gd name="T17" fmla="*/ 34 h 86"/>
                  <a:gd name="T18" fmla="*/ 74 w 209"/>
                  <a:gd name="T19" fmla="*/ 65 h 86"/>
                  <a:gd name="T20" fmla="*/ 0 w 209"/>
                  <a:gd name="T21" fmla="*/ 73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9" h="86">
                    <a:moveTo>
                      <a:pt x="0" y="73"/>
                    </a:moveTo>
                    <a:lnTo>
                      <a:pt x="53" y="86"/>
                    </a:lnTo>
                    <a:lnTo>
                      <a:pt x="104" y="86"/>
                    </a:lnTo>
                    <a:lnTo>
                      <a:pt x="146" y="65"/>
                    </a:lnTo>
                    <a:lnTo>
                      <a:pt x="177" y="68"/>
                    </a:lnTo>
                    <a:lnTo>
                      <a:pt x="177" y="31"/>
                    </a:lnTo>
                    <a:lnTo>
                      <a:pt x="209" y="0"/>
                    </a:lnTo>
                    <a:lnTo>
                      <a:pt x="152" y="18"/>
                    </a:lnTo>
                    <a:lnTo>
                      <a:pt x="131" y="34"/>
                    </a:lnTo>
                    <a:lnTo>
                      <a:pt x="74" y="65"/>
                    </a:lnTo>
                    <a:lnTo>
                      <a:pt x="0" y="7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15" name="Freeform 62"/>
              <p:cNvSpPr>
                <a:spLocks/>
              </p:cNvSpPr>
              <p:nvPr/>
            </p:nvSpPr>
            <p:spPr bwMode="auto">
              <a:xfrm>
                <a:off x="1458" y="926"/>
                <a:ext cx="100" cy="136"/>
              </a:xfrm>
              <a:custGeom>
                <a:avLst/>
                <a:gdLst>
                  <a:gd name="T0" fmla="*/ 21 w 100"/>
                  <a:gd name="T1" fmla="*/ 0 h 136"/>
                  <a:gd name="T2" fmla="*/ 0 w 100"/>
                  <a:gd name="T3" fmla="*/ 21 h 136"/>
                  <a:gd name="T4" fmla="*/ 26 w 100"/>
                  <a:gd name="T5" fmla="*/ 47 h 136"/>
                  <a:gd name="T6" fmla="*/ 21 w 100"/>
                  <a:gd name="T7" fmla="*/ 76 h 136"/>
                  <a:gd name="T8" fmla="*/ 42 w 100"/>
                  <a:gd name="T9" fmla="*/ 86 h 136"/>
                  <a:gd name="T10" fmla="*/ 21 w 100"/>
                  <a:gd name="T11" fmla="*/ 136 h 136"/>
                  <a:gd name="T12" fmla="*/ 100 w 100"/>
                  <a:gd name="T13" fmla="*/ 89 h 136"/>
                  <a:gd name="T14" fmla="*/ 94 w 100"/>
                  <a:gd name="T15" fmla="*/ 65 h 136"/>
                  <a:gd name="T16" fmla="*/ 68 w 100"/>
                  <a:gd name="T17" fmla="*/ 47 h 136"/>
                  <a:gd name="T18" fmla="*/ 21 w 10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36">
                    <a:moveTo>
                      <a:pt x="21" y="0"/>
                    </a:moveTo>
                    <a:lnTo>
                      <a:pt x="0" y="21"/>
                    </a:lnTo>
                    <a:lnTo>
                      <a:pt x="26" y="47"/>
                    </a:lnTo>
                    <a:lnTo>
                      <a:pt x="21" y="76"/>
                    </a:lnTo>
                    <a:lnTo>
                      <a:pt x="42" y="86"/>
                    </a:lnTo>
                    <a:lnTo>
                      <a:pt x="21" y="136"/>
                    </a:lnTo>
                    <a:lnTo>
                      <a:pt x="100" y="89"/>
                    </a:lnTo>
                    <a:lnTo>
                      <a:pt x="94" y="65"/>
                    </a:lnTo>
                    <a:lnTo>
                      <a:pt x="68" y="47"/>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36886" name="Group 63"/>
            <p:cNvGrpSpPr>
              <a:grpSpLocks/>
            </p:cNvGrpSpPr>
            <p:nvPr/>
          </p:nvGrpSpPr>
          <p:grpSpPr bwMode="auto">
            <a:xfrm>
              <a:off x="1244" y="492"/>
              <a:ext cx="321" cy="372"/>
              <a:chOff x="1244" y="492"/>
              <a:chExt cx="321" cy="372"/>
            </a:xfrm>
          </p:grpSpPr>
          <p:sp>
            <p:nvSpPr>
              <p:cNvPr id="36908" name="Freeform 64"/>
              <p:cNvSpPr>
                <a:spLocks/>
              </p:cNvSpPr>
              <p:nvPr/>
            </p:nvSpPr>
            <p:spPr bwMode="auto">
              <a:xfrm>
                <a:off x="1244" y="492"/>
                <a:ext cx="321" cy="372"/>
              </a:xfrm>
              <a:custGeom>
                <a:avLst/>
                <a:gdLst>
                  <a:gd name="T0" fmla="*/ 321 w 321"/>
                  <a:gd name="T1" fmla="*/ 198 h 372"/>
                  <a:gd name="T2" fmla="*/ 305 w 321"/>
                  <a:gd name="T3" fmla="*/ 160 h 372"/>
                  <a:gd name="T4" fmla="*/ 310 w 321"/>
                  <a:gd name="T5" fmla="*/ 132 h 372"/>
                  <a:gd name="T6" fmla="*/ 298 w 321"/>
                  <a:gd name="T7" fmla="*/ 127 h 372"/>
                  <a:gd name="T8" fmla="*/ 279 w 321"/>
                  <a:gd name="T9" fmla="*/ 86 h 372"/>
                  <a:gd name="T10" fmla="*/ 256 w 321"/>
                  <a:gd name="T11" fmla="*/ 98 h 372"/>
                  <a:gd name="T12" fmla="*/ 230 w 321"/>
                  <a:gd name="T13" fmla="*/ 44 h 372"/>
                  <a:gd name="T14" fmla="*/ 218 w 321"/>
                  <a:gd name="T15" fmla="*/ 52 h 372"/>
                  <a:gd name="T16" fmla="*/ 188 w 321"/>
                  <a:gd name="T17" fmla="*/ 28 h 372"/>
                  <a:gd name="T18" fmla="*/ 156 w 321"/>
                  <a:gd name="T19" fmla="*/ 41 h 372"/>
                  <a:gd name="T20" fmla="*/ 129 w 321"/>
                  <a:gd name="T21" fmla="*/ 0 h 372"/>
                  <a:gd name="T22" fmla="*/ 107 w 321"/>
                  <a:gd name="T23" fmla="*/ 19 h 372"/>
                  <a:gd name="T24" fmla="*/ 87 w 321"/>
                  <a:gd name="T25" fmla="*/ 16 h 372"/>
                  <a:gd name="T26" fmla="*/ 77 w 321"/>
                  <a:gd name="T27" fmla="*/ 28 h 372"/>
                  <a:gd name="T28" fmla="*/ 54 w 321"/>
                  <a:gd name="T29" fmla="*/ 49 h 372"/>
                  <a:gd name="T30" fmla="*/ 61 w 321"/>
                  <a:gd name="T31" fmla="*/ 78 h 372"/>
                  <a:gd name="T32" fmla="*/ 38 w 321"/>
                  <a:gd name="T33" fmla="*/ 90 h 372"/>
                  <a:gd name="T34" fmla="*/ 23 w 321"/>
                  <a:gd name="T35" fmla="*/ 106 h 372"/>
                  <a:gd name="T36" fmla="*/ 27 w 321"/>
                  <a:gd name="T37" fmla="*/ 127 h 372"/>
                  <a:gd name="T38" fmla="*/ 8 w 321"/>
                  <a:gd name="T39" fmla="*/ 186 h 372"/>
                  <a:gd name="T40" fmla="*/ 0 w 321"/>
                  <a:gd name="T41" fmla="*/ 227 h 372"/>
                  <a:gd name="T42" fmla="*/ 15 w 321"/>
                  <a:gd name="T43" fmla="*/ 248 h 372"/>
                  <a:gd name="T44" fmla="*/ 23 w 321"/>
                  <a:gd name="T45" fmla="*/ 284 h 372"/>
                  <a:gd name="T46" fmla="*/ 34 w 321"/>
                  <a:gd name="T47" fmla="*/ 326 h 372"/>
                  <a:gd name="T48" fmla="*/ 65 w 321"/>
                  <a:gd name="T49" fmla="*/ 318 h 372"/>
                  <a:gd name="T50" fmla="*/ 84 w 321"/>
                  <a:gd name="T51" fmla="*/ 343 h 372"/>
                  <a:gd name="T52" fmla="*/ 114 w 321"/>
                  <a:gd name="T53" fmla="*/ 322 h 372"/>
                  <a:gd name="T54" fmla="*/ 129 w 321"/>
                  <a:gd name="T55" fmla="*/ 348 h 372"/>
                  <a:gd name="T56" fmla="*/ 164 w 321"/>
                  <a:gd name="T57" fmla="*/ 367 h 372"/>
                  <a:gd name="T58" fmla="*/ 188 w 321"/>
                  <a:gd name="T59" fmla="*/ 372 h 372"/>
                  <a:gd name="T60" fmla="*/ 214 w 321"/>
                  <a:gd name="T61" fmla="*/ 364 h 372"/>
                  <a:gd name="T62" fmla="*/ 233 w 321"/>
                  <a:gd name="T63" fmla="*/ 372 h 372"/>
                  <a:gd name="T64" fmla="*/ 245 w 321"/>
                  <a:gd name="T65" fmla="*/ 343 h 372"/>
                  <a:gd name="T66" fmla="*/ 245 w 321"/>
                  <a:gd name="T67" fmla="*/ 297 h 372"/>
                  <a:gd name="T68" fmla="*/ 290 w 321"/>
                  <a:gd name="T69" fmla="*/ 281 h 372"/>
                  <a:gd name="T70" fmla="*/ 290 w 321"/>
                  <a:gd name="T71" fmla="*/ 243 h 372"/>
                  <a:gd name="T72" fmla="*/ 321 w 321"/>
                  <a:gd name="T73" fmla="*/ 198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1" h="372">
                    <a:moveTo>
                      <a:pt x="321" y="198"/>
                    </a:moveTo>
                    <a:lnTo>
                      <a:pt x="305" y="160"/>
                    </a:lnTo>
                    <a:lnTo>
                      <a:pt x="310" y="132"/>
                    </a:lnTo>
                    <a:lnTo>
                      <a:pt x="298" y="127"/>
                    </a:lnTo>
                    <a:lnTo>
                      <a:pt x="279" y="86"/>
                    </a:lnTo>
                    <a:lnTo>
                      <a:pt x="256" y="98"/>
                    </a:lnTo>
                    <a:lnTo>
                      <a:pt x="230" y="44"/>
                    </a:lnTo>
                    <a:lnTo>
                      <a:pt x="218" y="52"/>
                    </a:lnTo>
                    <a:lnTo>
                      <a:pt x="188" y="28"/>
                    </a:lnTo>
                    <a:lnTo>
                      <a:pt x="156" y="41"/>
                    </a:lnTo>
                    <a:lnTo>
                      <a:pt x="129" y="0"/>
                    </a:lnTo>
                    <a:lnTo>
                      <a:pt x="107" y="19"/>
                    </a:lnTo>
                    <a:lnTo>
                      <a:pt x="87" y="16"/>
                    </a:lnTo>
                    <a:lnTo>
                      <a:pt x="77" y="28"/>
                    </a:lnTo>
                    <a:lnTo>
                      <a:pt x="54" y="49"/>
                    </a:lnTo>
                    <a:lnTo>
                      <a:pt x="61" y="78"/>
                    </a:lnTo>
                    <a:lnTo>
                      <a:pt x="38" y="90"/>
                    </a:lnTo>
                    <a:lnTo>
                      <a:pt x="23" y="106"/>
                    </a:lnTo>
                    <a:lnTo>
                      <a:pt x="27" y="127"/>
                    </a:lnTo>
                    <a:lnTo>
                      <a:pt x="8" y="186"/>
                    </a:lnTo>
                    <a:lnTo>
                      <a:pt x="0" y="227"/>
                    </a:lnTo>
                    <a:lnTo>
                      <a:pt x="15" y="248"/>
                    </a:lnTo>
                    <a:lnTo>
                      <a:pt x="23" y="284"/>
                    </a:lnTo>
                    <a:lnTo>
                      <a:pt x="34" y="326"/>
                    </a:lnTo>
                    <a:lnTo>
                      <a:pt x="65" y="318"/>
                    </a:lnTo>
                    <a:lnTo>
                      <a:pt x="84" y="343"/>
                    </a:lnTo>
                    <a:lnTo>
                      <a:pt x="114" y="322"/>
                    </a:lnTo>
                    <a:lnTo>
                      <a:pt x="129" y="348"/>
                    </a:lnTo>
                    <a:lnTo>
                      <a:pt x="164" y="367"/>
                    </a:lnTo>
                    <a:lnTo>
                      <a:pt x="188" y="372"/>
                    </a:lnTo>
                    <a:lnTo>
                      <a:pt x="214" y="364"/>
                    </a:lnTo>
                    <a:lnTo>
                      <a:pt x="233" y="372"/>
                    </a:lnTo>
                    <a:lnTo>
                      <a:pt x="245" y="343"/>
                    </a:lnTo>
                    <a:lnTo>
                      <a:pt x="245" y="297"/>
                    </a:lnTo>
                    <a:lnTo>
                      <a:pt x="290" y="281"/>
                    </a:lnTo>
                    <a:lnTo>
                      <a:pt x="290" y="243"/>
                    </a:lnTo>
                    <a:lnTo>
                      <a:pt x="321" y="198"/>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09" name="Freeform 65"/>
              <p:cNvSpPr>
                <a:spLocks/>
              </p:cNvSpPr>
              <p:nvPr/>
            </p:nvSpPr>
            <p:spPr bwMode="auto">
              <a:xfrm>
                <a:off x="1370" y="657"/>
                <a:ext cx="130" cy="165"/>
              </a:xfrm>
              <a:custGeom>
                <a:avLst/>
                <a:gdLst>
                  <a:gd name="T0" fmla="*/ 130 w 130"/>
                  <a:gd name="T1" fmla="*/ 0 h 165"/>
                  <a:gd name="T2" fmla="*/ 115 w 130"/>
                  <a:gd name="T3" fmla="*/ 41 h 165"/>
                  <a:gd name="T4" fmla="*/ 88 w 130"/>
                  <a:gd name="T5" fmla="*/ 57 h 165"/>
                  <a:gd name="T6" fmla="*/ 53 w 130"/>
                  <a:gd name="T7" fmla="*/ 54 h 165"/>
                  <a:gd name="T8" fmla="*/ 30 w 130"/>
                  <a:gd name="T9" fmla="*/ 86 h 165"/>
                  <a:gd name="T10" fmla="*/ 0 w 130"/>
                  <a:gd name="T11" fmla="*/ 91 h 165"/>
                  <a:gd name="T12" fmla="*/ 27 w 130"/>
                  <a:gd name="T13" fmla="*/ 137 h 165"/>
                  <a:gd name="T14" fmla="*/ 73 w 130"/>
                  <a:gd name="T15" fmla="*/ 165 h 165"/>
                  <a:gd name="T16" fmla="*/ 92 w 130"/>
                  <a:gd name="T17" fmla="*/ 124 h 165"/>
                  <a:gd name="T18" fmla="*/ 122 w 130"/>
                  <a:gd name="T19" fmla="*/ 99 h 165"/>
                  <a:gd name="T20" fmla="*/ 122 w 130"/>
                  <a:gd name="T21" fmla="*/ 67 h 165"/>
                  <a:gd name="T22" fmla="*/ 130 w 130"/>
                  <a:gd name="T23" fmla="*/ 0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65">
                    <a:moveTo>
                      <a:pt x="130" y="0"/>
                    </a:moveTo>
                    <a:lnTo>
                      <a:pt x="115" y="41"/>
                    </a:lnTo>
                    <a:lnTo>
                      <a:pt x="88" y="57"/>
                    </a:lnTo>
                    <a:lnTo>
                      <a:pt x="53" y="54"/>
                    </a:lnTo>
                    <a:lnTo>
                      <a:pt x="30" y="86"/>
                    </a:lnTo>
                    <a:lnTo>
                      <a:pt x="0" y="91"/>
                    </a:lnTo>
                    <a:lnTo>
                      <a:pt x="27" y="137"/>
                    </a:lnTo>
                    <a:lnTo>
                      <a:pt x="73" y="165"/>
                    </a:lnTo>
                    <a:lnTo>
                      <a:pt x="92" y="124"/>
                    </a:lnTo>
                    <a:lnTo>
                      <a:pt x="122" y="99"/>
                    </a:lnTo>
                    <a:lnTo>
                      <a:pt x="122" y="67"/>
                    </a:lnTo>
                    <a:lnTo>
                      <a:pt x="13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10" name="Freeform 66"/>
              <p:cNvSpPr>
                <a:spLocks/>
              </p:cNvSpPr>
              <p:nvPr/>
            </p:nvSpPr>
            <p:spPr bwMode="auto">
              <a:xfrm>
                <a:off x="1278" y="627"/>
                <a:ext cx="77" cy="167"/>
              </a:xfrm>
              <a:custGeom>
                <a:avLst/>
                <a:gdLst>
                  <a:gd name="T0" fmla="*/ 11 w 77"/>
                  <a:gd name="T1" fmla="*/ 0 h 167"/>
                  <a:gd name="T2" fmla="*/ 0 w 77"/>
                  <a:gd name="T3" fmla="*/ 43 h 167"/>
                  <a:gd name="T4" fmla="*/ 0 w 77"/>
                  <a:gd name="T5" fmla="*/ 84 h 167"/>
                  <a:gd name="T6" fmla="*/ 20 w 77"/>
                  <a:gd name="T7" fmla="*/ 116 h 167"/>
                  <a:gd name="T8" fmla="*/ 16 w 77"/>
                  <a:gd name="T9" fmla="*/ 141 h 167"/>
                  <a:gd name="T10" fmla="*/ 50 w 77"/>
                  <a:gd name="T11" fmla="*/ 141 h 167"/>
                  <a:gd name="T12" fmla="*/ 77 w 77"/>
                  <a:gd name="T13" fmla="*/ 167 h 167"/>
                  <a:gd name="T14" fmla="*/ 62 w 77"/>
                  <a:gd name="T15" fmla="*/ 121 h 167"/>
                  <a:gd name="T16" fmla="*/ 46 w 77"/>
                  <a:gd name="T17" fmla="*/ 105 h 167"/>
                  <a:gd name="T18" fmla="*/ 20 w 77"/>
                  <a:gd name="T19" fmla="*/ 59 h 167"/>
                  <a:gd name="T20" fmla="*/ 11 w 77"/>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67">
                    <a:moveTo>
                      <a:pt x="11" y="0"/>
                    </a:moveTo>
                    <a:lnTo>
                      <a:pt x="0" y="43"/>
                    </a:lnTo>
                    <a:lnTo>
                      <a:pt x="0" y="84"/>
                    </a:lnTo>
                    <a:lnTo>
                      <a:pt x="20" y="116"/>
                    </a:lnTo>
                    <a:lnTo>
                      <a:pt x="16" y="141"/>
                    </a:lnTo>
                    <a:lnTo>
                      <a:pt x="50" y="141"/>
                    </a:lnTo>
                    <a:lnTo>
                      <a:pt x="77" y="167"/>
                    </a:lnTo>
                    <a:lnTo>
                      <a:pt x="62" y="121"/>
                    </a:lnTo>
                    <a:lnTo>
                      <a:pt x="46" y="105"/>
                    </a:lnTo>
                    <a:lnTo>
                      <a:pt x="20" y="59"/>
                    </a:lnTo>
                    <a:lnTo>
                      <a:pt x="1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11" name="Freeform 67"/>
              <p:cNvSpPr>
                <a:spLocks/>
              </p:cNvSpPr>
              <p:nvPr/>
            </p:nvSpPr>
            <p:spPr bwMode="auto">
              <a:xfrm>
                <a:off x="1351" y="574"/>
                <a:ext cx="123" cy="78"/>
              </a:xfrm>
              <a:custGeom>
                <a:avLst/>
                <a:gdLst>
                  <a:gd name="T0" fmla="*/ 123 w 123"/>
                  <a:gd name="T1" fmla="*/ 16 h 78"/>
                  <a:gd name="T2" fmla="*/ 103 w 123"/>
                  <a:gd name="T3" fmla="*/ 0 h 78"/>
                  <a:gd name="T4" fmla="*/ 81 w 123"/>
                  <a:gd name="T5" fmla="*/ 21 h 78"/>
                  <a:gd name="T6" fmla="*/ 54 w 123"/>
                  <a:gd name="T7" fmla="*/ 16 h 78"/>
                  <a:gd name="T8" fmla="*/ 46 w 123"/>
                  <a:gd name="T9" fmla="*/ 34 h 78"/>
                  <a:gd name="T10" fmla="*/ 0 w 123"/>
                  <a:gd name="T11" fmla="*/ 16 h 78"/>
                  <a:gd name="T12" fmla="*/ 42 w 123"/>
                  <a:gd name="T13" fmla="*/ 78 h 78"/>
                  <a:gd name="T14" fmla="*/ 65 w 123"/>
                  <a:gd name="T15" fmla="*/ 75 h 78"/>
                  <a:gd name="T16" fmla="*/ 81 w 123"/>
                  <a:gd name="T17" fmla="*/ 53 h 78"/>
                  <a:gd name="T18" fmla="*/ 123 w 123"/>
                  <a:gd name="T19" fmla="*/ 1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78">
                    <a:moveTo>
                      <a:pt x="123" y="16"/>
                    </a:moveTo>
                    <a:lnTo>
                      <a:pt x="103" y="0"/>
                    </a:lnTo>
                    <a:lnTo>
                      <a:pt x="81" y="21"/>
                    </a:lnTo>
                    <a:lnTo>
                      <a:pt x="54" y="16"/>
                    </a:lnTo>
                    <a:lnTo>
                      <a:pt x="46" y="34"/>
                    </a:lnTo>
                    <a:lnTo>
                      <a:pt x="0" y="16"/>
                    </a:lnTo>
                    <a:lnTo>
                      <a:pt x="42" y="78"/>
                    </a:lnTo>
                    <a:lnTo>
                      <a:pt x="65" y="75"/>
                    </a:lnTo>
                    <a:lnTo>
                      <a:pt x="81" y="53"/>
                    </a:lnTo>
                    <a:lnTo>
                      <a:pt x="123" y="16"/>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36887" name="Group 68"/>
            <p:cNvGrpSpPr>
              <a:grpSpLocks/>
            </p:cNvGrpSpPr>
            <p:nvPr/>
          </p:nvGrpSpPr>
          <p:grpSpPr bwMode="auto">
            <a:xfrm>
              <a:off x="481" y="1594"/>
              <a:ext cx="1919" cy="704"/>
              <a:chOff x="481" y="1594"/>
              <a:chExt cx="1919" cy="704"/>
            </a:xfrm>
          </p:grpSpPr>
          <p:grpSp>
            <p:nvGrpSpPr>
              <p:cNvPr id="36888" name="Group 69"/>
              <p:cNvGrpSpPr>
                <a:grpSpLocks/>
              </p:cNvGrpSpPr>
              <p:nvPr/>
            </p:nvGrpSpPr>
            <p:grpSpPr bwMode="auto">
              <a:xfrm>
                <a:off x="481" y="1594"/>
                <a:ext cx="1919" cy="704"/>
                <a:chOff x="481" y="1594"/>
                <a:chExt cx="1919" cy="704"/>
              </a:xfrm>
            </p:grpSpPr>
            <p:sp>
              <p:nvSpPr>
                <p:cNvPr id="36891" name="Freeform 70"/>
                <p:cNvSpPr>
                  <a:spLocks/>
                </p:cNvSpPr>
                <p:nvPr/>
              </p:nvSpPr>
              <p:spPr bwMode="auto">
                <a:xfrm>
                  <a:off x="481" y="1594"/>
                  <a:ext cx="1919" cy="704"/>
                </a:xfrm>
                <a:custGeom>
                  <a:avLst/>
                  <a:gdLst>
                    <a:gd name="T0" fmla="*/ 32 w 1919"/>
                    <a:gd name="T1" fmla="*/ 496 h 704"/>
                    <a:gd name="T2" fmla="*/ 95 w 1919"/>
                    <a:gd name="T3" fmla="*/ 400 h 704"/>
                    <a:gd name="T4" fmla="*/ 144 w 1919"/>
                    <a:gd name="T5" fmla="*/ 297 h 704"/>
                    <a:gd name="T6" fmla="*/ 271 w 1919"/>
                    <a:gd name="T7" fmla="*/ 290 h 704"/>
                    <a:gd name="T8" fmla="*/ 355 w 1919"/>
                    <a:gd name="T9" fmla="*/ 266 h 704"/>
                    <a:gd name="T10" fmla="*/ 425 w 1919"/>
                    <a:gd name="T11" fmla="*/ 325 h 704"/>
                    <a:gd name="T12" fmla="*/ 379 w 1919"/>
                    <a:gd name="T13" fmla="*/ 362 h 704"/>
                    <a:gd name="T14" fmla="*/ 327 w 1919"/>
                    <a:gd name="T15" fmla="*/ 470 h 704"/>
                    <a:gd name="T16" fmla="*/ 260 w 1919"/>
                    <a:gd name="T17" fmla="*/ 533 h 704"/>
                    <a:gd name="T18" fmla="*/ 302 w 1919"/>
                    <a:gd name="T19" fmla="*/ 578 h 704"/>
                    <a:gd name="T20" fmla="*/ 390 w 1919"/>
                    <a:gd name="T21" fmla="*/ 455 h 704"/>
                    <a:gd name="T22" fmla="*/ 421 w 1919"/>
                    <a:gd name="T23" fmla="*/ 366 h 704"/>
                    <a:gd name="T24" fmla="*/ 517 w 1919"/>
                    <a:gd name="T25" fmla="*/ 373 h 704"/>
                    <a:gd name="T26" fmla="*/ 636 w 1919"/>
                    <a:gd name="T27" fmla="*/ 429 h 704"/>
                    <a:gd name="T28" fmla="*/ 766 w 1919"/>
                    <a:gd name="T29" fmla="*/ 440 h 704"/>
                    <a:gd name="T30" fmla="*/ 703 w 1919"/>
                    <a:gd name="T31" fmla="*/ 537 h 704"/>
                    <a:gd name="T32" fmla="*/ 791 w 1919"/>
                    <a:gd name="T33" fmla="*/ 563 h 704"/>
                    <a:gd name="T34" fmla="*/ 777 w 1919"/>
                    <a:gd name="T35" fmla="*/ 474 h 704"/>
                    <a:gd name="T36" fmla="*/ 791 w 1919"/>
                    <a:gd name="T37" fmla="*/ 393 h 704"/>
                    <a:gd name="T38" fmla="*/ 869 w 1919"/>
                    <a:gd name="T39" fmla="*/ 433 h 704"/>
                    <a:gd name="T40" fmla="*/ 911 w 1919"/>
                    <a:gd name="T41" fmla="*/ 356 h 704"/>
                    <a:gd name="T42" fmla="*/ 995 w 1919"/>
                    <a:gd name="T43" fmla="*/ 326 h 704"/>
                    <a:gd name="T44" fmla="*/ 1087 w 1919"/>
                    <a:gd name="T45" fmla="*/ 362 h 704"/>
                    <a:gd name="T46" fmla="*/ 1174 w 1919"/>
                    <a:gd name="T47" fmla="*/ 306 h 704"/>
                    <a:gd name="T48" fmla="*/ 1255 w 1919"/>
                    <a:gd name="T49" fmla="*/ 229 h 704"/>
                    <a:gd name="T50" fmla="*/ 1319 w 1919"/>
                    <a:gd name="T51" fmla="*/ 148 h 704"/>
                    <a:gd name="T52" fmla="*/ 1438 w 1919"/>
                    <a:gd name="T53" fmla="*/ 69 h 704"/>
                    <a:gd name="T54" fmla="*/ 1495 w 1919"/>
                    <a:gd name="T55" fmla="*/ 10 h 704"/>
                    <a:gd name="T56" fmla="*/ 1541 w 1919"/>
                    <a:gd name="T57" fmla="*/ 80 h 704"/>
                    <a:gd name="T58" fmla="*/ 1572 w 1919"/>
                    <a:gd name="T59" fmla="*/ 199 h 704"/>
                    <a:gd name="T60" fmla="*/ 1666 w 1919"/>
                    <a:gd name="T61" fmla="*/ 247 h 704"/>
                    <a:gd name="T62" fmla="*/ 1745 w 1919"/>
                    <a:gd name="T63" fmla="*/ 229 h 704"/>
                    <a:gd name="T64" fmla="*/ 1797 w 1919"/>
                    <a:gd name="T65" fmla="*/ 266 h 704"/>
                    <a:gd name="T66" fmla="*/ 1839 w 1919"/>
                    <a:gd name="T67" fmla="*/ 302 h 704"/>
                    <a:gd name="T68" fmla="*/ 1860 w 1919"/>
                    <a:gd name="T69" fmla="*/ 393 h 704"/>
                    <a:gd name="T70" fmla="*/ 1916 w 1919"/>
                    <a:gd name="T71" fmla="*/ 458 h 704"/>
                    <a:gd name="T72" fmla="*/ 1867 w 1919"/>
                    <a:gd name="T73" fmla="*/ 470 h 704"/>
                    <a:gd name="T74" fmla="*/ 1780 w 1919"/>
                    <a:gd name="T75" fmla="*/ 467 h 704"/>
                    <a:gd name="T76" fmla="*/ 1691 w 1919"/>
                    <a:gd name="T77" fmla="*/ 422 h 704"/>
                    <a:gd name="T78" fmla="*/ 1635 w 1919"/>
                    <a:gd name="T79" fmla="*/ 392 h 704"/>
                    <a:gd name="T80" fmla="*/ 1565 w 1919"/>
                    <a:gd name="T81" fmla="*/ 334 h 704"/>
                    <a:gd name="T82" fmla="*/ 1553 w 1919"/>
                    <a:gd name="T83" fmla="*/ 414 h 704"/>
                    <a:gd name="T84" fmla="*/ 1595 w 1919"/>
                    <a:gd name="T85" fmla="*/ 509 h 704"/>
                    <a:gd name="T86" fmla="*/ 1546 w 1919"/>
                    <a:gd name="T87" fmla="*/ 526 h 704"/>
                    <a:gd name="T88" fmla="*/ 1438 w 1919"/>
                    <a:gd name="T89" fmla="*/ 572 h 704"/>
                    <a:gd name="T90" fmla="*/ 1358 w 1919"/>
                    <a:gd name="T91" fmla="*/ 565 h 704"/>
                    <a:gd name="T92" fmla="*/ 1347 w 1919"/>
                    <a:gd name="T93" fmla="*/ 484 h 704"/>
                    <a:gd name="T94" fmla="*/ 1420 w 1919"/>
                    <a:gd name="T95" fmla="*/ 393 h 704"/>
                    <a:gd name="T96" fmla="*/ 1523 w 1919"/>
                    <a:gd name="T97" fmla="*/ 290 h 704"/>
                    <a:gd name="T98" fmla="*/ 1396 w 1919"/>
                    <a:gd name="T99" fmla="*/ 340 h 704"/>
                    <a:gd name="T100" fmla="*/ 1291 w 1919"/>
                    <a:gd name="T101" fmla="*/ 385 h 704"/>
                    <a:gd name="T102" fmla="*/ 1185 w 1919"/>
                    <a:gd name="T103" fmla="*/ 426 h 704"/>
                    <a:gd name="T104" fmla="*/ 1101 w 1919"/>
                    <a:gd name="T105" fmla="*/ 485 h 704"/>
                    <a:gd name="T106" fmla="*/ 998 w 1919"/>
                    <a:gd name="T107" fmla="*/ 522 h 704"/>
                    <a:gd name="T108" fmla="*/ 925 w 1919"/>
                    <a:gd name="T109" fmla="*/ 614 h 704"/>
                    <a:gd name="T110" fmla="*/ 822 w 1919"/>
                    <a:gd name="T111" fmla="*/ 614 h 704"/>
                    <a:gd name="T112" fmla="*/ 703 w 1919"/>
                    <a:gd name="T113" fmla="*/ 619 h 704"/>
                    <a:gd name="T114" fmla="*/ 580 w 1919"/>
                    <a:gd name="T115" fmla="*/ 578 h 704"/>
                    <a:gd name="T116" fmla="*/ 454 w 1919"/>
                    <a:gd name="T117" fmla="*/ 624 h 704"/>
                    <a:gd name="T118" fmla="*/ 337 w 1919"/>
                    <a:gd name="T119" fmla="*/ 677 h 704"/>
                    <a:gd name="T120" fmla="*/ 229 w 1919"/>
                    <a:gd name="T121" fmla="*/ 670 h 704"/>
                    <a:gd name="T122" fmla="*/ 84 w 1919"/>
                    <a:gd name="T123" fmla="*/ 626 h 704"/>
                    <a:gd name="T124" fmla="*/ 11 w 1919"/>
                    <a:gd name="T125" fmla="*/ 557 h 7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19" h="704">
                      <a:moveTo>
                        <a:pt x="11" y="557"/>
                      </a:moveTo>
                      <a:lnTo>
                        <a:pt x="32" y="530"/>
                      </a:lnTo>
                      <a:lnTo>
                        <a:pt x="32" y="496"/>
                      </a:lnTo>
                      <a:lnTo>
                        <a:pt x="60" y="477"/>
                      </a:lnTo>
                      <a:lnTo>
                        <a:pt x="63" y="426"/>
                      </a:lnTo>
                      <a:lnTo>
                        <a:pt x="95" y="400"/>
                      </a:lnTo>
                      <a:lnTo>
                        <a:pt x="88" y="359"/>
                      </a:lnTo>
                      <a:lnTo>
                        <a:pt x="133" y="333"/>
                      </a:lnTo>
                      <a:lnTo>
                        <a:pt x="144" y="297"/>
                      </a:lnTo>
                      <a:lnTo>
                        <a:pt x="175" y="299"/>
                      </a:lnTo>
                      <a:lnTo>
                        <a:pt x="203" y="273"/>
                      </a:lnTo>
                      <a:lnTo>
                        <a:pt x="271" y="290"/>
                      </a:lnTo>
                      <a:lnTo>
                        <a:pt x="306" y="277"/>
                      </a:lnTo>
                      <a:lnTo>
                        <a:pt x="341" y="245"/>
                      </a:lnTo>
                      <a:lnTo>
                        <a:pt x="355" y="266"/>
                      </a:lnTo>
                      <a:lnTo>
                        <a:pt x="390" y="270"/>
                      </a:lnTo>
                      <a:lnTo>
                        <a:pt x="400" y="295"/>
                      </a:lnTo>
                      <a:lnTo>
                        <a:pt x="425" y="325"/>
                      </a:lnTo>
                      <a:lnTo>
                        <a:pt x="468" y="333"/>
                      </a:lnTo>
                      <a:lnTo>
                        <a:pt x="421" y="366"/>
                      </a:lnTo>
                      <a:lnTo>
                        <a:pt x="379" y="362"/>
                      </a:lnTo>
                      <a:lnTo>
                        <a:pt x="355" y="385"/>
                      </a:lnTo>
                      <a:lnTo>
                        <a:pt x="355" y="426"/>
                      </a:lnTo>
                      <a:lnTo>
                        <a:pt x="327" y="470"/>
                      </a:lnTo>
                      <a:lnTo>
                        <a:pt x="323" y="503"/>
                      </a:lnTo>
                      <a:lnTo>
                        <a:pt x="285" y="508"/>
                      </a:lnTo>
                      <a:lnTo>
                        <a:pt x="260" y="533"/>
                      </a:lnTo>
                      <a:lnTo>
                        <a:pt x="274" y="578"/>
                      </a:lnTo>
                      <a:lnTo>
                        <a:pt x="260" y="611"/>
                      </a:lnTo>
                      <a:lnTo>
                        <a:pt x="302" y="578"/>
                      </a:lnTo>
                      <a:lnTo>
                        <a:pt x="330" y="525"/>
                      </a:lnTo>
                      <a:lnTo>
                        <a:pt x="358" y="467"/>
                      </a:lnTo>
                      <a:lnTo>
                        <a:pt x="390" y="455"/>
                      </a:lnTo>
                      <a:lnTo>
                        <a:pt x="390" y="414"/>
                      </a:lnTo>
                      <a:lnTo>
                        <a:pt x="421" y="407"/>
                      </a:lnTo>
                      <a:lnTo>
                        <a:pt x="421" y="366"/>
                      </a:lnTo>
                      <a:lnTo>
                        <a:pt x="468" y="334"/>
                      </a:lnTo>
                      <a:lnTo>
                        <a:pt x="475" y="359"/>
                      </a:lnTo>
                      <a:lnTo>
                        <a:pt x="517" y="373"/>
                      </a:lnTo>
                      <a:lnTo>
                        <a:pt x="534" y="414"/>
                      </a:lnTo>
                      <a:lnTo>
                        <a:pt x="580" y="430"/>
                      </a:lnTo>
                      <a:lnTo>
                        <a:pt x="636" y="429"/>
                      </a:lnTo>
                      <a:lnTo>
                        <a:pt x="665" y="400"/>
                      </a:lnTo>
                      <a:lnTo>
                        <a:pt x="749" y="385"/>
                      </a:lnTo>
                      <a:lnTo>
                        <a:pt x="766" y="440"/>
                      </a:lnTo>
                      <a:lnTo>
                        <a:pt x="738" y="467"/>
                      </a:lnTo>
                      <a:lnTo>
                        <a:pt x="731" y="511"/>
                      </a:lnTo>
                      <a:lnTo>
                        <a:pt x="703" y="537"/>
                      </a:lnTo>
                      <a:lnTo>
                        <a:pt x="724" y="559"/>
                      </a:lnTo>
                      <a:lnTo>
                        <a:pt x="756" y="540"/>
                      </a:lnTo>
                      <a:lnTo>
                        <a:pt x="791" y="563"/>
                      </a:lnTo>
                      <a:lnTo>
                        <a:pt x="815" y="537"/>
                      </a:lnTo>
                      <a:lnTo>
                        <a:pt x="791" y="499"/>
                      </a:lnTo>
                      <a:lnTo>
                        <a:pt x="777" y="474"/>
                      </a:lnTo>
                      <a:lnTo>
                        <a:pt x="763" y="429"/>
                      </a:lnTo>
                      <a:lnTo>
                        <a:pt x="749" y="385"/>
                      </a:lnTo>
                      <a:lnTo>
                        <a:pt x="791" y="393"/>
                      </a:lnTo>
                      <a:lnTo>
                        <a:pt x="798" y="426"/>
                      </a:lnTo>
                      <a:lnTo>
                        <a:pt x="833" y="445"/>
                      </a:lnTo>
                      <a:lnTo>
                        <a:pt x="869" y="433"/>
                      </a:lnTo>
                      <a:lnTo>
                        <a:pt x="869" y="388"/>
                      </a:lnTo>
                      <a:lnTo>
                        <a:pt x="901" y="377"/>
                      </a:lnTo>
                      <a:lnTo>
                        <a:pt x="911" y="356"/>
                      </a:lnTo>
                      <a:lnTo>
                        <a:pt x="942" y="362"/>
                      </a:lnTo>
                      <a:lnTo>
                        <a:pt x="967" y="328"/>
                      </a:lnTo>
                      <a:lnTo>
                        <a:pt x="995" y="326"/>
                      </a:lnTo>
                      <a:lnTo>
                        <a:pt x="1023" y="347"/>
                      </a:lnTo>
                      <a:lnTo>
                        <a:pt x="1070" y="340"/>
                      </a:lnTo>
                      <a:lnTo>
                        <a:pt x="1087" y="362"/>
                      </a:lnTo>
                      <a:lnTo>
                        <a:pt x="1122" y="386"/>
                      </a:lnTo>
                      <a:lnTo>
                        <a:pt x="1178" y="340"/>
                      </a:lnTo>
                      <a:lnTo>
                        <a:pt x="1174" y="306"/>
                      </a:lnTo>
                      <a:lnTo>
                        <a:pt x="1213" y="281"/>
                      </a:lnTo>
                      <a:lnTo>
                        <a:pt x="1220" y="247"/>
                      </a:lnTo>
                      <a:lnTo>
                        <a:pt x="1255" y="229"/>
                      </a:lnTo>
                      <a:lnTo>
                        <a:pt x="1272" y="172"/>
                      </a:lnTo>
                      <a:lnTo>
                        <a:pt x="1302" y="172"/>
                      </a:lnTo>
                      <a:lnTo>
                        <a:pt x="1319" y="148"/>
                      </a:lnTo>
                      <a:lnTo>
                        <a:pt x="1361" y="133"/>
                      </a:lnTo>
                      <a:lnTo>
                        <a:pt x="1386" y="87"/>
                      </a:lnTo>
                      <a:lnTo>
                        <a:pt x="1438" y="69"/>
                      </a:lnTo>
                      <a:lnTo>
                        <a:pt x="1459" y="28"/>
                      </a:lnTo>
                      <a:lnTo>
                        <a:pt x="1487" y="0"/>
                      </a:lnTo>
                      <a:lnTo>
                        <a:pt x="1495" y="10"/>
                      </a:lnTo>
                      <a:lnTo>
                        <a:pt x="1516" y="58"/>
                      </a:lnTo>
                      <a:lnTo>
                        <a:pt x="1509" y="92"/>
                      </a:lnTo>
                      <a:lnTo>
                        <a:pt x="1541" y="80"/>
                      </a:lnTo>
                      <a:lnTo>
                        <a:pt x="1544" y="140"/>
                      </a:lnTo>
                      <a:lnTo>
                        <a:pt x="1576" y="155"/>
                      </a:lnTo>
                      <a:lnTo>
                        <a:pt x="1572" y="199"/>
                      </a:lnTo>
                      <a:lnTo>
                        <a:pt x="1614" y="213"/>
                      </a:lnTo>
                      <a:lnTo>
                        <a:pt x="1621" y="259"/>
                      </a:lnTo>
                      <a:lnTo>
                        <a:pt x="1666" y="247"/>
                      </a:lnTo>
                      <a:lnTo>
                        <a:pt x="1687" y="217"/>
                      </a:lnTo>
                      <a:lnTo>
                        <a:pt x="1701" y="232"/>
                      </a:lnTo>
                      <a:lnTo>
                        <a:pt x="1745" y="229"/>
                      </a:lnTo>
                      <a:lnTo>
                        <a:pt x="1759" y="254"/>
                      </a:lnTo>
                      <a:lnTo>
                        <a:pt x="1783" y="239"/>
                      </a:lnTo>
                      <a:lnTo>
                        <a:pt x="1797" y="266"/>
                      </a:lnTo>
                      <a:lnTo>
                        <a:pt x="1825" y="266"/>
                      </a:lnTo>
                      <a:lnTo>
                        <a:pt x="1804" y="290"/>
                      </a:lnTo>
                      <a:lnTo>
                        <a:pt x="1839" y="302"/>
                      </a:lnTo>
                      <a:lnTo>
                        <a:pt x="1878" y="333"/>
                      </a:lnTo>
                      <a:lnTo>
                        <a:pt x="1850" y="355"/>
                      </a:lnTo>
                      <a:lnTo>
                        <a:pt x="1860" y="393"/>
                      </a:lnTo>
                      <a:lnTo>
                        <a:pt x="1860" y="426"/>
                      </a:lnTo>
                      <a:lnTo>
                        <a:pt x="1919" y="429"/>
                      </a:lnTo>
                      <a:lnTo>
                        <a:pt x="1916" y="458"/>
                      </a:lnTo>
                      <a:lnTo>
                        <a:pt x="1916" y="504"/>
                      </a:lnTo>
                      <a:lnTo>
                        <a:pt x="1885" y="496"/>
                      </a:lnTo>
                      <a:lnTo>
                        <a:pt x="1867" y="470"/>
                      </a:lnTo>
                      <a:lnTo>
                        <a:pt x="1839" y="481"/>
                      </a:lnTo>
                      <a:lnTo>
                        <a:pt x="1818" y="448"/>
                      </a:lnTo>
                      <a:lnTo>
                        <a:pt x="1780" y="467"/>
                      </a:lnTo>
                      <a:lnTo>
                        <a:pt x="1738" y="433"/>
                      </a:lnTo>
                      <a:lnTo>
                        <a:pt x="1720" y="393"/>
                      </a:lnTo>
                      <a:lnTo>
                        <a:pt x="1691" y="422"/>
                      </a:lnTo>
                      <a:lnTo>
                        <a:pt x="1670" y="410"/>
                      </a:lnTo>
                      <a:lnTo>
                        <a:pt x="1635" y="433"/>
                      </a:lnTo>
                      <a:lnTo>
                        <a:pt x="1635" y="392"/>
                      </a:lnTo>
                      <a:lnTo>
                        <a:pt x="1604" y="388"/>
                      </a:lnTo>
                      <a:lnTo>
                        <a:pt x="1600" y="347"/>
                      </a:lnTo>
                      <a:lnTo>
                        <a:pt x="1565" y="334"/>
                      </a:lnTo>
                      <a:lnTo>
                        <a:pt x="1539" y="351"/>
                      </a:lnTo>
                      <a:lnTo>
                        <a:pt x="1550" y="389"/>
                      </a:lnTo>
                      <a:lnTo>
                        <a:pt x="1553" y="414"/>
                      </a:lnTo>
                      <a:lnTo>
                        <a:pt x="1571" y="452"/>
                      </a:lnTo>
                      <a:lnTo>
                        <a:pt x="1606" y="477"/>
                      </a:lnTo>
                      <a:lnTo>
                        <a:pt x="1595" y="509"/>
                      </a:lnTo>
                      <a:lnTo>
                        <a:pt x="1623" y="533"/>
                      </a:lnTo>
                      <a:lnTo>
                        <a:pt x="1581" y="547"/>
                      </a:lnTo>
                      <a:lnTo>
                        <a:pt x="1546" y="526"/>
                      </a:lnTo>
                      <a:lnTo>
                        <a:pt x="1522" y="561"/>
                      </a:lnTo>
                      <a:lnTo>
                        <a:pt x="1480" y="547"/>
                      </a:lnTo>
                      <a:lnTo>
                        <a:pt x="1438" y="572"/>
                      </a:lnTo>
                      <a:lnTo>
                        <a:pt x="1417" y="590"/>
                      </a:lnTo>
                      <a:lnTo>
                        <a:pt x="1354" y="593"/>
                      </a:lnTo>
                      <a:lnTo>
                        <a:pt x="1358" y="565"/>
                      </a:lnTo>
                      <a:lnTo>
                        <a:pt x="1347" y="540"/>
                      </a:lnTo>
                      <a:lnTo>
                        <a:pt x="1372" y="519"/>
                      </a:lnTo>
                      <a:lnTo>
                        <a:pt x="1347" y="484"/>
                      </a:lnTo>
                      <a:lnTo>
                        <a:pt x="1372" y="449"/>
                      </a:lnTo>
                      <a:lnTo>
                        <a:pt x="1358" y="417"/>
                      </a:lnTo>
                      <a:lnTo>
                        <a:pt x="1420" y="393"/>
                      </a:lnTo>
                      <a:lnTo>
                        <a:pt x="1455" y="379"/>
                      </a:lnTo>
                      <a:lnTo>
                        <a:pt x="1508" y="347"/>
                      </a:lnTo>
                      <a:lnTo>
                        <a:pt x="1523" y="290"/>
                      </a:lnTo>
                      <a:lnTo>
                        <a:pt x="1462" y="311"/>
                      </a:lnTo>
                      <a:lnTo>
                        <a:pt x="1427" y="302"/>
                      </a:lnTo>
                      <a:lnTo>
                        <a:pt x="1396" y="340"/>
                      </a:lnTo>
                      <a:lnTo>
                        <a:pt x="1354" y="334"/>
                      </a:lnTo>
                      <a:lnTo>
                        <a:pt x="1330" y="373"/>
                      </a:lnTo>
                      <a:lnTo>
                        <a:pt x="1291" y="385"/>
                      </a:lnTo>
                      <a:lnTo>
                        <a:pt x="1279" y="422"/>
                      </a:lnTo>
                      <a:lnTo>
                        <a:pt x="1227" y="430"/>
                      </a:lnTo>
                      <a:lnTo>
                        <a:pt x="1185" y="426"/>
                      </a:lnTo>
                      <a:lnTo>
                        <a:pt x="1160" y="455"/>
                      </a:lnTo>
                      <a:lnTo>
                        <a:pt x="1126" y="448"/>
                      </a:lnTo>
                      <a:lnTo>
                        <a:pt x="1101" y="485"/>
                      </a:lnTo>
                      <a:lnTo>
                        <a:pt x="1073" y="482"/>
                      </a:lnTo>
                      <a:lnTo>
                        <a:pt x="1037" y="511"/>
                      </a:lnTo>
                      <a:lnTo>
                        <a:pt x="998" y="522"/>
                      </a:lnTo>
                      <a:lnTo>
                        <a:pt x="995" y="552"/>
                      </a:lnTo>
                      <a:lnTo>
                        <a:pt x="939" y="570"/>
                      </a:lnTo>
                      <a:lnTo>
                        <a:pt x="925" y="614"/>
                      </a:lnTo>
                      <a:lnTo>
                        <a:pt x="897" y="622"/>
                      </a:lnTo>
                      <a:lnTo>
                        <a:pt x="862" y="646"/>
                      </a:lnTo>
                      <a:lnTo>
                        <a:pt x="822" y="614"/>
                      </a:lnTo>
                      <a:lnTo>
                        <a:pt x="780" y="629"/>
                      </a:lnTo>
                      <a:lnTo>
                        <a:pt x="749" y="607"/>
                      </a:lnTo>
                      <a:lnTo>
                        <a:pt x="703" y="619"/>
                      </a:lnTo>
                      <a:lnTo>
                        <a:pt x="655" y="597"/>
                      </a:lnTo>
                      <a:lnTo>
                        <a:pt x="608" y="611"/>
                      </a:lnTo>
                      <a:lnTo>
                        <a:pt x="580" y="578"/>
                      </a:lnTo>
                      <a:lnTo>
                        <a:pt x="545" y="593"/>
                      </a:lnTo>
                      <a:lnTo>
                        <a:pt x="496" y="588"/>
                      </a:lnTo>
                      <a:lnTo>
                        <a:pt x="454" y="624"/>
                      </a:lnTo>
                      <a:lnTo>
                        <a:pt x="421" y="652"/>
                      </a:lnTo>
                      <a:lnTo>
                        <a:pt x="372" y="641"/>
                      </a:lnTo>
                      <a:lnTo>
                        <a:pt x="337" y="677"/>
                      </a:lnTo>
                      <a:lnTo>
                        <a:pt x="292" y="700"/>
                      </a:lnTo>
                      <a:lnTo>
                        <a:pt x="243" y="704"/>
                      </a:lnTo>
                      <a:lnTo>
                        <a:pt x="229" y="670"/>
                      </a:lnTo>
                      <a:lnTo>
                        <a:pt x="179" y="670"/>
                      </a:lnTo>
                      <a:lnTo>
                        <a:pt x="137" y="633"/>
                      </a:lnTo>
                      <a:lnTo>
                        <a:pt x="84" y="626"/>
                      </a:lnTo>
                      <a:lnTo>
                        <a:pt x="35" y="611"/>
                      </a:lnTo>
                      <a:lnTo>
                        <a:pt x="0" y="588"/>
                      </a:lnTo>
                      <a:lnTo>
                        <a:pt x="11" y="557"/>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892" name="Freeform 71"/>
                <p:cNvSpPr>
                  <a:spLocks/>
                </p:cNvSpPr>
                <p:nvPr/>
              </p:nvSpPr>
              <p:spPr bwMode="auto">
                <a:xfrm>
                  <a:off x="1957" y="2018"/>
                  <a:ext cx="70" cy="102"/>
                </a:xfrm>
                <a:custGeom>
                  <a:avLst/>
                  <a:gdLst>
                    <a:gd name="T0" fmla="*/ 21 w 70"/>
                    <a:gd name="T1" fmla="*/ 0 h 102"/>
                    <a:gd name="T2" fmla="*/ 28 w 70"/>
                    <a:gd name="T3" fmla="*/ 25 h 102"/>
                    <a:gd name="T4" fmla="*/ 4 w 70"/>
                    <a:gd name="T5" fmla="*/ 50 h 102"/>
                    <a:gd name="T6" fmla="*/ 25 w 70"/>
                    <a:gd name="T7" fmla="*/ 71 h 102"/>
                    <a:gd name="T8" fmla="*/ 0 w 70"/>
                    <a:gd name="T9" fmla="*/ 99 h 102"/>
                    <a:gd name="T10" fmla="*/ 28 w 70"/>
                    <a:gd name="T11" fmla="*/ 102 h 102"/>
                    <a:gd name="T12" fmla="*/ 56 w 70"/>
                    <a:gd name="T13" fmla="*/ 67 h 102"/>
                    <a:gd name="T14" fmla="*/ 70 w 70"/>
                    <a:gd name="T15" fmla="*/ 60 h 102"/>
                    <a:gd name="T16" fmla="*/ 21 w 7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102">
                      <a:moveTo>
                        <a:pt x="21" y="0"/>
                      </a:moveTo>
                      <a:lnTo>
                        <a:pt x="28" y="25"/>
                      </a:lnTo>
                      <a:lnTo>
                        <a:pt x="4" y="50"/>
                      </a:lnTo>
                      <a:lnTo>
                        <a:pt x="25" y="71"/>
                      </a:lnTo>
                      <a:lnTo>
                        <a:pt x="0" y="99"/>
                      </a:lnTo>
                      <a:lnTo>
                        <a:pt x="28" y="102"/>
                      </a:lnTo>
                      <a:lnTo>
                        <a:pt x="56" y="67"/>
                      </a:lnTo>
                      <a:lnTo>
                        <a:pt x="70" y="60"/>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893" name="Freeform 72"/>
                <p:cNvSpPr>
                  <a:spLocks/>
                </p:cNvSpPr>
                <p:nvPr/>
              </p:nvSpPr>
              <p:spPr bwMode="auto">
                <a:xfrm>
                  <a:off x="1870" y="2011"/>
                  <a:ext cx="56" cy="134"/>
                </a:xfrm>
                <a:custGeom>
                  <a:avLst/>
                  <a:gdLst>
                    <a:gd name="T0" fmla="*/ 24 w 56"/>
                    <a:gd name="T1" fmla="*/ 0 h 134"/>
                    <a:gd name="T2" fmla="*/ 28 w 56"/>
                    <a:gd name="T3" fmla="*/ 25 h 134"/>
                    <a:gd name="T4" fmla="*/ 4 w 56"/>
                    <a:gd name="T5" fmla="*/ 50 h 134"/>
                    <a:gd name="T6" fmla="*/ 14 w 56"/>
                    <a:gd name="T7" fmla="*/ 74 h 134"/>
                    <a:gd name="T8" fmla="*/ 0 w 56"/>
                    <a:gd name="T9" fmla="*/ 134 h 134"/>
                    <a:gd name="T10" fmla="*/ 56 w 56"/>
                    <a:gd name="T11" fmla="*/ 67 h 134"/>
                    <a:gd name="T12" fmla="*/ 24 w 5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34">
                      <a:moveTo>
                        <a:pt x="24" y="0"/>
                      </a:moveTo>
                      <a:lnTo>
                        <a:pt x="28" y="25"/>
                      </a:lnTo>
                      <a:lnTo>
                        <a:pt x="4" y="50"/>
                      </a:lnTo>
                      <a:lnTo>
                        <a:pt x="14" y="74"/>
                      </a:lnTo>
                      <a:lnTo>
                        <a:pt x="0" y="134"/>
                      </a:lnTo>
                      <a:lnTo>
                        <a:pt x="56" y="67"/>
                      </a:lnTo>
                      <a:lnTo>
                        <a:pt x="2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894" name="Freeform 73"/>
                <p:cNvSpPr>
                  <a:spLocks/>
                </p:cNvSpPr>
                <p:nvPr/>
              </p:nvSpPr>
              <p:spPr bwMode="auto">
                <a:xfrm>
                  <a:off x="2013" y="1807"/>
                  <a:ext cx="70" cy="78"/>
                </a:xfrm>
                <a:custGeom>
                  <a:avLst/>
                  <a:gdLst>
                    <a:gd name="T0" fmla="*/ 0 w 70"/>
                    <a:gd name="T1" fmla="*/ 0 h 78"/>
                    <a:gd name="T2" fmla="*/ 14 w 70"/>
                    <a:gd name="T3" fmla="*/ 14 h 78"/>
                    <a:gd name="T4" fmla="*/ 14 w 70"/>
                    <a:gd name="T5" fmla="*/ 78 h 78"/>
                    <a:gd name="T6" fmla="*/ 70 w 70"/>
                    <a:gd name="T7" fmla="*/ 67 h 78"/>
                    <a:gd name="T8" fmla="*/ 46 w 70"/>
                    <a:gd name="T9" fmla="*/ 43 h 78"/>
                    <a:gd name="T10" fmla="*/ 67 w 70"/>
                    <a:gd name="T11" fmla="*/ 18 h 78"/>
                    <a:gd name="T12" fmla="*/ 0 w 7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78">
                      <a:moveTo>
                        <a:pt x="0" y="0"/>
                      </a:moveTo>
                      <a:lnTo>
                        <a:pt x="14" y="14"/>
                      </a:lnTo>
                      <a:lnTo>
                        <a:pt x="14" y="78"/>
                      </a:lnTo>
                      <a:lnTo>
                        <a:pt x="70" y="67"/>
                      </a:lnTo>
                      <a:lnTo>
                        <a:pt x="46" y="43"/>
                      </a:lnTo>
                      <a:lnTo>
                        <a:pt x="67" y="1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895" name="Freeform 74"/>
                <p:cNvSpPr>
                  <a:spLocks/>
                </p:cNvSpPr>
                <p:nvPr/>
              </p:nvSpPr>
              <p:spPr bwMode="auto">
                <a:xfrm>
                  <a:off x="1894" y="1628"/>
                  <a:ext cx="98" cy="246"/>
                </a:xfrm>
                <a:custGeom>
                  <a:avLst/>
                  <a:gdLst>
                    <a:gd name="T0" fmla="*/ 67 w 98"/>
                    <a:gd name="T1" fmla="*/ 0 h 246"/>
                    <a:gd name="T2" fmla="*/ 46 w 98"/>
                    <a:gd name="T3" fmla="*/ 53 h 246"/>
                    <a:gd name="T4" fmla="*/ 60 w 98"/>
                    <a:gd name="T5" fmla="*/ 106 h 246"/>
                    <a:gd name="T6" fmla="*/ 46 w 98"/>
                    <a:gd name="T7" fmla="*/ 141 h 246"/>
                    <a:gd name="T8" fmla="*/ 63 w 98"/>
                    <a:gd name="T9" fmla="*/ 165 h 246"/>
                    <a:gd name="T10" fmla="*/ 35 w 98"/>
                    <a:gd name="T11" fmla="*/ 215 h 246"/>
                    <a:gd name="T12" fmla="*/ 0 w 98"/>
                    <a:gd name="T13" fmla="*/ 232 h 246"/>
                    <a:gd name="T14" fmla="*/ 32 w 98"/>
                    <a:gd name="T15" fmla="*/ 239 h 246"/>
                    <a:gd name="T16" fmla="*/ 46 w 98"/>
                    <a:gd name="T17" fmla="*/ 246 h 246"/>
                    <a:gd name="T18" fmla="*/ 81 w 98"/>
                    <a:gd name="T19" fmla="*/ 225 h 246"/>
                    <a:gd name="T20" fmla="*/ 98 w 98"/>
                    <a:gd name="T21" fmla="*/ 158 h 246"/>
                    <a:gd name="T22" fmla="*/ 70 w 98"/>
                    <a:gd name="T23" fmla="*/ 141 h 246"/>
                    <a:gd name="T24" fmla="*/ 84 w 98"/>
                    <a:gd name="T25" fmla="*/ 109 h 246"/>
                    <a:gd name="T26" fmla="*/ 63 w 98"/>
                    <a:gd name="T27" fmla="*/ 70 h 246"/>
                    <a:gd name="T28" fmla="*/ 67 w 98"/>
                    <a:gd name="T29" fmla="*/ 0 h 2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246">
                      <a:moveTo>
                        <a:pt x="67" y="0"/>
                      </a:moveTo>
                      <a:lnTo>
                        <a:pt x="46" y="53"/>
                      </a:lnTo>
                      <a:lnTo>
                        <a:pt x="60" y="106"/>
                      </a:lnTo>
                      <a:lnTo>
                        <a:pt x="46" y="141"/>
                      </a:lnTo>
                      <a:lnTo>
                        <a:pt x="63" y="165"/>
                      </a:lnTo>
                      <a:lnTo>
                        <a:pt x="35" y="215"/>
                      </a:lnTo>
                      <a:lnTo>
                        <a:pt x="0" y="232"/>
                      </a:lnTo>
                      <a:lnTo>
                        <a:pt x="32" y="239"/>
                      </a:lnTo>
                      <a:lnTo>
                        <a:pt x="46" y="246"/>
                      </a:lnTo>
                      <a:lnTo>
                        <a:pt x="81" y="225"/>
                      </a:lnTo>
                      <a:lnTo>
                        <a:pt x="98" y="158"/>
                      </a:lnTo>
                      <a:lnTo>
                        <a:pt x="70" y="141"/>
                      </a:lnTo>
                      <a:lnTo>
                        <a:pt x="84" y="109"/>
                      </a:lnTo>
                      <a:lnTo>
                        <a:pt x="63" y="70"/>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896" name="Freeform 75"/>
                <p:cNvSpPr>
                  <a:spLocks/>
                </p:cNvSpPr>
                <p:nvPr/>
              </p:nvSpPr>
              <p:spPr bwMode="auto">
                <a:xfrm>
                  <a:off x="1751" y="1758"/>
                  <a:ext cx="116" cy="208"/>
                </a:xfrm>
                <a:custGeom>
                  <a:avLst/>
                  <a:gdLst>
                    <a:gd name="T0" fmla="*/ 88 w 116"/>
                    <a:gd name="T1" fmla="*/ 0 h 208"/>
                    <a:gd name="T2" fmla="*/ 49 w 116"/>
                    <a:gd name="T3" fmla="*/ 21 h 208"/>
                    <a:gd name="T4" fmla="*/ 60 w 116"/>
                    <a:gd name="T5" fmla="*/ 46 h 208"/>
                    <a:gd name="T6" fmla="*/ 46 w 116"/>
                    <a:gd name="T7" fmla="*/ 95 h 208"/>
                    <a:gd name="T8" fmla="*/ 21 w 116"/>
                    <a:gd name="T9" fmla="*/ 120 h 208"/>
                    <a:gd name="T10" fmla="*/ 21 w 116"/>
                    <a:gd name="T11" fmla="*/ 148 h 208"/>
                    <a:gd name="T12" fmla="*/ 18 w 116"/>
                    <a:gd name="T13" fmla="*/ 176 h 208"/>
                    <a:gd name="T14" fmla="*/ 0 w 116"/>
                    <a:gd name="T15" fmla="*/ 208 h 208"/>
                    <a:gd name="T16" fmla="*/ 46 w 116"/>
                    <a:gd name="T17" fmla="*/ 187 h 208"/>
                    <a:gd name="T18" fmla="*/ 60 w 116"/>
                    <a:gd name="T19" fmla="*/ 137 h 208"/>
                    <a:gd name="T20" fmla="*/ 116 w 116"/>
                    <a:gd name="T21" fmla="*/ 116 h 208"/>
                    <a:gd name="T22" fmla="*/ 81 w 116"/>
                    <a:gd name="T23" fmla="*/ 88 h 208"/>
                    <a:gd name="T24" fmla="*/ 81 w 116"/>
                    <a:gd name="T25" fmla="*/ 60 h 208"/>
                    <a:gd name="T26" fmla="*/ 88 w 116"/>
                    <a:gd name="T27" fmla="*/ 0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208">
                      <a:moveTo>
                        <a:pt x="88" y="0"/>
                      </a:moveTo>
                      <a:lnTo>
                        <a:pt x="49" y="21"/>
                      </a:lnTo>
                      <a:lnTo>
                        <a:pt x="60" y="46"/>
                      </a:lnTo>
                      <a:lnTo>
                        <a:pt x="46" y="95"/>
                      </a:lnTo>
                      <a:lnTo>
                        <a:pt x="21" y="120"/>
                      </a:lnTo>
                      <a:lnTo>
                        <a:pt x="21" y="148"/>
                      </a:lnTo>
                      <a:lnTo>
                        <a:pt x="18" y="176"/>
                      </a:lnTo>
                      <a:lnTo>
                        <a:pt x="0" y="208"/>
                      </a:lnTo>
                      <a:lnTo>
                        <a:pt x="46" y="187"/>
                      </a:lnTo>
                      <a:lnTo>
                        <a:pt x="60" y="137"/>
                      </a:lnTo>
                      <a:lnTo>
                        <a:pt x="116" y="116"/>
                      </a:lnTo>
                      <a:lnTo>
                        <a:pt x="81" y="88"/>
                      </a:lnTo>
                      <a:lnTo>
                        <a:pt x="81" y="60"/>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897" name="Freeform 76"/>
                <p:cNvSpPr>
                  <a:spLocks/>
                </p:cNvSpPr>
                <p:nvPr/>
              </p:nvSpPr>
              <p:spPr bwMode="auto">
                <a:xfrm>
                  <a:off x="1468" y="1945"/>
                  <a:ext cx="129" cy="63"/>
                </a:xfrm>
                <a:custGeom>
                  <a:avLst/>
                  <a:gdLst>
                    <a:gd name="T0" fmla="*/ 0 w 129"/>
                    <a:gd name="T1" fmla="*/ 0 h 63"/>
                    <a:gd name="T2" fmla="*/ 17 w 129"/>
                    <a:gd name="T3" fmla="*/ 7 h 63"/>
                    <a:gd name="T4" fmla="*/ 42 w 129"/>
                    <a:gd name="T5" fmla="*/ 10 h 63"/>
                    <a:gd name="T6" fmla="*/ 66 w 129"/>
                    <a:gd name="T7" fmla="*/ 10 h 63"/>
                    <a:gd name="T8" fmla="*/ 84 w 129"/>
                    <a:gd name="T9" fmla="*/ 28 h 63"/>
                    <a:gd name="T10" fmla="*/ 94 w 129"/>
                    <a:gd name="T11" fmla="*/ 42 h 63"/>
                    <a:gd name="T12" fmla="*/ 129 w 129"/>
                    <a:gd name="T13" fmla="*/ 56 h 63"/>
                    <a:gd name="T14" fmla="*/ 98 w 129"/>
                    <a:gd name="T15" fmla="*/ 63 h 63"/>
                    <a:gd name="T16" fmla="*/ 56 w 129"/>
                    <a:gd name="T17" fmla="*/ 38 h 63"/>
                    <a:gd name="T18" fmla="*/ 0 w 12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63">
                      <a:moveTo>
                        <a:pt x="0" y="0"/>
                      </a:moveTo>
                      <a:lnTo>
                        <a:pt x="17" y="7"/>
                      </a:lnTo>
                      <a:lnTo>
                        <a:pt x="42" y="10"/>
                      </a:lnTo>
                      <a:lnTo>
                        <a:pt x="66" y="10"/>
                      </a:lnTo>
                      <a:lnTo>
                        <a:pt x="84" y="28"/>
                      </a:lnTo>
                      <a:lnTo>
                        <a:pt x="94" y="42"/>
                      </a:lnTo>
                      <a:lnTo>
                        <a:pt x="129" y="56"/>
                      </a:lnTo>
                      <a:lnTo>
                        <a:pt x="98" y="63"/>
                      </a:lnTo>
                      <a:lnTo>
                        <a:pt x="56" y="3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898" name="Freeform 77"/>
                <p:cNvSpPr>
                  <a:spLocks/>
                </p:cNvSpPr>
                <p:nvPr/>
              </p:nvSpPr>
              <p:spPr bwMode="auto">
                <a:xfrm>
                  <a:off x="1265" y="1962"/>
                  <a:ext cx="206" cy="137"/>
                </a:xfrm>
                <a:custGeom>
                  <a:avLst/>
                  <a:gdLst>
                    <a:gd name="T0" fmla="*/ 206 w 206"/>
                    <a:gd name="T1" fmla="*/ 0 h 137"/>
                    <a:gd name="T2" fmla="*/ 168 w 206"/>
                    <a:gd name="T3" fmla="*/ 35 h 137"/>
                    <a:gd name="T4" fmla="*/ 157 w 206"/>
                    <a:gd name="T5" fmla="*/ 67 h 137"/>
                    <a:gd name="T6" fmla="*/ 133 w 206"/>
                    <a:gd name="T7" fmla="*/ 102 h 137"/>
                    <a:gd name="T8" fmla="*/ 112 w 206"/>
                    <a:gd name="T9" fmla="*/ 137 h 137"/>
                    <a:gd name="T10" fmla="*/ 70 w 206"/>
                    <a:gd name="T11" fmla="*/ 113 h 137"/>
                    <a:gd name="T12" fmla="*/ 3 w 206"/>
                    <a:gd name="T13" fmla="*/ 88 h 137"/>
                    <a:gd name="T14" fmla="*/ 0 w 206"/>
                    <a:gd name="T15" fmla="*/ 67 h 137"/>
                    <a:gd name="T16" fmla="*/ 42 w 206"/>
                    <a:gd name="T17" fmla="*/ 95 h 137"/>
                    <a:gd name="T18" fmla="*/ 84 w 206"/>
                    <a:gd name="T19" fmla="*/ 99 h 137"/>
                    <a:gd name="T20" fmla="*/ 129 w 206"/>
                    <a:gd name="T21" fmla="*/ 81 h 137"/>
                    <a:gd name="T22" fmla="*/ 119 w 206"/>
                    <a:gd name="T23" fmla="*/ 42 h 137"/>
                    <a:gd name="T24" fmla="*/ 147 w 206"/>
                    <a:gd name="T25" fmla="*/ 18 h 137"/>
                    <a:gd name="T26" fmla="*/ 206 w 206"/>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 h="137">
                      <a:moveTo>
                        <a:pt x="206" y="0"/>
                      </a:moveTo>
                      <a:lnTo>
                        <a:pt x="168" y="35"/>
                      </a:lnTo>
                      <a:lnTo>
                        <a:pt x="157" y="67"/>
                      </a:lnTo>
                      <a:lnTo>
                        <a:pt x="133" y="102"/>
                      </a:lnTo>
                      <a:lnTo>
                        <a:pt x="112" y="137"/>
                      </a:lnTo>
                      <a:lnTo>
                        <a:pt x="70" y="113"/>
                      </a:lnTo>
                      <a:lnTo>
                        <a:pt x="3" y="88"/>
                      </a:lnTo>
                      <a:lnTo>
                        <a:pt x="0" y="67"/>
                      </a:lnTo>
                      <a:lnTo>
                        <a:pt x="42" y="95"/>
                      </a:lnTo>
                      <a:lnTo>
                        <a:pt x="84" y="99"/>
                      </a:lnTo>
                      <a:lnTo>
                        <a:pt x="129" y="81"/>
                      </a:lnTo>
                      <a:lnTo>
                        <a:pt x="119" y="42"/>
                      </a:lnTo>
                      <a:lnTo>
                        <a:pt x="147" y="18"/>
                      </a:lnTo>
                      <a:lnTo>
                        <a:pt x="20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899" name="Freeform 78"/>
                <p:cNvSpPr>
                  <a:spLocks/>
                </p:cNvSpPr>
                <p:nvPr/>
              </p:nvSpPr>
              <p:spPr bwMode="auto">
                <a:xfrm>
                  <a:off x="1405" y="2022"/>
                  <a:ext cx="115" cy="119"/>
                </a:xfrm>
                <a:custGeom>
                  <a:avLst/>
                  <a:gdLst>
                    <a:gd name="T0" fmla="*/ 73 w 115"/>
                    <a:gd name="T1" fmla="*/ 0 h 119"/>
                    <a:gd name="T2" fmla="*/ 73 w 115"/>
                    <a:gd name="T3" fmla="*/ 24 h 119"/>
                    <a:gd name="T4" fmla="*/ 38 w 115"/>
                    <a:gd name="T5" fmla="*/ 53 h 119"/>
                    <a:gd name="T6" fmla="*/ 42 w 115"/>
                    <a:gd name="T7" fmla="*/ 77 h 119"/>
                    <a:gd name="T8" fmla="*/ 10 w 115"/>
                    <a:gd name="T9" fmla="*/ 95 h 119"/>
                    <a:gd name="T10" fmla="*/ 0 w 115"/>
                    <a:gd name="T11" fmla="*/ 119 h 119"/>
                    <a:gd name="T12" fmla="*/ 42 w 115"/>
                    <a:gd name="T13" fmla="*/ 95 h 119"/>
                    <a:gd name="T14" fmla="*/ 84 w 115"/>
                    <a:gd name="T15" fmla="*/ 70 h 119"/>
                    <a:gd name="T16" fmla="*/ 84 w 115"/>
                    <a:gd name="T17" fmla="*/ 53 h 119"/>
                    <a:gd name="T18" fmla="*/ 115 w 115"/>
                    <a:gd name="T19" fmla="*/ 10 h 119"/>
                    <a:gd name="T20" fmla="*/ 73 w 115"/>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19">
                      <a:moveTo>
                        <a:pt x="73" y="0"/>
                      </a:moveTo>
                      <a:lnTo>
                        <a:pt x="73" y="24"/>
                      </a:lnTo>
                      <a:lnTo>
                        <a:pt x="38" y="53"/>
                      </a:lnTo>
                      <a:lnTo>
                        <a:pt x="42" y="77"/>
                      </a:lnTo>
                      <a:lnTo>
                        <a:pt x="10" y="95"/>
                      </a:lnTo>
                      <a:lnTo>
                        <a:pt x="0" y="119"/>
                      </a:lnTo>
                      <a:lnTo>
                        <a:pt x="42" y="95"/>
                      </a:lnTo>
                      <a:lnTo>
                        <a:pt x="84" y="70"/>
                      </a:lnTo>
                      <a:lnTo>
                        <a:pt x="84" y="53"/>
                      </a:lnTo>
                      <a:lnTo>
                        <a:pt x="115" y="10"/>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00" name="Freeform 79"/>
                <p:cNvSpPr>
                  <a:spLocks/>
                </p:cNvSpPr>
                <p:nvPr/>
              </p:nvSpPr>
              <p:spPr bwMode="auto">
                <a:xfrm>
                  <a:off x="1867" y="1723"/>
                  <a:ext cx="21" cy="49"/>
                </a:xfrm>
                <a:custGeom>
                  <a:avLst/>
                  <a:gdLst>
                    <a:gd name="T0" fmla="*/ 14 w 21"/>
                    <a:gd name="T1" fmla="*/ 0 h 49"/>
                    <a:gd name="T2" fmla="*/ 0 w 21"/>
                    <a:gd name="T3" fmla="*/ 28 h 49"/>
                    <a:gd name="T4" fmla="*/ 3 w 21"/>
                    <a:gd name="T5" fmla="*/ 49 h 49"/>
                    <a:gd name="T6" fmla="*/ 21 w 21"/>
                    <a:gd name="T7" fmla="*/ 46 h 49"/>
                    <a:gd name="T8" fmla="*/ 14 w 2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49">
                      <a:moveTo>
                        <a:pt x="14" y="0"/>
                      </a:moveTo>
                      <a:lnTo>
                        <a:pt x="0" y="28"/>
                      </a:lnTo>
                      <a:lnTo>
                        <a:pt x="3" y="49"/>
                      </a:lnTo>
                      <a:lnTo>
                        <a:pt x="21" y="46"/>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01" name="Freeform 80"/>
                <p:cNvSpPr>
                  <a:spLocks/>
                </p:cNvSpPr>
                <p:nvPr/>
              </p:nvSpPr>
              <p:spPr bwMode="auto">
                <a:xfrm>
                  <a:off x="1328" y="2152"/>
                  <a:ext cx="59" cy="74"/>
                </a:xfrm>
                <a:custGeom>
                  <a:avLst/>
                  <a:gdLst>
                    <a:gd name="T0" fmla="*/ 0 w 59"/>
                    <a:gd name="T1" fmla="*/ 0 h 74"/>
                    <a:gd name="T2" fmla="*/ 17 w 59"/>
                    <a:gd name="T3" fmla="*/ 14 h 74"/>
                    <a:gd name="T4" fmla="*/ 10 w 59"/>
                    <a:gd name="T5" fmla="*/ 35 h 74"/>
                    <a:gd name="T6" fmla="*/ 0 w 59"/>
                    <a:gd name="T7" fmla="*/ 42 h 74"/>
                    <a:gd name="T8" fmla="*/ 21 w 59"/>
                    <a:gd name="T9" fmla="*/ 74 h 74"/>
                    <a:gd name="T10" fmla="*/ 49 w 59"/>
                    <a:gd name="T11" fmla="*/ 25 h 74"/>
                    <a:gd name="T12" fmla="*/ 59 w 59"/>
                    <a:gd name="T13" fmla="*/ 3 h 74"/>
                    <a:gd name="T14" fmla="*/ 0 w 59"/>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4">
                      <a:moveTo>
                        <a:pt x="0" y="0"/>
                      </a:moveTo>
                      <a:lnTo>
                        <a:pt x="17" y="14"/>
                      </a:lnTo>
                      <a:lnTo>
                        <a:pt x="10" y="35"/>
                      </a:lnTo>
                      <a:lnTo>
                        <a:pt x="0" y="42"/>
                      </a:lnTo>
                      <a:lnTo>
                        <a:pt x="21" y="74"/>
                      </a:lnTo>
                      <a:lnTo>
                        <a:pt x="49" y="25"/>
                      </a:lnTo>
                      <a:lnTo>
                        <a:pt x="59" y="3"/>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02" name="Freeform 81"/>
                <p:cNvSpPr>
                  <a:spLocks/>
                </p:cNvSpPr>
                <p:nvPr/>
              </p:nvSpPr>
              <p:spPr bwMode="auto">
                <a:xfrm>
                  <a:off x="1115" y="1994"/>
                  <a:ext cx="115" cy="137"/>
                </a:xfrm>
                <a:custGeom>
                  <a:avLst/>
                  <a:gdLst>
                    <a:gd name="T0" fmla="*/ 115 w 115"/>
                    <a:gd name="T1" fmla="*/ 0 h 137"/>
                    <a:gd name="T2" fmla="*/ 90 w 115"/>
                    <a:gd name="T3" fmla="*/ 7 h 137"/>
                    <a:gd name="T4" fmla="*/ 59 w 115"/>
                    <a:gd name="T5" fmla="*/ 7 h 137"/>
                    <a:gd name="T6" fmla="*/ 34 w 115"/>
                    <a:gd name="T7" fmla="*/ 21 h 137"/>
                    <a:gd name="T8" fmla="*/ 24 w 115"/>
                    <a:gd name="T9" fmla="*/ 42 h 137"/>
                    <a:gd name="T10" fmla="*/ 0 w 115"/>
                    <a:gd name="T11" fmla="*/ 52 h 137"/>
                    <a:gd name="T12" fmla="*/ 38 w 115"/>
                    <a:gd name="T13" fmla="*/ 60 h 137"/>
                    <a:gd name="T14" fmla="*/ 55 w 115"/>
                    <a:gd name="T15" fmla="*/ 112 h 137"/>
                    <a:gd name="T16" fmla="*/ 38 w 115"/>
                    <a:gd name="T17" fmla="*/ 137 h 137"/>
                    <a:gd name="T18" fmla="*/ 80 w 115"/>
                    <a:gd name="T19" fmla="*/ 98 h 137"/>
                    <a:gd name="T20" fmla="*/ 73 w 115"/>
                    <a:gd name="T21" fmla="*/ 74 h 137"/>
                    <a:gd name="T22" fmla="*/ 73 w 115"/>
                    <a:gd name="T23" fmla="*/ 35 h 137"/>
                    <a:gd name="T24" fmla="*/ 115 w 115"/>
                    <a:gd name="T25" fmla="*/ 0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7">
                      <a:moveTo>
                        <a:pt x="115" y="0"/>
                      </a:moveTo>
                      <a:lnTo>
                        <a:pt x="90" y="7"/>
                      </a:lnTo>
                      <a:lnTo>
                        <a:pt x="59" y="7"/>
                      </a:lnTo>
                      <a:lnTo>
                        <a:pt x="34" y="21"/>
                      </a:lnTo>
                      <a:lnTo>
                        <a:pt x="24" y="42"/>
                      </a:lnTo>
                      <a:lnTo>
                        <a:pt x="0" y="52"/>
                      </a:lnTo>
                      <a:lnTo>
                        <a:pt x="38" y="60"/>
                      </a:lnTo>
                      <a:lnTo>
                        <a:pt x="55" y="112"/>
                      </a:lnTo>
                      <a:lnTo>
                        <a:pt x="38" y="137"/>
                      </a:lnTo>
                      <a:lnTo>
                        <a:pt x="80" y="98"/>
                      </a:lnTo>
                      <a:lnTo>
                        <a:pt x="73" y="74"/>
                      </a:lnTo>
                      <a:lnTo>
                        <a:pt x="73" y="35"/>
                      </a:lnTo>
                      <a:lnTo>
                        <a:pt x="11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03" name="Freeform 82"/>
                <p:cNvSpPr>
                  <a:spLocks/>
                </p:cNvSpPr>
                <p:nvPr/>
              </p:nvSpPr>
              <p:spPr bwMode="auto">
                <a:xfrm>
                  <a:off x="1034" y="2124"/>
                  <a:ext cx="95" cy="46"/>
                </a:xfrm>
                <a:custGeom>
                  <a:avLst/>
                  <a:gdLst>
                    <a:gd name="T0" fmla="*/ 0 w 95"/>
                    <a:gd name="T1" fmla="*/ 14 h 46"/>
                    <a:gd name="T2" fmla="*/ 39 w 95"/>
                    <a:gd name="T3" fmla="*/ 17 h 46"/>
                    <a:gd name="T4" fmla="*/ 53 w 95"/>
                    <a:gd name="T5" fmla="*/ 38 h 46"/>
                    <a:gd name="T6" fmla="*/ 67 w 95"/>
                    <a:gd name="T7" fmla="*/ 46 h 46"/>
                    <a:gd name="T8" fmla="*/ 95 w 95"/>
                    <a:gd name="T9" fmla="*/ 21 h 46"/>
                    <a:gd name="T10" fmla="*/ 91 w 95"/>
                    <a:gd name="T11" fmla="*/ 0 h 46"/>
                    <a:gd name="T12" fmla="*/ 67 w 95"/>
                    <a:gd name="T13" fmla="*/ 0 h 46"/>
                    <a:gd name="T14" fmla="*/ 0 w 95"/>
                    <a:gd name="T15" fmla="*/ 14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46">
                      <a:moveTo>
                        <a:pt x="0" y="14"/>
                      </a:moveTo>
                      <a:lnTo>
                        <a:pt x="39" y="17"/>
                      </a:lnTo>
                      <a:lnTo>
                        <a:pt x="53" y="38"/>
                      </a:lnTo>
                      <a:lnTo>
                        <a:pt x="67" y="46"/>
                      </a:lnTo>
                      <a:lnTo>
                        <a:pt x="95" y="21"/>
                      </a:lnTo>
                      <a:lnTo>
                        <a:pt x="91" y="0"/>
                      </a:lnTo>
                      <a:lnTo>
                        <a:pt x="67" y="0"/>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04" name="Freeform 83"/>
                <p:cNvSpPr>
                  <a:spLocks/>
                </p:cNvSpPr>
                <p:nvPr/>
              </p:nvSpPr>
              <p:spPr bwMode="auto">
                <a:xfrm>
                  <a:off x="873" y="1962"/>
                  <a:ext cx="112" cy="130"/>
                </a:xfrm>
                <a:custGeom>
                  <a:avLst/>
                  <a:gdLst>
                    <a:gd name="T0" fmla="*/ 56 w 112"/>
                    <a:gd name="T1" fmla="*/ 0 h 130"/>
                    <a:gd name="T2" fmla="*/ 53 w 112"/>
                    <a:gd name="T3" fmla="*/ 35 h 130"/>
                    <a:gd name="T4" fmla="*/ 35 w 112"/>
                    <a:gd name="T5" fmla="*/ 60 h 130"/>
                    <a:gd name="T6" fmla="*/ 28 w 112"/>
                    <a:gd name="T7" fmla="*/ 92 h 130"/>
                    <a:gd name="T8" fmla="*/ 0 w 112"/>
                    <a:gd name="T9" fmla="*/ 130 h 130"/>
                    <a:gd name="T10" fmla="*/ 46 w 112"/>
                    <a:gd name="T11" fmla="*/ 130 h 130"/>
                    <a:gd name="T12" fmla="*/ 74 w 112"/>
                    <a:gd name="T13" fmla="*/ 53 h 130"/>
                    <a:gd name="T14" fmla="*/ 109 w 112"/>
                    <a:gd name="T15" fmla="*/ 60 h 130"/>
                    <a:gd name="T16" fmla="*/ 112 w 112"/>
                    <a:gd name="T17" fmla="*/ 28 h 130"/>
                    <a:gd name="T18" fmla="*/ 56 w 112"/>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0">
                      <a:moveTo>
                        <a:pt x="56" y="0"/>
                      </a:moveTo>
                      <a:lnTo>
                        <a:pt x="53" y="35"/>
                      </a:lnTo>
                      <a:lnTo>
                        <a:pt x="35" y="60"/>
                      </a:lnTo>
                      <a:lnTo>
                        <a:pt x="28" y="92"/>
                      </a:lnTo>
                      <a:lnTo>
                        <a:pt x="0" y="130"/>
                      </a:lnTo>
                      <a:lnTo>
                        <a:pt x="46" y="130"/>
                      </a:lnTo>
                      <a:lnTo>
                        <a:pt x="74" y="53"/>
                      </a:lnTo>
                      <a:lnTo>
                        <a:pt x="109" y="60"/>
                      </a:lnTo>
                      <a:lnTo>
                        <a:pt x="112" y="28"/>
                      </a:lnTo>
                      <a:lnTo>
                        <a:pt x="5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05" name="Freeform 84"/>
                <p:cNvSpPr>
                  <a:spLocks/>
                </p:cNvSpPr>
                <p:nvPr/>
              </p:nvSpPr>
              <p:spPr bwMode="auto">
                <a:xfrm>
                  <a:off x="852" y="2131"/>
                  <a:ext cx="88" cy="74"/>
                </a:xfrm>
                <a:custGeom>
                  <a:avLst/>
                  <a:gdLst>
                    <a:gd name="T0" fmla="*/ 67 w 88"/>
                    <a:gd name="T1" fmla="*/ 0 h 74"/>
                    <a:gd name="T2" fmla="*/ 63 w 88"/>
                    <a:gd name="T3" fmla="*/ 42 h 74"/>
                    <a:gd name="T4" fmla="*/ 49 w 88"/>
                    <a:gd name="T5" fmla="*/ 56 h 74"/>
                    <a:gd name="T6" fmla="*/ 14 w 88"/>
                    <a:gd name="T7" fmla="*/ 56 h 74"/>
                    <a:gd name="T8" fmla="*/ 0 w 88"/>
                    <a:gd name="T9" fmla="*/ 74 h 74"/>
                    <a:gd name="T10" fmla="*/ 46 w 88"/>
                    <a:gd name="T11" fmla="*/ 70 h 74"/>
                    <a:gd name="T12" fmla="*/ 88 w 88"/>
                    <a:gd name="T13" fmla="*/ 53 h 74"/>
                    <a:gd name="T14" fmla="*/ 67 w 88"/>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74">
                      <a:moveTo>
                        <a:pt x="67" y="0"/>
                      </a:moveTo>
                      <a:lnTo>
                        <a:pt x="63" y="42"/>
                      </a:lnTo>
                      <a:lnTo>
                        <a:pt x="49" y="56"/>
                      </a:lnTo>
                      <a:lnTo>
                        <a:pt x="14" y="56"/>
                      </a:lnTo>
                      <a:lnTo>
                        <a:pt x="0" y="74"/>
                      </a:lnTo>
                      <a:lnTo>
                        <a:pt x="46" y="70"/>
                      </a:lnTo>
                      <a:lnTo>
                        <a:pt x="88" y="53"/>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06" name="Freeform 85"/>
                <p:cNvSpPr>
                  <a:spLocks/>
                </p:cNvSpPr>
                <p:nvPr/>
              </p:nvSpPr>
              <p:spPr bwMode="auto">
                <a:xfrm>
                  <a:off x="950" y="2043"/>
                  <a:ext cx="60" cy="81"/>
                </a:xfrm>
                <a:custGeom>
                  <a:avLst/>
                  <a:gdLst>
                    <a:gd name="T0" fmla="*/ 60 w 60"/>
                    <a:gd name="T1" fmla="*/ 0 h 81"/>
                    <a:gd name="T2" fmla="*/ 14 w 60"/>
                    <a:gd name="T3" fmla="*/ 18 h 81"/>
                    <a:gd name="T4" fmla="*/ 18 w 60"/>
                    <a:gd name="T5" fmla="*/ 49 h 81"/>
                    <a:gd name="T6" fmla="*/ 0 w 60"/>
                    <a:gd name="T7" fmla="*/ 67 h 81"/>
                    <a:gd name="T8" fmla="*/ 39 w 60"/>
                    <a:gd name="T9" fmla="*/ 81 h 81"/>
                    <a:gd name="T10" fmla="*/ 42 w 60"/>
                    <a:gd name="T11" fmla="*/ 56 h 81"/>
                    <a:gd name="T12" fmla="*/ 60 w 60"/>
                    <a:gd name="T13" fmla="*/ 0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81">
                      <a:moveTo>
                        <a:pt x="60" y="0"/>
                      </a:moveTo>
                      <a:lnTo>
                        <a:pt x="14" y="18"/>
                      </a:lnTo>
                      <a:lnTo>
                        <a:pt x="18" y="49"/>
                      </a:lnTo>
                      <a:lnTo>
                        <a:pt x="0" y="67"/>
                      </a:lnTo>
                      <a:lnTo>
                        <a:pt x="39" y="81"/>
                      </a:lnTo>
                      <a:lnTo>
                        <a:pt x="42" y="56"/>
                      </a:lnTo>
                      <a:lnTo>
                        <a:pt x="6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907" name="Freeform 86"/>
                <p:cNvSpPr>
                  <a:spLocks/>
                </p:cNvSpPr>
                <p:nvPr/>
              </p:nvSpPr>
              <p:spPr bwMode="auto">
                <a:xfrm>
                  <a:off x="611" y="1920"/>
                  <a:ext cx="115" cy="126"/>
                </a:xfrm>
                <a:custGeom>
                  <a:avLst/>
                  <a:gdLst>
                    <a:gd name="T0" fmla="*/ 115 w 115"/>
                    <a:gd name="T1" fmla="*/ 3 h 126"/>
                    <a:gd name="T2" fmla="*/ 91 w 115"/>
                    <a:gd name="T3" fmla="*/ 0 h 126"/>
                    <a:gd name="T4" fmla="*/ 42 w 115"/>
                    <a:gd name="T5" fmla="*/ 10 h 126"/>
                    <a:gd name="T6" fmla="*/ 10 w 115"/>
                    <a:gd name="T7" fmla="*/ 49 h 126"/>
                    <a:gd name="T8" fmla="*/ 21 w 115"/>
                    <a:gd name="T9" fmla="*/ 70 h 126"/>
                    <a:gd name="T10" fmla="*/ 0 w 115"/>
                    <a:gd name="T11" fmla="*/ 126 h 126"/>
                    <a:gd name="T12" fmla="*/ 56 w 115"/>
                    <a:gd name="T13" fmla="*/ 77 h 126"/>
                    <a:gd name="T14" fmla="*/ 70 w 115"/>
                    <a:gd name="T15" fmla="*/ 46 h 126"/>
                    <a:gd name="T16" fmla="*/ 115 w 115"/>
                    <a:gd name="T17" fmla="*/ 3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26">
                      <a:moveTo>
                        <a:pt x="115" y="3"/>
                      </a:moveTo>
                      <a:lnTo>
                        <a:pt x="91" y="0"/>
                      </a:lnTo>
                      <a:lnTo>
                        <a:pt x="42" y="10"/>
                      </a:lnTo>
                      <a:lnTo>
                        <a:pt x="10" y="49"/>
                      </a:lnTo>
                      <a:lnTo>
                        <a:pt x="21" y="70"/>
                      </a:lnTo>
                      <a:lnTo>
                        <a:pt x="0" y="126"/>
                      </a:lnTo>
                      <a:lnTo>
                        <a:pt x="56" y="77"/>
                      </a:lnTo>
                      <a:lnTo>
                        <a:pt x="70" y="46"/>
                      </a:lnTo>
                      <a:lnTo>
                        <a:pt x="115" y="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36889" name="Freeform 87"/>
              <p:cNvSpPr>
                <a:spLocks/>
              </p:cNvSpPr>
              <p:nvPr/>
            </p:nvSpPr>
            <p:spPr bwMode="auto">
              <a:xfrm>
                <a:off x="2153" y="1858"/>
                <a:ext cx="154" cy="158"/>
              </a:xfrm>
              <a:custGeom>
                <a:avLst/>
                <a:gdLst>
                  <a:gd name="T0" fmla="*/ 32 w 154"/>
                  <a:gd name="T1" fmla="*/ 17 h 158"/>
                  <a:gd name="T2" fmla="*/ 0 w 154"/>
                  <a:gd name="T3" fmla="*/ 35 h 158"/>
                  <a:gd name="T4" fmla="*/ 49 w 154"/>
                  <a:gd name="T5" fmla="*/ 56 h 158"/>
                  <a:gd name="T6" fmla="*/ 81 w 154"/>
                  <a:gd name="T7" fmla="*/ 67 h 158"/>
                  <a:gd name="T8" fmla="*/ 105 w 154"/>
                  <a:gd name="T9" fmla="*/ 109 h 158"/>
                  <a:gd name="T10" fmla="*/ 133 w 154"/>
                  <a:gd name="T11" fmla="*/ 137 h 158"/>
                  <a:gd name="T12" fmla="*/ 154 w 154"/>
                  <a:gd name="T13" fmla="*/ 158 h 158"/>
                  <a:gd name="T14" fmla="*/ 140 w 154"/>
                  <a:gd name="T15" fmla="*/ 102 h 158"/>
                  <a:gd name="T16" fmla="*/ 130 w 154"/>
                  <a:gd name="T17" fmla="*/ 91 h 158"/>
                  <a:gd name="T18" fmla="*/ 151 w 154"/>
                  <a:gd name="T19" fmla="*/ 70 h 158"/>
                  <a:gd name="T20" fmla="*/ 109 w 154"/>
                  <a:gd name="T21" fmla="*/ 53 h 158"/>
                  <a:gd name="T22" fmla="*/ 112 w 154"/>
                  <a:gd name="T23" fmla="*/ 28 h 158"/>
                  <a:gd name="T24" fmla="*/ 95 w 154"/>
                  <a:gd name="T25" fmla="*/ 31 h 158"/>
                  <a:gd name="T26" fmla="*/ 112 w 154"/>
                  <a:gd name="T27" fmla="*/ 0 h 158"/>
                  <a:gd name="T28" fmla="*/ 32 w 154"/>
                  <a:gd name="T29" fmla="*/ 1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4" h="158">
                    <a:moveTo>
                      <a:pt x="32" y="17"/>
                    </a:moveTo>
                    <a:lnTo>
                      <a:pt x="0" y="35"/>
                    </a:lnTo>
                    <a:lnTo>
                      <a:pt x="49" y="56"/>
                    </a:lnTo>
                    <a:lnTo>
                      <a:pt x="81" y="67"/>
                    </a:lnTo>
                    <a:lnTo>
                      <a:pt x="105" y="109"/>
                    </a:lnTo>
                    <a:lnTo>
                      <a:pt x="133" y="137"/>
                    </a:lnTo>
                    <a:lnTo>
                      <a:pt x="154" y="158"/>
                    </a:lnTo>
                    <a:lnTo>
                      <a:pt x="140" y="102"/>
                    </a:lnTo>
                    <a:lnTo>
                      <a:pt x="130" y="91"/>
                    </a:lnTo>
                    <a:lnTo>
                      <a:pt x="151" y="70"/>
                    </a:lnTo>
                    <a:lnTo>
                      <a:pt x="109" y="53"/>
                    </a:lnTo>
                    <a:lnTo>
                      <a:pt x="112" y="28"/>
                    </a:lnTo>
                    <a:lnTo>
                      <a:pt x="95" y="31"/>
                    </a:lnTo>
                    <a:lnTo>
                      <a:pt x="112" y="0"/>
                    </a:lnTo>
                    <a:lnTo>
                      <a:pt x="32" y="1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890" name="Freeform 88"/>
              <p:cNvSpPr>
                <a:spLocks/>
              </p:cNvSpPr>
              <p:nvPr/>
            </p:nvSpPr>
            <p:spPr bwMode="auto">
              <a:xfrm>
                <a:off x="2094" y="1914"/>
                <a:ext cx="80" cy="56"/>
              </a:xfrm>
              <a:custGeom>
                <a:avLst/>
                <a:gdLst>
                  <a:gd name="T0" fmla="*/ 0 w 80"/>
                  <a:gd name="T1" fmla="*/ 0 h 56"/>
                  <a:gd name="T2" fmla="*/ 10 w 80"/>
                  <a:gd name="T3" fmla="*/ 14 h 56"/>
                  <a:gd name="T4" fmla="*/ 10 w 80"/>
                  <a:gd name="T5" fmla="*/ 35 h 56"/>
                  <a:gd name="T6" fmla="*/ 31 w 80"/>
                  <a:gd name="T7" fmla="*/ 42 h 56"/>
                  <a:gd name="T8" fmla="*/ 45 w 80"/>
                  <a:gd name="T9" fmla="*/ 56 h 56"/>
                  <a:gd name="T10" fmla="*/ 80 w 80"/>
                  <a:gd name="T11" fmla="*/ 39 h 56"/>
                  <a:gd name="T12" fmla="*/ 38 w 80"/>
                  <a:gd name="T13" fmla="*/ 28 h 56"/>
                  <a:gd name="T14" fmla="*/ 0 w 80"/>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56">
                    <a:moveTo>
                      <a:pt x="0" y="0"/>
                    </a:moveTo>
                    <a:lnTo>
                      <a:pt x="10" y="14"/>
                    </a:lnTo>
                    <a:lnTo>
                      <a:pt x="10" y="35"/>
                    </a:lnTo>
                    <a:lnTo>
                      <a:pt x="31" y="42"/>
                    </a:lnTo>
                    <a:lnTo>
                      <a:pt x="45" y="56"/>
                    </a:lnTo>
                    <a:lnTo>
                      <a:pt x="80" y="39"/>
                    </a:lnTo>
                    <a:lnTo>
                      <a:pt x="38" y="2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pic>
        <p:nvPicPr>
          <p:cNvPr id="36870" name="Picture 89" descr="BHOME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900" y="2628902"/>
            <a:ext cx="154305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90" descr="BHO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851" y="2743201"/>
            <a:ext cx="1468041" cy="9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AutoShape 91"/>
          <p:cNvSpPr>
            <a:spLocks noChangeArrowheads="1"/>
          </p:cNvSpPr>
          <p:nvPr/>
        </p:nvSpPr>
        <p:spPr bwMode="auto">
          <a:xfrm>
            <a:off x="6438901" y="1028702"/>
            <a:ext cx="1844279" cy="188119"/>
          </a:xfrm>
          <a:prstGeom prst="cloudCallout">
            <a:avLst>
              <a:gd name="adj1" fmla="val -7324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a:solidFill>
                <a:schemeClr val="folHlink"/>
              </a:solidFill>
            </a:endParaRPr>
          </a:p>
        </p:txBody>
      </p:sp>
      <p:pic>
        <p:nvPicPr>
          <p:cNvPr id="36873" name="Picture 92"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8575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94"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9050" y="302895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984" name="WordArt 96"/>
          <p:cNvSpPr>
            <a:spLocks noChangeArrowheads="1" noChangeShapeType="1" noTextEdit="1"/>
          </p:cNvSpPr>
          <p:nvPr/>
        </p:nvSpPr>
        <p:spPr bwMode="auto">
          <a:xfrm>
            <a:off x="3181350" y="1714500"/>
            <a:ext cx="5886450" cy="800100"/>
          </a:xfrm>
          <a:prstGeom prst="rect">
            <a:avLst/>
          </a:prstGeom>
        </p:spPr>
        <p:txBody>
          <a:bodyPr wrap="none" fromWordArt="1">
            <a:prstTxWarp prst="textPlain">
              <a:avLst>
                <a:gd name="adj" fmla="val 50000"/>
              </a:avLst>
            </a:prstTxWarp>
          </a:bodyPr>
          <a:lstStyle/>
          <a:p>
            <a:pPr algn="ctr"/>
            <a:r>
              <a:rPr lang="en-US" sz="2700" kern="10">
                <a:ln w="12700">
                  <a:solidFill>
                    <a:srgbClr val="FF0000"/>
                  </a:solidFill>
                  <a:round/>
                  <a:headEnd/>
                  <a:tailEnd/>
                </a:ln>
                <a:solidFill>
                  <a:srgbClr val="FFFF00">
                    <a:alpha val="50195"/>
                  </a:srgbClr>
                </a:solidFill>
                <a:effectLst>
                  <a:outerShdw dist="45791" dir="2021404" algn="ctr" rotWithShape="0">
                    <a:srgbClr val="9999FF"/>
                  </a:outerShdw>
                </a:effectLst>
                <a:latin typeface="Times New Roman"/>
                <a:cs typeface="Times New Roman"/>
              </a:rPr>
              <a:t>NHIỆM VỤ VỀ NHÀ</a:t>
            </a:r>
          </a:p>
        </p:txBody>
      </p:sp>
      <p:sp>
        <p:nvSpPr>
          <p:cNvPr id="293985" name="Text Box 97"/>
          <p:cNvSpPr txBox="1">
            <a:spLocks noChangeArrowheads="1"/>
          </p:cNvSpPr>
          <p:nvPr/>
        </p:nvSpPr>
        <p:spPr bwMode="auto">
          <a:xfrm>
            <a:off x="2205789" y="4413833"/>
            <a:ext cx="886326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spcBef>
                <a:spcPct val="50000"/>
              </a:spcBef>
              <a:buFontTx/>
              <a:buChar char="-"/>
            </a:pPr>
            <a:r>
              <a:rPr lang="en-US" sz="3200" b="1">
                <a:solidFill>
                  <a:srgbClr val="0000FF"/>
                </a:solidFill>
                <a:cs typeface="Times New Roman" pitchFamily="18" charset="0"/>
              </a:rPr>
              <a:t> Về nhà đ</a:t>
            </a:r>
            <a:r>
              <a:rPr lang="vi-VN" sz="3200" b="1">
                <a:solidFill>
                  <a:srgbClr val="0000FF"/>
                </a:solidFill>
                <a:cs typeface="Times New Roman" pitchFamily="18" charset="0"/>
              </a:rPr>
              <a:t>ọc lại toàn bộ nội dung bài đã học.</a:t>
            </a:r>
          </a:p>
          <a:p>
            <a:pPr algn="just">
              <a:spcBef>
                <a:spcPct val="50000"/>
              </a:spcBef>
              <a:buFontTx/>
              <a:buChar char="-"/>
            </a:pPr>
            <a:r>
              <a:rPr lang="en-US" sz="3200" b="1">
                <a:solidFill>
                  <a:srgbClr val="0000FF"/>
                </a:solidFill>
                <a:cs typeface="Times New Roman" pitchFamily="18" charset="0"/>
              </a:rPr>
              <a:t> Tiết sau học phần còn lại của bài</a:t>
            </a:r>
          </a:p>
          <a:p>
            <a:pPr algn="just">
              <a:spcBef>
                <a:spcPct val="50000"/>
              </a:spcBef>
              <a:buFontTx/>
              <a:buChar char="-"/>
            </a:pPr>
            <a:r>
              <a:rPr lang="en-US" sz="3200" b="1">
                <a:solidFill>
                  <a:srgbClr val="0000FF"/>
                </a:solidFill>
                <a:cs typeface="Times New Roman" pitchFamily="18" charset="0"/>
              </a:rPr>
              <a:t> Đọc và trả lời câu hỏi ở cuối bài học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3984"/>
                                        </p:tgtEl>
                                        <p:attrNameLst>
                                          <p:attrName>style.visibility</p:attrName>
                                        </p:attrNameLst>
                                      </p:cBhvr>
                                      <p:to>
                                        <p:strVal val="visible"/>
                                      </p:to>
                                    </p:set>
                                    <p:anim calcmode="lin" valueType="num">
                                      <p:cBhvr>
                                        <p:cTn id="7" dur="500" decel="50000" fill="hold">
                                          <p:stCondLst>
                                            <p:cond delay="0"/>
                                          </p:stCondLst>
                                        </p:cTn>
                                        <p:tgtEl>
                                          <p:spTgt spid="29398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398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3984"/>
                                        </p:tgtEl>
                                        <p:attrNameLst>
                                          <p:attrName>ppt_w</p:attrName>
                                        </p:attrNameLst>
                                      </p:cBhvr>
                                      <p:tavLst>
                                        <p:tav tm="0">
                                          <p:val>
                                            <p:strVal val="#ppt_w*.05"/>
                                          </p:val>
                                        </p:tav>
                                        <p:tav tm="100000">
                                          <p:val>
                                            <p:strVal val="#ppt_w"/>
                                          </p:val>
                                        </p:tav>
                                      </p:tavLst>
                                    </p:anim>
                                    <p:anim calcmode="lin" valueType="num">
                                      <p:cBhvr>
                                        <p:cTn id="10" dur="1000" fill="hold"/>
                                        <p:tgtEl>
                                          <p:spTgt spid="29398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398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398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398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39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93985"/>
                                        </p:tgtEl>
                                        <p:attrNameLst>
                                          <p:attrName>style.visibility</p:attrName>
                                        </p:attrNameLst>
                                      </p:cBhvr>
                                      <p:to>
                                        <p:strVal val="visible"/>
                                      </p:to>
                                    </p:set>
                                    <p:anim calcmode="discrete" valueType="clr">
                                      <p:cBhvr override="childStyle">
                                        <p:cTn id="19" dur="80"/>
                                        <p:tgtEl>
                                          <p:spTgt spid="29398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93985"/>
                                        </p:tgtEl>
                                        <p:attrNameLst>
                                          <p:attrName>fillcolor</p:attrName>
                                        </p:attrNameLst>
                                      </p:cBhvr>
                                      <p:tavLst>
                                        <p:tav tm="0">
                                          <p:val>
                                            <p:clrVal>
                                              <a:schemeClr val="accent2"/>
                                            </p:clrVal>
                                          </p:val>
                                        </p:tav>
                                        <p:tav tm="50000">
                                          <p:val>
                                            <p:clrVal>
                                              <a:schemeClr val="hlink"/>
                                            </p:clrVal>
                                          </p:val>
                                        </p:tav>
                                      </p:tavLst>
                                    </p:anim>
                                    <p:set>
                                      <p:cBhvr>
                                        <p:cTn id="21" dur="80"/>
                                        <p:tgtEl>
                                          <p:spTgt spid="2939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84" grpId="0" animBg="1"/>
      <p:bldP spid="2939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6B4F060-B17C-4145-8C3A-BF27814402F3}"/>
              </a:ext>
            </a:extLst>
          </p:cNvPr>
          <p:cNvSpPr>
            <a:spLocks noGrp="1" noChangeArrowheads="1"/>
          </p:cNvSpPr>
          <p:nvPr>
            <p:ph type="title"/>
          </p:nvPr>
        </p:nvSpPr>
        <p:spPr>
          <a:xfrm>
            <a:off x="1524000" y="204355"/>
            <a:ext cx="9144000" cy="3581400"/>
          </a:xfrm>
        </p:spPr>
        <p:txBody>
          <a:bodyPr rtlCol="0">
            <a:noAutofit/>
          </a:bodyPr>
          <a:lstStyle/>
          <a:p>
            <a:pPr algn="ctr" eaLnBrk="1" fontAlgn="auto" hangingPunct="1">
              <a:spcAft>
                <a:spcPts val="0"/>
              </a:spcAft>
              <a:defRPr/>
            </a:pPr>
            <a:r>
              <a:rPr lang="en-US" altLang="en-US" sz="5400" b="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BÀI 2</a:t>
            </a:r>
            <a:br>
              <a:rPr lang="en-US" altLang="en-US" sz="5400" b="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US" altLang="en-US" sz="5400" b="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MẠNG THÔNG TIN </a:t>
            </a:r>
            <a:br>
              <a:rPr lang="en-US" altLang="en-US" sz="5400" b="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US" altLang="en-US" sz="5400" b="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TOÀN CẦU INTERNET</a:t>
            </a:r>
            <a:endParaRPr lang="en-US" altLang="en-US" sz="5400" b="1"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1026" name="Picture 2" descr="Internet là gì? Wifi là gì? Chúng có giống nhau hay không?">
            <a:extLst>
              <a:ext uri="{FF2B5EF4-FFF2-40B4-BE49-F238E27FC236}">
                <a16:creationId xmlns:a16="http://schemas.microsoft.com/office/drawing/2014/main" id="{C0BEEF29-6843-60DE-0DD9-D9FED91BB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134590"/>
            <a:ext cx="6096000" cy="3429000"/>
          </a:xfrm>
          <a:prstGeom prst="round2DiagRect">
            <a:avLst>
              <a:gd name="adj1" fmla="val 35253"/>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E8"/>
        </a:solidFill>
        <a:effectLst/>
      </p:bgPr>
    </p:bg>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F8712967-04C3-B542-0FCA-606A682C8D4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515979" y="513348"/>
            <a:ext cx="9160042" cy="61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9EF10509-6A42-AD1E-09F9-3420AC1C99E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708483"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367843D4-D9CA-4230-082A-377E7CE8A80B}"/>
              </a:ext>
            </a:extLst>
          </p:cNvPr>
          <p:cNvSpPr>
            <a:spLocks noGrp="1"/>
          </p:cNvSpPr>
          <p:nvPr>
            <p:ph type="title"/>
          </p:nvPr>
        </p:nvSpPr>
        <p:spPr>
          <a:xfrm>
            <a:off x="772023" y="50908"/>
            <a:ext cx="11091111" cy="533400"/>
          </a:xfrm>
        </p:spPr>
        <p:txBody>
          <a:bodyPr>
            <a:noAutofit/>
          </a:bodyPr>
          <a:lstStyle/>
          <a:p>
            <a:pPr algn="ctr" eaLnBrk="1" hangingPunct="1"/>
            <a:r>
              <a:rPr lang="en-US" altLang="en-US" b="1">
                <a:solidFill>
                  <a:srgbClr val="002060"/>
                </a:solidFill>
                <a:latin typeface="Times New Roman" panose="02020603050405020304" pitchFamily="18" charset="0"/>
                <a:cs typeface="Times New Roman" panose="02020603050405020304" pitchFamily="18" charset="0"/>
              </a:rPr>
              <a:t>BÀI 2.  MẠNG THÔNG TIN TOÀN CẦU INTERNET</a:t>
            </a:r>
          </a:p>
        </p:txBody>
      </p:sp>
      <p:sp>
        <p:nvSpPr>
          <p:cNvPr id="17411" name="Rectangle 3">
            <a:extLst>
              <a:ext uri="{FF2B5EF4-FFF2-40B4-BE49-F238E27FC236}">
                <a16:creationId xmlns:a16="http://schemas.microsoft.com/office/drawing/2014/main" id="{655F61A9-B19A-4DFB-9E8E-6AD14B7AB6A6}"/>
              </a:ext>
            </a:extLst>
          </p:cNvPr>
          <p:cNvSpPr>
            <a:spLocks noGrp="1" noChangeArrowheads="1"/>
          </p:cNvSpPr>
          <p:nvPr>
            <p:ph idx="1"/>
          </p:nvPr>
        </p:nvSpPr>
        <p:spPr>
          <a:xfrm>
            <a:off x="1720513" y="829657"/>
            <a:ext cx="4495800" cy="533400"/>
          </a:xfrm>
        </p:spPr>
        <p:txBody>
          <a:bodyPr rtlCol="0">
            <a:noAutofit/>
          </a:bodyPr>
          <a:lstStyle/>
          <a:p>
            <a:pPr marL="0" indent="0" eaLnBrk="1" fontAlgn="auto" hangingPunct="1">
              <a:spcAft>
                <a:spcPts val="0"/>
              </a:spcAft>
              <a:buNone/>
              <a:defRPr/>
            </a:pPr>
            <a:r>
              <a:rPr lang="en-US" altLang="en-US" sz="4000" b="1">
                <a:solidFill>
                  <a:srgbClr val="002060"/>
                </a:solidFill>
                <a:latin typeface="Times New Roman" panose="02020603050405020304" pitchFamily="18" charset="0"/>
                <a:cs typeface="Times New Roman" panose="02020603050405020304" pitchFamily="18" charset="0"/>
              </a:rPr>
              <a:t>1. Internet là gì?</a:t>
            </a:r>
          </a:p>
        </p:txBody>
      </p:sp>
      <p:sp>
        <p:nvSpPr>
          <p:cNvPr id="4102" name="Rectangle 6">
            <a:extLst>
              <a:ext uri="{FF2B5EF4-FFF2-40B4-BE49-F238E27FC236}">
                <a16:creationId xmlns:a16="http://schemas.microsoft.com/office/drawing/2014/main" id="{F676C96F-0D1D-B64E-7EAC-65EC3C57A912}"/>
              </a:ext>
            </a:extLst>
          </p:cNvPr>
          <p:cNvSpPr>
            <a:spLocks noChangeArrowheads="1"/>
          </p:cNvSpPr>
          <p:nvPr/>
        </p:nvSpPr>
        <p:spPr bwMode="auto">
          <a:xfrm>
            <a:off x="1345530" y="4048393"/>
            <a:ext cx="996214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en-US" altLang="en-US" sz="4400" b="0">
                <a:solidFill>
                  <a:schemeClr val="bg2">
                    <a:lumMod val="10000"/>
                  </a:schemeClr>
                </a:solidFill>
                <a:latin typeface="Times New Roman" panose="02020603050405020304" pitchFamily="18" charset="0"/>
                <a:cs typeface="Times New Roman" panose="02020603050405020304" pitchFamily="18" charset="0"/>
              </a:rPr>
              <a:t>	</a:t>
            </a:r>
            <a:r>
              <a:rPr lang="en-US" altLang="en-US" sz="4400">
                <a:solidFill>
                  <a:schemeClr val="bg2">
                    <a:lumMod val="10000"/>
                  </a:schemeClr>
                </a:solidFill>
                <a:latin typeface="Times New Roman" panose="02020603050405020304" pitchFamily="18" charset="0"/>
                <a:cs typeface="Times New Roman" panose="02020603050405020304" pitchFamily="18" charset="0"/>
              </a:rPr>
              <a:t> </a:t>
            </a:r>
            <a:r>
              <a:rPr lang="en-US" altLang="en-US" sz="4400" b="0">
                <a:solidFill>
                  <a:schemeClr val="bg2">
                    <a:lumMod val="10000"/>
                  </a:schemeClr>
                </a:solidFill>
                <a:latin typeface="Times New Roman" panose="02020603050405020304" pitchFamily="18" charset="0"/>
                <a:cs typeface="Times New Roman" panose="02020603050405020304" pitchFamily="18" charset="0"/>
              </a:rPr>
              <a:t>Internet là hệ thống kết nối các máy tính và mạng máy tính ở quy mô toàn cầu</a:t>
            </a:r>
          </a:p>
        </p:txBody>
      </p:sp>
      <p:sp>
        <p:nvSpPr>
          <p:cNvPr id="5" name="Rectangle 4">
            <a:extLst>
              <a:ext uri="{FF2B5EF4-FFF2-40B4-BE49-F238E27FC236}">
                <a16:creationId xmlns:a16="http://schemas.microsoft.com/office/drawing/2014/main" id="{2009202C-4B6F-2F48-A362-A82C77F41AC8}"/>
              </a:ext>
            </a:extLst>
          </p:cNvPr>
          <p:cNvSpPr>
            <a:spLocks noChangeArrowheads="1"/>
          </p:cNvSpPr>
          <p:nvPr/>
        </p:nvSpPr>
        <p:spPr bwMode="auto">
          <a:xfrm>
            <a:off x="1345530" y="1942252"/>
            <a:ext cx="1051760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4400" b="0">
                <a:solidFill>
                  <a:schemeClr val="tx1">
                    <a:lumMod val="95000"/>
                    <a:lumOff val="5000"/>
                  </a:schemeClr>
                </a:solidFill>
                <a:latin typeface="Times New Roman" panose="02020603050405020304" pitchFamily="18" charset="0"/>
                <a:cs typeface="Times New Roman" panose="02020603050405020304" pitchFamily="18" charset="0"/>
              </a:rPr>
              <a:t>Hãy cho biết Internet là mạng kết nối bao nhiêu máy tính? Phạm vi kết nối ở đâu? </a:t>
            </a:r>
            <a:endParaRPr lang="en-US" altLang="vi-VN" sz="440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102">
                                            <p:txEl>
                                              <p:pRg st="0" end="0"/>
                                            </p:txEl>
                                          </p:spTgt>
                                        </p:tgtEl>
                                        <p:attrNameLst>
                                          <p:attrName>style.visibility</p:attrName>
                                        </p:attrNameLst>
                                      </p:cBhvr>
                                      <p:to>
                                        <p:strVal val="visible"/>
                                      </p:to>
                                    </p:set>
                                    <p:animEffect transition="in" filter="plus(in)">
                                      <p:cBhvr>
                                        <p:cTn id="12" dur="1000"/>
                                        <p:tgtEl>
                                          <p:spTgt spid="4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nternet là gì? Được thiết lập vào năm nào? Có lợi ích gì?">
            <a:extLst>
              <a:ext uri="{FF2B5EF4-FFF2-40B4-BE49-F238E27FC236}">
                <a16:creationId xmlns:a16="http://schemas.microsoft.com/office/drawing/2014/main" id="{6B933B3F-C4AB-C412-9580-5A87AF2850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24" r="12302"/>
          <a:stretch/>
        </p:blipFill>
        <p:spPr bwMode="auto">
          <a:xfrm>
            <a:off x="300962" y="2350168"/>
            <a:ext cx="5707895" cy="3850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0" name="Picture 4" descr="Internet là gì? 10 Lợi ích của internet đối với doanh nghiệp - Web solutions">
            <a:extLst>
              <a:ext uri="{FF2B5EF4-FFF2-40B4-BE49-F238E27FC236}">
                <a16:creationId xmlns:a16="http://schemas.microsoft.com/office/drawing/2014/main" id="{7CFE46F9-E17A-C28A-BAE3-C9B3F1A72E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02" r="9129" b="12281"/>
          <a:stretch/>
        </p:blipFill>
        <p:spPr bwMode="auto">
          <a:xfrm>
            <a:off x="5694947" y="1964519"/>
            <a:ext cx="6196091" cy="42444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Rectangle 3">
            <a:extLst>
              <a:ext uri="{FF2B5EF4-FFF2-40B4-BE49-F238E27FC236}">
                <a16:creationId xmlns:a16="http://schemas.microsoft.com/office/drawing/2014/main" id="{76E8CC51-355F-ADB2-2777-5BFFAEA7FCB5}"/>
              </a:ext>
            </a:extLst>
          </p:cNvPr>
          <p:cNvSpPr>
            <a:spLocks noChangeArrowheads="1"/>
          </p:cNvSpPr>
          <p:nvPr/>
        </p:nvSpPr>
        <p:spPr bwMode="auto">
          <a:xfrm>
            <a:off x="1345169" y="33686"/>
            <a:ext cx="995741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4400">
                <a:solidFill>
                  <a:srgbClr val="002060"/>
                </a:solidFill>
                <a:latin typeface="Times New Roman" panose="02020603050405020304" pitchFamily="18" charset="0"/>
                <a:cs typeface="Times New Roman" panose="02020603050405020304" pitchFamily="18" charset="0"/>
              </a:rPr>
              <a:t>Khi máy tính nối internet có những lợi ích gì? Hãy liệt kê một số tác hại của internet mà em biết?</a:t>
            </a:r>
            <a:endParaRPr lang="en-US" altLang="vi-VN" sz="4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2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9698"/>
                                        </p:tgtEl>
                                        <p:attrNameLst>
                                          <p:attrName>style.visibility</p:attrName>
                                        </p:attrNameLst>
                                      </p:cBhvr>
                                      <p:to>
                                        <p:strVal val="visible"/>
                                      </p:to>
                                    </p:set>
                                    <p:anim calcmode="lin" valueType="num">
                                      <p:cBhvr>
                                        <p:cTn id="11" dur="1000" fill="hold"/>
                                        <p:tgtEl>
                                          <p:spTgt spid="29698"/>
                                        </p:tgtEl>
                                        <p:attrNameLst>
                                          <p:attrName>ppt_w</p:attrName>
                                        </p:attrNameLst>
                                      </p:cBhvr>
                                      <p:tavLst>
                                        <p:tav tm="0">
                                          <p:val>
                                            <p:fltVal val="0"/>
                                          </p:val>
                                        </p:tav>
                                        <p:tav tm="100000">
                                          <p:val>
                                            <p:strVal val="#ppt_w"/>
                                          </p:val>
                                        </p:tav>
                                      </p:tavLst>
                                    </p:anim>
                                    <p:anim calcmode="lin" valueType="num">
                                      <p:cBhvr>
                                        <p:cTn id="12" dur="1000" fill="hold"/>
                                        <p:tgtEl>
                                          <p:spTgt spid="29698"/>
                                        </p:tgtEl>
                                        <p:attrNameLst>
                                          <p:attrName>ppt_h</p:attrName>
                                        </p:attrNameLst>
                                      </p:cBhvr>
                                      <p:tavLst>
                                        <p:tav tm="0">
                                          <p:val>
                                            <p:fltVal val="0"/>
                                          </p:val>
                                        </p:tav>
                                        <p:tav tm="100000">
                                          <p:val>
                                            <p:strVal val="#ppt_h"/>
                                          </p:val>
                                        </p:tav>
                                      </p:tavLst>
                                    </p:anim>
                                    <p:anim calcmode="lin" valueType="num">
                                      <p:cBhvr>
                                        <p:cTn id="13" dur="1000" fill="hold"/>
                                        <p:tgtEl>
                                          <p:spTgt spid="29698"/>
                                        </p:tgtEl>
                                        <p:attrNameLst>
                                          <p:attrName>style.rotation</p:attrName>
                                        </p:attrNameLst>
                                      </p:cBhvr>
                                      <p:tavLst>
                                        <p:tav tm="0">
                                          <p:val>
                                            <p:fltVal val="90"/>
                                          </p:val>
                                        </p:tav>
                                        <p:tav tm="100000">
                                          <p:val>
                                            <p:fltVal val="0"/>
                                          </p:val>
                                        </p:tav>
                                      </p:tavLst>
                                    </p:anim>
                                    <p:animEffect transition="in" filter="fade">
                                      <p:cBhvr>
                                        <p:cTn id="14" dur="1000"/>
                                        <p:tgtEl>
                                          <p:spTgt spid="29698"/>
                                        </p:tgtEl>
                                      </p:cBhvr>
                                    </p:animEffect>
                                  </p:childTnLst>
                                </p:cTn>
                              </p:par>
                            </p:childTnLst>
                          </p:cTn>
                        </p:par>
                        <p:par>
                          <p:cTn id="15" fill="hold">
                            <p:stCondLst>
                              <p:cond delay="1500"/>
                            </p:stCondLst>
                            <p:childTnLst>
                              <p:par>
                                <p:cTn id="16" presetID="20" presetClass="entr" presetSubtype="0" fill="hold" nodeType="afterEffect">
                                  <p:stCondLst>
                                    <p:cond delay="0"/>
                                  </p:stCondLst>
                                  <p:childTnLst>
                                    <p:set>
                                      <p:cBhvr>
                                        <p:cTn id="17" dur="1" fill="hold">
                                          <p:stCondLst>
                                            <p:cond delay="0"/>
                                          </p:stCondLst>
                                        </p:cTn>
                                        <p:tgtEl>
                                          <p:spTgt spid="29700"/>
                                        </p:tgtEl>
                                        <p:attrNameLst>
                                          <p:attrName>style.visibility</p:attrName>
                                        </p:attrNameLst>
                                      </p:cBhvr>
                                      <p:to>
                                        <p:strVal val="visible"/>
                                      </p:to>
                                    </p:set>
                                    <p:animEffect transition="in" filter="wedge">
                                      <p:cBhvr>
                                        <p:cTn id="18" dur="75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23426D41-E2E1-868D-D7D1-9EFD48C5D268}"/>
              </a:ext>
            </a:extLst>
          </p:cNvPr>
          <p:cNvSpPr>
            <a:spLocks noChangeArrowheads="1"/>
          </p:cNvSpPr>
          <p:nvPr/>
        </p:nvSpPr>
        <p:spPr bwMode="auto">
          <a:xfrm>
            <a:off x="1524000" y="263524"/>
            <a:ext cx="1036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a:latin typeface="Times New Roman" panose="02020603050405020304" pitchFamily="18" charset="0"/>
                <a:cs typeface="Times New Roman" panose="02020603050405020304" pitchFamily="18" charset="0"/>
              </a:rPr>
              <a:t>Internet cung cấp cho người dùng những khả năng:</a:t>
            </a:r>
            <a:endParaRPr lang="en-US" altLang="vi-VN" sz="3600" b="1">
              <a:solidFill>
                <a:srgbClr val="0000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269D429-076E-9855-BBE4-F7D57FA37DE2}"/>
              </a:ext>
            </a:extLst>
          </p:cNvPr>
          <p:cNvSpPr>
            <a:spLocks noChangeArrowheads="1"/>
          </p:cNvSpPr>
          <p:nvPr/>
        </p:nvSpPr>
        <p:spPr bwMode="auto">
          <a:xfrm>
            <a:off x="2465972" y="1127952"/>
            <a:ext cx="8479255" cy="646331"/>
          </a:xfrm>
          <a:prstGeom prst="rect">
            <a:avLst/>
          </a:prstGeom>
          <a:solidFill>
            <a:schemeClr val="tx2">
              <a:lumMod val="5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solidFill>
                  <a:schemeClr val="bg1"/>
                </a:solidFill>
                <a:latin typeface="Times New Roman" panose="02020603050405020304" pitchFamily="18" charset="0"/>
                <a:cs typeface="Times New Roman" panose="02020603050405020304" pitchFamily="18" charset="0"/>
              </a:rPr>
              <a:t>Khai thác nhiều dịch vụ thông tin khác nhau</a:t>
            </a:r>
            <a:endParaRPr lang="en-US" altLang="vi-VN" sz="3600">
              <a:solidFill>
                <a:schemeClr val="bg1"/>
              </a:solidFill>
              <a:latin typeface="Times New Roman" panose="02020603050405020304" pitchFamily="18" charset="0"/>
              <a:cs typeface="Times New Roman" panose="02020603050405020304" pitchFamily="18" charset="0"/>
            </a:endParaRPr>
          </a:p>
        </p:txBody>
      </p:sp>
      <p:pic>
        <p:nvPicPr>
          <p:cNvPr id="21506" name="Picture 2" descr="Tự do mạng xã hội phải đi kèm trách nhiệm xã hội | Báo Dân tộc và Phát triển">
            <a:extLst>
              <a:ext uri="{FF2B5EF4-FFF2-40B4-BE49-F238E27FC236}">
                <a16:creationId xmlns:a16="http://schemas.microsoft.com/office/drawing/2014/main" id="{36DE89CD-0397-74EE-83C3-87839A964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34" y="2407630"/>
            <a:ext cx="6096000" cy="44503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08" name="Picture 4" descr="Hơn 360 mạng xã hội đang hoạt động ở Việt Nam">
            <a:extLst>
              <a:ext uri="{FF2B5EF4-FFF2-40B4-BE49-F238E27FC236}">
                <a16:creationId xmlns:a16="http://schemas.microsoft.com/office/drawing/2014/main" id="{405FE4A4-808F-4EB3-7695-A978A8118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735" y="2638712"/>
            <a:ext cx="5995264" cy="4219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 calcmode="lin" valueType="num">
                                      <p:cBhvr>
                                        <p:cTn id="17" dur="500" fill="hold"/>
                                        <p:tgtEl>
                                          <p:spTgt spid="21506"/>
                                        </p:tgtEl>
                                        <p:attrNameLst>
                                          <p:attrName>ppt_w</p:attrName>
                                        </p:attrNameLst>
                                      </p:cBhvr>
                                      <p:tavLst>
                                        <p:tav tm="0">
                                          <p:val>
                                            <p:fltVal val="0"/>
                                          </p:val>
                                        </p:tav>
                                        <p:tav tm="100000">
                                          <p:val>
                                            <p:strVal val="#ppt_w"/>
                                          </p:val>
                                        </p:tav>
                                      </p:tavLst>
                                    </p:anim>
                                    <p:anim calcmode="lin" valueType="num">
                                      <p:cBhvr>
                                        <p:cTn id="18" dur="500" fill="hold"/>
                                        <p:tgtEl>
                                          <p:spTgt spid="2150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21508"/>
                                        </p:tgtEl>
                                        <p:attrNameLst>
                                          <p:attrName>style.visibility</p:attrName>
                                        </p:attrNameLst>
                                      </p:cBhvr>
                                      <p:to>
                                        <p:strVal val="visible"/>
                                      </p:to>
                                    </p:set>
                                    <p:animEffect transition="in" filter="fade">
                                      <p:cBhvr>
                                        <p:cTn id="23" dur="800" decel="100000"/>
                                        <p:tgtEl>
                                          <p:spTgt spid="21508"/>
                                        </p:tgtEl>
                                      </p:cBhvr>
                                    </p:animEffect>
                                    <p:anim calcmode="lin" valueType="num">
                                      <p:cBhvr>
                                        <p:cTn id="24" dur="800" decel="100000" fill="hold"/>
                                        <p:tgtEl>
                                          <p:spTgt spid="21508"/>
                                        </p:tgtEl>
                                        <p:attrNameLst>
                                          <p:attrName>style.rotation</p:attrName>
                                        </p:attrNameLst>
                                      </p:cBhvr>
                                      <p:tavLst>
                                        <p:tav tm="0">
                                          <p:val>
                                            <p:fltVal val="-90"/>
                                          </p:val>
                                        </p:tav>
                                        <p:tav tm="100000">
                                          <p:val>
                                            <p:fltVal val="0"/>
                                          </p:val>
                                        </p:tav>
                                      </p:tavLst>
                                    </p:anim>
                                    <p:anim calcmode="lin" valueType="num">
                                      <p:cBhvr>
                                        <p:cTn id="25" dur="800" decel="100000" fill="hold"/>
                                        <p:tgtEl>
                                          <p:spTgt spid="21508"/>
                                        </p:tgtEl>
                                        <p:attrNameLst>
                                          <p:attrName>ppt_x</p:attrName>
                                        </p:attrNameLst>
                                      </p:cBhvr>
                                      <p:tavLst>
                                        <p:tav tm="0">
                                          <p:val>
                                            <p:strVal val="#ppt_x+0.4"/>
                                          </p:val>
                                        </p:tav>
                                        <p:tav tm="100000">
                                          <p:val>
                                            <p:strVal val="#ppt_x-0.05"/>
                                          </p:val>
                                        </p:tav>
                                      </p:tavLst>
                                    </p:anim>
                                    <p:anim calcmode="lin" valueType="num">
                                      <p:cBhvr>
                                        <p:cTn id="26" dur="800" decel="100000" fill="hold"/>
                                        <p:tgtEl>
                                          <p:spTgt spid="2150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150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150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4"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TotalTime>
  <Words>1170</Words>
  <Application>Microsoft Office PowerPoint</Application>
  <PresentationFormat>Widescreen</PresentationFormat>
  <Paragraphs>136</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.VnCentury Schoolbook</vt:lpstr>
      <vt:lpstr>Arial</vt:lpstr>
      <vt:lpstr>Calibri</vt:lpstr>
      <vt:lpstr>Century Gothic</vt:lpstr>
      <vt:lpstr>Times New Roman</vt:lpstr>
      <vt:lpstr>Verdana</vt:lpstr>
      <vt:lpstr>Wingdings 2</vt:lpstr>
      <vt:lpstr>Wingdings 3</vt:lpstr>
      <vt:lpstr>Wisp</vt:lpstr>
      <vt:lpstr>TRƯỜNG THCS LÝ THÁNH TÔNG</vt:lpstr>
      <vt:lpstr>PowerPoint Presentation</vt:lpstr>
      <vt:lpstr>PowerPoint Presentation</vt:lpstr>
      <vt:lpstr>BÀI 2 MẠNG THÔNG TIN  TOÀN CẦU INTERNET</vt:lpstr>
      <vt:lpstr>PowerPoint Presentation</vt:lpstr>
      <vt:lpstr>PowerPoint Presentation</vt:lpstr>
      <vt:lpstr>BÀI 2.  MẠNG THÔNG TIN TOÀN CẦU INTERNET</vt:lpstr>
      <vt:lpstr>PowerPoint Presentation</vt:lpstr>
      <vt:lpstr>PowerPoint Presentation</vt:lpstr>
      <vt:lpstr>PowerPoint Presentation</vt:lpstr>
      <vt:lpstr>PowerPoint Presentation</vt:lpstr>
      <vt:lpstr>PowerPoint Presentation</vt:lpstr>
      <vt:lpstr>PowerPoint Presentation</vt:lpstr>
      <vt:lpstr>BÀI 2.  MẠNG THÔNG TIN TOÀN CẦU INTERNET</vt:lpstr>
      <vt:lpstr>BÀI 2.  MẠNG THÔNG TIN TOÀN CẦU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TRẮC NGHIỆM</vt:lpstr>
      <vt:lpstr>CÂU HỎI TRẮC NGHIỆM</vt:lpstr>
      <vt:lpstr>CÂU HỎI TRẮC NGHIỆM</vt:lpstr>
      <vt:lpstr>CÂU HỎI TRẮC NGHIỆM</vt:lpstr>
      <vt:lpstr>CÂU HỎI TRẮC NGHIỆM</vt:lpstr>
      <vt:lpstr>CÂU HỎI TRẮC NGHIỆM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c:creator>
  <cp:lastModifiedBy>admin</cp:lastModifiedBy>
  <cp:revision>9</cp:revision>
  <dcterms:created xsi:type="dcterms:W3CDTF">2022-09-06T22:53:42Z</dcterms:created>
  <dcterms:modified xsi:type="dcterms:W3CDTF">2023-09-09T02:37:42Z</dcterms:modified>
</cp:coreProperties>
</file>