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 id="2147483690" r:id="rId4"/>
    <p:sldMasterId id="2147483702" r:id="rId5"/>
    <p:sldMasterId id="2147483714" r:id="rId6"/>
    <p:sldMasterId id="2147483729" r:id="rId7"/>
  </p:sldMasterIdLst>
  <p:notesMasterIdLst>
    <p:notesMasterId r:id="rId34"/>
  </p:notesMasterIdLst>
  <p:sldIdLst>
    <p:sldId id="322" r:id="rId8"/>
    <p:sldId id="307" r:id="rId9"/>
    <p:sldId id="324" r:id="rId10"/>
    <p:sldId id="304" r:id="rId11"/>
    <p:sldId id="258" r:id="rId12"/>
    <p:sldId id="323" r:id="rId13"/>
    <p:sldId id="261" r:id="rId14"/>
    <p:sldId id="351" r:id="rId15"/>
    <p:sldId id="349" r:id="rId16"/>
    <p:sldId id="310" r:id="rId17"/>
    <p:sldId id="313" r:id="rId18"/>
    <p:sldId id="314" r:id="rId19"/>
    <p:sldId id="347" r:id="rId20"/>
    <p:sldId id="342" r:id="rId21"/>
    <p:sldId id="330" r:id="rId22"/>
    <p:sldId id="344" r:id="rId23"/>
    <p:sldId id="343" r:id="rId24"/>
    <p:sldId id="332" r:id="rId25"/>
    <p:sldId id="333" r:id="rId26"/>
    <p:sldId id="280" r:id="rId27"/>
    <p:sldId id="325" r:id="rId28"/>
    <p:sldId id="326" r:id="rId29"/>
    <p:sldId id="348" r:id="rId30"/>
    <p:sldId id="327" r:id="rId31"/>
    <p:sldId id="350" r:id="rId32"/>
    <p:sldId id="281" r:id="rId33"/>
  </p:sldIdLst>
  <p:sldSz cx="9144000" cy="6858000" type="screen4x3"/>
  <p:notesSz cx="6735763" cy="9869488"/>
  <p:defaultTextStyle>
    <a:defPPr>
      <a:defRPr lang="en-US"/>
    </a:defPPr>
    <a:lvl1pPr marL="0" lvl="0"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defRPr>
    </a:lvl9pPr>
  </p:defaultTextStyle>
  <p:extLst>
    <p:ext uri="{EFAFB233-063F-42B5-8137-9DF3F51BA10A}">
      <p15:sldGuideLst xmlns:p15="http://schemas.microsoft.com/office/powerpoint/2012/main">
        <p15:guide id="1" orient="horz" pos="21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00"/>
    <a:srgbClr val="CCFFFF"/>
    <a:srgbClr val="0000CC"/>
    <a:srgbClr val="FF3300"/>
    <a:srgbClr val="3F93BF"/>
    <a:srgbClr val="FF5050"/>
    <a:srgbClr val="FFCC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2254"/>
  </p:normalViewPr>
  <p:slideViewPr>
    <p:cSldViewPr showGuides="1">
      <p:cViewPr varScale="1">
        <p:scale>
          <a:sx n="50" d="100"/>
          <a:sy n="50" d="100"/>
        </p:scale>
        <p:origin x="1282" y="29"/>
      </p:cViewPr>
      <p:guideLst>
        <p:guide orient="horz" pos="216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C5019633-E40C-4EC7-93AC-571BB85B51E5}" type="datetimeFigureOut">
              <a:rPr lang="en-US" smtClean="0"/>
              <a:t>9/8/2023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4B68ABC8-1334-47EB-9F92-93E1D9A6CE12}" type="slidenum">
              <a:rPr lang="en-US" smtClean="0"/>
              <a:t>‹#›</a:t>
            </a:fld>
            <a:endParaRPr lang="en-US"/>
          </a:p>
        </p:txBody>
      </p:sp>
    </p:spTree>
    <p:extLst>
      <p:ext uri="{BB962C8B-B14F-4D97-AF65-F5344CB8AC3E}">
        <p14:creationId xmlns:p14="http://schemas.microsoft.com/office/powerpoint/2010/main" val="371112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5CAA050-586E-4994-8393-43B72646D2C1}"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C3671A3-8C58-443F-BB70-3E02F3A1B460}" type="slidenum">
              <a:rPr lang="en-US" altLang="zh-CN"/>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EC146D-BC60-42D6-97C2-04C4B4BEAC3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6F6F16F-C4A3-4791-843C-CC31A201FA7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182357-ACBC-4CDB-AA5D-2EF5BB48EB0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A2FBAF8-A317-4985-9E37-995395D0085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86E888-7DAA-4CFD-B457-82518AEB04D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B27E45-6EA4-439B-90FB-23A53E598D0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4B72EA-3669-49FF-B893-DC9BB8DCF9E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A8C1CCA-E9A3-469A-B3D9-5C8FADAA4AD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C2CF26-F309-4E64-9736-7E8AA58A1BD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39B4085-4C12-4408-AD8A-04B9C2AB4C8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83F2AD3-6EE9-4E92-A41A-A42569A22BA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BAAAC7E-7E1E-477F-A68A-5A18262AEAC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CB7CB32-9265-481F-8CD4-15BED67F109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12735C-E8D0-47BB-881B-B8B616EEDE0D}"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7A6E5-5747-44C7-B1EB-201A8BC78031}"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572D7E9-ED78-4060-83CF-BAA5E2F4ED63}"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DEDC20-68D0-4581-8465-77F07342A447}"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F2EE35C-D28D-4FD1-A5E2-682E3C9C415A}"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BFDB3CE-A227-40E4-B1B0-F15A8F875CF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9D2A4A-E3A8-4371-9186-5E144921DEBD}"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6E097D0-9AF2-43DB-90CD-C0FE4DDF83D3}"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B59F6B8-148D-4DE6-BECB-1FB6C3AD8C6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140F93-9A67-46CB-BA2C-ECE2A6C5A090}"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31B6B9-5108-460B-9C04-97CFD88B4094}"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2D6FDE-B775-4D46-83AF-144D3C0F30BC}"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EDFCEF2-467C-403A-89B1-7FAB3644EE6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E99AC9E-E062-4C0C-B6B3-8677D38CA2D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288AC2-9A88-4449-B3FD-2B7D8309269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C65425F-05AF-46FC-B125-E84E070E8FC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B7C4455-960C-4DCD-8ADC-C47A17862E2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BF1E194-C880-43E1-8690-FDDD6D9C3E5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BCB7E3-5024-4935-8A2D-937C9B462B2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69BC893-B419-4523-97C1-AD20B2F54E8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A36D1F5-26D4-434D-AC9D-7C9BD124923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B014BE2-723D-473D-9B22-BFB7297C8CC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9006A9-6CFF-42D1-A26C-20A3C93BCF9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A2EF4F8-05C7-40BC-8424-8C445FDAB15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B02C47-293A-4A07-BB13-1397557860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593393-DBA5-46F3-A2F2-124DAA8B742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15F47C8-6A5F-4DDE-BDF1-74C33636F72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83DB744-1718-415E-9CE3-1A820192F0C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043B76C-3D81-4492-B96F-B188DF2B87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F7E194-727A-4757-AF94-B4A49A3D4F0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7693986-FA85-49D2-B6B4-DB4F7D631F6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2BE8B9-0E55-4193-85FE-72786D6A6EB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F325D34-40C9-466F-8FA1-DE11DF97386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DCF1014-ADDB-49F9-9BF8-758E4474A78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08E8ABF-96AC-4621-A493-0AFC575BC5A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5FD2FB9-925A-4448-8C04-0B8794C05EE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A47D6F6-D39E-4B73-BE06-35A70483F32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965980-E489-4589-80EC-C90E3792C29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E08A859-073B-4482-9F84-6B8AC0F416F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D76B4-F65C-4B74-B7F6-9BF4A9C7C80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6EAB9F-1FF7-44B2-AA9E-C0FAB32CA60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04EAFA7-2BF3-4925-B2B6-86330A6987F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63167A-1240-4420-B1D5-398C748E178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857DDC-D005-4CB9-AFC0-E7F11867E95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20D9505-4AFA-4077-839F-7957E30D367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9463F5-E3F9-4A62-B0A0-CB8CD137848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41EDDF3-CB43-4473-9CDE-1F49AD47108C}"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F5D4C4D-DE84-4B2F-B91B-55DCA1B039D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81A429C-595E-4BD0-8D99-84AE4C50482E}"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45AE3F1-7210-4010-AE16-2FB7EED215AA}"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908AC5-0D95-4B16-AC9D-9B4D4F44E07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C8D440-189C-49B4-9CB4-85E1BCC7C03A}"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6A2972-9974-4395-BA02-E786DEB948A5}"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5EB120-2555-4746-AEF3-7D0A6FFCB94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DB344EF-815B-480E-85F7-2D54143FA4B7}"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FB4D33-177F-44AD-9B0F-3213326B5D8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3C9A9E-A935-4B83-9A73-39DCACAF1A5A}"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AA2534-1B93-439F-BF22-65789F76482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9EAFF5-4CBA-42D3-9DEC-5B099431AB66}"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B58EC56-2663-4EAC-B763-47A782B08B8F}"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53E2FC7-016B-457B-94F2-616843F4B736}"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E05B9B-760C-41AD-AABE-76C9E1381953}"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DE2F05-3C34-49A3-97D7-614592F96B7B}"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24E13C-7E50-46CF-BD8A-98B3D1177A76}"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48E6605-8A64-4061-923C-34D47C1AB7CC}"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A785CB7-D73B-4EE1-81E9-71829A0661C3}"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358D7E-E4E4-4746-BB7F-8DBA567F6388}"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95B78E-3DA0-4241-87CE-75CD4CE9D9DC}"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6A0C73-84EA-46BA-BF03-54A9F1889077}"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9E1677-F26B-4EEA-83BA-B0BA2561AA16}"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B5D2151-AD87-4358-B514-9D50581E29A2}"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6656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66563" name="Text Placeholder 6656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6564" name="Date Placeholder 66563"/>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n-US"/>
          </a:p>
        </p:txBody>
      </p:sp>
      <p:sp>
        <p:nvSpPr>
          <p:cNvPr id="66565" name="Footer Placeholder 66564"/>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en-US"/>
          </a:p>
        </p:txBody>
      </p:sp>
      <p:sp>
        <p:nvSpPr>
          <p:cNvPr id="66566" name="Slide Number Placeholder 66565"/>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2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E808D10F-D55F-4A22-8568-A380D17135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938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38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F5D07E-3E00-4BB5-8398-01B4BCD84E1C}"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1495EB5-DCD0-4165-80BA-7CAC34FD78D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E10FA36-779E-4F81-9B42-168731DF6B9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9/8/2023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9C6B5F7-7982-413A-B3E6-23F0F07CED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938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38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63F3A5E-7085-4CFF-A8EB-9E7161D69062}"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Unicode MS" panose="020B0604020202020204" charset="-122"/>
              <a:ea typeface="+mn-ea"/>
              <a:cs typeface="+mn-cs"/>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Unicode MS" panose="020B0604020202020204" charset="-122"/>
              <a:ea typeface="+mn-ea"/>
              <a:cs typeface="+mn-cs"/>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smtClean="0">
                <a:latin typeface="Arial Unicode MS" panose="020B060402020202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326F10-8EC2-4EB2-89E2-F375CF311AA8}" type="slidenum">
              <a:rPr kumimoji="0" lang="en-US" altLang="en-US" sz="1400" b="0" i="0" u="none" strike="noStrike" kern="1200" cap="none" spc="0" normalizeH="0" baseline="0" noProof="0">
                <a:ln>
                  <a:noFill/>
                </a:ln>
                <a:solidFill>
                  <a:srgbClr val="000000"/>
                </a:solidFill>
                <a:effectLst/>
                <a:uLnTx/>
                <a:uFillTx/>
                <a:ea typeface="+mn-ea"/>
                <a:cs typeface="+mn-cs"/>
              </a:rPr>
              <a:t>‹#›</a:t>
            </a:fld>
            <a:endParaRPr kumimoji="0" lang="en-US" altLang="en-US" sz="1400" b="0" i="0" u="none" strike="noStrike" kern="1200" cap="none" spc="0" normalizeH="0" baseline="0" noProof="0">
              <a:ln>
                <a:noFill/>
              </a:ln>
              <a:solidFill>
                <a:srgbClr val="000000"/>
              </a:solidFill>
              <a:effectLst/>
              <a:uLnTx/>
              <a:uFillTx/>
              <a:ea typeface="+mn-ea"/>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anose="020B0604020202020204" pitchFamily="34" charset="-128"/>
        </a:defRPr>
      </a:lvl2pPr>
      <a:lvl3pPr algn="ctr" rtl="0" eaLnBrk="0" fontAlgn="base" hangingPunct="0">
        <a:spcBef>
          <a:spcPct val="0"/>
        </a:spcBef>
        <a:spcAft>
          <a:spcPct val="0"/>
        </a:spcAft>
        <a:defRPr sz="4400">
          <a:solidFill>
            <a:schemeClr val="tx2"/>
          </a:solidFill>
          <a:latin typeface="Arial Unicode MS" panose="020B0604020202020204" pitchFamily="34" charset="-128"/>
        </a:defRPr>
      </a:lvl3pPr>
      <a:lvl4pPr algn="ctr" rtl="0" eaLnBrk="0" fontAlgn="base" hangingPunct="0">
        <a:spcBef>
          <a:spcPct val="0"/>
        </a:spcBef>
        <a:spcAft>
          <a:spcPct val="0"/>
        </a:spcAft>
        <a:defRPr sz="4400">
          <a:solidFill>
            <a:schemeClr val="tx2"/>
          </a:solidFill>
          <a:latin typeface="Arial Unicode MS" panose="020B0604020202020204" pitchFamily="34" charset="-128"/>
        </a:defRPr>
      </a:lvl4pPr>
      <a:lvl5pPr algn="ctr" rtl="0" eaLnBrk="0" fontAlgn="base" hangingPunct="0">
        <a:spcBef>
          <a:spcPct val="0"/>
        </a:spcBef>
        <a:spcAft>
          <a:spcPct val="0"/>
        </a:spcAft>
        <a:defRPr sz="4400">
          <a:solidFill>
            <a:schemeClr val="tx2"/>
          </a:solidFill>
          <a:latin typeface="Arial Unicode MS" panose="020B0604020202020204" pitchFamily="34" charset="-128"/>
        </a:defRPr>
      </a:lvl5pPr>
      <a:lvl6pPr marL="457200" algn="ctr" rtl="0" fontAlgn="base">
        <a:spcBef>
          <a:spcPct val="0"/>
        </a:spcBef>
        <a:spcAft>
          <a:spcPct val="0"/>
        </a:spcAft>
        <a:defRPr sz="4400">
          <a:solidFill>
            <a:schemeClr val="tx2"/>
          </a:solidFill>
          <a:latin typeface="Arial Unicode MS" panose="020B0604020202020204" pitchFamily="34" charset="-128"/>
        </a:defRPr>
      </a:lvl6pPr>
      <a:lvl7pPr marL="914400" algn="ctr" rtl="0" fontAlgn="base">
        <a:spcBef>
          <a:spcPct val="0"/>
        </a:spcBef>
        <a:spcAft>
          <a:spcPct val="0"/>
        </a:spcAft>
        <a:defRPr sz="4400">
          <a:solidFill>
            <a:schemeClr val="tx2"/>
          </a:solidFill>
          <a:latin typeface="Arial Unicode MS" panose="020B0604020202020204" pitchFamily="34" charset="-128"/>
        </a:defRPr>
      </a:lvl7pPr>
      <a:lvl8pPr marL="1371600" algn="ctr" rtl="0" fontAlgn="base">
        <a:spcBef>
          <a:spcPct val="0"/>
        </a:spcBef>
        <a:spcAft>
          <a:spcPct val="0"/>
        </a:spcAft>
        <a:defRPr sz="4400">
          <a:solidFill>
            <a:schemeClr val="tx2"/>
          </a:solidFill>
          <a:latin typeface="Arial Unicode MS" panose="020B0604020202020204" pitchFamily="34" charset="-128"/>
        </a:defRPr>
      </a:lvl8pPr>
      <a:lvl9pPr marL="1828800" algn="ctr" rtl="0" fontAlgn="base">
        <a:spcBef>
          <a:spcPct val="0"/>
        </a:spcBef>
        <a:spcAft>
          <a:spcPct val="0"/>
        </a:spcAft>
        <a:defRPr sz="4400">
          <a:solidFill>
            <a:schemeClr val="tx2"/>
          </a:solidFill>
          <a:latin typeface="Arial Unicode MS" panose="020B0604020202020204"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3.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8.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slide" Target="slide20.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slide" Target="slide18.xml"/><Relationship Id="rId2" Type="http://schemas.openxmlformats.org/officeDocument/2006/relationships/image" Target="../media/image21.png"/><Relationship Id="rId16" Type="http://schemas.openxmlformats.org/officeDocument/2006/relationships/slide" Target="slide19.xml"/><Relationship Id="rId1" Type="http://schemas.openxmlformats.org/officeDocument/2006/relationships/slideLayout" Target="../slideLayouts/slideLayout3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slide" Target="slide17.xm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57.xml"/><Relationship Id="rId1" Type="http://schemas.openxmlformats.org/officeDocument/2006/relationships/vmlDrawing" Target="../drawings/vmlDrawing3.vml"/><Relationship Id="rId5" Type="http://schemas.openxmlformats.org/officeDocument/2006/relationships/image" Target="../media/image33.png"/><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57.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jpeg"/><Relationship Id="rId7" Type="http://schemas.openxmlformats.org/officeDocument/2006/relationships/oleObject" Target="../embeddings/oleObject7.bin"/><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slide" Target="slide15.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9.jpeg"/><Relationship Id="rId7" Type="http://schemas.openxmlformats.org/officeDocument/2006/relationships/slide" Target="slide15.xml"/><Relationship Id="rId2" Type="http://schemas.openxmlformats.org/officeDocument/2006/relationships/slideLayout" Target="../slideLayouts/slideLayout46.xml"/><Relationship Id="rId1" Type="http://schemas.openxmlformats.org/officeDocument/2006/relationships/vmlDrawing" Target="../drawings/vmlDrawing6.v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6.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4"/>
          <p:cNvGrpSpPr/>
          <p:nvPr/>
        </p:nvGrpSpPr>
        <p:grpSpPr bwMode="auto">
          <a:xfrm>
            <a:off x="15240" y="169914"/>
            <a:ext cx="9296400" cy="6845300"/>
            <a:chOff x="0" y="-192"/>
            <a:chExt cx="5856" cy="4530"/>
          </a:xfrm>
        </p:grpSpPr>
        <p:sp>
          <p:nvSpPr>
            <p:cNvPr id="2064"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ln>
          </p:spPr>
          <p:txBody>
            <a:bodyPr wrap="none" anchor="ctr"/>
            <a:lstStyle/>
            <a:p>
              <a:pPr algn="ctr" eaLnBrk="0" hangingPunct="0"/>
              <a:endParaRPr lang="en-US" altLang="zh-CN">
                <a:ea typeface="SimSun" panose="02010600030101010101" pitchFamily="2" charset="-122"/>
              </a:endParaRPr>
            </a:p>
          </p:txBody>
        </p:sp>
        <p:pic>
          <p:nvPicPr>
            <p:cNvPr id="2065"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S128x128P_6"/>
          <p:cNvPicPr>
            <a:picLocks noChangeAspect="1"/>
          </p:cNvPicPr>
          <p:nvPr/>
        </p:nvPicPr>
        <p:blipFill>
          <a:blip r:embed="rId5"/>
          <a:stretch>
            <a:fillRect/>
          </a:stretch>
        </p:blipFill>
        <p:spPr>
          <a:xfrm>
            <a:off x="37318" y="4428575"/>
            <a:ext cx="1752600" cy="2286000"/>
          </a:xfrm>
          <a:prstGeom prst="rect">
            <a:avLst/>
          </a:prstGeom>
          <a:noFill/>
          <a:ln w="9525">
            <a:noFill/>
          </a:ln>
        </p:spPr>
      </p:pic>
      <p:pic>
        <p:nvPicPr>
          <p:cNvPr id="22" name="Picture 21" descr="SS128x128P_6"/>
          <p:cNvPicPr>
            <a:picLocks noChangeAspect="1"/>
          </p:cNvPicPr>
          <p:nvPr/>
        </p:nvPicPr>
        <p:blipFill>
          <a:blip r:embed="rId5"/>
          <a:stretch>
            <a:fillRect/>
          </a:stretch>
        </p:blipFill>
        <p:spPr>
          <a:xfrm rot="20318134">
            <a:off x="37318" y="4809575"/>
            <a:ext cx="895350" cy="1628775"/>
          </a:xfrm>
          <a:prstGeom prst="rect">
            <a:avLst/>
          </a:prstGeom>
          <a:noFill/>
          <a:ln w="9525">
            <a:noFill/>
          </a:ln>
        </p:spPr>
      </p:pic>
      <p:pic>
        <p:nvPicPr>
          <p:cNvPr id="23" name="Picture 22" descr="SS128x128P_6"/>
          <p:cNvPicPr>
            <a:picLocks noChangeAspect="1"/>
          </p:cNvPicPr>
          <p:nvPr/>
        </p:nvPicPr>
        <p:blipFill>
          <a:blip r:embed="rId5"/>
          <a:stretch>
            <a:fillRect/>
          </a:stretch>
        </p:blipFill>
        <p:spPr>
          <a:xfrm rot="1774454">
            <a:off x="951718" y="5190575"/>
            <a:ext cx="895350" cy="1628775"/>
          </a:xfrm>
          <a:prstGeom prst="rect">
            <a:avLst/>
          </a:prstGeom>
          <a:noFill/>
          <a:ln w="9525">
            <a:noFill/>
          </a:ln>
        </p:spPr>
      </p:pic>
      <p:pic>
        <p:nvPicPr>
          <p:cNvPr id="25" name="Picture 24" descr="SS128x128P_6"/>
          <p:cNvPicPr>
            <a:picLocks noChangeAspect="1"/>
          </p:cNvPicPr>
          <p:nvPr/>
        </p:nvPicPr>
        <p:blipFill>
          <a:blip r:embed="rId5"/>
          <a:stretch>
            <a:fillRect/>
          </a:stretch>
        </p:blipFill>
        <p:spPr>
          <a:xfrm>
            <a:off x="7219232" y="-76200"/>
            <a:ext cx="1752600" cy="2286000"/>
          </a:xfrm>
          <a:prstGeom prst="rect">
            <a:avLst/>
          </a:prstGeom>
          <a:noFill/>
          <a:ln w="9525">
            <a:noFill/>
          </a:ln>
        </p:spPr>
      </p:pic>
      <p:pic>
        <p:nvPicPr>
          <p:cNvPr id="26" name="Picture 25" descr="SS128x128P_6"/>
          <p:cNvPicPr>
            <a:picLocks noChangeAspect="1"/>
          </p:cNvPicPr>
          <p:nvPr/>
        </p:nvPicPr>
        <p:blipFill>
          <a:blip r:embed="rId5"/>
          <a:stretch>
            <a:fillRect/>
          </a:stretch>
        </p:blipFill>
        <p:spPr>
          <a:xfrm rot="20318134">
            <a:off x="7508727" y="351738"/>
            <a:ext cx="895350" cy="1628775"/>
          </a:xfrm>
          <a:prstGeom prst="rect">
            <a:avLst/>
          </a:prstGeom>
          <a:noFill/>
          <a:ln w="9525">
            <a:noFill/>
          </a:ln>
        </p:spPr>
      </p:pic>
      <p:pic>
        <p:nvPicPr>
          <p:cNvPr id="27" name="Picture 26" descr="SS128x128P_6"/>
          <p:cNvPicPr>
            <a:picLocks noChangeAspect="1"/>
          </p:cNvPicPr>
          <p:nvPr/>
        </p:nvPicPr>
        <p:blipFill>
          <a:blip r:embed="rId5"/>
          <a:stretch>
            <a:fillRect/>
          </a:stretch>
        </p:blipFill>
        <p:spPr>
          <a:xfrm rot="1774454">
            <a:off x="8133632" y="685800"/>
            <a:ext cx="895350" cy="1628775"/>
          </a:xfrm>
          <a:prstGeom prst="rect">
            <a:avLst/>
          </a:prstGeom>
          <a:noFill/>
          <a:ln w="9525">
            <a:noFill/>
          </a:ln>
        </p:spPr>
      </p:pic>
      <p:sp>
        <p:nvSpPr>
          <p:cNvPr id="2" name="Text Box 1"/>
          <p:cNvSpPr txBox="1"/>
          <p:nvPr/>
        </p:nvSpPr>
        <p:spPr>
          <a:xfrm>
            <a:off x="-1204595" y="2307590"/>
            <a:ext cx="309880" cy="398780"/>
          </a:xfrm>
          <a:prstGeom prst="rect">
            <a:avLst/>
          </a:prstGeom>
          <a:noFill/>
        </p:spPr>
        <p:txBody>
          <a:bodyPr wrap="none" rtlCol="0">
            <a:spAutoFit/>
          </a:bodyPr>
          <a:lstStyle/>
          <a:p>
            <a:endParaRPr lang="en-US"/>
          </a:p>
        </p:txBody>
      </p:sp>
      <p:sp>
        <p:nvSpPr>
          <p:cNvPr id="3" name="Rounded Rectangle 2"/>
          <p:cNvSpPr/>
          <p:nvPr/>
        </p:nvSpPr>
        <p:spPr>
          <a:xfrm>
            <a:off x="1371600" y="1905001"/>
            <a:ext cx="6418414" cy="15971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8 : ÁP SUẤT </a:t>
            </a:r>
            <a:endParaRPr lang="en-US" sz="60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4" name="Rounded Rectangle 3"/>
          <p:cNvSpPr/>
          <p:nvPr/>
        </p:nvSpPr>
        <p:spPr>
          <a:xfrm>
            <a:off x="2457449" y="244612"/>
            <a:ext cx="4785359" cy="326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TRƯỜNG THCS LÝ THÁNH TÔNG Q8</a:t>
            </a:r>
            <a:endParaRPr lang="en-US" b="1" dirty="0">
              <a:ln w="22225">
                <a:solidFill>
                  <a:schemeClr val="accent2"/>
                </a:solidFill>
                <a:prstDash val="solid"/>
              </a:ln>
              <a:solidFill>
                <a:schemeClr val="accent2">
                  <a:lumMod val="40000"/>
                  <a:lumOff val="6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0"/>
          <p:cNvSpPr txBox="1">
            <a:spLocks noChangeArrowheads="1"/>
          </p:cNvSpPr>
          <p:nvPr/>
        </p:nvSpPr>
        <p:spPr bwMode="auto">
          <a:xfrm>
            <a:off x="152400" y="163880"/>
            <a:ext cx="8610600" cy="1384995"/>
          </a:xfrm>
          <a:prstGeom prst="rect">
            <a:avLst/>
          </a:prstGeom>
          <a:solidFill>
            <a:schemeClr val="accent1">
              <a:lumMod val="20000"/>
              <a:lumOff val="80000"/>
            </a:schemeClr>
          </a:solidFill>
          <a:ln>
            <a:noFill/>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50000"/>
              </a:spcBef>
              <a:spcAft>
                <a:spcPts val="0"/>
              </a:spcAft>
              <a:defRPr/>
            </a:pPr>
            <a:r>
              <a:rPr lang="vi-VN" sz="2800" b="1" dirty="0" smtClean="0">
                <a:solidFill>
                  <a:srgbClr val="0000CC"/>
                </a:solidFill>
                <a:cs typeface="Arial" panose="020B0604020202020204" pitchFamily="34" charset="0"/>
              </a:rPr>
              <a:t>1.</a:t>
            </a:r>
            <a:r>
              <a:rPr lang="en-US" sz="2800" b="1" dirty="0" err="1" smtClean="0">
                <a:solidFill>
                  <a:srgbClr val="0000CC"/>
                </a:solidFill>
                <a:cs typeface="Arial" panose="020B0604020202020204" pitchFamily="34" charset="0"/>
              </a:rPr>
              <a:t>Hãy</a:t>
            </a:r>
            <a:r>
              <a:rPr lang="en-US" sz="2800" b="1" dirty="0" smtClean="0">
                <a:solidFill>
                  <a:srgbClr val="0000CC"/>
                </a:solidFill>
                <a:cs typeface="Arial" panose="020B0604020202020204" pitchFamily="34" charset="0"/>
              </a:rPr>
              <a:t> </a:t>
            </a:r>
            <a:r>
              <a:rPr lang="en-US" sz="2800" b="1" dirty="0">
                <a:solidFill>
                  <a:srgbClr val="0000CC"/>
                </a:solidFill>
                <a:cs typeface="Arial" panose="020B0604020202020204" pitchFamily="34" charset="0"/>
              </a:rPr>
              <a:t>so sánh các </a:t>
            </a:r>
            <a:r>
              <a:rPr lang="en-US" sz="2800" b="1" dirty="0" err="1">
                <a:solidFill>
                  <a:srgbClr val="FF0000"/>
                </a:solidFill>
                <a:cs typeface="Arial" panose="020B0604020202020204" pitchFamily="34" charset="0"/>
              </a:rPr>
              <a:t>áp</a:t>
            </a:r>
            <a:r>
              <a:rPr lang="en-US" sz="2800" b="1" dirty="0">
                <a:solidFill>
                  <a:srgbClr val="FF0000"/>
                </a:solidFill>
                <a:cs typeface="Arial" panose="020B0604020202020204" pitchFamily="34" charset="0"/>
              </a:rPr>
              <a:t> </a:t>
            </a:r>
            <a:r>
              <a:rPr lang="en-US" sz="2800" b="1" dirty="0" err="1" smtClean="0">
                <a:solidFill>
                  <a:srgbClr val="FF0000"/>
                </a:solidFill>
                <a:cs typeface="Arial" panose="020B0604020202020204" pitchFamily="34" charset="0"/>
              </a:rPr>
              <a:t>lực</a:t>
            </a:r>
            <a:r>
              <a:rPr lang="vi-VN" sz="2800" b="1" dirty="0" smtClean="0">
                <a:solidFill>
                  <a:srgbClr val="FF0000"/>
                </a:solidFill>
                <a:cs typeface="Arial" panose="020B0604020202020204" pitchFamily="34" charset="0"/>
              </a:rPr>
              <a:t>( F)</a:t>
            </a:r>
            <a:r>
              <a:rPr lang="en-US" sz="2800" b="1" dirty="0" smtClean="0">
                <a:solidFill>
                  <a:srgbClr val="FF0000"/>
                </a:solidFill>
                <a:cs typeface="Arial" panose="020B0604020202020204" pitchFamily="34" charset="0"/>
              </a:rPr>
              <a:t>, </a:t>
            </a:r>
            <a:r>
              <a:rPr lang="en-US" sz="2800" b="1" dirty="0">
                <a:solidFill>
                  <a:srgbClr val="FF0000"/>
                </a:solidFill>
                <a:cs typeface="Arial" panose="020B0604020202020204" pitchFamily="34" charset="0"/>
              </a:rPr>
              <a:t>diện tích </a:t>
            </a:r>
            <a:r>
              <a:rPr lang="en-US" sz="2800" b="1" dirty="0" err="1">
                <a:solidFill>
                  <a:srgbClr val="FF0000"/>
                </a:solidFill>
                <a:cs typeface="Arial" panose="020B0604020202020204" pitchFamily="34" charset="0"/>
              </a:rPr>
              <a:t>bị</a:t>
            </a:r>
            <a:r>
              <a:rPr lang="en-US" sz="2800" b="1" dirty="0">
                <a:solidFill>
                  <a:srgbClr val="FF0000"/>
                </a:solidFill>
                <a:cs typeface="Arial" panose="020B0604020202020204" pitchFamily="34" charset="0"/>
              </a:rPr>
              <a:t> </a:t>
            </a:r>
            <a:r>
              <a:rPr lang="en-US" sz="2800" b="1" dirty="0" err="1" smtClean="0">
                <a:solidFill>
                  <a:srgbClr val="FF0000"/>
                </a:solidFill>
                <a:cs typeface="Arial" panose="020B0604020202020204" pitchFamily="34" charset="0"/>
              </a:rPr>
              <a:t>ép</a:t>
            </a:r>
            <a:r>
              <a:rPr lang="vi-VN" sz="2800" b="1" dirty="0" smtClean="0">
                <a:solidFill>
                  <a:srgbClr val="FF0000"/>
                </a:solidFill>
                <a:cs typeface="Arial" panose="020B0604020202020204" pitchFamily="34" charset="0"/>
              </a:rPr>
              <a:t> (S)</a:t>
            </a:r>
            <a:r>
              <a:rPr lang="en-US" sz="2800" b="1" dirty="0" smtClean="0">
                <a:solidFill>
                  <a:srgbClr val="FF0000"/>
                </a:solidFill>
                <a:cs typeface="Arial" panose="020B0604020202020204" pitchFamily="34" charset="0"/>
              </a:rPr>
              <a:t> </a:t>
            </a:r>
            <a:r>
              <a:rPr lang="en-US" sz="2800" b="1" dirty="0">
                <a:solidFill>
                  <a:srgbClr val="0000CC"/>
                </a:solidFill>
                <a:cs typeface="Arial" panose="020B0604020202020204" pitchFamily="34" charset="0"/>
              </a:rPr>
              <a:t>và </a:t>
            </a:r>
            <a:r>
              <a:rPr lang="en-US" sz="2800" b="1" dirty="0" err="1">
                <a:solidFill>
                  <a:srgbClr val="FF0000"/>
                </a:solidFill>
                <a:cs typeface="Arial" panose="020B0604020202020204" pitchFamily="34" charset="0"/>
              </a:rPr>
              <a:t>độ</a:t>
            </a:r>
            <a:r>
              <a:rPr lang="en-US" sz="2800" b="1" dirty="0">
                <a:solidFill>
                  <a:srgbClr val="FF0000"/>
                </a:solidFill>
                <a:cs typeface="Arial" panose="020B0604020202020204" pitchFamily="34" charset="0"/>
              </a:rPr>
              <a:t> </a:t>
            </a:r>
            <a:r>
              <a:rPr lang="en-US" sz="2800" b="1" dirty="0" err="1" smtClean="0">
                <a:solidFill>
                  <a:srgbClr val="FF0000"/>
                </a:solidFill>
                <a:cs typeface="Arial" panose="020B0604020202020204" pitchFamily="34" charset="0"/>
              </a:rPr>
              <a:t>lún</a:t>
            </a:r>
            <a:r>
              <a:rPr lang="vi-VN" sz="2800" b="1" dirty="0" smtClean="0">
                <a:solidFill>
                  <a:srgbClr val="FF0000"/>
                </a:solidFill>
                <a:cs typeface="Arial" panose="020B0604020202020204" pitchFamily="34" charset="0"/>
              </a:rPr>
              <a:t> (h)</a:t>
            </a:r>
            <a:r>
              <a:rPr lang="en-US" sz="2800" b="1" dirty="0" smtClean="0">
                <a:solidFill>
                  <a:srgbClr val="FF0000"/>
                </a:solidFill>
                <a:cs typeface="Arial" panose="020B0604020202020204" pitchFamily="34" charset="0"/>
              </a:rPr>
              <a:t> </a:t>
            </a:r>
            <a:r>
              <a:rPr lang="en-US" sz="2800" b="1" dirty="0">
                <a:solidFill>
                  <a:srgbClr val="0000CC"/>
                </a:solidFill>
                <a:cs typeface="Arial" panose="020B0604020202020204" pitchFamily="34" charset="0"/>
              </a:rPr>
              <a:t>của mỗi khối kim loại trong trường hợp 1 và 2; trường hợp 1 </a:t>
            </a:r>
            <a:r>
              <a:rPr lang="en-US" sz="2800" b="1" dirty="0" err="1">
                <a:solidFill>
                  <a:srgbClr val="0000CC"/>
                </a:solidFill>
                <a:cs typeface="Arial" panose="020B0604020202020204" pitchFamily="34" charset="0"/>
              </a:rPr>
              <a:t>và</a:t>
            </a:r>
            <a:r>
              <a:rPr lang="en-US" sz="2800" b="1" dirty="0">
                <a:solidFill>
                  <a:srgbClr val="0000CC"/>
                </a:solidFill>
                <a:cs typeface="Arial" panose="020B0604020202020204" pitchFamily="34" charset="0"/>
              </a:rPr>
              <a:t> </a:t>
            </a:r>
            <a:r>
              <a:rPr lang="en-US" sz="2800" b="1" dirty="0" smtClean="0">
                <a:solidFill>
                  <a:srgbClr val="0000CC"/>
                </a:solidFill>
                <a:cs typeface="Arial" panose="020B0604020202020204" pitchFamily="34" charset="0"/>
              </a:rPr>
              <a:t>3</a:t>
            </a:r>
            <a:endParaRPr lang="en-US" sz="2800" b="1" dirty="0">
              <a:solidFill>
                <a:srgbClr val="0000CC"/>
              </a:solidFill>
              <a:cs typeface="Arial" panose="020B0604020202020204" pitchFamily="34" charset="0"/>
            </a:endParaRPr>
          </a:p>
        </p:txBody>
      </p:sp>
      <p:sp>
        <p:nvSpPr>
          <p:cNvPr id="11" name="Text Box 21"/>
          <p:cNvSpPr txBox="1">
            <a:spLocks noChangeArrowheads="1"/>
          </p:cNvSpPr>
          <p:nvPr/>
        </p:nvSpPr>
        <p:spPr bwMode="auto">
          <a:xfrm>
            <a:off x="152400" y="1572060"/>
            <a:ext cx="9144000" cy="461665"/>
          </a:xfrm>
          <a:prstGeom prst="rect">
            <a:avLst/>
          </a:prstGeom>
          <a:solidFill>
            <a:schemeClr val="accent1">
              <a:lumMod val="20000"/>
              <a:lumOff val="80000"/>
            </a:schemeClr>
          </a:solid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50000"/>
              </a:spcBef>
              <a:spcAft>
                <a:spcPts val="0"/>
              </a:spcAft>
              <a:defRPr/>
            </a:pPr>
            <a:r>
              <a:rPr lang="en-US" sz="2400" b="1" dirty="0">
                <a:solidFill>
                  <a:srgbClr val="0000CC"/>
                </a:solidFill>
                <a:cs typeface="Arial" panose="020B0604020202020204" pitchFamily="34" charset="0"/>
              </a:rPr>
              <a:t>Điền dâu “=”, “&lt;,”, “&gt;” vào ô trống thích hợp trong bảng sau:</a:t>
            </a:r>
          </a:p>
        </p:txBody>
      </p:sp>
      <p:grpSp>
        <p:nvGrpSpPr>
          <p:cNvPr id="39" name="Group 22"/>
          <p:cNvGrpSpPr/>
          <p:nvPr/>
        </p:nvGrpSpPr>
        <p:grpSpPr bwMode="auto">
          <a:xfrm>
            <a:off x="310943" y="2333534"/>
            <a:ext cx="8381999" cy="1414463"/>
            <a:chOff x="288" y="3168"/>
            <a:chExt cx="5280" cy="891"/>
          </a:xfrm>
          <a:solidFill>
            <a:schemeClr val="accent6">
              <a:lumMod val="40000"/>
              <a:lumOff val="60000"/>
            </a:schemeClr>
          </a:solidFill>
        </p:grpSpPr>
        <p:sp>
          <p:nvSpPr>
            <p:cNvPr id="40" name="Rectangle 23"/>
            <p:cNvSpPr>
              <a:spLocks noChangeArrowheads="1"/>
            </p:cNvSpPr>
            <p:nvPr/>
          </p:nvSpPr>
          <p:spPr bwMode="auto">
            <a:xfrm>
              <a:off x="380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h</a:t>
              </a:r>
              <a:r>
                <a:rPr lang="en-US" sz="2400" b="1" baseline="-25000" dirty="0">
                  <a:cs typeface="Arial" panose="020B0604020202020204" pitchFamily="34" charset="0"/>
                </a:rPr>
                <a:t>2</a:t>
              </a:r>
              <a:r>
                <a:rPr lang="en-US" sz="2400" b="1" dirty="0">
                  <a:cs typeface="Arial" panose="020B0604020202020204" pitchFamily="34" charset="0"/>
                </a:rPr>
                <a:t>         h</a:t>
              </a:r>
              <a:r>
                <a:rPr lang="en-US" sz="2400" b="1" baseline="-25000" dirty="0">
                  <a:cs typeface="Arial" panose="020B0604020202020204" pitchFamily="34" charset="0"/>
                </a:rPr>
                <a:t>1</a:t>
              </a:r>
              <a:endParaRPr lang="en-US" sz="2400" b="1" dirty="0">
                <a:cs typeface="Arial" panose="020B0604020202020204" pitchFamily="34" charset="0"/>
              </a:endParaRPr>
            </a:p>
          </p:txBody>
        </p:sp>
        <p:grpSp>
          <p:nvGrpSpPr>
            <p:cNvPr id="41" name="Group 24"/>
            <p:cNvGrpSpPr/>
            <p:nvPr/>
          </p:nvGrpSpPr>
          <p:grpSpPr bwMode="auto">
            <a:xfrm>
              <a:off x="288" y="3168"/>
              <a:ext cx="5280" cy="891"/>
              <a:chOff x="288" y="3168"/>
              <a:chExt cx="5280" cy="891"/>
            </a:xfrm>
            <a:grpFill/>
          </p:grpSpPr>
          <p:sp>
            <p:nvSpPr>
              <p:cNvPr id="42" name="Rectangle 25"/>
              <p:cNvSpPr>
                <a:spLocks noChangeArrowheads="1"/>
              </p:cNvSpPr>
              <p:nvPr/>
            </p:nvSpPr>
            <p:spPr bwMode="auto">
              <a:xfrm>
                <a:off x="380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h</a:t>
                </a:r>
                <a:r>
                  <a:rPr lang="en-US" sz="2400" b="1" baseline="-25000" dirty="0">
                    <a:cs typeface="Arial" panose="020B0604020202020204" pitchFamily="34" charset="0"/>
                  </a:rPr>
                  <a:t>3</a:t>
                </a:r>
                <a:r>
                  <a:rPr lang="en-US" sz="2400" b="1" dirty="0">
                    <a:cs typeface="Arial" panose="020B0604020202020204" pitchFamily="34" charset="0"/>
                  </a:rPr>
                  <a:t>         h</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43" name="Rectangle 26"/>
              <p:cNvSpPr>
                <a:spLocks noChangeArrowheads="1"/>
              </p:cNvSpPr>
              <p:nvPr/>
            </p:nvSpPr>
            <p:spPr bwMode="auto">
              <a:xfrm>
                <a:off x="204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S</a:t>
                </a:r>
                <a:r>
                  <a:rPr lang="en-US" sz="2400" b="1" baseline="-25000" dirty="0">
                    <a:cs typeface="Arial" panose="020B0604020202020204" pitchFamily="34" charset="0"/>
                  </a:rPr>
                  <a:t>3 </a:t>
                </a:r>
                <a:r>
                  <a:rPr lang="en-US" sz="2400" b="1" dirty="0">
                    <a:cs typeface="Arial" panose="020B0604020202020204" pitchFamily="34" charset="0"/>
                  </a:rPr>
                  <a:t>        S</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44" name="Rectangle 27"/>
              <p:cNvSpPr>
                <a:spLocks noChangeArrowheads="1"/>
              </p:cNvSpPr>
              <p:nvPr/>
            </p:nvSpPr>
            <p:spPr bwMode="auto">
              <a:xfrm>
                <a:off x="28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F</a:t>
                </a:r>
                <a:r>
                  <a:rPr lang="en-US" sz="2400" b="1" baseline="-25000" dirty="0">
                    <a:cs typeface="Arial" panose="020B0604020202020204" pitchFamily="34" charset="0"/>
                  </a:rPr>
                  <a:t>3</a:t>
                </a:r>
                <a:r>
                  <a:rPr lang="en-US" sz="2400" b="1" dirty="0">
                    <a:cs typeface="Arial" panose="020B0604020202020204" pitchFamily="34" charset="0"/>
                  </a:rPr>
                  <a:t>         F</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45" name="Rectangle 28"/>
              <p:cNvSpPr>
                <a:spLocks noChangeArrowheads="1"/>
              </p:cNvSpPr>
              <p:nvPr/>
            </p:nvSpPr>
            <p:spPr bwMode="auto">
              <a:xfrm>
                <a:off x="204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S</a:t>
                </a:r>
                <a:r>
                  <a:rPr lang="en-US" sz="2400" b="1" baseline="-25000" dirty="0">
                    <a:cs typeface="Arial" panose="020B0604020202020204" pitchFamily="34" charset="0"/>
                  </a:rPr>
                  <a:t>2</a:t>
                </a:r>
                <a:r>
                  <a:rPr lang="en-US" sz="2400" b="1" dirty="0">
                    <a:cs typeface="Arial" panose="020B0604020202020204" pitchFamily="34" charset="0"/>
                  </a:rPr>
                  <a:t>         S</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46" name="Rectangle 29"/>
              <p:cNvSpPr>
                <a:spLocks noChangeArrowheads="1"/>
              </p:cNvSpPr>
              <p:nvPr/>
            </p:nvSpPr>
            <p:spPr bwMode="auto">
              <a:xfrm>
                <a:off x="28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F</a:t>
                </a:r>
                <a:r>
                  <a:rPr lang="en-US" sz="2400" b="1" baseline="-25000" dirty="0">
                    <a:cs typeface="Arial" panose="020B0604020202020204" pitchFamily="34" charset="0"/>
                  </a:rPr>
                  <a:t>2</a:t>
                </a:r>
                <a:r>
                  <a:rPr lang="en-US" sz="2400" b="1" dirty="0">
                    <a:cs typeface="Arial" panose="020B0604020202020204" pitchFamily="34" charset="0"/>
                  </a:rPr>
                  <a:t>         F</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47" name="Rectangle 30"/>
              <p:cNvSpPr>
                <a:spLocks noChangeArrowheads="1"/>
              </p:cNvSpPr>
              <p:nvPr/>
            </p:nvSpPr>
            <p:spPr bwMode="auto">
              <a:xfrm>
                <a:off x="380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a:solidFill>
                      <a:srgbClr val="0000CC"/>
                    </a:solidFill>
                    <a:cs typeface="Arial" panose="020B0604020202020204" pitchFamily="34" charset="0"/>
                  </a:rPr>
                  <a:t>Độ lún (h)</a:t>
                </a:r>
              </a:p>
            </p:txBody>
          </p:sp>
          <p:sp>
            <p:nvSpPr>
              <p:cNvPr id="48" name="Rectangle 31"/>
              <p:cNvSpPr>
                <a:spLocks noChangeArrowheads="1"/>
              </p:cNvSpPr>
              <p:nvPr/>
            </p:nvSpPr>
            <p:spPr bwMode="auto">
              <a:xfrm>
                <a:off x="204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a:solidFill>
                      <a:srgbClr val="0000CC"/>
                    </a:solidFill>
                    <a:cs typeface="Arial" panose="020B0604020202020204" pitchFamily="34" charset="0"/>
                  </a:rPr>
                  <a:t>Diện tích bị ép (S)</a:t>
                </a:r>
              </a:p>
            </p:txBody>
          </p:sp>
          <p:sp>
            <p:nvSpPr>
              <p:cNvPr id="49" name="Rectangle 32"/>
              <p:cNvSpPr>
                <a:spLocks noChangeArrowheads="1"/>
              </p:cNvSpPr>
              <p:nvPr/>
            </p:nvSpPr>
            <p:spPr bwMode="auto">
              <a:xfrm>
                <a:off x="28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dirty="0" err="1">
                    <a:solidFill>
                      <a:srgbClr val="0000CC"/>
                    </a:solidFill>
                    <a:cs typeface="Arial" panose="020B0604020202020204" pitchFamily="34" charset="0"/>
                  </a:rPr>
                  <a:t>Áp</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lực</a:t>
                </a:r>
                <a:r>
                  <a:rPr lang="en-US" sz="2400" b="1" dirty="0">
                    <a:solidFill>
                      <a:srgbClr val="0000CC"/>
                    </a:solidFill>
                    <a:cs typeface="Arial" panose="020B0604020202020204" pitchFamily="34" charset="0"/>
                  </a:rPr>
                  <a:t> (F)</a:t>
                </a:r>
              </a:p>
            </p:txBody>
          </p:sp>
          <p:sp>
            <p:nvSpPr>
              <p:cNvPr id="50" name="Line 33"/>
              <p:cNvSpPr>
                <a:spLocks noChangeShapeType="1"/>
              </p:cNvSpPr>
              <p:nvPr/>
            </p:nvSpPr>
            <p:spPr bwMode="auto">
              <a:xfrm>
                <a:off x="288" y="3168"/>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1" name="Line 34"/>
              <p:cNvSpPr>
                <a:spLocks noChangeShapeType="1"/>
              </p:cNvSpPr>
              <p:nvPr/>
            </p:nvSpPr>
            <p:spPr bwMode="auto">
              <a:xfrm>
                <a:off x="288" y="3465"/>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2" name="Line 35"/>
              <p:cNvSpPr>
                <a:spLocks noChangeShapeType="1"/>
              </p:cNvSpPr>
              <p:nvPr/>
            </p:nvSpPr>
            <p:spPr bwMode="auto">
              <a:xfrm>
                <a:off x="288" y="3762"/>
                <a:ext cx="5280" cy="0"/>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3" name="Line 36"/>
              <p:cNvSpPr>
                <a:spLocks noChangeShapeType="1"/>
              </p:cNvSpPr>
              <p:nvPr/>
            </p:nvSpPr>
            <p:spPr bwMode="auto">
              <a:xfrm>
                <a:off x="288" y="4059"/>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4" name="Line 37"/>
              <p:cNvSpPr>
                <a:spLocks noChangeShapeType="1"/>
              </p:cNvSpPr>
              <p:nvPr/>
            </p:nvSpPr>
            <p:spPr bwMode="auto">
              <a:xfrm>
                <a:off x="288" y="3168"/>
                <a:ext cx="0" cy="891"/>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5" name="Line 38"/>
              <p:cNvSpPr>
                <a:spLocks noChangeShapeType="1"/>
              </p:cNvSpPr>
              <p:nvPr/>
            </p:nvSpPr>
            <p:spPr bwMode="auto">
              <a:xfrm>
                <a:off x="2048" y="3168"/>
                <a:ext cx="0" cy="891"/>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6" name="Line 39"/>
              <p:cNvSpPr>
                <a:spLocks noChangeShapeType="1"/>
              </p:cNvSpPr>
              <p:nvPr/>
            </p:nvSpPr>
            <p:spPr bwMode="auto">
              <a:xfrm>
                <a:off x="3808" y="3168"/>
                <a:ext cx="0" cy="891"/>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57" name="Line 40"/>
              <p:cNvSpPr>
                <a:spLocks noChangeShapeType="1"/>
              </p:cNvSpPr>
              <p:nvPr/>
            </p:nvSpPr>
            <p:spPr bwMode="auto">
              <a:xfrm>
                <a:off x="5568" y="3168"/>
                <a:ext cx="0" cy="891"/>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grpSp>
      </p:grpSp>
      <p:sp>
        <p:nvSpPr>
          <p:cNvPr id="58" name="Rectangle 42"/>
          <p:cNvSpPr>
            <a:spLocks noChangeArrowheads="1"/>
          </p:cNvSpPr>
          <p:nvPr/>
        </p:nvSpPr>
        <p:spPr bwMode="auto">
          <a:xfrm>
            <a:off x="1443038" y="2820988"/>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59" name="Rectangle 42"/>
          <p:cNvSpPr>
            <a:spLocks noChangeArrowheads="1"/>
          </p:cNvSpPr>
          <p:nvPr/>
        </p:nvSpPr>
        <p:spPr bwMode="auto">
          <a:xfrm>
            <a:off x="4276725" y="2814638"/>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60" name="Rectangle 42"/>
          <p:cNvSpPr>
            <a:spLocks noChangeArrowheads="1"/>
          </p:cNvSpPr>
          <p:nvPr/>
        </p:nvSpPr>
        <p:spPr bwMode="auto">
          <a:xfrm>
            <a:off x="7104063" y="2836863"/>
            <a:ext cx="411162"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61" name="Rectangle 42"/>
          <p:cNvSpPr>
            <a:spLocks noChangeArrowheads="1"/>
          </p:cNvSpPr>
          <p:nvPr/>
        </p:nvSpPr>
        <p:spPr bwMode="auto">
          <a:xfrm>
            <a:off x="7091363" y="3279775"/>
            <a:ext cx="411162"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62" name="Rectangle 42"/>
          <p:cNvSpPr>
            <a:spLocks noChangeArrowheads="1"/>
          </p:cNvSpPr>
          <p:nvPr/>
        </p:nvSpPr>
        <p:spPr bwMode="auto">
          <a:xfrm>
            <a:off x="1481138" y="3305175"/>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63" name="Rectangle 42"/>
          <p:cNvSpPr>
            <a:spLocks noChangeArrowheads="1"/>
          </p:cNvSpPr>
          <p:nvPr/>
        </p:nvSpPr>
        <p:spPr bwMode="auto">
          <a:xfrm>
            <a:off x="4298950" y="3313113"/>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66" name="Text Box 97316"/>
          <p:cNvSpPr txBox="1"/>
          <p:nvPr/>
        </p:nvSpPr>
        <p:spPr>
          <a:xfrm>
            <a:off x="-115093" y="3926445"/>
            <a:ext cx="9144000" cy="523220"/>
          </a:xfrm>
          <a:prstGeom prst="rect">
            <a:avLst/>
          </a:prstGeom>
          <a:noFill/>
          <a:ln w="9525">
            <a:noFill/>
          </a:ln>
        </p:spPr>
        <p:txBody>
          <a:bodyPr>
            <a:spAutoFit/>
          </a:bodyPr>
          <a:lstStyle/>
          <a:p>
            <a:pPr>
              <a:spcBef>
                <a:spcPct val="50000"/>
              </a:spcBef>
            </a:pPr>
            <a:r>
              <a:rPr lang="vi-VN" sz="2800" b="1" dirty="0" smtClean="0">
                <a:solidFill>
                  <a:srgbClr val="0000CC"/>
                </a:solidFill>
                <a:latin typeface="Times New Roman" panose="02020603050405020304" pitchFamily="18" charset="0"/>
                <a:ea typeface="Arial" panose="020B0604020202020204" pitchFamily="34" charset="0"/>
              </a:rPr>
              <a:t>2. </a:t>
            </a:r>
            <a:r>
              <a:rPr sz="2800" b="1" dirty="0" err="1" smtClean="0">
                <a:solidFill>
                  <a:srgbClr val="0000CC"/>
                </a:solidFill>
                <a:latin typeface="Times New Roman" panose="02020603050405020304" pitchFamily="18" charset="0"/>
                <a:ea typeface="Arial" panose="020B0604020202020204" pitchFamily="34" charset="0"/>
              </a:rPr>
              <a:t>Chọn</a:t>
            </a:r>
            <a:r>
              <a:rPr sz="2800" b="1" dirty="0" smtClean="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từ</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thích</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hợp</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cho</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các</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chỗ</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trống</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của</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kết</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luận</a:t>
            </a:r>
            <a:r>
              <a:rPr sz="2800" b="1" dirty="0">
                <a:solidFill>
                  <a:srgbClr val="0000CC"/>
                </a:solidFill>
                <a:latin typeface="Times New Roman" panose="02020603050405020304" pitchFamily="18" charset="0"/>
                <a:ea typeface="Arial" panose="020B0604020202020204" pitchFamily="34" charset="0"/>
              </a:rPr>
              <a:t> </a:t>
            </a:r>
            <a:r>
              <a:rPr lang="en-US" sz="2800" b="1" dirty="0" err="1" smtClean="0">
                <a:solidFill>
                  <a:srgbClr val="0000CC"/>
                </a:solidFill>
                <a:latin typeface="Times New Roman" panose="02020603050405020304" pitchFamily="18" charset="0"/>
                <a:ea typeface="Arial" panose="020B0604020202020204" pitchFamily="34" charset="0"/>
              </a:rPr>
              <a:t>sau</a:t>
            </a:r>
            <a:r>
              <a:rPr lang="en-US" sz="2800" b="1" dirty="0" smtClean="0">
                <a:solidFill>
                  <a:srgbClr val="0000CC"/>
                </a:solidFill>
                <a:latin typeface="Times New Roman" panose="02020603050405020304" pitchFamily="18" charset="0"/>
                <a:ea typeface="Arial" panose="020B0604020202020204" pitchFamily="34" charset="0"/>
              </a:rPr>
              <a:t>:</a:t>
            </a:r>
            <a:endParaRPr sz="2800" b="1" dirty="0">
              <a:solidFill>
                <a:srgbClr val="0000CC"/>
              </a:solidFill>
              <a:latin typeface="Times New Roman" panose="02020603050405020304" pitchFamily="18" charset="0"/>
              <a:ea typeface="Arial" panose="020B0604020202020204" pitchFamily="34" charset="0"/>
            </a:endParaRPr>
          </a:p>
        </p:txBody>
      </p:sp>
      <p:sp>
        <p:nvSpPr>
          <p:cNvPr id="67" name="Text Box 97317"/>
          <p:cNvSpPr txBox="1"/>
          <p:nvPr/>
        </p:nvSpPr>
        <p:spPr>
          <a:xfrm>
            <a:off x="290736" y="4521563"/>
            <a:ext cx="8853264" cy="1092607"/>
          </a:xfrm>
          <a:prstGeom prst="rect">
            <a:avLst/>
          </a:prstGeom>
          <a:noFill/>
          <a:ln w="9525">
            <a:noFill/>
          </a:ln>
        </p:spPr>
        <p:txBody>
          <a:bodyPr wrap="square">
            <a:spAutoFit/>
          </a:bodyPr>
          <a:lstStyle/>
          <a:p>
            <a:pPr>
              <a:spcBef>
                <a:spcPct val="50000"/>
              </a:spcBef>
            </a:pPr>
            <a:r>
              <a:rPr sz="2600" b="1" dirty="0" err="1">
                <a:latin typeface="Times New Roman" panose="02020603050405020304" pitchFamily="18" charset="0"/>
                <a:ea typeface="Arial" panose="020B0604020202020204" pitchFamily="34" charset="0"/>
              </a:rPr>
              <a:t>Tác</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dụng</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của</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áp</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lực</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càng</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lớn</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khi</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áp</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lực</a:t>
            </a:r>
            <a:r>
              <a:rPr sz="2600" b="1" dirty="0">
                <a:latin typeface="Times New Roman" panose="02020603050405020304" pitchFamily="18" charset="0"/>
                <a:ea typeface="Arial" panose="020B0604020202020204" pitchFamily="34" charset="0"/>
              </a:rPr>
              <a:t> . .  . .. . </a:t>
            </a:r>
            <a:r>
              <a:rPr sz="2600" b="1" dirty="0" smtClean="0">
                <a:latin typeface="Times New Roman" panose="02020603050405020304" pitchFamily="18" charset="0"/>
                <a:ea typeface="Arial" panose="020B0604020202020204" pitchFamily="34" charset="0"/>
              </a:rPr>
              <a:t>......</a:t>
            </a:r>
            <a:endParaRPr lang="vi-VN" sz="2600" b="1" dirty="0" smtClean="0">
              <a:latin typeface="Times New Roman" panose="02020603050405020304" pitchFamily="18" charset="0"/>
              <a:ea typeface="Arial" panose="020B0604020202020204" pitchFamily="34" charset="0"/>
            </a:endParaRPr>
          </a:p>
          <a:p>
            <a:pPr>
              <a:spcBef>
                <a:spcPct val="50000"/>
              </a:spcBef>
            </a:pPr>
            <a:r>
              <a:rPr sz="2600" b="1" dirty="0" err="1" smtClean="0">
                <a:latin typeface="Times New Roman" panose="02020603050405020304" pitchFamily="18" charset="0"/>
                <a:ea typeface="Arial" panose="020B0604020202020204" pitchFamily="34" charset="0"/>
              </a:rPr>
              <a:t>và</a:t>
            </a:r>
            <a:r>
              <a:rPr sz="2600" b="1" dirty="0" smtClean="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diện</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tích</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bị</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ép</a:t>
            </a:r>
            <a:r>
              <a:rPr sz="2600" b="1" dirty="0">
                <a:latin typeface="Times New Roman" panose="02020603050405020304" pitchFamily="18" charset="0"/>
                <a:ea typeface="Arial" panose="020B0604020202020204" pitchFamily="34" charset="0"/>
              </a:rPr>
              <a:t> . . . . .. . . . . . </a:t>
            </a:r>
          </a:p>
        </p:txBody>
      </p:sp>
      <p:sp>
        <p:nvSpPr>
          <p:cNvPr id="68" name="Rectangle 67"/>
          <p:cNvSpPr/>
          <p:nvPr/>
        </p:nvSpPr>
        <p:spPr>
          <a:xfrm>
            <a:off x="0" y="5809876"/>
            <a:ext cx="9144000" cy="1092607"/>
          </a:xfrm>
          <a:prstGeom prst="rect">
            <a:avLst/>
          </a:prstGeom>
          <a:noFill/>
          <a:ln w="9525">
            <a:noFill/>
          </a:ln>
        </p:spPr>
        <p:txBody>
          <a:bodyPr wrap="square">
            <a:spAutoFit/>
          </a:bodyPr>
          <a:lstStyle/>
          <a:p>
            <a:pPr>
              <a:spcBef>
                <a:spcPct val="50000"/>
              </a:spcBef>
            </a:pPr>
            <a:r>
              <a:rPr lang="vi-VN" sz="2600" b="1" dirty="0" smtClean="0">
                <a:solidFill>
                  <a:srgbClr val="0000CC"/>
                </a:solidFill>
                <a:latin typeface="Arial" panose="020B0604020202020204" pitchFamily="34" charset="0"/>
                <a:ea typeface="Arial" panose="020B0604020202020204" pitchFamily="34" charset="0"/>
              </a:rPr>
              <a:t>3.</a:t>
            </a:r>
            <a:r>
              <a:rPr sz="2600" b="1" dirty="0" err="1" smtClean="0">
                <a:solidFill>
                  <a:srgbClr val="0000CC"/>
                </a:solidFill>
                <a:latin typeface="Arial" panose="020B0604020202020204" pitchFamily="34" charset="0"/>
                <a:ea typeface="Arial" panose="020B0604020202020204" pitchFamily="34" charset="0"/>
              </a:rPr>
              <a:t>Tác</a:t>
            </a:r>
            <a:r>
              <a:rPr sz="2600" b="1" dirty="0" smtClean="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dụng</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của</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áp</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lực</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phụ</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thuộc</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vào</a:t>
            </a:r>
            <a:r>
              <a:rPr sz="2600" b="1" dirty="0">
                <a:solidFill>
                  <a:srgbClr val="0000CC"/>
                </a:solidFill>
                <a:latin typeface="Arial" panose="020B0604020202020204" pitchFamily="34" charset="0"/>
                <a:ea typeface="Arial" panose="020B0604020202020204" pitchFamily="34" charset="0"/>
              </a:rPr>
              <a:t> </a:t>
            </a:r>
            <a:r>
              <a:rPr lang="vi-VN" sz="2600" b="1" dirty="0" smtClean="0">
                <a:solidFill>
                  <a:srgbClr val="0000CC"/>
                </a:solidFill>
                <a:latin typeface="Arial" panose="020B0604020202020204" pitchFamily="34" charset="0"/>
                <a:ea typeface="Arial" panose="020B0604020202020204" pitchFamily="34" charset="0"/>
              </a:rPr>
              <a:t>những</a:t>
            </a:r>
            <a:r>
              <a:rPr sz="2600" b="1" dirty="0" smtClean="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yếu</a:t>
            </a:r>
            <a:r>
              <a:rPr sz="2600" b="1" dirty="0">
                <a:solidFill>
                  <a:srgbClr val="0000CC"/>
                </a:solidFill>
                <a:latin typeface="Arial" panose="020B0604020202020204" pitchFamily="34" charset="0"/>
                <a:ea typeface="Arial" panose="020B0604020202020204" pitchFamily="34" charset="0"/>
              </a:rPr>
              <a:t> </a:t>
            </a:r>
            <a:r>
              <a:rPr sz="2600" b="1" dirty="0" err="1" smtClean="0">
                <a:solidFill>
                  <a:srgbClr val="0000CC"/>
                </a:solidFill>
                <a:latin typeface="Arial" panose="020B0604020202020204" pitchFamily="34" charset="0"/>
                <a:ea typeface="Arial" panose="020B0604020202020204" pitchFamily="34" charset="0"/>
              </a:rPr>
              <a:t>tố</a:t>
            </a:r>
            <a:r>
              <a:rPr lang="vi-VN" sz="2600" b="1" dirty="0" smtClean="0">
                <a:solidFill>
                  <a:srgbClr val="0000CC"/>
                </a:solidFill>
                <a:latin typeface="Arial" panose="020B0604020202020204" pitchFamily="34" charset="0"/>
                <a:ea typeface="Arial" panose="020B0604020202020204" pitchFamily="34" charset="0"/>
              </a:rPr>
              <a:t> nào</a:t>
            </a:r>
            <a:r>
              <a:rPr sz="2600" b="1" dirty="0" smtClean="0">
                <a:solidFill>
                  <a:srgbClr val="0000CC"/>
                </a:solidFill>
                <a:latin typeface="Arial" panose="020B0604020202020204" pitchFamily="34" charset="0"/>
                <a:ea typeface="Arial" panose="020B0604020202020204" pitchFamily="34" charset="0"/>
              </a:rPr>
              <a:t>?</a:t>
            </a:r>
            <a:endParaRPr lang="vi-VN" sz="2600" b="1" dirty="0" smtClean="0">
              <a:solidFill>
                <a:srgbClr val="0000CC"/>
              </a:solidFill>
              <a:latin typeface="Arial" panose="020B0604020202020204" pitchFamily="34" charset="0"/>
              <a:ea typeface="Arial" panose="020B0604020202020204" pitchFamily="34" charset="0"/>
            </a:endParaRPr>
          </a:p>
          <a:p>
            <a:pPr>
              <a:spcBef>
                <a:spcPct val="50000"/>
              </a:spcBef>
            </a:pPr>
            <a:r>
              <a:rPr lang="vi-VN" sz="2600" b="1" dirty="0" smtClean="0">
                <a:solidFill>
                  <a:srgbClr val="0000CC"/>
                </a:solidFill>
                <a:ea typeface="Arial" panose="020B0604020202020204" pitchFamily="34" charset="0"/>
              </a:rPr>
              <a:t>................................................................................................</a:t>
            </a:r>
            <a:endParaRPr sz="2600" b="1" dirty="0">
              <a:solidFill>
                <a:srgbClr val="0000CC"/>
              </a:solidFill>
              <a:latin typeface="Arial" panose="020B0604020202020204" pitchFamily="34" charset="0"/>
              <a:ea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2"/>
          <p:cNvGrpSpPr/>
          <p:nvPr/>
        </p:nvGrpSpPr>
        <p:grpSpPr bwMode="auto">
          <a:xfrm>
            <a:off x="290736" y="2432120"/>
            <a:ext cx="8382000" cy="1414463"/>
            <a:chOff x="288" y="3168"/>
            <a:chExt cx="5280" cy="891"/>
          </a:xfrm>
          <a:solidFill>
            <a:schemeClr val="accent2">
              <a:lumMod val="60000"/>
              <a:lumOff val="40000"/>
            </a:schemeClr>
          </a:solidFill>
        </p:grpSpPr>
        <p:sp>
          <p:nvSpPr>
            <p:cNvPr id="30" name="Rectangle 23"/>
            <p:cNvSpPr>
              <a:spLocks noChangeArrowheads="1"/>
            </p:cNvSpPr>
            <p:nvPr/>
          </p:nvSpPr>
          <p:spPr bwMode="auto">
            <a:xfrm>
              <a:off x="380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h</a:t>
              </a:r>
              <a:r>
                <a:rPr lang="en-US" sz="2400" b="1" baseline="-25000" dirty="0">
                  <a:cs typeface="Arial" panose="020B0604020202020204" pitchFamily="34" charset="0"/>
                </a:rPr>
                <a:t>2</a:t>
              </a:r>
              <a:r>
                <a:rPr lang="en-US" sz="2400" b="1" dirty="0">
                  <a:cs typeface="Arial" panose="020B0604020202020204" pitchFamily="34" charset="0"/>
                </a:rPr>
                <a:t>         h</a:t>
              </a:r>
              <a:r>
                <a:rPr lang="en-US" sz="2400" b="1" baseline="-25000" dirty="0">
                  <a:cs typeface="Arial" panose="020B0604020202020204" pitchFamily="34" charset="0"/>
                </a:rPr>
                <a:t>1</a:t>
              </a:r>
              <a:endParaRPr lang="en-US" sz="2400" b="1" dirty="0">
                <a:cs typeface="Arial" panose="020B0604020202020204" pitchFamily="34" charset="0"/>
              </a:endParaRPr>
            </a:p>
          </p:txBody>
        </p:sp>
        <p:grpSp>
          <p:nvGrpSpPr>
            <p:cNvPr id="31" name="Group 24"/>
            <p:cNvGrpSpPr/>
            <p:nvPr/>
          </p:nvGrpSpPr>
          <p:grpSpPr bwMode="auto">
            <a:xfrm>
              <a:off x="288" y="3168"/>
              <a:ext cx="5280" cy="891"/>
              <a:chOff x="288" y="3168"/>
              <a:chExt cx="5280" cy="891"/>
            </a:xfrm>
            <a:grpFill/>
          </p:grpSpPr>
          <p:sp>
            <p:nvSpPr>
              <p:cNvPr id="32" name="Rectangle 25"/>
              <p:cNvSpPr>
                <a:spLocks noChangeArrowheads="1"/>
              </p:cNvSpPr>
              <p:nvPr/>
            </p:nvSpPr>
            <p:spPr bwMode="auto">
              <a:xfrm>
                <a:off x="380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h</a:t>
                </a:r>
                <a:r>
                  <a:rPr lang="en-US" sz="2400" b="1" baseline="-25000" dirty="0">
                    <a:cs typeface="Arial" panose="020B0604020202020204" pitchFamily="34" charset="0"/>
                  </a:rPr>
                  <a:t>3</a:t>
                </a:r>
                <a:r>
                  <a:rPr lang="en-US" sz="2400" b="1" dirty="0">
                    <a:cs typeface="Arial" panose="020B0604020202020204" pitchFamily="34" charset="0"/>
                  </a:rPr>
                  <a:t>         h</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33" name="Rectangle 26"/>
              <p:cNvSpPr>
                <a:spLocks noChangeArrowheads="1"/>
              </p:cNvSpPr>
              <p:nvPr/>
            </p:nvSpPr>
            <p:spPr bwMode="auto">
              <a:xfrm>
                <a:off x="204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S</a:t>
                </a:r>
                <a:r>
                  <a:rPr lang="en-US" sz="2400" b="1" baseline="-25000" dirty="0">
                    <a:cs typeface="Arial" panose="020B0604020202020204" pitchFamily="34" charset="0"/>
                  </a:rPr>
                  <a:t>3 </a:t>
                </a:r>
                <a:r>
                  <a:rPr lang="en-US" sz="2400" b="1" dirty="0">
                    <a:cs typeface="Arial" panose="020B0604020202020204" pitchFamily="34" charset="0"/>
                  </a:rPr>
                  <a:t>        S</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34" name="Rectangle 27"/>
              <p:cNvSpPr>
                <a:spLocks noChangeArrowheads="1"/>
              </p:cNvSpPr>
              <p:nvPr/>
            </p:nvSpPr>
            <p:spPr bwMode="auto">
              <a:xfrm>
                <a:off x="28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F</a:t>
                </a:r>
                <a:r>
                  <a:rPr lang="en-US" sz="2400" b="1" baseline="-25000" dirty="0">
                    <a:cs typeface="Arial" panose="020B0604020202020204" pitchFamily="34" charset="0"/>
                  </a:rPr>
                  <a:t>3</a:t>
                </a:r>
                <a:r>
                  <a:rPr lang="en-US" sz="2400" b="1" dirty="0">
                    <a:cs typeface="Arial" panose="020B0604020202020204" pitchFamily="34" charset="0"/>
                  </a:rPr>
                  <a:t>         F</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35" name="Rectangle 28"/>
              <p:cNvSpPr>
                <a:spLocks noChangeArrowheads="1"/>
              </p:cNvSpPr>
              <p:nvPr/>
            </p:nvSpPr>
            <p:spPr bwMode="auto">
              <a:xfrm>
                <a:off x="204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S</a:t>
                </a:r>
                <a:r>
                  <a:rPr lang="en-US" sz="2400" b="1" baseline="-25000" dirty="0">
                    <a:cs typeface="Arial" panose="020B0604020202020204" pitchFamily="34" charset="0"/>
                  </a:rPr>
                  <a:t>2</a:t>
                </a:r>
                <a:r>
                  <a:rPr lang="en-US" sz="2400" b="1" dirty="0">
                    <a:cs typeface="Arial" panose="020B0604020202020204" pitchFamily="34" charset="0"/>
                  </a:rPr>
                  <a:t>         S</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36" name="Rectangle 29"/>
              <p:cNvSpPr>
                <a:spLocks noChangeArrowheads="1"/>
              </p:cNvSpPr>
              <p:nvPr/>
            </p:nvSpPr>
            <p:spPr bwMode="auto">
              <a:xfrm>
                <a:off x="28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auto" hangingPunct="1">
                  <a:spcBef>
                    <a:spcPct val="20000"/>
                  </a:spcBef>
                  <a:spcAft>
                    <a:spcPts val="0"/>
                  </a:spcAft>
                  <a:defRPr/>
                </a:pPr>
                <a:r>
                  <a:rPr lang="en-US" sz="2400" b="1" dirty="0">
                    <a:cs typeface="Arial" panose="020B0604020202020204" pitchFamily="34" charset="0"/>
                  </a:rPr>
                  <a:t>      F</a:t>
                </a:r>
                <a:r>
                  <a:rPr lang="en-US" sz="2400" b="1" baseline="-25000" dirty="0">
                    <a:cs typeface="Arial" panose="020B0604020202020204" pitchFamily="34" charset="0"/>
                  </a:rPr>
                  <a:t>2</a:t>
                </a:r>
                <a:r>
                  <a:rPr lang="en-US" sz="2400" b="1" dirty="0">
                    <a:cs typeface="Arial" panose="020B0604020202020204" pitchFamily="34" charset="0"/>
                  </a:rPr>
                  <a:t>         F</a:t>
                </a:r>
                <a:r>
                  <a:rPr lang="en-US" sz="2400" b="1" baseline="-25000" dirty="0">
                    <a:cs typeface="Arial" panose="020B0604020202020204" pitchFamily="34" charset="0"/>
                  </a:rPr>
                  <a:t>1</a:t>
                </a:r>
                <a:endParaRPr lang="en-US" sz="2400" b="1" dirty="0">
                  <a:cs typeface="Arial" panose="020B0604020202020204" pitchFamily="34" charset="0"/>
                </a:endParaRPr>
              </a:p>
            </p:txBody>
          </p:sp>
          <p:sp>
            <p:nvSpPr>
              <p:cNvPr id="37" name="Rectangle 30"/>
              <p:cNvSpPr>
                <a:spLocks noChangeArrowheads="1"/>
              </p:cNvSpPr>
              <p:nvPr/>
            </p:nvSpPr>
            <p:spPr bwMode="auto">
              <a:xfrm>
                <a:off x="380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a:solidFill>
                      <a:srgbClr val="0000CC"/>
                    </a:solidFill>
                    <a:cs typeface="Arial" panose="020B0604020202020204" pitchFamily="34" charset="0"/>
                  </a:rPr>
                  <a:t>Độ lún (h)</a:t>
                </a:r>
              </a:p>
            </p:txBody>
          </p:sp>
          <p:sp>
            <p:nvSpPr>
              <p:cNvPr id="38" name="Rectangle 31"/>
              <p:cNvSpPr>
                <a:spLocks noChangeArrowheads="1"/>
              </p:cNvSpPr>
              <p:nvPr/>
            </p:nvSpPr>
            <p:spPr bwMode="auto">
              <a:xfrm>
                <a:off x="204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a:solidFill>
                      <a:srgbClr val="0000CC"/>
                    </a:solidFill>
                    <a:cs typeface="Arial" panose="020B0604020202020204" pitchFamily="34" charset="0"/>
                  </a:rPr>
                  <a:t>Diện tích bị ép (S)</a:t>
                </a:r>
              </a:p>
            </p:txBody>
          </p:sp>
          <p:sp>
            <p:nvSpPr>
              <p:cNvPr id="39" name="Rectangle 32"/>
              <p:cNvSpPr>
                <a:spLocks noChangeArrowheads="1"/>
              </p:cNvSpPr>
              <p:nvPr/>
            </p:nvSpPr>
            <p:spPr bwMode="auto">
              <a:xfrm>
                <a:off x="28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US" sz="2400" b="1">
                    <a:solidFill>
                      <a:srgbClr val="0000CC"/>
                    </a:solidFill>
                    <a:cs typeface="Arial" panose="020B0604020202020204" pitchFamily="34" charset="0"/>
                  </a:rPr>
                  <a:t>Áp lực (F)</a:t>
                </a:r>
              </a:p>
            </p:txBody>
          </p:sp>
          <p:sp>
            <p:nvSpPr>
              <p:cNvPr id="40" name="Line 33"/>
              <p:cNvSpPr>
                <a:spLocks noChangeShapeType="1"/>
              </p:cNvSpPr>
              <p:nvPr/>
            </p:nvSpPr>
            <p:spPr bwMode="auto">
              <a:xfrm>
                <a:off x="288" y="3168"/>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1" name="Line 34"/>
              <p:cNvSpPr>
                <a:spLocks noChangeShapeType="1"/>
              </p:cNvSpPr>
              <p:nvPr/>
            </p:nvSpPr>
            <p:spPr bwMode="auto">
              <a:xfrm>
                <a:off x="288" y="3465"/>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2" name="Line 35"/>
              <p:cNvSpPr>
                <a:spLocks noChangeShapeType="1"/>
              </p:cNvSpPr>
              <p:nvPr/>
            </p:nvSpPr>
            <p:spPr bwMode="auto">
              <a:xfrm>
                <a:off x="288" y="3762"/>
                <a:ext cx="5280" cy="0"/>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3" name="Line 36"/>
              <p:cNvSpPr>
                <a:spLocks noChangeShapeType="1"/>
              </p:cNvSpPr>
              <p:nvPr/>
            </p:nvSpPr>
            <p:spPr bwMode="auto">
              <a:xfrm>
                <a:off x="288" y="4059"/>
                <a:ext cx="5280" cy="0"/>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4" name="Line 37"/>
              <p:cNvSpPr>
                <a:spLocks noChangeShapeType="1"/>
              </p:cNvSpPr>
              <p:nvPr/>
            </p:nvSpPr>
            <p:spPr bwMode="auto">
              <a:xfrm>
                <a:off x="288" y="3168"/>
                <a:ext cx="0" cy="891"/>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5" name="Line 38"/>
              <p:cNvSpPr>
                <a:spLocks noChangeShapeType="1"/>
              </p:cNvSpPr>
              <p:nvPr/>
            </p:nvSpPr>
            <p:spPr bwMode="auto">
              <a:xfrm>
                <a:off x="2048" y="3168"/>
                <a:ext cx="0" cy="891"/>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6" name="Line 39"/>
              <p:cNvSpPr>
                <a:spLocks noChangeShapeType="1"/>
              </p:cNvSpPr>
              <p:nvPr/>
            </p:nvSpPr>
            <p:spPr bwMode="auto">
              <a:xfrm>
                <a:off x="3808" y="3168"/>
                <a:ext cx="0" cy="891"/>
              </a:xfrm>
              <a:prstGeom prst="line">
                <a:avLst/>
              </a:prstGeom>
              <a:grpFill/>
              <a:ln w="127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sp>
            <p:nvSpPr>
              <p:cNvPr id="47" name="Line 40"/>
              <p:cNvSpPr>
                <a:spLocks noChangeShapeType="1"/>
              </p:cNvSpPr>
              <p:nvPr/>
            </p:nvSpPr>
            <p:spPr bwMode="auto">
              <a:xfrm>
                <a:off x="5568" y="3168"/>
                <a:ext cx="0" cy="891"/>
              </a:xfrm>
              <a:prstGeom prst="line">
                <a:avLst/>
              </a:prstGeom>
              <a:grpFill/>
              <a:ln w="38100">
                <a:solidFill>
                  <a:schemeClr val="tx1"/>
                </a:solidFill>
                <a:round/>
              </a:ln>
            </p:spPr>
            <p:txBody>
              <a:bodyPr/>
              <a:lstStyle/>
              <a:p>
                <a:pPr eaLnBrk="1" fontAlgn="auto" hangingPunct="1">
                  <a:spcBef>
                    <a:spcPts val="0"/>
                  </a:spcBef>
                  <a:spcAft>
                    <a:spcPts val="0"/>
                  </a:spcAft>
                  <a:defRPr/>
                </a:pPr>
                <a:endParaRPr lang="en-US" sz="2400" b="1">
                  <a:latin typeface="Arial" panose="020B0604020202020204" pitchFamily="34" charset="0"/>
                  <a:cs typeface="Arial" panose="020B0604020202020204" pitchFamily="34" charset="0"/>
                </a:endParaRPr>
              </a:p>
            </p:txBody>
          </p:sp>
        </p:grpSp>
      </p:grpSp>
      <p:sp>
        <p:nvSpPr>
          <p:cNvPr id="17416" name="Rectangle 42"/>
          <p:cNvSpPr>
            <a:spLocks noChangeArrowheads="1"/>
          </p:cNvSpPr>
          <p:nvPr/>
        </p:nvSpPr>
        <p:spPr bwMode="auto">
          <a:xfrm>
            <a:off x="1230313" y="2905125"/>
            <a:ext cx="411163"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17417" name="Rectangle 42"/>
          <p:cNvSpPr>
            <a:spLocks noChangeArrowheads="1"/>
          </p:cNvSpPr>
          <p:nvPr/>
        </p:nvSpPr>
        <p:spPr bwMode="auto">
          <a:xfrm>
            <a:off x="4170363" y="2925762"/>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17418" name="Rectangle 42"/>
          <p:cNvSpPr>
            <a:spLocks noChangeArrowheads="1"/>
          </p:cNvSpPr>
          <p:nvPr/>
        </p:nvSpPr>
        <p:spPr bwMode="auto">
          <a:xfrm>
            <a:off x="6997701" y="2919412"/>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17419" name="Rectangle 42"/>
          <p:cNvSpPr>
            <a:spLocks noChangeArrowheads="1"/>
          </p:cNvSpPr>
          <p:nvPr/>
        </p:nvSpPr>
        <p:spPr bwMode="auto">
          <a:xfrm>
            <a:off x="6997701" y="3390900"/>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17420" name="Rectangle 42"/>
          <p:cNvSpPr>
            <a:spLocks noChangeArrowheads="1"/>
          </p:cNvSpPr>
          <p:nvPr/>
        </p:nvSpPr>
        <p:spPr bwMode="auto">
          <a:xfrm>
            <a:off x="1241426" y="3403600"/>
            <a:ext cx="411162"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17421" name="Rectangle 42"/>
          <p:cNvSpPr>
            <a:spLocks noChangeArrowheads="1"/>
          </p:cNvSpPr>
          <p:nvPr/>
        </p:nvSpPr>
        <p:spPr bwMode="auto">
          <a:xfrm>
            <a:off x="4167188" y="3382962"/>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000">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1236663" y="2801937"/>
            <a:ext cx="52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&gt;</a:t>
            </a:r>
          </a:p>
        </p:txBody>
      </p:sp>
      <p:sp>
        <p:nvSpPr>
          <p:cNvPr id="81" name="TextBox 80"/>
          <p:cNvSpPr txBox="1">
            <a:spLocks noChangeArrowheads="1"/>
          </p:cNvSpPr>
          <p:nvPr/>
        </p:nvSpPr>
        <p:spPr bwMode="auto">
          <a:xfrm>
            <a:off x="6964363" y="2801937"/>
            <a:ext cx="72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&gt;</a:t>
            </a:r>
          </a:p>
        </p:txBody>
      </p:sp>
      <p:sp>
        <p:nvSpPr>
          <p:cNvPr id="82" name="TextBox 81"/>
          <p:cNvSpPr txBox="1">
            <a:spLocks noChangeArrowheads="1"/>
          </p:cNvSpPr>
          <p:nvPr/>
        </p:nvSpPr>
        <p:spPr bwMode="auto">
          <a:xfrm>
            <a:off x="1220788" y="3298825"/>
            <a:ext cx="630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a:t>
            </a:r>
          </a:p>
        </p:txBody>
      </p:sp>
      <p:sp>
        <p:nvSpPr>
          <p:cNvPr id="83" name="TextBox 82"/>
          <p:cNvSpPr txBox="1">
            <a:spLocks noChangeArrowheads="1"/>
          </p:cNvSpPr>
          <p:nvPr/>
        </p:nvSpPr>
        <p:spPr bwMode="auto">
          <a:xfrm>
            <a:off x="4105276" y="3251200"/>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&lt;</a:t>
            </a:r>
          </a:p>
        </p:txBody>
      </p:sp>
      <p:sp>
        <p:nvSpPr>
          <p:cNvPr id="84" name="TextBox 83"/>
          <p:cNvSpPr txBox="1">
            <a:spLocks noChangeArrowheads="1"/>
          </p:cNvSpPr>
          <p:nvPr/>
        </p:nvSpPr>
        <p:spPr bwMode="auto">
          <a:xfrm>
            <a:off x="6994526" y="3259137"/>
            <a:ext cx="582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&gt;</a:t>
            </a:r>
          </a:p>
        </p:txBody>
      </p:sp>
      <p:sp>
        <p:nvSpPr>
          <p:cNvPr id="85" name="TextBox 84"/>
          <p:cNvSpPr txBox="1">
            <a:spLocks noChangeArrowheads="1"/>
          </p:cNvSpPr>
          <p:nvPr/>
        </p:nvSpPr>
        <p:spPr bwMode="auto">
          <a:xfrm>
            <a:off x="4130676" y="2762250"/>
            <a:ext cx="652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000" b="1">
                <a:solidFill>
                  <a:srgbClr val="FF0000"/>
                </a:solidFill>
                <a:latin typeface="Arial" panose="020B0604020202020204" pitchFamily="34" charset="0"/>
                <a:cs typeface="Arial" panose="020B0604020202020204" pitchFamily="34" charset="0"/>
              </a:rPr>
              <a:t>=</a:t>
            </a:r>
          </a:p>
        </p:txBody>
      </p:sp>
      <p:sp>
        <p:nvSpPr>
          <p:cNvPr id="17434" name="Rectangle 2"/>
          <p:cNvSpPr>
            <a:spLocks noChangeArrowheads="1"/>
          </p:cNvSpPr>
          <p:nvPr/>
        </p:nvSpPr>
        <p:spPr bwMode="auto">
          <a:xfrm>
            <a:off x="263027" y="261649"/>
            <a:ext cx="8708802" cy="1239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17435" name="Rectangle 3" descr="Sand"/>
          <p:cNvSpPr>
            <a:spLocks noChangeArrowheads="1"/>
          </p:cNvSpPr>
          <p:nvPr/>
        </p:nvSpPr>
        <p:spPr bwMode="auto">
          <a:xfrm>
            <a:off x="263027" y="1358612"/>
            <a:ext cx="8708802" cy="5937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grpSp>
        <p:nvGrpSpPr>
          <p:cNvPr id="17436" name="Group 4"/>
          <p:cNvGrpSpPr/>
          <p:nvPr/>
        </p:nvGrpSpPr>
        <p:grpSpPr bwMode="auto">
          <a:xfrm>
            <a:off x="3735433" y="990600"/>
            <a:ext cx="2180471" cy="538163"/>
            <a:chOff x="3168" y="1752"/>
            <a:chExt cx="816" cy="480"/>
          </a:xfrm>
        </p:grpSpPr>
        <p:sp>
          <p:nvSpPr>
            <p:cNvPr id="17445" name="Rectangle 5"/>
            <p:cNvSpPr>
              <a:spLocks noChangeArrowheads="1"/>
            </p:cNvSpPr>
            <p:nvPr/>
          </p:nvSpPr>
          <p:spPr bwMode="auto">
            <a:xfrm>
              <a:off x="3168" y="1992"/>
              <a:ext cx="816" cy="240"/>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17446" name="Rectangle 6"/>
            <p:cNvSpPr>
              <a:spLocks noChangeArrowheads="1"/>
            </p:cNvSpPr>
            <p:nvPr/>
          </p:nvSpPr>
          <p:spPr bwMode="auto">
            <a:xfrm>
              <a:off x="3168" y="1752"/>
              <a:ext cx="816" cy="240"/>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grpSp>
      <p:sp>
        <p:nvSpPr>
          <p:cNvPr id="17437" name="Rectangle 7"/>
          <p:cNvSpPr>
            <a:spLocks noChangeArrowheads="1"/>
          </p:cNvSpPr>
          <p:nvPr/>
        </p:nvSpPr>
        <p:spPr bwMode="auto">
          <a:xfrm rot="5400000">
            <a:off x="6558779" y="719986"/>
            <a:ext cx="1696749" cy="262837"/>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17438" name="Rectangle 8"/>
          <p:cNvSpPr>
            <a:spLocks noChangeArrowheads="1"/>
          </p:cNvSpPr>
          <p:nvPr/>
        </p:nvSpPr>
        <p:spPr bwMode="auto">
          <a:xfrm>
            <a:off x="760791" y="1176049"/>
            <a:ext cx="2180469" cy="268288"/>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17439" name="Text Box 54"/>
          <p:cNvSpPr txBox="1">
            <a:spLocks noChangeArrowheads="1"/>
          </p:cNvSpPr>
          <p:nvPr/>
        </p:nvSpPr>
        <p:spPr bwMode="auto">
          <a:xfrm>
            <a:off x="1213861" y="713943"/>
            <a:ext cx="102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solidFill>
                  <a:srgbClr val="FF0000"/>
                </a:solidFill>
                <a:latin typeface="Arial" panose="020B0604020202020204" pitchFamily="34" charset="0"/>
                <a:cs typeface="Arial" panose="020B0604020202020204" pitchFamily="34" charset="0"/>
              </a:rPr>
              <a:t>(1)</a:t>
            </a:r>
          </a:p>
        </p:txBody>
      </p:sp>
      <p:sp>
        <p:nvSpPr>
          <p:cNvPr id="17440" name="Text Box 55"/>
          <p:cNvSpPr txBox="1">
            <a:spLocks noChangeArrowheads="1"/>
          </p:cNvSpPr>
          <p:nvPr/>
        </p:nvSpPr>
        <p:spPr bwMode="auto">
          <a:xfrm>
            <a:off x="4508961" y="613280"/>
            <a:ext cx="6334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solidFill>
                  <a:srgbClr val="0000CC"/>
                </a:solidFill>
                <a:latin typeface="Arial" panose="020B0604020202020204" pitchFamily="34" charset="0"/>
                <a:cs typeface="Arial" panose="020B0604020202020204" pitchFamily="34" charset="0"/>
              </a:rPr>
              <a:t>(2)</a:t>
            </a:r>
          </a:p>
        </p:txBody>
      </p:sp>
      <p:sp>
        <p:nvSpPr>
          <p:cNvPr id="17441" name="Text Box 56"/>
          <p:cNvSpPr txBox="1">
            <a:spLocks noChangeArrowheads="1"/>
          </p:cNvSpPr>
          <p:nvPr/>
        </p:nvSpPr>
        <p:spPr bwMode="auto">
          <a:xfrm>
            <a:off x="7219950" y="228600"/>
            <a:ext cx="942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latin typeface="Arial" panose="020B0604020202020204" pitchFamily="34" charset="0"/>
                <a:cs typeface="Arial" panose="020B0604020202020204" pitchFamily="34" charset="0"/>
              </a:rPr>
              <a:t>(3)</a:t>
            </a:r>
          </a:p>
        </p:txBody>
      </p:sp>
      <p:sp>
        <p:nvSpPr>
          <p:cNvPr id="48" name="Text Box 97316"/>
          <p:cNvSpPr txBox="1"/>
          <p:nvPr/>
        </p:nvSpPr>
        <p:spPr>
          <a:xfrm>
            <a:off x="0" y="3926445"/>
            <a:ext cx="9144000" cy="523220"/>
          </a:xfrm>
          <a:prstGeom prst="rect">
            <a:avLst/>
          </a:prstGeom>
          <a:noFill/>
          <a:ln w="9525">
            <a:noFill/>
          </a:ln>
        </p:spPr>
        <p:txBody>
          <a:bodyPr>
            <a:spAutoFit/>
          </a:bodyPr>
          <a:lstStyle/>
          <a:p>
            <a:pPr>
              <a:spcBef>
                <a:spcPct val="50000"/>
              </a:spcBef>
            </a:pPr>
            <a:r>
              <a:rPr lang="en-US" sz="2800" b="1" dirty="0" smtClean="0">
                <a:solidFill>
                  <a:srgbClr val="0000CC"/>
                </a:solidFill>
                <a:latin typeface="Times New Roman" panose="02020603050405020304" pitchFamily="18" charset="0"/>
                <a:ea typeface="Arial" panose="020B0604020202020204" pitchFamily="34" charset="0"/>
              </a:rPr>
              <a:t>2</a:t>
            </a:r>
            <a:r>
              <a:rPr lang="en-US" sz="2800" b="1" dirty="0">
                <a:solidFill>
                  <a:srgbClr val="0000CC"/>
                </a:solidFill>
                <a:latin typeface="Times New Roman" panose="02020603050405020304" pitchFamily="18" charset="0"/>
                <a:ea typeface="Arial" panose="020B0604020202020204" pitchFamily="34" charset="0"/>
              </a:rPr>
              <a:t>.</a:t>
            </a:r>
            <a:r>
              <a:rPr sz="2800" dirty="0" smtClean="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Chọn</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từ</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thích</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hợp</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cho</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các</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chỗ</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trống</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của</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kết</a:t>
            </a:r>
            <a:r>
              <a:rPr sz="2800" b="1" dirty="0">
                <a:solidFill>
                  <a:srgbClr val="0000CC"/>
                </a:solidFill>
                <a:latin typeface="Times New Roman" panose="02020603050405020304" pitchFamily="18" charset="0"/>
                <a:ea typeface="Arial" panose="020B0604020202020204" pitchFamily="34" charset="0"/>
              </a:rPr>
              <a:t> </a:t>
            </a:r>
            <a:r>
              <a:rPr sz="2800" b="1" dirty="0" err="1">
                <a:solidFill>
                  <a:srgbClr val="0000CC"/>
                </a:solidFill>
                <a:latin typeface="Times New Roman" panose="02020603050405020304" pitchFamily="18" charset="0"/>
                <a:ea typeface="Arial" panose="020B0604020202020204" pitchFamily="34" charset="0"/>
              </a:rPr>
              <a:t>luận</a:t>
            </a:r>
            <a:r>
              <a:rPr sz="2800" b="1" dirty="0">
                <a:solidFill>
                  <a:srgbClr val="0000CC"/>
                </a:solidFill>
                <a:latin typeface="Times New Roman" panose="02020603050405020304" pitchFamily="18" charset="0"/>
                <a:ea typeface="Arial" panose="020B0604020202020204" pitchFamily="34" charset="0"/>
              </a:rPr>
              <a:t> </a:t>
            </a:r>
            <a:r>
              <a:rPr lang="en-US" sz="2800" b="1" dirty="0" err="1" smtClean="0">
                <a:solidFill>
                  <a:srgbClr val="0000CC"/>
                </a:solidFill>
                <a:latin typeface="Times New Roman" panose="02020603050405020304" pitchFamily="18" charset="0"/>
                <a:ea typeface="Arial" panose="020B0604020202020204" pitchFamily="34" charset="0"/>
              </a:rPr>
              <a:t>sau</a:t>
            </a:r>
            <a:r>
              <a:rPr lang="en-US" sz="2800" b="1" dirty="0" smtClean="0">
                <a:solidFill>
                  <a:srgbClr val="0000CC"/>
                </a:solidFill>
                <a:latin typeface="Times New Roman" panose="02020603050405020304" pitchFamily="18" charset="0"/>
                <a:ea typeface="Arial" panose="020B0604020202020204" pitchFamily="34" charset="0"/>
              </a:rPr>
              <a:t>:</a:t>
            </a:r>
            <a:endParaRPr sz="2800" b="1" dirty="0">
              <a:solidFill>
                <a:srgbClr val="0000CC"/>
              </a:solidFill>
              <a:latin typeface="Times New Roman" panose="02020603050405020304" pitchFamily="18" charset="0"/>
              <a:ea typeface="Arial" panose="020B0604020202020204" pitchFamily="34" charset="0"/>
            </a:endParaRPr>
          </a:p>
        </p:txBody>
      </p:sp>
      <p:sp>
        <p:nvSpPr>
          <p:cNvPr id="50" name="Text Box 97317"/>
          <p:cNvSpPr txBox="1"/>
          <p:nvPr/>
        </p:nvSpPr>
        <p:spPr>
          <a:xfrm>
            <a:off x="290736" y="4521563"/>
            <a:ext cx="8853264" cy="1092607"/>
          </a:xfrm>
          <a:prstGeom prst="rect">
            <a:avLst/>
          </a:prstGeom>
          <a:noFill/>
          <a:ln w="9525">
            <a:noFill/>
          </a:ln>
        </p:spPr>
        <p:txBody>
          <a:bodyPr wrap="square">
            <a:spAutoFit/>
          </a:bodyPr>
          <a:lstStyle/>
          <a:p>
            <a:pPr>
              <a:spcBef>
                <a:spcPct val="50000"/>
              </a:spcBef>
            </a:pPr>
            <a:r>
              <a:rPr sz="2600" b="1" dirty="0" err="1">
                <a:latin typeface="Times New Roman" panose="02020603050405020304" pitchFamily="18" charset="0"/>
                <a:ea typeface="Arial" panose="020B0604020202020204" pitchFamily="34" charset="0"/>
              </a:rPr>
              <a:t>Tác</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dụng</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của</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áp</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lực</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càng</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lớn</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khi</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áp</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lực</a:t>
            </a:r>
            <a:r>
              <a:rPr sz="2600" b="1" dirty="0">
                <a:latin typeface="Times New Roman" panose="02020603050405020304" pitchFamily="18" charset="0"/>
                <a:ea typeface="Arial" panose="020B0604020202020204" pitchFamily="34" charset="0"/>
              </a:rPr>
              <a:t> . .  . .. . </a:t>
            </a:r>
            <a:r>
              <a:rPr sz="2600" b="1" dirty="0" smtClean="0">
                <a:latin typeface="Times New Roman" panose="02020603050405020304" pitchFamily="18" charset="0"/>
                <a:ea typeface="Arial" panose="020B0604020202020204" pitchFamily="34" charset="0"/>
              </a:rPr>
              <a:t>......</a:t>
            </a:r>
            <a:endParaRPr lang="vi-VN" sz="2600" b="1" dirty="0" smtClean="0">
              <a:latin typeface="Times New Roman" panose="02020603050405020304" pitchFamily="18" charset="0"/>
              <a:ea typeface="Arial" panose="020B0604020202020204" pitchFamily="34" charset="0"/>
            </a:endParaRPr>
          </a:p>
          <a:p>
            <a:pPr>
              <a:spcBef>
                <a:spcPct val="50000"/>
              </a:spcBef>
            </a:pPr>
            <a:r>
              <a:rPr sz="2600" b="1" dirty="0" err="1" smtClean="0">
                <a:latin typeface="Times New Roman" panose="02020603050405020304" pitchFamily="18" charset="0"/>
                <a:ea typeface="Arial" panose="020B0604020202020204" pitchFamily="34" charset="0"/>
              </a:rPr>
              <a:t>và</a:t>
            </a:r>
            <a:r>
              <a:rPr sz="2600" b="1" dirty="0" smtClean="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diện</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tích</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bị</a:t>
            </a:r>
            <a:r>
              <a:rPr sz="2600" b="1" dirty="0">
                <a:latin typeface="Times New Roman" panose="02020603050405020304" pitchFamily="18" charset="0"/>
                <a:ea typeface="Arial" panose="020B0604020202020204" pitchFamily="34" charset="0"/>
              </a:rPr>
              <a:t> </a:t>
            </a:r>
            <a:r>
              <a:rPr sz="2600" b="1" dirty="0" err="1">
                <a:latin typeface="Times New Roman" panose="02020603050405020304" pitchFamily="18" charset="0"/>
                <a:ea typeface="Arial" panose="020B0604020202020204" pitchFamily="34" charset="0"/>
              </a:rPr>
              <a:t>ép</a:t>
            </a:r>
            <a:r>
              <a:rPr sz="2600" b="1" dirty="0">
                <a:latin typeface="Times New Roman" panose="02020603050405020304" pitchFamily="18" charset="0"/>
                <a:ea typeface="Arial" panose="020B0604020202020204" pitchFamily="34" charset="0"/>
              </a:rPr>
              <a:t> . . . . .. . . . . . </a:t>
            </a:r>
          </a:p>
        </p:txBody>
      </p:sp>
      <p:sp>
        <p:nvSpPr>
          <p:cNvPr id="51" name="Text Box 97318"/>
          <p:cNvSpPr txBox="1"/>
          <p:nvPr/>
        </p:nvSpPr>
        <p:spPr>
          <a:xfrm>
            <a:off x="6088063" y="4479648"/>
            <a:ext cx="1752600" cy="492443"/>
          </a:xfrm>
          <a:prstGeom prst="rect">
            <a:avLst/>
          </a:prstGeom>
          <a:noFill/>
          <a:ln w="9525">
            <a:noFill/>
          </a:ln>
        </p:spPr>
        <p:txBody>
          <a:bodyPr>
            <a:spAutoFit/>
          </a:bodyPr>
          <a:lstStyle/>
          <a:p>
            <a:pPr>
              <a:spcBef>
                <a:spcPct val="50000"/>
              </a:spcBef>
            </a:pPr>
            <a:r>
              <a:rPr sz="2600" b="1" dirty="0" err="1">
                <a:solidFill>
                  <a:srgbClr val="FF3300"/>
                </a:solidFill>
                <a:latin typeface="Arial" panose="020B0604020202020204" pitchFamily="34" charset="0"/>
                <a:ea typeface="Arial" panose="020B0604020202020204" pitchFamily="34" charset="0"/>
              </a:rPr>
              <a:t>càng</a:t>
            </a:r>
            <a:r>
              <a:rPr sz="2600" b="1" dirty="0">
                <a:solidFill>
                  <a:srgbClr val="FF3300"/>
                </a:solidFill>
                <a:latin typeface="Arial" panose="020B0604020202020204" pitchFamily="34" charset="0"/>
                <a:ea typeface="Arial" panose="020B0604020202020204" pitchFamily="34" charset="0"/>
              </a:rPr>
              <a:t> </a:t>
            </a:r>
            <a:r>
              <a:rPr sz="2600" b="1" dirty="0" err="1">
                <a:solidFill>
                  <a:srgbClr val="FF3300"/>
                </a:solidFill>
                <a:latin typeface="Arial" panose="020B0604020202020204" pitchFamily="34" charset="0"/>
                <a:ea typeface="Arial" panose="020B0604020202020204" pitchFamily="34" charset="0"/>
              </a:rPr>
              <a:t>lớn</a:t>
            </a:r>
            <a:endParaRPr sz="2600" b="1" dirty="0">
              <a:solidFill>
                <a:srgbClr val="FF3300"/>
              </a:solidFill>
              <a:latin typeface="Arial" panose="020B0604020202020204" pitchFamily="34" charset="0"/>
              <a:ea typeface="Arial" panose="020B0604020202020204" pitchFamily="34" charset="0"/>
            </a:endParaRPr>
          </a:p>
        </p:txBody>
      </p:sp>
      <p:sp>
        <p:nvSpPr>
          <p:cNvPr id="52" name="Text Box 97321"/>
          <p:cNvSpPr txBox="1"/>
          <p:nvPr/>
        </p:nvSpPr>
        <p:spPr>
          <a:xfrm>
            <a:off x="2859492" y="5069614"/>
            <a:ext cx="1828800" cy="492443"/>
          </a:xfrm>
          <a:prstGeom prst="rect">
            <a:avLst/>
          </a:prstGeom>
          <a:noFill/>
          <a:ln w="9525">
            <a:noFill/>
          </a:ln>
        </p:spPr>
        <p:txBody>
          <a:bodyPr>
            <a:spAutoFit/>
          </a:bodyPr>
          <a:lstStyle/>
          <a:p>
            <a:pPr>
              <a:spcBef>
                <a:spcPct val="50000"/>
              </a:spcBef>
            </a:pPr>
            <a:r>
              <a:rPr sz="2600" b="1" dirty="0" err="1">
                <a:solidFill>
                  <a:srgbClr val="FF3300"/>
                </a:solidFill>
                <a:latin typeface="Arial" panose="020B0604020202020204" pitchFamily="34" charset="0"/>
                <a:ea typeface="Arial" panose="020B0604020202020204" pitchFamily="34" charset="0"/>
              </a:rPr>
              <a:t>càng</a:t>
            </a:r>
            <a:r>
              <a:rPr sz="2600" b="1" dirty="0">
                <a:solidFill>
                  <a:srgbClr val="FF3300"/>
                </a:solidFill>
                <a:latin typeface="Arial" panose="020B0604020202020204" pitchFamily="34" charset="0"/>
                <a:ea typeface="Arial" panose="020B0604020202020204" pitchFamily="34" charset="0"/>
              </a:rPr>
              <a:t> </a:t>
            </a:r>
            <a:r>
              <a:rPr sz="2600" b="1" dirty="0" err="1">
                <a:solidFill>
                  <a:srgbClr val="FF3300"/>
                </a:solidFill>
                <a:latin typeface="Arial" panose="020B0604020202020204" pitchFamily="34" charset="0"/>
                <a:ea typeface="Arial" panose="020B0604020202020204" pitchFamily="34" charset="0"/>
              </a:rPr>
              <a:t>nhỏ</a:t>
            </a:r>
            <a:endParaRPr sz="2600" b="1" dirty="0">
              <a:solidFill>
                <a:srgbClr val="FF3300"/>
              </a:solidFill>
              <a:latin typeface="Arial" panose="020B0604020202020204" pitchFamily="34" charset="0"/>
              <a:ea typeface="Arial" panose="020B0604020202020204" pitchFamily="34" charset="0"/>
            </a:endParaRPr>
          </a:p>
        </p:txBody>
      </p:sp>
      <p:sp>
        <p:nvSpPr>
          <p:cNvPr id="53" name="Rectangle 52"/>
          <p:cNvSpPr/>
          <p:nvPr/>
        </p:nvSpPr>
        <p:spPr>
          <a:xfrm>
            <a:off x="0" y="5809876"/>
            <a:ext cx="9144000" cy="492443"/>
          </a:xfrm>
          <a:prstGeom prst="rect">
            <a:avLst/>
          </a:prstGeom>
          <a:noFill/>
          <a:ln w="9525">
            <a:noFill/>
          </a:ln>
        </p:spPr>
        <p:txBody>
          <a:bodyPr wrap="square">
            <a:spAutoFit/>
          </a:bodyPr>
          <a:lstStyle/>
          <a:p>
            <a:pPr>
              <a:spcBef>
                <a:spcPct val="50000"/>
              </a:spcBef>
            </a:pPr>
            <a:r>
              <a:rPr lang="en-US" sz="2600" b="1" dirty="0" smtClean="0">
                <a:solidFill>
                  <a:srgbClr val="0000CC"/>
                </a:solidFill>
                <a:latin typeface="Arial" panose="020B0604020202020204" pitchFamily="34" charset="0"/>
                <a:ea typeface="Arial" panose="020B0604020202020204" pitchFamily="34" charset="0"/>
              </a:rPr>
              <a:t>3.</a:t>
            </a:r>
            <a:r>
              <a:rPr sz="2600" b="1" dirty="0" smtClean="0">
                <a:solidFill>
                  <a:srgbClr val="0000CC"/>
                </a:solidFill>
                <a:latin typeface="Arial" panose="020B0604020202020204" pitchFamily="34" charset="0"/>
                <a:ea typeface="Arial" panose="020B0604020202020204" pitchFamily="34" charset="0"/>
              </a:rPr>
              <a:t>Tác </a:t>
            </a:r>
            <a:r>
              <a:rPr sz="2600" b="1" dirty="0" err="1">
                <a:solidFill>
                  <a:srgbClr val="0000CC"/>
                </a:solidFill>
                <a:latin typeface="Arial" panose="020B0604020202020204" pitchFamily="34" charset="0"/>
                <a:ea typeface="Arial" panose="020B0604020202020204" pitchFamily="34" charset="0"/>
              </a:rPr>
              <a:t>dụng</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của</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áp</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lực</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phụ</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thuộc</a:t>
            </a:r>
            <a:r>
              <a:rPr sz="2600" b="1" dirty="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vào</a:t>
            </a:r>
            <a:r>
              <a:rPr sz="2600" b="1" dirty="0">
                <a:solidFill>
                  <a:srgbClr val="0000CC"/>
                </a:solidFill>
                <a:latin typeface="Arial" panose="020B0604020202020204" pitchFamily="34" charset="0"/>
                <a:ea typeface="Arial" panose="020B0604020202020204" pitchFamily="34" charset="0"/>
              </a:rPr>
              <a:t> </a:t>
            </a:r>
            <a:r>
              <a:rPr lang="vi-VN" sz="2600" b="1" dirty="0" smtClean="0">
                <a:solidFill>
                  <a:srgbClr val="0000CC"/>
                </a:solidFill>
                <a:latin typeface="Arial" panose="020B0604020202020204" pitchFamily="34" charset="0"/>
                <a:ea typeface="Arial" panose="020B0604020202020204" pitchFamily="34" charset="0"/>
              </a:rPr>
              <a:t>những</a:t>
            </a:r>
            <a:r>
              <a:rPr sz="2600" b="1" dirty="0" smtClean="0">
                <a:solidFill>
                  <a:srgbClr val="0000CC"/>
                </a:solidFill>
                <a:latin typeface="Arial" panose="020B0604020202020204" pitchFamily="34" charset="0"/>
                <a:ea typeface="Arial" panose="020B0604020202020204" pitchFamily="34" charset="0"/>
              </a:rPr>
              <a:t> </a:t>
            </a:r>
            <a:r>
              <a:rPr sz="2600" b="1" dirty="0" err="1">
                <a:solidFill>
                  <a:srgbClr val="0000CC"/>
                </a:solidFill>
                <a:latin typeface="Arial" panose="020B0604020202020204" pitchFamily="34" charset="0"/>
                <a:ea typeface="Arial" panose="020B0604020202020204" pitchFamily="34" charset="0"/>
              </a:rPr>
              <a:t>yếu</a:t>
            </a:r>
            <a:r>
              <a:rPr sz="2600" b="1" dirty="0">
                <a:solidFill>
                  <a:srgbClr val="0000CC"/>
                </a:solidFill>
                <a:latin typeface="Arial" panose="020B0604020202020204" pitchFamily="34" charset="0"/>
                <a:ea typeface="Arial" panose="020B0604020202020204" pitchFamily="34" charset="0"/>
              </a:rPr>
              <a:t> </a:t>
            </a:r>
            <a:r>
              <a:rPr sz="2600" b="1" dirty="0" err="1" smtClean="0">
                <a:solidFill>
                  <a:srgbClr val="0000CC"/>
                </a:solidFill>
                <a:latin typeface="Arial" panose="020B0604020202020204" pitchFamily="34" charset="0"/>
                <a:ea typeface="Arial" panose="020B0604020202020204" pitchFamily="34" charset="0"/>
              </a:rPr>
              <a:t>tố</a:t>
            </a:r>
            <a:r>
              <a:rPr lang="vi-VN" sz="2600" b="1" dirty="0" smtClean="0">
                <a:solidFill>
                  <a:srgbClr val="0000CC"/>
                </a:solidFill>
                <a:latin typeface="Arial" panose="020B0604020202020204" pitchFamily="34" charset="0"/>
                <a:ea typeface="Arial" panose="020B0604020202020204" pitchFamily="34" charset="0"/>
              </a:rPr>
              <a:t> nào</a:t>
            </a:r>
            <a:r>
              <a:rPr sz="2600" b="1" dirty="0" smtClean="0">
                <a:solidFill>
                  <a:srgbClr val="0000CC"/>
                </a:solidFill>
                <a:latin typeface="Arial" panose="020B0604020202020204" pitchFamily="34" charset="0"/>
                <a:ea typeface="Arial" panose="020B0604020202020204" pitchFamily="34" charset="0"/>
              </a:rPr>
              <a:t>?</a:t>
            </a:r>
            <a:endParaRPr sz="2600" b="1" dirty="0">
              <a:solidFill>
                <a:srgbClr val="0000CC"/>
              </a:solidFill>
              <a:latin typeface="Arial" panose="020B0604020202020204" pitchFamily="34" charset="0"/>
              <a:ea typeface="Arial" panose="020B0604020202020204" pitchFamily="34" charset="0"/>
            </a:endParaRPr>
          </a:p>
        </p:txBody>
      </p:sp>
      <p:sp>
        <p:nvSpPr>
          <p:cNvPr id="2" name="Rectangle 1"/>
          <p:cNvSpPr/>
          <p:nvPr/>
        </p:nvSpPr>
        <p:spPr>
          <a:xfrm>
            <a:off x="1652588" y="6236545"/>
            <a:ext cx="1492716" cy="492443"/>
          </a:xfrm>
          <a:prstGeom prst="rect">
            <a:avLst/>
          </a:prstGeom>
        </p:spPr>
        <p:txBody>
          <a:bodyPr wrap="none">
            <a:spAutoFit/>
          </a:bodyPr>
          <a:lstStyle/>
          <a:p>
            <a:pPr lvl="0">
              <a:spcBef>
                <a:spcPct val="50000"/>
              </a:spcBef>
            </a:pPr>
            <a:r>
              <a:rPr lang="en-US" sz="2600" b="1" dirty="0">
                <a:solidFill>
                  <a:srgbClr val="FF3300"/>
                </a:solidFill>
                <a:latin typeface="Times New Roman" panose="02020603050405020304" pitchFamily="18" charset="0"/>
                <a:ea typeface="Arial" panose="020B0604020202020204" pitchFamily="34" charset="0"/>
              </a:rPr>
              <a:t>+</a:t>
            </a:r>
            <a:r>
              <a:rPr lang="en-US" sz="2600" b="1" dirty="0" err="1">
                <a:solidFill>
                  <a:srgbClr val="FF3300"/>
                </a:solidFill>
                <a:latin typeface="Times New Roman" panose="02020603050405020304" pitchFamily="18" charset="0"/>
                <a:ea typeface="Arial" panose="020B0604020202020204" pitchFamily="34" charset="0"/>
              </a:rPr>
              <a:t>Áp</a:t>
            </a:r>
            <a:r>
              <a:rPr lang="en-US" sz="2600" b="1" dirty="0">
                <a:solidFill>
                  <a:srgbClr val="FF3300"/>
                </a:solidFill>
                <a:latin typeface="Times New Roman" panose="02020603050405020304" pitchFamily="18" charset="0"/>
                <a:ea typeface="Arial" panose="020B0604020202020204" pitchFamily="34" charset="0"/>
              </a:rPr>
              <a:t> </a:t>
            </a:r>
            <a:r>
              <a:rPr lang="en-US" sz="2600" b="1" dirty="0" err="1">
                <a:solidFill>
                  <a:srgbClr val="FF3300"/>
                </a:solidFill>
                <a:latin typeface="Times New Roman" panose="02020603050405020304" pitchFamily="18" charset="0"/>
                <a:ea typeface="Arial" panose="020B0604020202020204" pitchFamily="34" charset="0"/>
              </a:rPr>
              <a:t>lực</a:t>
            </a:r>
            <a:r>
              <a:rPr lang="en-US" sz="2600" b="1" dirty="0">
                <a:solidFill>
                  <a:srgbClr val="FF3300"/>
                </a:solidFill>
                <a:latin typeface="Times New Roman" panose="02020603050405020304" pitchFamily="18" charset="0"/>
                <a:ea typeface="Arial" panose="020B0604020202020204" pitchFamily="34" charset="0"/>
              </a:rPr>
              <a:t>, </a:t>
            </a:r>
            <a:endParaRPr lang="en-US" sz="2600" b="1" dirty="0">
              <a:solidFill>
                <a:srgbClr val="0000CC"/>
              </a:solidFill>
              <a:latin typeface="Times New Roman" panose="02020603050405020304" pitchFamily="18" charset="0"/>
              <a:ea typeface="Arial" panose="020B0604020202020204" pitchFamily="34" charset="0"/>
            </a:endParaRPr>
          </a:p>
        </p:txBody>
      </p:sp>
      <p:sp>
        <p:nvSpPr>
          <p:cNvPr id="3" name="Rectangle 2"/>
          <p:cNvSpPr/>
          <p:nvPr/>
        </p:nvSpPr>
        <p:spPr>
          <a:xfrm>
            <a:off x="3048000" y="6248400"/>
            <a:ext cx="2235270" cy="492443"/>
          </a:xfrm>
          <a:prstGeom prst="rect">
            <a:avLst/>
          </a:prstGeom>
        </p:spPr>
        <p:txBody>
          <a:bodyPr wrap="square">
            <a:spAutoFit/>
          </a:bodyPr>
          <a:lstStyle/>
          <a:p>
            <a:r>
              <a:rPr lang="en-US" sz="2600" b="1" dirty="0" err="1">
                <a:solidFill>
                  <a:srgbClr val="FF3300"/>
                </a:solidFill>
                <a:latin typeface="Times New Roman" panose="02020603050405020304" pitchFamily="18" charset="0"/>
                <a:ea typeface="Arial" panose="020B0604020202020204" pitchFamily="34" charset="0"/>
              </a:rPr>
              <a:t>diện</a:t>
            </a:r>
            <a:r>
              <a:rPr lang="en-US" sz="2600" b="1" dirty="0">
                <a:solidFill>
                  <a:srgbClr val="FF3300"/>
                </a:solidFill>
                <a:latin typeface="Times New Roman" panose="02020603050405020304" pitchFamily="18" charset="0"/>
                <a:ea typeface="Arial" panose="020B0604020202020204" pitchFamily="34" charset="0"/>
              </a:rPr>
              <a:t> </a:t>
            </a:r>
            <a:r>
              <a:rPr lang="en-US" sz="2600" b="1" dirty="0" err="1">
                <a:solidFill>
                  <a:srgbClr val="FF3300"/>
                </a:solidFill>
                <a:latin typeface="Times New Roman" panose="02020603050405020304" pitchFamily="18" charset="0"/>
                <a:ea typeface="Arial" panose="020B0604020202020204" pitchFamily="34" charset="0"/>
              </a:rPr>
              <a:t>tích</a:t>
            </a:r>
            <a:r>
              <a:rPr lang="en-US" sz="2600" b="1" dirty="0">
                <a:solidFill>
                  <a:srgbClr val="FF3300"/>
                </a:solidFill>
                <a:latin typeface="Times New Roman" panose="02020603050405020304" pitchFamily="18" charset="0"/>
                <a:ea typeface="Arial" panose="020B0604020202020204" pitchFamily="34" charset="0"/>
              </a:rPr>
              <a:t> </a:t>
            </a:r>
            <a:r>
              <a:rPr lang="en-US" sz="2600" b="1" dirty="0" err="1">
                <a:solidFill>
                  <a:srgbClr val="FF3300"/>
                </a:solidFill>
                <a:latin typeface="Times New Roman" panose="02020603050405020304" pitchFamily="18" charset="0"/>
                <a:ea typeface="Arial" panose="020B0604020202020204" pitchFamily="34" charset="0"/>
              </a:rPr>
              <a:t>bị</a:t>
            </a:r>
            <a:r>
              <a:rPr lang="en-US" sz="2600" b="1" dirty="0">
                <a:solidFill>
                  <a:srgbClr val="FF3300"/>
                </a:solidFill>
                <a:latin typeface="Times New Roman" panose="02020603050405020304" pitchFamily="18" charset="0"/>
                <a:ea typeface="Arial" panose="020B0604020202020204" pitchFamily="34" charset="0"/>
              </a:rPr>
              <a:t> </a:t>
            </a:r>
            <a:r>
              <a:rPr lang="en-US" sz="2600" b="1" dirty="0" err="1">
                <a:solidFill>
                  <a:srgbClr val="FF3300"/>
                </a:solidFill>
                <a:latin typeface="Times New Roman" panose="02020603050405020304" pitchFamily="18" charset="0"/>
                <a:ea typeface="Arial" panose="020B0604020202020204" pitchFamily="34" charset="0"/>
              </a:rPr>
              <a:t>ép</a:t>
            </a:r>
            <a:r>
              <a:rPr lang="en-US" sz="2600" b="1" dirty="0">
                <a:solidFill>
                  <a:srgbClr val="0000CC"/>
                </a:solidFill>
                <a:latin typeface="Times New Roman" panose="02020603050405020304" pitchFamily="18" charset="0"/>
                <a:ea typeface="Arial" panose="020B0604020202020204" pitchFamily="34" charset="0"/>
              </a:rPr>
              <a:t> </a:t>
            </a:r>
            <a:endParaRPr lang="en-US" dirty="0"/>
          </a:p>
        </p:txBody>
      </p:sp>
      <p:sp>
        <p:nvSpPr>
          <p:cNvPr id="4" name="Rectangle 3"/>
          <p:cNvSpPr/>
          <p:nvPr/>
        </p:nvSpPr>
        <p:spPr>
          <a:xfrm>
            <a:off x="0" y="1952337"/>
            <a:ext cx="453970" cy="523220"/>
          </a:xfrm>
          <a:prstGeom prst="rect">
            <a:avLst/>
          </a:prstGeom>
        </p:spPr>
        <p:txBody>
          <a:bodyPr wrap="none">
            <a:spAutoFit/>
          </a:bodyPr>
          <a:lstStyle/>
          <a:p>
            <a:r>
              <a:rPr lang="en-US" sz="2800" b="1" dirty="0" smtClean="0">
                <a:solidFill>
                  <a:srgbClr val="0000CC"/>
                </a:solidFill>
                <a:latin typeface="Times New Roman" panose="02020603050405020304" pitchFamily="18" charset="0"/>
                <a:ea typeface="Arial" panose="020B0604020202020204" pitchFamily="34" charset="0"/>
              </a:rPr>
              <a:t>1.</a:t>
            </a:r>
            <a:endParaRPr lang="en-US"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circle(in)">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circle(out)">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arn(outVertical)">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arn(outVertic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arn(outVertical)">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1" grpId="0"/>
      <p:bldP spid="82" grpId="0"/>
      <p:bldP spid="83" grpId="0"/>
      <p:bldP spid="84" grpId="0"/>
      <p:bldP spid="85" grpId="0"/>
      <p:bldP spid="51" grpId="0"/>
      <p:bldP spid="52"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3917"/>
            <a:ext cx="8839200" cy="954107"/>
          </a:xfrm>
          <a:prstGeom prst="rect">
            <a:avLst/>
          </a:prstGeom>
          <a:noFill/>
          <a:ln w="9525">
            <a:noFill/>
          </a:ln>
        </p:spPr>
        <p:txBody>
          <a:bodyPr wrap="square" anchor="ctr">
            <a:spAutoFit/>
          </a:bodyPr>
          <a:lstStyle/>
          <a:p>
            <a:pPr algn="just"/>
            <a:r>
              <a:rPr lang="en-US"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Áp</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suất</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được</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tính</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bằng</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độ</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lớn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của</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áp</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lực</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trên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một</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đơn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vị</a:t>
            </a:r>
            <a:r>
              <a:rPr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diện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tích</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bị</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ép</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12" name="Rectangle 11"/>
          <p:cNvSpPr/>
          <p:nvPr/>
        </p:nvSpPr>
        <p:spPr>
          <a:xfrm>
            <a:off x="0" y="-52969"/>
            <a:ext cx="8305507" cy="523220"/>
          </a:xfrm>
          <a:prstGeom prst="rect">
            <a:avLst/>
          </a:prstGeom>
          <a:noFill/>
          <a:ln w="9525">
            <a:noFill/>
          </a:ln>
        </p:spPr>
        <p:txBody>
          <a:bodyPr wrap="square">
            <a:spAutoFit/>
          </a:bodyPr>
          <a:lstStyle/>
          <a:p>
            <a:pPr>
              <a:spcBef>
                <a:spcPct val="50000"/>
              </a:spcBef>
            </a:pPr>
            <a:r>
              <a:rPr lang="vi-VN" sz="2800" b="1" dirty="0" smtClean="0">
                <a:ea typeface="Arial" panose="020B0604020202020204" pitchFamily="34" charset="0"/>
              </a:rPr>
              <a:t>Áp s</a:t>
            </a:r>
            <a:r>
              <a:rPr sz="2800" b="1" dirty="0" err="1" smtClean="0">
                <a:ea typeface="Arial" panose="020B0604020202020204" pitchFamily="34" charset="0"/>
              </a:rPr>
              <a:t>uất</a:t>
            </a:r>
            <a:r>
              <a:rPr sz="2800" b="1" dirty="0" smtClean="0">
                <a:ea typeface="Arial" panose="020B0604020202020204" pitchFamily="34" charset="0"/>
              </a:rPr>
              <a:t> </a:t>
            </a:r>
            <a:r>
              <a:rPr sz="2800" b="1" dirty="0" err="1">
                <a:ea typeface="Arial" panose="020B0604020202020204" pitchFamily="34" charset="0"/>
              </a:rPr>
              <a:t>được</a:t>
            </a:r>
            <a:r>
              <a:rPr sz="2800" b="1" dirty="0">
                <a:ea typeface="Arial" panose="020B0604020202020204" pitchFamily="34" charset="0"/>
              </a:rPr>
              <a:t> </a:t>
            </a:r>
            <a:r>
              <a:rPr sz="2800" b="1" dirty="0" err="1">
                <a:ea typeface="Arial" panose="020B0604020202020204" pitchFamily="34" charset="0"/>
              </a:rPr>
              <a:t>tính</a:t>
            </a:r>
            <a:r>
              <a:rPr sz="2800" b="1" dirty="0">
                <a:ea typeface="Arial" panose="020B0604020202020204" pitchFamily="34" charset="0"/>
              </a:rPr>
              <a:t> </a:t>
            </a:r>
            <a:r>
              <a:rPr sz="2800" b="1" dirty="0" err="1">
                <a:ea typeface="Arial" panose="020B0604020202020204" pitchFamily="34" charset="0"/>
              </a:rPr>
              <a:t>như</a:t>
            </a:r>
            <a:r>
              <a:rPr sz="2800" b="1" dirty="0">
                <a:ea typeface="Arial" panose="020B0604020202020204" pitchFamily="34" charset="0"/>
              </a:rPr>
              <a:t> </a:t>
            </a:r>
            <a:r>
              <a:rPr sz="2800" b="1" dirty="0" err="1">
                <a:ea typeface="Arial" panose="020B0604020202020204" pitchFamily="34" charset="0"/>
              </a:rPr>
              <a:t>thế</a:t>
            </a:r>
            <a:r>
              <a:rPr sz="2800" b="1" dirty="0">
                <a:ea typeface="Arial" panose="020B0604020202020204" pitchFamily="34" charset="0"/>
              </a:rPr>
              <a:t> </a:t>
            </a:r>
            <a:r>
              <a:rPr sz="2800" b="1" dirty="0" err="1">
                <a:ea typeface="Arial" panose="020B0604020202020204" pitchFamily="34" charset="0"/>
              </a:rPr>
              <a:t>nào</a:t>
            </a:r>
            <a:r>
              <a:rPr sz="2800" b="1" dirty="0">
                <a:ea typeface="Arial" panose="020B0604020202020204" pitchFamily="34" charset="0"/>
              </a:rPr>
              <a:t>?</a:t>
            </a:r>
          </a:p>
        </p:txBody>
      </p:sp>
      <p:graphicFrame>
        <p:nvGraphicFramePr>
          <p:cNvPr id="13" name="Content Placeholder 3">
            <a:hlinkClick r:id="" action="ppaction://ole?verb=0"/>
          </p:cNvPr>
          <p:cNvGraphicFramePr>
            <a:graphicFrameLocks noGrp="1" noChangeAspect="1"/>
          </p:cNvGraphicFramePr>
          <p:nvPr>
            <p:ph/>
          </p:nvPr>
        </p:nvGraphicFramePr>
        <p:xfrm>
          <a:off x="1582527" y="1753948"/>
          <a:ext cx="914400" cy="1130935"/>
        </p:xfrm>
        <a:graphic>
          <a:graphicData uri="http://schemas.openxmlformats.org/presentationml/2006/ole">
            <mc:AlternateContent xmlns:mc="http://schemas.openxmlformats.org/markup-compatibility/2006">
              <mc:Choice xmlns:v="urn:schemas-microsoft-com:vml" Requires="v">
                <p:oleObj spid="_x0000_s6293" r:id="rId3" imgW="914400" imgH="215900" progId="Equation.KSEE3">
                  <p:embed/>
                </p:oleObj>
              </mc:Choice>
              <mc:Fallback>
                <p:oleObj r:id="rId3" imgW="914400" imgH="215900" progId="Equation.KSEE3">
                  <p:embed/>
                  <p:pic>
                    <p:nvPicPr>
                      <p:cNvPr id="0" name="Picture 6242"/>
                      <p:cNvPicPr/>
                      <p:nvPr/>
                    </p:nvPicPr>
                    <p:blipFill>
                      <a:blip r:embed="rId4"/>
                      <a:stretch>
                        <a:fillRect/>
                      </a:stretch>
                    </p:blipFill>
                    <p:spPr>
                      <a:xfrm>
                        <a:off x="1582527" y="1753948"/>
                        <a:ext cx="914400" cy="1130935"/>
                      </a:xfrm>
                      <a:prstGeom prst="rect">
                        <a:avLst/>
                      </a:prstGeom>
                    </p:spPr>
                  </p:pic>
                </p:oleObj>
              </mc:Fallback>
            </mc:AlternateContent>
          </a:graphicData>
        </a:graphic>
      </p:graphicFrame>
      <p:sp>
        <p:nvSpPr>
          <p:cNvPr id="15" name="Text Box 76823"/>
          <p:cNvSpPr txBox="1"/>
          <p:nvPr/>
        </p:nvSpPr>
        <p:spPr>
          <a:xfrm>
            <a:off x="2711184" y="1671512"/>
            <a:ext cx="6847562" cy="1169551"/>
          </a:xfrm>
          <a:prstGeom prst="rect">
            <a:avLst/>
          </a:prstGeom>
          <a:noFill/>
          <a:ln w="9525">
            <a:noFill/>
          </a:ln>
        </p:spPr>
        <p:txBody>
          <a:bodyPr wrap="square">
            <a:spAutoFit/>
          </a:bodyPr>
          <a:lstStyle/>
          <a:p>
            <a:pPr>
              <a:spcBef>
                <a:spcPct val="50000"/>
              </a:spcBef>
            </a:pP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F: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áp</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lưc</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tác</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dụng</a:t>
            </a:r>
            <a:r>
              <a:rPr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lên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mặt</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bị</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ép</a:t>
            </a:r>
            <a:r>
              <a:rPr lang="vi-VN"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a:t>
            </a:r>
            <a:r>
              <a:rPr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đơn vị </a:t>
            </a:r>
            <a:r>
              <a:rPr lang="en-US"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N</a:t>
            </a:r>
            <a:endPar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endParaRPr>
          </a:p>
          <a:p>
            <a:pPr>
              <a:spcBef>
                <a:spcPct val="50000"/>
              </a:spcBef>
            </a:pP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S: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diện</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tích</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a:solidFill>
                  <a:srgbClr val="FF3300"/>
                </a:solidFill>
                <a:latin typeface="Times New Roman" panose="02020603050405020304" pitchFamily="18" charset="0"/>
                <a:ea typeface="Arial" panose="020B0604020202020204" pitchFamily="34" charset="0"/>
                <a:cs typeface="Times New Roman" panose="02020603050405020304" pitchFamily="18" charset="0"/>
              </a:rPr>
              <a:t>bị</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err="1"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ép</a:t>
            </a:r>
            <a:r>
              <a:rPr lang="vi-VN"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a:t>
            </a:r>
            <a:r>
              <a:rPr lang="vi-VN"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đơn vị </a:t>
            </a:r>
            <a:r>
              <a:rPr lang="en-US"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m</a:t>
            </a:r>
            <a:r>
              <a:rPr lang="en-US" sz="2800" b="1" baseline="30000"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2</a:t>
            </a:r>
            <a:r>
              <a:rPr lang="vi-VN" sz="2800" b="1" baseline="30000"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baseline="30000" dirty="0">
              <a:solidFill>
                <a:srgbClr val="FF33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Text Box 76825"/>
          <p:cNvSpPr txBox="1"/>
          <p:nvPr/>
        </p:nvSpPr>
        <p:spPr>
          <a:xfrm>
            <a:off x="3162300" y="3326657"/>
            <a:ext cx="2514600" cy="523220"/>
          </a:xfrm>
          <a:prstGeom prst="rect">
            <a:avLst/>
          </a:prstGeom>
          <a:noFill/>
          <a:ln w="9525">
            <a:noFill/>
          </a:ln>
        </p:spPr>
        <p:txBody>
          <a:bodyPr>
            <a:spAutoFit/>
          </a:bodyPr>
          <a:lstStyle/>
          <a:p>
            <a:pPr>
              <a:spcBef>
                <a:spcPct val="50000"/>
              </a:spcBef>
            </a:pPr>
            <a:r>
              <a:rPr lang="en-US"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 </a:t>
            </a:r>
            <a:r>
              <a:rPr sz="2800" b="1" dirty="0" smtClean="0">
                <a:solidFill>
                  <a:srgbClr val="FF3300"/>
                </a:solidFill>
                <a:latin typeface="Times New Roman" panose="02020603050405020304" pitchFamily="18" charset="0"/>
                <a:ea typeface="Arial" panose="020B0604020202020204" pitchFamily="34" charset="0"/>
                <a:cs typeface="Times New Roman" panose="02020603050405020304" pitchFamily="18" charset="0"/>
              </a:rPr>
              <a:t>1 </a:t>
            </a:r>
            <a:r>
              <a:rPr sz="2800" b="1"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Pa = 1 N/m</a:t>
            </a:r>
            <a:r>
              <a:rPr sz="2800" b="1" baseline="30000" dirty="0">
                <a:solidFill>
                  <a:srgbClr val="FF3300"/>
                </a:solidFill>
                <a:latin typeface="Times New Roman" panose="02020603050405020304" pitchFamily="18" charset="0"/>
                <a:ea typeface="Arial" panose="020B0604020202020204" pitchFamily="34" charset="0"/>
                <a:cs typeface="Times New Roman" panose="02020603050405020304" pitchFamily="18" charset="0"/>
              </a:rPr>
              <a:t>2</a:t>
            </a:r>
          </a:p>
        </p:txBody>
      </p:sp>
      <p:sp>
        <p:nvSpPr>
          <p:cNvPr id="17" name="Text Box 6"/>
          <p:cNvSpPr txBox="1"/>
          <p:nvPr/>
        </p:nvSpPr>
        <p:spPr>
          <a:xfrm>
            <a:off x="2590800" y="2565841"/>
            <a:ext cx="4589334" cy="830997"/>
          </a:xfrm>
          <a:prstGeom prst="rect">
            <a:avLst/>
          </a:prstGeom>
          <a:noFill/>
          <a:ln w="9525">
            <a:noFill/>
          </a:ln>
        </p:spPr>
        <p:txBody>
          <a:bodyPr wrap="square">
            <a:spAutoFit/>
          </a:bodyPr>
          <a:lstStyle/>
          <a:p>
            <a:pPr>
              <a:spcBef>
                <a:spcPct val="50000"/>
              </a:spcBef>
            </a:pPr>
            <a:r>
              <a:rPr lang="en-US" sz="4800" b="1" dirty="0" smtClean="0">
                <a:solidFill>
                  <a:srgbClr val="FF3300"/>
                </a:solidFill>
                <a:latin typeface="VNI-Allegie" charset="0"/>
                <a:ea typeface="Arial" panose="020B0604020202020204" pitchFamily="34" charset="0"/>
              </a:rPr>
              <a:t> </a:t>
            </a:r>
            <a:r>
              <a:rPr lang="vi-VN" sz="2800" b="1" dirty="0" smtClean="0">
                <a:solidFill>
                  <a:srgbClr val="FF3300"/>
                </a:solidFill>
                <a:latin typeface="Times New Roman" panose="02020603050405020304" pitchFamily="18" charset="0"/>
                <a:ea typeface="Arial" panose="020B0604020202020204" pitchFamily="34" charset="0"/>
              </a:rPr>
              <a:t>p: </a:t>
            </a:r>
            <a:r>
              <a:rPr lang="en-US" sz="2800" b="1" dirty="0" smtClean="0">
                <a:solidFill>
                  <a:srgbClr val="FF3300"/>
                </a:solidFill>
                <a:latin typeface="Times New Roman" panose="02020603050405020304" pitchFamily="18" charset="0"/>
                <a:ea typeface="Arial" panose="020B0604020202020204" pitchFamily="34" charset="0"/>
              </a:rPr>
              <a:t>là </a:t>
            </a:r>
            <a:r>
              <a:rPr lang="en-US" sz="2800" b="1" dirty="0" err="1">
                <a:solidFill>
                  <a:srgbClr val="FF3300"/>
                </a:solidFill>
                <a:latin typeface="Times New Roman" panose="02020603050405020304" pitchFamily="18" charset="0"/>
                <a:ea typeface="Arial" panose="020B0604020202020204" pitchFamily="34" charset="0"/>
              </a:rPr>
              <a:t>áp</a:t>
            </a:r>
            <a:r>
              <a:rPr lang="en-US" sz="2800" b="1" dirty="0">
                <a:solidFill>
                  <a:srgbClr val="FF3300"/>
                </a:solidFill>
                <a:latin typeface="Times New Roman" panose="02020603050405020304" pitchFamily="18" charset="0"/>
                <a:ea typeface="Arial" panose="020B0604020202020204" pitchFamily="34" charset="0"/>
              </a:rPr>
              <a:t> </a:t>
            </a:r>
            <a:r>
              <a:rPr lang="en-US" sz="2800" b="1" dirty="0" err="1">
                <a:solidFill>
                  <a:srgbClr val="FF3300"/>
                </a:solidFill>
                <a:latin typeface="Times New Roman" panose="02020603050405020304" pitchFamily="18" charset="0"/>
                <a:ea typeface="Arial" panose="020B0604020202020204" pitchFamily="34" charset="0"/>
              </a:rPr>
              <a:t>suất</a:t>
            </a:r>
            <a:r>
              <a:rPr lang="en-US" sz="4800" b="1" dirty="0">
                <a:solidFill>
                  <a:srgbClr val="FF3300"/>
                </a:solidFill>
                <a:latin typeface="Times New Roman" panose="02020603050405020304" pitchFamily="18" charset="0"/>
                <a:ea typeface="Arial" panose="020B0604020202020204" pitchFamily="34" charset="0"/>
              </a:rPr>
              <a:t> </a:t>
            </a:r>
            <a:r>
              <a:rPr lang="vi-VN" sz="2800" b="1" dirty="0" smtClean="0">
                <a:solidFill>
                  <a:srgbClr val="FF3300"/>
                </a:solidFill>
                <a:latin typeface="Times New Roman" panose="02020603050405020304" pitchFamily="18" charset="0"/>
                <a:ea typeface="Arial" panose="020B0604020202020204" pitchFamily="34" charset="0"/>
              </a:rPr>
              <a:t>đơn vị </a:t>
            </a:r>
            <a:r>
              <a:rPr lang="en-US" sz="2800" b="1" dirty="0" smtClean="0">
                <a:solidFill>
                  <a:srgbClr val="FF3300"/>
                </a:solidFill>
                <a:latin typeface="Times New Roman" panose="02020603050405020304" pitchFamily="18" charset="0"/>
                <a:ea typeface="Arial" panose="020B0604020202020204" pitchFamily="34" charset="0"/>
              </a:rPr>
              <a:t>N/m</a:t>
            </a:r>
            <a:r>
              <a:rPr lang="en-US" sz="2800" b="1" baseline="30000" dirty="0" smtClean="0">
                <a:solidFill>
                  <a:srgbClr val="FF3300"/>
                </a:solidFill>
                <a:latin typeface="Times New Roman" panose="02020603050405020304" pitchFamily="18" charset="0"/>
                <a:ea typeface="Arial" panose="020B0604020202020204" pitchFamily="34" charset="0"/>
              </a:rPr>
              <a:t>2</a:t>
            </a:r>
            <a:r>
              <a:rPr lang="en-US" sz="2800" b="1" dirty="0" smtClean="0">
                <a:solidFill>
                  <a:srgbClr val="FF3300"/>
                </a:solidFill>
                <a:latin typeface="Times New Roman" panose="02020603050405020304" pitchFamily="18" charset="0"/>
                <a:ea typeface="Arial" panose="020B0604020202020204" pitchFamily="34" charset="0"/>
              </a:rPr>
              <a:t> </a:t>
            </a:r>
            <a:endParaRPr lang="en-US" sz="2800" b="1" dirty="0">
              <a:solidFill>
                <a:srgbClr val="FF3300"/>
              </a:solidFill>
              <a:latin typeface="Times New Roman" panose="02020603050405020304" pitchFamily="18" charset="0"/>
              <a:ea typeface="Arial" panose="020B0604020202020204" pitchFamily="34" charset="0"/>
            </a:endParaRPr>
          </a:p>
        </p:txBody>
      </p:sp>
      <p:sp>
        <p:nvSpPr>
          <p:cNvPr id="18" name="Rectangle 17"/>
          <p:cNvSpPr/>
          <p:nvPr/>
        </p:nvSpPr>
        <p:spPr>
          <a:xfrm>
            <a:off x="990600" y="2037621"/>
            <a:ext cx="914402" cy="584775"/>
          </a:xfrm>
          <a:prstGeom prst="rect">
            <a:avLst/>
          </a:prstGeom>
        </p:spPr>
        <p:txBody>
          <a:bodyPr wrap="square">
            <a:spAutoFit/>
          </a:bodyPr>
          <a:lstStyle/>
          <a:p>
            <a:pPr lvl="0" algn="just" eaLnBrk="0" fontAlgn="base" hangingPunct="0">
              <a:spcBef>
                <a:spcPct val="0"/>
              </a:spcBef>
              <a:spcAft>
                <a:spcPct val="0"/>
              </a:spcAft>
            </a:pP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vi-VN" sz="3200" dirty="0" smtClean="0">
                <a:latin typeface="Amazone" pitchFamily="66" charset="0"/>
                <a:ea typeface="Times New Roman" panose="02020603050405020304" pitchFamily="18" charset="0"/>
                <a:cs typeface="Times New Roman" panose="02020603050405020304" pitchFamily="18" charset="0"/>
              </a:rPr>
              <a:t> </a:t>
            </a:r>
            <a:r>
              <a:rPr lang="en-US" sz="3200" dirty="0" smtClean="0">
                <a:latin typeface="Amazone" pitchFamily="66" charset="0"/>
                <a:ea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p>
        </p:txBody>
      </p:sp>
      <p:graphicFrame>
        <p:nvGraphicFramePr>
          <p:cNvPr id="14" name="Content Placeholder 3">
            <a:hlinkClick r:id="" action="ppaction://ole?verb=0"/>
          </p:cNvPr>
          <p:cNvGraphicFramePr>
            <a:graphicFrameLocks noGrp="1" noChangeAspect="1"/>
          </p:cNvGraphicFramePr>
          <p:nvPr>
            <p:ph/>
          </p:nvPr>
        </p:nvGraphicFramePr>
        <p:xfrm>
          <a:off x="1079479" y="4953000"/>
          <a:ext cx="914400" cy="1130935"/>
        </p:xfrm>
        <a:graphic>
          <a:graphicData uri="http://schemas.openxmlformats.org/presentationml/2006/ole">
            <mc:AlternateContent xmlns:mc="http://schemas.openxmlformats.org/markup-compatibility/2006">
              <mc:Choice xmlns:v="urn:schemas-microsoft-com:vml" Requires="v">
                <p:oleObj spid="_x0000_s6294" r:id="rId5" imgW="914400" imgH="215900" progId="Equation.KSEE3">
                  <p:embed/>
                </p:oleObj>
              </mc:Choice>
              <mc:Fallback>
                <p:oleObj r:id="rId5" imgW="914400" imgH="215900" progId="Equation.KSEE3">
                  <p:embed/>
                  <p:pic>
                    <p:nvPicPr>
                      <p:cNvPr id="0" name="Content Placeholder 3">
                        <a:hlinkClick r:id="" action="ppaction://ole?verb=0"/>
                      </p:cNvPr>
                      <p:cNvPicPr/>
                      <p:nvPr/>
                    </p:nvPicPr>
                    <p:blipFill>
                      <a:blip r:embed="rId4"/>
                      <a:stretch>
                        <a:fillRect/>
                      </a:stretch>
                    </p:blipFill>
                    <p:spPr>
                      <a:xfrm>
                        <a:off x="1079479" y="4953000"/>
                        <a:ext cx="914400" cy="1130935"/>
                      </a:xfrm>
                      <a:prstGeom prst="rect">
                        <a:avLst/>
                      </a:prstGeom>
                    </p:spPr>
                  </p:pic>
                </p:oleObj>
              </mc:Fallback>
            </mc:AlternateContent>
          </a:graphicData>
        </a:graphic>
      </p:graphicFrame>
      <p:sp>
        <p:nvSpPr>
          <p:cNvPr id="21" name="Rectangle 20"/>
          <p:cNvSpPr/>
          <p:nvPr/>
        </p:nvSpPr>
        <p:spPr>
          <a:xfrm>
            <a:off x="302883" y="5247664"/>
            <a:ext cx="914402" cy="584775"/>
          </a:xfrm>
          <a:prstGeom prst="rect">
            <a:avLst/>
          </a:prstGeom>
        </p:spPr>
        <p:txBody>
          <a:bodyPr wrap="square">
            <a:spAutoFit/>
          </a:bodyPr>
          <a:lstStyle/>
          <a:p>
            <a:pPr lvl="0" algn="just" eaLnBrk="0" fontAlgn="base" hangingPunct="0">
              <a:spcBef>
                <a:spcPct val="0"/>
              </a:spcBef>
              <a:spcAft>
                <a:spcPct val="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p = </a:t>
            </a:r>
          </a:p>
        </p:txBody>
      </p:sp>
      <p:sp>
        <p:nvSpPr>
          <p:cNvPr id="23" name="Text Box 76825"/>
          <p:cNvSpPr txBox="1"/>
          <p:nvPr/>
        </p:nvSpPr>
        <p:spPr>
          <a:xfrm>
            <a:off x="1766023" y="5257800"/>
            <a:ext cx="2538592" cy="584775"/>
          </a:xfrm>
          <a:prstGeom prst="rect">
            <a:avLst/>
          </a:prstGeom>
          <a:noFill/>
          <a:ln w="9525">
            <a:noFill/>
          </a:ln>
        </p:spPr>
        <p:txBody>
          <a:bodyPr wrap="square">
            <a:spAutoFit/>
          </a:bodyPr>
          <a:lstStyle/>
          <a:p>
            <a:pPr>
              <a:spcBef>
                <a:spcPct val="50000"/>
              </a:spcBef>
            </a:pPr>
            <a:r>
              <a:rPr 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=&gt; </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F</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a:t>
            </a:r>
            <a:endParaRPr sz="3200" b="1" baseline="30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4" name="Rectangle 23"/>
          <p:cNvSpPr/>
          <p:nvPr/>
        </p:nvSpPr>
        <p:spPr>
          <a:xfrm>
            <a:off x="3117859" y="5134902"/>
            <a:ext cx="1079481" cy="830997"/>
          </a:xfrm>
          <a:prstGeom prst="rect">
            <a:avLst/>
          </a:prstGeom>
        </p:spPr>
        <p:txBody>
          <a:bodyPr wrap="square">
            <a:spAutoFit/>
          </a:bodyPr>
          <a:lstStyle/>
          <a:p>
            <a:pPr lvl="0" algn="just" eaLnBrk="0" fontAlgn="base" hangingPunct="0">
              <a:spcBef>
                <a:spcPct val="0"/>
              </a:spcBef>
              <a:spcAft>
                <a:spcPct val="0"/>
              </a:spcAft>
            </a:pP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vi-VN" sz="4800" dirty="0" smtClean="0">
                <a:latin typeface="Vni 03 LinotypeZapfino Three" pitchFamily="2" charset="2"/>
                <a:ea typeface="Times New Roman" panose="02020603050405020304" pitchFamily="18" charset="0"/>
                <a:cs typeface="Times New Roman" panose="02020603050405020304" pitchFamily="18" charset="0"/>
              </a:rPr>
              <a:t>.</a:t>
            </a:r>
            <a:r>
              <a:rPr lang="vi-VN" sz="32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5" name="Text Box 76825"/>
          <p:cNvSpPr txBox="1"/>
          <p:nvPr/>
        </p:nvSpPr>
        <p:spPr>
          <a:xfrm>
            <a:off x="1700017" y="5842575"/>
            <a:ext cx="2538592" cy="584775"/>
          </a:xfrm>
          <a:prstGeom prst="rect">
            <a:avLst/>
          </a:prstGeom>
          <a:noFill/>
          <a:ln w="9525">
            <a:noFill/>
          </a:ln>
        </p:spPr>
        <p:txBody>
          <a:bodyPr wrap="square">
            <a:spAutoFit/>
          </a:bodyPr>
          <a:lstStyle/>
          <a:p>
            <a:pPr>
              <a:spcBef>
                <a:spcPct val="50000"/>
              </a:spcBef>
            </a:pPr>
            <a:r>
              <a:rPr 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=&gt; </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S</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 =</a:t>
            </a:r>
            <a:endParaRPr sz="3200" b="1" baseline="300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6" name="Content Placeholder 3">
            <a:hlinkClick r:id="" action="ppaction://ole?verb=0"/>
          </p:cNvPr>
          <p:cNvGraphicFramePr>
            <a:graphicFrameLocks noGrp="1" noChangeAspect="1"/>
          </p:cNvGraphicFramePr>
          <p:nvPr>
            <p:ph/>
            <p:extLst>
              <p:ext uri="{D42A27DB-BD31-4B8C-83A1-F6EECF244321}">
                <p14:modId xmlns:p14="http://schemas.microsoft.com/office/powerpoint/2010/main" val="3166291957"/>
              </p:ext>
            </p:extLst>
          </p:nvPr>
        </p:nvGraphicFramePr>
        <p:xfrm>
          <a:off x="3174483" y="5687172"/>
          <a:ext cx="914400" cy="1130935"/>
        </p:xfrm>
        <a:graphic>
          <a:graphicData uri="http://schemas.openxmlformats.org/presentationml/2006/ole">
            <mc:AlternateContent xmlns:mc="http://schemas.openxmlformats.org/markup-compatibility/2006">
              <mc:Choice xmlns:v="urn:schemas-microsoft-com:vml" Requires="v">
                <p:oleObj spid="_x0000_s6295" r:id="rId6" imgW="914400" imgH="215900" progId="Equation.KSEE3">
                  <p:embed/>
                </p:oleObj>
              </mc:Choice>
              <mc:Fallback>
                <p:oleObj r:id="rId6" imgW="914400" imgH="215900" progId="Equation.KSEE3">
                  <p:embed/>
                  <p:pic>
                    <p:nvPicPr>
                      <p:cNvPr id="0" name="Content Placeholder 3">
                        <a:hlinkClick r:id="" action="ppaction://ole?verb=0"/>
                      </p:cNvPr>
                      <p:cNvPicPr/>
                      <p:nvPr/>
                    </p:nvPicPr>
                    <p:blipFill>
                      <a:blip r:embed="rId4"/>
                      <a:stretch>
                        <a:fillRect/>
                      </a:stretch>
                    </p:blipFill>
                    <p:spPr>
                      <a:xfrm>
                        <a:off x="3174483" y="5687172"/>
                        <a:ext cx="914400" cy="1130935"/>
                      </a:xfrm>
                      <a:prstGeom prst="rect">
                        <a:avLst/>
                      </a:prstGeom>
                    </p:spPr>
                  </p:pic>
                </p:oleObj>
              </mc:Fallback>
            </mc:AlternateContent>
          </a:graphicData>
        </a:graphic>
      </p:graphicFrame>
      <p:sp>
        <p:nvSpPr>
          <p:cNvPr id="4" name="Rectangle 3"/>
          <p:cNvSpPr/>
          <p:nvPr/>
        </p:nvSpPr>
        <p:spPr>
          <a:xfrm>
            <a:off x="3191954" y="6320879"/>
            <a:ext cx="691636" cy="45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anose="02020603050405020304" pitchFamily="18" charset="0"/>
                <a:cs typeface="Times New Roman" panose="02020603050405020304" pitchFamily="18" charset="0"/>
              </a:rPr>
              <a:t>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0" y="1328288"/>
            <a:ext cx="8305507" cy="523220"/>
          </a:xfrm>
          <a:prstGeom prst="rect">
            <a:avLst/>
          </a:prstGeom>
          <a:noFill/>
          <a:ln w="9525">
            <a:noFill/>
          </a:ln>
        </p:spPr>
        <p:txBody>
          <a:bodyPr wrap="square">
            <a:spAutoFit/>
          </a:bodyPr>
          <a:lstStyle/>
          <a:p>
            <a:pPr>
              <a:spcBef>
                <a:spcPct val="50000"/>
              </a:spcBef>
            </a:pPr>
            <a:r>
              <a:rPr lang="vi-VN" sz="2800" b="1" dirty="0" smtClean="0">
                <a:latin typeface="Arial" panose="020B0604020202020204" pitchFamily="34" charset="0"/>
                <a:ea typeface="Arial" panose="020B0604020202020204" pitchFamily="34" charset="0"/>
              </a:rPr>
              <a:t>Công thức tính áp suất</a:t>
            </a:r>
            <a:r>
              <a:rPr sz="2800" b="1" dirty="0" smtClean="0">
                <a:latin typeface="Arial" panose="020B0604020202020204" pitchFamily="34" charset="0"/>
                <a:ea typeface="Arial" panose="020B0604020202020204" pitchFamily="34" charset="0"/>
              </a:rPr>
              <a:t>?</a:t>
            </a:r>
            <a:endParaRPr sz="2800" b="1" dirty="0">
              <a:latin typeface="Arial" panose="020B0604020202020204" pitchFamily="34" charset="0"/>
              <a:ea typeface="Arial" panose="020B0604020202020204" pitchFamily="34" charset="0"/>
            </a:endParaRPr>
          </a:p>
        </p:txBody>
      </p:sp>
      <p:pic>
        <p:nvPicPr>
          <p:cNvPr id="27" name="Picture 11" descr="http://bgstrialofgod.files.wordpress.com/2012/04/blase-pasca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4041" y="3695672"/>
            <a:ext cx="2291741" cy="212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8945"/>
          <p:cNvSpPr>
            <a:spLocks noChangeArrowheads="1"/>
          </p:cNvSpPr>
          <p:nvPr/>
        </p:nvSpPr>
        <p:spPr bwMode="auto">
          <a:xfrm>
            <a:off x="374659" y="3813271"/>
            <a:ext cx="61086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en-US" altLang="en-US" sz="2000" b="1" dirty="0" err="1"/>
              <a:t>Ông</a:t>
            </a:r>
            <a:r>
              <a:rPr lang="vi-VN" altLang="en-US" sz="2000" b="1" dirty="0"/>
              <a:t> không chỉ là một nhà toán học thiên tài, Pascal còn là một nhà vật lí học nổi tiếng, nhà văn và là nhà tư tưởng lớn. Ông được coi là một trong những nhà bác học lớn của nhân loại</a:t>
            </a:r>
            <a:r>
              <a:rPr lang="vi-VN" altLang="en-US" sz="2000" b="1" dirty="0" smtClean="0"/>
              <a:t>.</a:t>
            </a:r>
            <a:endParaRPr lang="vi-VN" altLang="en-US" sz="2000" b="1"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2000"/>
                                        <p:tgtEl>
                                          <p:spTgt spid="21"/>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circle(in)">
                                      <p:cBhvr>
                                        <p:cTn id="53" dur="2000"/>
                                        <p:tgtEl>
                                          <p:spTgt spid="2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ircle(in)">
                                      <p:cBhvr>
                                        <p:cTn id="63" dur="2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circle(in)">
                                      <p:cBhvr>
                                        <p:cTn id="68" dur="2000"/>
                                        <p:tgtEl>
                                          <p:spTgt spid="4"/>
                                        </p:tgtEl>
                                      </p:cBhvr>
                                    </p:animEffect>
                                  </p:childTnLst>
                                </p:cTn>
                              </p:par>
                              <p:par>
                                <p:cTn id="69" presetID="6" presetClass="entr" presetSubtype="16"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circle(in)">
                                      <p:cBhvr>
                                        <p:cTn id="7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21" grpId="0"/>
      <p:bldP spid="24" grpId="0"/>
      <p:bldP spid="25" grpId="0"/>
      <p:bldP spid="4"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Rectangle 7"/>
          <p:cNvSpPr>
            <a:spLocks noGrp="1" noChangeArrowheads="1"/>
          </p:cNvSpPr>
          <p:nvPr>
            <p:ph idx="4294967295"/>
          </p:nvPr>
        </p:nvSpPr>
        <p:spPr>
          <a:xfrm>
            <a:off x="215900" y="109423"/>
            <a:ext cx="8435975" cy="1008063"/>
          </a:xfrm>
        </p:spPr>
        <p:txBody>
          <a:bodyPr rtlCol="0">
            <a:normAutofit fontScale="32500" lnSpcReduction="20000"/>
          </a:bodyPr>
          <a:lstStyle/>
          <a:p>
            <a:pPr eaLnBrk="1" fontAlgn="auto" hangingPunct="1">
              <a:spcAft>
                <a:spcPts val="0"/>
              </a:spcAft>
              <a:buFontTx/>
              <a:buNone/>
              <a:defRPr/>
            </a:pPr>
            <a:r>
              <a:rPr lang="en-US" sz="11200" b="1" i="1" dirty="0" smtClean="0">
                <a:solidFill>
                  <a:srgbClr val="FF0000"/>
                </a:solidFill>
                <a:latin typeface="Times New Roman" panose="02020603050405020304" pitchFamily="18" charset="0"/>
                <a:cs typeface="Times New Roman" panose="02020603050405020304" pitchFamily="18" charset="0"/>
              </a:rPr>
              <a:t> </a:t>
            </a:r>
            <a:r>
              <a:rPr lang="vi-VN" sz="9600" b="1" i="1" dirty="0" smtClean="0">
                <a:latin typeface="Times New Roman" panose="02020603050405020304" pitchFamily="18" charset="0"/>
                <a:cs typeface="Times New Roman" panose="02020603050405020304" pitchFamily="18" charset="0"/>
              </a:rPr>
              <a:t>Dựa vào nguyên tắc nào để làm tăng, giảm áp suất? </a:t>
            </a:r>
          </a:p>
        </p:txBody>
      </p:sp>
      <p:sp>
        <p:nvSpPr>
          <p:cNvPr id="77832" name="Oval 8"/>
          <p:cNvSpPr>
            <a:spLocks noChangeArrowheads="1"/>
          </p:cNvSpPr>
          <p:nvPr/>
        </p:nvSpPr>
        <p:spPr bwMode="auto">
          <a:xfrm>
            <a:off x="215900" y="3284538"/>
            <a:ext cx="2555875" cy="865187"/>
          </a:xfrm>
          <a:prstGeom prst="ellipse">
            <a:avLst/>
          </a:prstGeom>
          <a:solidFill>
            <a:srgbClr val="FFFF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Tăng</a:t>
            </a: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suất</a:t>
            </a:r>
            <a:endPar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843" name="AutoShape 19"/>
          <p:cNvSpPr>
            <a:spLocks noChangeArrowheads="1"/>
          </p:cNvSpPr>
          <p:nvPr/>
        </p:nvSpPr>
        <p:spPr bwMode="auto">
          <a:xfrm>
            <a:off x="2684463" y="3705225"/>
            <a:ext cx="1295400" cy="144463"/>
          </a:xfrm>
          <a:prstGeom prst="leftArrow">
            <a:avLst>
              <a:gd name="adj1" fmla="val 50000"/>
              <a:gd name="adj2" fmla="val 224175"/>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847" name="AutoShape 23"/>
          <p:cNvSpPr>
            <a:spLocks noChangeArrowheads="1"/>
          </p:cNvSpPr>
          <p:nvPr/>
        </p:nvSpPr>
        <p:spPr bwMode="auto">
          <a:xfrm rot="-1593903">
            <a:off x="2735263" y="3322638"/>
            <a:ext cx="1295400" cy="144462"/>
          </a:xfrm>
          <a:prstGeom prst="leftArrow">
            <a:avLst>
              <a:gd name="adj1" fmla="val 50000"/>
              <a:gd name="adj2" fmla="val 224177"/>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848" name="AutoShape 24"/>
          <p:cNvSpPr>
            <a:spLocks noChangeArrowheads="1"/>
          </p:cNvSpPr>
          <p:nvPr/>
        </p:nvSpPr>
        <p:spPr bwMode="auto">
          <a:xfrm rot="1593903" flipV="1">
            <a:off x="2698750" y="4083050"/>
            <a:ext cx="1295400" cy="144463"/>
          </a:xfrm>
          <a:prstGeom prst="leftArrow">
            <a:avLst>
              <a:gd name="adj1" fmla="val 50000"/>
              <a:gd name="adj2" fmla="val 224175"/>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7849" name="Rectangle 25"/>
          <p:cNvSpPr>
            <a:spLocks noChangeArrowheads="1"/>
          </p:cNvSpPr>
          <p:nvPr/>
        </p:nvSpPr>
        <p:spPr bwMode="auto">
          <a:xfrm>
            <a:off x="3994151" y="2910113"/>
            <a:ext cx="4033837" cy="576263"/>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Tăng</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F,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giữ</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S</a:t>
            </a:r>
          </a:p>
        </p:txBody>
      </p:sp>
      <p:sp>
        <p:nvSpPr>
          <p:cNvPr id="77851" name="Rectangle 27"/>
          <p:cNvSpPr>
            <a:spLocks noChangeArrowheads="1"/>
          </p:cNvSpPr>
          <p:nvPr/>
        </p:nvSpPr>
        <p:spPr bwMode="auto">
          <a:xfrm>
            <a:off x="3994150" y="3573463"/>
            <a:ext cx="4033838" cy="576262"/>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Times New Roman" panose="02020603050405020304" pitchFamily="18" charset="0"/>
              </a:rPr>
              <a:t>Giữ nguyên F, giảm S</a:t>
            </a:r>
          </a:p>
        </p:txBody>
      </p:sp>
      <p:sp>
        <p:nvSpPr>
          <p:cNvPr id="77852" name="Rectangle 28"/>
          <p:cNvSpPr>
            <a:spLocks noChangeArrowheads="1"/>
          </p:cNvSpPr>
          <p:nvPr/>
        </p:nvSpPr>
        <p:spPr bwMode="auto">
          <a:xfrm>
            <a:off x="3994150" y="4221163"/>
            <a:ext cx="4033838" cy="576262"/>
          </a:xfrm>
          <a:prstGeom prst="rect">
            <a:avLst/>
          </a:prstGeom>
          <a:gradFill rotWithShape="1">
            <a:gsLst>
              <a:gs pos="0">
                <a:srgbClr val="FFFF99"/>
              </a:gs>
              <a:gs pos="50000">
                <a:schemeClr val="bg1"/>
              </a:gs>
              <a:gs pos="100000">
                <a:srgbClr val="FFFF99"/>
              </a:gs>
            </a:gsLst>
            <a:lin ang="5400000" scaled="1"/>
          </a:gra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Times New Roman" panose="02020603050405020304" pitchFamily="18" charset="0"/>
              </a:rPr>
              <a:t>Tăng F đồng thời</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Times New Roman" panose="02020603050405020304" pitchFamily="18" charset="0"/>
              </a:rPr>
              <a:t>giảm S</a:t>
            </a:r>
          </a:p>
        </p:txBody>
      </p:sp>
      <p:sp>
        <p:nvSpPr>
          <p:cNvPr id="20" name="Rectangle 19"/>
          <p:cNvSpPr/>
          <p:nvPr/>
        </p:nvSpPr>
        <p:spPr>
          <a:xfrm>
            <a:off x="270226" y="863269"/>
            <a:ext cx="5077069"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Áp</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suất</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phụ</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thuộc</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vào</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áp</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lực</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và</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diện</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tích</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en-US" sz="2800" b="1" i="0" u="none" strike="noStrike" kern="0" cap="none" spc="0" normalizeH="0" baseline="0" noProof="0" dirty="0" err="1" smtClean="0">
                <a:ln>
                  <a:noFill/>
                </a:ln>
                <a:solidFill>
                  <a:srgbClr val="FF0000"/>
                </a:solidFill>
                <a:effectLst/>
                <a:uLnTx/>
                <a:uFillTx/>
                <a:latin typeface="Arial" panose="020B0604020202020204"/>
                <a:ea typeface="+mn-ea"/>
                <a:cs typeface="+mn-cs"/>
              </a:rPr>
              <a:t>bị</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 </a:t>
            </a:r>
            <a:r>
              <a:rPr kumimoji="0" lang="vi-VN" sz="2800" b="1" i="0" u="none" strike="noStrike" kern="0" cap="none" spc="0" normalizeH="0" baseline="0" noProof="0" dirty="0" smtClean="0">
                <a:ln>
                  <a:noFill/>
                </a:ln>
                <a:solidFill>
                  <a:srgbClr val="FF0000"/>
                </a:solidFill>
                <a:effectLst/>
                <a:uLnTx/>
                <a:uFillTx/>
                <a:latin typeface="Arial" panose="020B0604020202020204"/>
                <a:ea typeface="+mn-ea"/>
                <a:cs typeface="+mn-cs"/>
              </a:rPr>
              <a:t>ép</a:t>
            </a:r>
            <a:r>
              <a:rPr kumimoji="0" lang="en-US" sz="2800" b="1" i="0" u="none" strike="noStrike" kern="0" cap="none" spc="0" normalizeH="0" baseline="0" noProof="0" dirty="0" smtClean="0">
                <a:ln>
                  <a:noFill/>
                </a:ln>
                <a:solidFill>
                  <a:srgbClr val="FF0000"/>
                </a:solidFill>
                <a:effectLst/>
                <a:uLnTx/>
                <a:uFillTx/>
                <a:latin typeface="Arial" panose="020B0604020202020204"/>
                <a:ea typeface="+mn-ea"/>
                <a:cs typeface="+mn-cs"/>
              </a:rPr>
              <a:t>.</a:t>
            </a:r>
            <a:endParaRPr kumimoji="0" lang="en-US" sz="2800" b="1" i="0" u="none" strike="noStrike" kern="0" cap="none" spc="0" normalizeH="0" baseline="0" noProof="0" dirty="0" smtClean="0">
              <a:ln>
                <a:noFill/>
              </a:ln>
              <a:solidFill>
                <a:srgbClr val="FF0000"/>
              </a:solidFill>
              <a:effectLst/>
              <a:uLnTx/>
              <a:uFillTx/>
            </a:endParaRPr>
          </a:p>
        </p:txBody>
      </p:sp>
      <p:sp>
        <p:nvSpPr>
          <p:cNvPr id="26" name="AutoShape 32"/>
          <p:cNvSpPr>
            <a:spLocks noChangeArrowheads="1"/>
          </p:cNvSpPr>
          <p:nvPr/>
        </p:nvSpPr>
        <p:spPr bwMode="auto">
          <a:xfrm rot="12221857" flipH="1" flipV="1">
            <a:off x="2659665" y="6340636"/>
            <a:ext cx="1391064" cy="144463"/>
          </a:xfrm>
          <a:prstGeom prst="leftArrow">
            <a:avLst>
              <a:gd name="adj1" fmla="val 50000"/>
              <a:gd name="adj2" fmla="val 224176"/>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03856" y="1832895"/>
            <a:ext cx="5243439" cy="1077218"/>
          </a:xfrm>
          <a:prstGeom prst="rect">
            <a:avLst/>
          </a:prstGeom>
        </p:spPr>
        <p:txBody>
          <a:bodyPr wrap="square">
            <a:spAutoFit/>
          </a:bodyPr>
          <a:lstStyle/>
          <a:p>
            <a:pPr marL="342900" lvl="0" indent="-342900" rtl="0" fontAlgn="auto">
              <a:spcBef>
                <a:spcPct val="20000"/>
              </a:spcBef>
              <a:spcAft>
                <a:spcPts val="0"/>
              </a:spcAft>
              <a:defRPr/>
            </a:pPr>
            <a:r>
              <a:rPr lang="en-US" sz="3200" b="1" i="1" kern="0" dirty="0">
                <a:solidFill>
                  <a:srgbClr val="000000"/>
                </a:solidFill>
                <a:latin typeface="Times New Roman" panose="02020603050405020304" pitchFamily="18" charset="0"/>
                <a:ea typeface="+mn-ea"/>
                <a:cs typeface="Times New Roman" panose="02020603050405020304" pitchFamily="18" charset="0"/>
              </a:rPr>
              <a:t>N</a:t>
            </a:r>
            <a:r>
              <a:rPr lang="vi-VN" sz="3200" b="1" i="1" kern="0" dirty="0">
                <a:solidFill>
                  <a:srgbClr val="000000"/>
                </a:solidFill>
                <a:latin typeface="Times New Roman" panose="02020603050405020304" pitchFamily="18" charset="0"/>
                <a:ea typeface="+mn-ea"/>
                <a:cs typeface="Times New Roman" panose="02020603050405020304" pitchFamily="18" charset="0"/>
              </a:rPr>
              <a:t>ê</a:t>
            </a:r>
            <a:r>
              <a:rPr lang="en-US" sz="3200" b="1" i="1" kern="0" dirty="0">
                <a:solidFill>
                  <a:srgbClr val="000000"/>
                </a:solidFill>
                <a:latin typeface="Times New Roman" panose="02020603050405020304" pitchFamily="18" charset="0"/>
                <a:ea typeface="+mn-ea"/>
                <a:cs typeface="Times New Roman" panose="02020603050405020304" pitchFamily="18" charset="0"/>
              </a:rPr>
              <a:t>u c</a:t>
            </a:r>
            <a:r>
              <a:rPr lang="vi-VN" sz="3200" b="1" i="1" kern="0" dirty="0">
                <a:solidFill>
                  <a:srgbClr val="000000"/>
                </a:solidFill>
                <a:latin typeface="Times New Roman" panose="02020603050405020304" pitchFamily="18" charset="0"/>
                <a:ea typeface="+mn-ea"/>
                <a:cs typeface="Times New Roman" panose="02020603050405020304" pitchFamily="18" charset="0"/>
              </a:rPr>
              <a:t>ác</a:t>
            </a:r>
            <a:r>
              <a:rPr lang="en-US" sz="3200" b="1" i="1" kern="0" dirty="0">
                <a:solidFill>
                  <a:srgbClr val="000000"/>
                </a:solidFill>
                <a:latin typeface="Times New Roman" panose="02020603050405020304" pitchFamily="18" charset="0"/>
                <a:ea typeface="+mn-ea"/>
                <a:cs typeface="Times New Roman" panose="02020603050405020304" pitchFamily="18" charset="0"/>
              </a:rPr>
              <a:t> c</a:t>
            </a:r>
            <a:r>
              <a:rPr lang="vi-VN" sz="3200" b="1" i="1" kern="0" dirty="0">
                <a:solidFill>
                  <a:srgbClr val="000000"/>
                </a:solidFill>
                <a:latin typeface="Times New Roman" panose="02020603050405020304" pitchFamily="18" charset="0"/>
                <a:ea typeface="+mn-ea"/>
                <a:cs typeface="Times New Roman" panose="02020603050405020304" pitchFamily="18" charset="0"/>
              </a:rPr>
              <a:t>ách</a:t>
            </a:r>
            <a:r>
              <a:rPr lang="en-US" sz="3200" b="1" i="1" kern="0" dirty="0">
                <a:solidFill>
                  <a:srgbClr val="000000"/>
                </a:solidFill>
                <a:latin typeface="Times New Roman" panose="02020603050405020304" pitchFamily="18" charset="0"/>
                <a:ea typeface="+mn-ea"/>
                <a:cs typeface="Times New Roman" panose="02020603050405020304" pitchFamily="18" charset="0"/>
              </a:rPr>
              <a:t> l</a:t>
            </a:r>
            <a:r>
              <a:rPr lang="vi-VN" sz="3200" b="1" i="1" kern="0" dirty="0">
                <a:solidFill>
                  <a:srgbClr val="000000"/>
                </a:solidFill>
                <a:latin typeface="Times New Roman" panose="02020603050405020304" pitchFamily="18" charset="0"/>
                <a:ea typeface="+mn-ea"/>
                <a:cs typeface="Times New Roman" panose="02020603050405020304" pitchFamily="18" charset="0"/>
              </a:rPr>
              <a:t>àm</a:t>
            </a:r>
            <a:r>
              <a:rPr lang="en-US" sz="3200" b="1" i="1" kern="0" dirty="0">
                <a:solidFill>
                  <a:srgbClr val="000000"/>
                </a:solidFill>
                <a:latin typeface="Times New Roman" panose="02020603050405020304" pitchFamily="18" charset="0"/>
                <a:ea typeface="+mn-ea"/>
                <a:cs typeface="Times New Roman" panose="02020603050405020304" pitchFamily="18" charset="0"/>
              </a:rPr>
              <a:t> t</a:t>
            </a:r>
            <a:r>
              <a:rPr lang="vi-VN" sz="3200" b="1" i="1" kern="0" dirty="0">
                <a:solidFill>
                  <a:srgbClr val="000000"/>
                </a:solidFill>
                <a:latin typeface="Times New Roman" panose="02020603050405020304" pitchFamily="18" charset="0"/>
                <a:ea typeface="+mn-ea"/>
                <a:cs typeface="Times New Roman" panose="02020603050405020304" pitchFamily="18" charset="0"/>
              </a:rPr>
              <a:t>ă</a:t>
            </a:r>
            <a:r>
              <a:rPr lang="en-US" sz="3200" b="1" i="1" kern="0" dirty="0" smtClean="0">
                <a:solidFill>
                  <a:srgbClr val="000000"/>
                </a:solidFill>
                <a:latin typeface="Times New Roman" panose="02020603050405020304" pitchFamily="18" charset="0"/>
                <a:ea typeface="+mn-ea"/>
                <a:cs typeface="Times New Roman" panose="02020603050405020304" pitchFamily="18" charset="0"/>
              </a:rPr>
              <a:t>ng</a:t>
            </a:r>
            <a:r>
              <a:rPr lang="vi-VN" sz="3200" b="1" i="1" kern="0" dirty="0" smtClean="0">
                <a:solidFill>
                  <a:srgbClr val="000000"/>
                </a:solidFill>
                <a:latin typeface="Times New Roman" panose="02020603050405020304" pitchFamily="18" charset="0"/>
                <a:ea typeface="+mn-ea"/>
                <a:cs typeface="Times New Roman" panose="02020603050405020304" pitchFamily="18" charset="0"/>
              </a:rPr>
              <a:t>,</a:t>
            </a:r>
            <a:r>
              <a:rPr lang="en-US" sz="3200" b="1" i="1" kern="0" dirty="0" smtClean="0">
                <a:solidFill>
                  <a:srgbClr val="000000"/>
                </a:solidFill>
                <a:latin typeface="Times New Roman" panose="02020603050405020304" pitchFamily="18" charset="0"/>
                <a:ea typeface="+mn-ea"/>
                <a:cs typeface="Times New Roman" panose="02020603050405020304" pitchFamily="18" charset="0"/>
              </a:rPr>
              <a:t> </a:t>
            </a:r>
            <a:r>
              <a:rPr lang="en-US" sz="3200" b="1" i="1" kern="0" dirty="0" err="1">
                <a:solidFill>
                  <a:srgbClr val="000000"/>
                </a:solidFill>
                <a:latin typeface="Times New Roman" panose="02020603050405020304" pitchFamily="18" charset="0"/>
                <a:ea typeface="+mn-ea"/>
                <a:cs typeface="Times New Roman" panose="02020603050405020304" pitchFamily="18" charset="0"/>
              </a:rPr>
              <a:t>gi</a:t>
            </a:r>
            <a:r>
              <a:rPr lang="vi-VN" sz="3200" b="1" i="1" kern="0" dirty="0">
                <a:solidFill>
                  <a:srgbClr val="000000"/>
                </a:solidFill>
                <a:latin typeface="Times New Roman" panose="02020603050405020304" pitchFamily="18" charset="0"/>
                <a:ea typeface="+mn-ea"/>
                <a:cs typeface="Times New Roman" panose="02020603050405020304" pitchFamily="18" charset="0"/>
              </a:rPr>
              <a:t>ảm</a:t>
            </a:r>
            <a:r>
              <a:rPr lang="en-US" sz="3200" b="1" i="1" kern="0" dirty="0">
                <a:solidFill>
                  <a:srgbClr val="000000"/>
                </a:solidFill>
                <a:latin typeface="Times New Roman" panose="02020603050405020304" pitchFamily="18" charset="0"/>
                <a:ea typeface="+mn-ea"/>
                <a:cs typeface="Times New Roman" panose="02020603050405020304" pitchFamily="18" charset="0"/>
              </a:rPr>
              <a:t> </a:t>
            </a:r>
            <a:r>
              <a:rPr lang="vi-VN" sz="3200" b="1" i="1" kern="0" dirty="0">
                <a:solidFill>
                  <a:srgbClr val="000000"/>
                </a:solidFill>
                <a:latin typeface="Times New Roman" panose="02020603050405020304" pitchFamily="18" charset="0"/>
                <a:ea typeface="+mn-ea"/>
                <a:cs typeface="Times New Roman" panose="02020603050405020304" pitchFamily="18" charset="0"/>
              </a:rPr>
              <a:t>áp</a:t>
            </a:r>
            <a:r>
              <a:rPr lang="en-US" sz="3200" b="1" i="1" kern="0" dirty="0">
                <a:solidFill>
                  <a:srgbClr val="000000"/>
                </a:solidFill>
                <a:latin typeface="Times New Roman" panose="02020603050405020304" pitchFamily="18" charset="0"/>
                <a:ea typeface="+mn-ea"/>
                <a:cs typeface="Times New Roman" panose="02020603050405020304" pitchFamily="18" charset="0"/>
              </a:rPr>
              <a:t> </a:t>
            </a:r>
            <a:r>
              <a:rPr lang="en-US" sz="3200" b="1" i="1" kern="0" dirty="0" err="1">
                <a:solidFill>
                  <a:srgbClr val="000000"/>
                </a:solidFill>
                <a:latin typeface="Times New Roman" panose="02020603050405020304" pitchFamily="18" charset="0"/>
                <a:ea typeface="+mn-ea"/>
                <a:cs typeface="Times New Roman" panose="02020603050405020304" pitchFamily="18" charset="0"/>
              </a:rPr>
              <a:t>su</a:t>
            </a:r>
            <a:r>
              <a:rPr lang="vi-VN" sz="3200" b="1" i="1" kern="0" dirty="0">
                <a:solidFill>
                  <a:srgbClr val="000000"/>
                </a:solidFill>
                <a:latin typeface="Times New Roman" panose="02020603050405020304" pitchFamily="18" charset="0"/>
                <a:ea typeface="+mn-ea"/>
                <a:cs typeface="Times New Roman" panose="02020603050405020304" pitchFamily="18" charset="0"/>
              </a:rPr>
              <a:t>ất</a:t>
            </a:r>
            <a:r>
              <a:rPr lang="en-US" sz="3200" b="1" i="1" kern="0" dirty="0">
                <a:solidFill>
                  <a:srgbClr val="000000"/>
                </a:solidFill>
                <a:latin typeface="Times New Roman" panose="02020603050405020304" pitchFamily="18" charset="0"/>
                <a:ea typeface="+mn-ea"/>
                <a:cs typeface="Times New Roman" panose="02020603050405020304" pitchFamily="18" charset="0"/>
              </a:rPr>
              <a:t>?</a:t>
            </a:r>
            <a:endParaRPr lang="vi-VN" sz="3200" b="1" i="1" kern="0" dirty="0">
              <a:solidFill>
                <a:srgbClr val="000000"/>
              </a:solidFill>
              <a:latin typeface="Times New Roman" panose="02020603050405020304" pitchFamily="18" charset="0"/>
              <a:ea typeface="+mn-ea"/>
              <a:cs typeface="Times New Roman" panose="02020603050405020304" pitchFamily="18" charset="0"/>
            </a:endParaRPr>
          </a:p>
        </p:txBody>
      </p:sp>
      <p:sp>
        <p:nvSpPr>
          <p:cNvPr id="30" name="Oval 29"/>
          <p:cNvSpPr>
            <a:spLocks noChangeArrowheads="1"/>
          </p:cNvSpPr>
          <p:nvPr/>
        </p:nvSpPr>
        <p:spPr bwMode="auto">
          <a:xfrm flipH="1">
            <a:off x="121525" y="5473391"/>
            <a:ext cx="2744623" cy="865187"/>
          </a:xfrm>
          <a:prstGeom prst="ellipse">
            <a:avLst/>
          </a:prstGeom>
          <a:solidFill>
            <a:srgbClr val="FFFF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a:t>
            </a: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iảm</a:t>
            </a: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suất</a:t>
            </a:r>
            <a:endPar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1" name="Rectangle 33"/>
          <p:cNvSpPr>
            <a:spLocks noChangeArrowheads="1"/>
          </p:cNvSpPr>
          <p:nvPr/>
        </p:nvSpPr>
        <p:spPr bwMode="auto">
          <a:xfrm flipH="1">
            <a:off x="4021112" y="4942561"/>
            <a:ext cx="4006875" cy="576263"/>
          </a:xfrm>
          <a:prstGeom prst="rect">
            <a:avLst/>
          </a:prstGeom>
          <a:solidFill>
            <a:srgbClr val="CCFFFF"/>
          </a:soli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Giảm</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F,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giữ</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S</a:t>
            </a:r>
          </a:p>
        </p:txBody>
      </p:sp>
      <p:sp>
        <p:nvSpPr>
          <p:cNvPr id="32" name="Rectangle 34"/>
          <p:cNvSpPr>
            <a:spLocks noChangeArrowheads="1"/>
          </p:cNvSpPr>
          <p:nvPr/>
        </p:nvSpPr>
        <p:spPr bwMode="auto">
          <a:xfrm flipH="1">
            <a:off x="4076549" y="5616127"/>
            <a:ext cx="4006874" cy="576263"/>
          </a:xfrm>
          <a:prstGeom prst="rect">
            <a:avLst/>
          </a:prstGeom>
          <a:solidFill>
            <a:srgbClr val="CCFFFF"/>
          </a:soli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Giữ</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F,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tăng</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S</a:t>
            </a:r>
          </a:p>
        </p:txBody>
      </p:sp>
      <p:sp>
        <p:nvSpPr>
          <p:cNvPr id="33" name="Rectangle 35"/>
          <p:cNvSpPr>
            <a:spLocks noChangeArrowheads="1"/>
          </p:cNvSpPr>
          <p:nvPr/>
        </p:nvSpPr>
        <p:spPr bwMode="auto">
          <a:xfrm flipH="1">
            <a:off x="4082411" y="6279476"/>
            <a:ext cx="4040055" cy="576263"/>
          </a:xfrm>
          <a:prstGeom prst="rect">
            <a:avLst/>
          </a:prstGeom>
          <a:solidFill>
            <a:srgbClr val="CCFFFF"/>
          </a:solidFill>
          <a:ln w="952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Giảm</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F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đồng</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thời</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tăng</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S</a:t>
            </a:r>
          </a:p>
        </p:txBody>
      </p:sp>
      <p:sp>
        <p:nvSpPr>
          <p:cNvPr id="34" name="AutoShape 31"/>
          <p:cNvSpPr>
            <a:spLocks noChangeArrowheads="1"/>
          </p:cNvSpPr>
          <p:nvPr/>
        </p:nvSpPr>
        <p:spPr bwMode="auto">
          <a:xfrm rot="9750851" flipH="1">
            <a:off x="2690419" y="5471205"/>
            <a:ext cx="1318509" cy="135729"/>
          </a:xfrm>
          <a:prstGeom prst="leftArrow">
            <a:avLst>
              <a:gd name="adj1" fmla="val 50000"/>
              <a:gd name="adj2" fmla="val 224176"/>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5" name="AutoShape 30"/>
          <p:cNvSpPr>
            <a:spLocks noChangeArrowheads="1"/>
          </p:cNvSpPr>
          <p:nvPr/>
        </p:nvSpPr>
        <p:spPr bwMode="auto">
          <a:xfrm rot="10585645" flipH="1">
            <a:off x="2763444" y="5980118"/>
            <a:ext cx="1303086" cy="89720"/>
          </a:xfrm>
          <a:prstGeom prst="leftArrow">
            <a:avLst>
              <a:gd name="adj1" fmla="val 50000"/>
              <a:gd name="adj2" fmla="val 224176"/>
            </a:avLst>
          </a:prstGeom>
          <a:solidFill>
            <a:schemeClr val="tx1"/>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1" name="Content Placeholder 3">
            <a:hlinkClick r:id="" action="ppaction://ole?verb=0"/>
          </p:cNvPr>
          <p:cNvGraphicFramePr>
            <a:graphicFrameLocks noChangeAspect="1"/>
          </p:cNvGraphicFramePr>
          <p:nvPr>
            <p:extLst>
              <p:ext uri="{D42A27DB-BD31-4B8C-83A1-F6EECF244321}">
                <p14:modId xmlns:p14="http://schemas.microsoft.com/office/powerpoint/2010/main" val="155059270"/>
              </p:ext>
            </p:extLst>
          </p:nvPr>
        </p:nvGraphicFramePr>
        <p:xfrm>
          <a:off x="6400800" y="791419"/>
          <a:ext cx="914400" cy="1130935"/>
        </p:xfrm>
        <a:graphic>
          <a:graphicData uri="http://schemas.openxmlformats.org/presentationml/2006/ole">
            <mc:AlternateContent xmlns:mc="http://schemas.openxmlformats.org/markup-compatibility/2006">
              <mc:Choice xmlns:v="urn:schemas-microsoft-com:vml" Requires="v">
                <p:oleObj spid="_x0000_s17418" r:id="rId3" imgW="914400" imgH="215900" progId="Equation.KSEE3">
                  <p:embed/>
                </p:oleObj>
              </mc:Choice>
              <mc:Fallback>
                <p:oleObj r:id="rId3" imgW="914400" imgH="215900" progId="Equation.KSEE3">
                  <p:embed/>
                  <p:pic>
                    <p:nvPicPr>
                      <p:cNvPr id="13" name="Content Placeholder 3">
                        <a:hlinkClick r:id="" action="ppaction://ole?verb=0"/>
                      </p:cNvPr>
                      <p:cNvPicPr/>
                      <p:nvPr/>
                    </p:nvPicPr>
                    <p:blipFill>
                      <a:blip r:embed="rId4"/>
                      <a:stretch>
                        <a:fillRect/>
                      </a:stretch>
                    </p:blipFill>
                    <p:spPr>
                      <a:xfrm>
                        <a:off x="6400800" y="791419"/>
                        <a:ext cx="914400" cy="1130935"/>
                      </a:xfrm>
                      <a:prstGeom prst="rect">
                        <a:avLst/>
                      </a:prstGeom>
                    </p:spPr>
                  </p:pic>
                </p:oleObj>
              </mc:Fallback>
            </mc:AlternateContent>
          </a:graphicData>
        </a:graphic>
      </p:graphicFrame>
      <p:sp>
        <p:nvSpPr>
          <p:cNvPr id="23" name="Rectangle 22"/>
          <p:cNvSpPr/>
          <p:nvPr/>
        </p:nvSpPr>
        <p:spPr>
          <a:xfrm>
            <a:off x="5645237" y="1068404"/>
            <a:ext cx="914402" cy="584775"/>
          </a:xfrm>
          <a:prstGeom prst="rect">
            <a:avLst/>
          </a:prstGeom>
        </p:spPr>
        <p:txBody>
          <a:bodyPr wrap="square">
            <a:spAutoFit/>
          </a:bodyPr>
          <a:lstStyle/>
          <a:p>
            <a:pPr algn="just" eaLnBrk="0" hangingPunct="0"/>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3200" dirty="0" smtClean="0">
                <a:solidFill>
                  <a:srgbClr val="000000"/>
                </a:solidFill>
                <a:latin typeface="Amazone" pitchFamily="66" charset="0"/>
                <a:ea typeface="Times New Roman" panose="02020603050405020304" pitchFamily="18" charset="0"/>
                <a:cs typeface="Times New Roman" panose="02020603050405020304" pitchFamily="18" charset="0"/>
              </a:rPr>
              <a:t> </a:t>
            </a:r>
            <a:r>
              <a:rPr lang="en-US" sz="3200" dirty="0" smtClean="0">
                <a:solidFill>
                  <a:srgbClr val="000000"/>
                </a:solidFill>
                <a:latin typeface="Amazone" pitchFamily="66" charset="0"/>
                <a:ea typeface="Times New Roman" panose="02020603050405020304" pitchFamily="18" charset="0"/>
                <a:cs typeface="Times New Roman" panose="02020603050405020304" pitchFamily="18" charset="0"/>
              </a:rPr>
              <a:t>=</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animEffect transition="in" filter="circle(in)">
                                      <p:cBhvr>
                                        <p:cTn id="7" dur="2000"/>
                                        <p:tgtEl>
                                          <p:spTgt spid="77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7832"/>
                                        </p:tgtEl>
                                        <p:attrNameLst>
                                          <p:attrName>style.visibility</p:attrName>
                                        </p:attrNameLst>
                                      </p:cBhvr>
                                      <p:to>
                                        <p:strVal val="visible"/>
                                      </p:to>
                                    </p:set>
                                    <p:animEffect transition="in" filter="circle(in)">
                                      <p:cBhvr>
                                        <p:cTn id="30" dur="2000"/>
                                        <p:tgtEl>
                                          <p:spTgt spid="778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7849"/>
                                        </p:tgtEl>
                                        <p:attrNameLst>
                                          <p:attrName>style.visibility</p:attrName>
                                        </p:attrNameLst>
                                      </p:cBhvr>
                                      <p:to>
                                        <p:strVal val="visible"/>
                                      </p:to>
                                    </p:set>
                                    <p:animEffect transition="in" filter="circle(in)">
                                      <p:cBhvr>
                                        <p:cTn id="40" dur="2000"/>
                                        <p:tgtEl>
                                          <p:spTgt spid="7784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7847"/>
                                        </p:tgtEl>
                                        <p:attrNameLst>
                                          <p:attrName>style.visibility</p:attrName>
                                        </p:attrNameLst>
                                      </p:cBhvr>
                                      <p:to>
                                        <p:strVal val="visible"/>
                                      </p:to>
                                    </p:set>
                                    <p:animEffect transition="in" filter="circle(in)">
                                      <p:cBhvr>
                                        <p:cTn id="43" dur="2000"/>
                                        <p:tgtEl>
                                          <p:spTgt spid="7784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77851"/>
                                        </p:tgtEl>
                                        <p:attrNameLst>
                                          <p:attrName>style.visibility</p:attrName>
                                        </p:attrNameLst>
                                      </p:cBhvr>
                                      <p:to>
                                        <p:strVal val="visible"/>
                                      </p:to>
                                    </p:set>
                                    <p:animEffect transition="in" filter="circle(in)">
                                      <p:cBhvr>
                                        <p:cTn id="48" dur="2000"/>
                                        <p:tgtEl>
                                          <p:spTgt spid="7785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77843"/>
                                        </p:tgtEl>
                                        <p:attrNameLst>
                                          <p:attrName>style.visibility</p:attrName>
                                        </p:attrNameLst>
                                      </p:cBhvr>
                                      <p:to>
                                        <p:strVal val="visible"/>
                                      </p:to>
                                    </p:set>
                                    <p:animEffect transition="in" filter="circle(in)">
                                      <p:cBhvr>
                                        <p:cTn id="51" dur="2000"/>
                                        <p:tgtEl>
                                          <p:spTgt spid="7784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7852"/>
                                        </p:tgtEl>
                                        <p:attrNameLst>
                                          <p:attrName>style.visibility</p:attrName>
                                        </p:attrNameLst>
                                      </p:cBhvr>
                                      <p:to>
                                        <p:strVal val="visible"/>
                                      </p:to>
                                    </p:set>
                                    <p:animEffect transition="in" filter="circle(in)">
                                      <p:cBhvr>
                                        <p:cTn id="56" dur="2000"/>
                                        <p:tgtEl>
                                          <p:spTgt spid="77852"/>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77848"/>
                                        </p:tgtEl>
                                        <p:attrNameLst>
                                          <p:attrName>style.visibility</p:attrName>
                                        </p:attrNameLst>
                                      </p:cBhvr>
                                      <p:to>
                                        <p:strVal val="visible"/>
                                      </p:to>
                                    </p:set>
                                    <p:animEffect transition="in" filter="circle(in)">
                                      <p:cBhvr>
                                        <p:cTn id="59" dur="2000"/>
                                        <p:tgtEl>
                                          <p:spTgt spid="7784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circle(in)">
                                      <p:cBhvr>
                                        <p:cTn id="64" dur="2000"/>
                                        <p:tgtEl>
                                          <p:spTgt spid="3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2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circle(in)">
                                      <p:cBhvr>
                                        <p:cTn id="72" dur="2000"/>
                                        <p:tgtEl>
                                          <p:spTgt spid="32"/>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circle(in)">
                                      <p:cBhvr>
                                        <p:cTn id="75" dur="20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circle(in)">
                                      <p:cBhvr>
                                        <p:cTn id="80" dur="2000"/>
                                        <p:tgtEl>
                                          <p:spTgt spid="33"/>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circle(in)">
                                      <p:cBhvr>
                                        <p:cTn id="8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build="p"/>
      <p:bldP spid="77832" grpId="0" animBg="1"/>
      <p:bldP spid="77843" grpId="0" animBg="1"/>
      <p:bldP spid="77847" grpId="0" animBg="1"/>
      <p:bldP spid="77848" grpId="0" animBg="1"/>
      <p:bldP spid="77849" grpId="0" animBg="1"/>
      <p:bldP spid="77851" grpId="0" animBg="1"/>
      <p:bldP spid="77852" grpId="0" animBg="1"/>
      <p:bldP spid="20" grpId="0"/>
      <p:bldP spid="26" grpId="0" animBg="1"/>
      <p:bldP spid="3" grpId="0"/>
      <p:bldP spid="30" grpId="0" animBg="1"/>
      <p:bldP spid="31" grpId="0" animBg="1"/>
      <p:bldP spid="32" grpId="0" animBg="1"/>
      <p:bldP spid="33" grpId="0" animBg="1"/>
      <p:bldP spid="34" grpId="0" animBg="1"/>
      <p:bldP spid="35"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2"/>
          <p:cNvSpPr>
            <a:spLocks noChangeArrowheads="1"/>
          </p:cNvSpPr>
          <p:nvPr/>
        </p:nvSpPr>
        <p:spPr bwMode="auto">
          <a:xfrm>
            <a:off x="-76200" y="71497"/>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base" latinLnBrk="0" hangingPunct="1">
              <a:lnSpc>
                <a:spcPct val="100000"/>
              </a:lnSpc>
              <a:spcBef>
                <a:spcPct val="0"/>
              </a:spcBef>
              <a:spcAft>
                <a:spcPct val="0"/>
              </a:spcAft>
              <a:buClrTx/>
              <a:buSzTx/>
              <a:buFontTx/>
              <a:buNone/>
              <a:defRPr/>
            </a:pPr>
            <a:r>
              <a:rPr kumimoji="0" lang="vi-VN" alt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Times New Roman" panose="02020603050405020304" pitchFamily="18" charset="0"/>
              </a:rPr>
              <a:t>1.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Một</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máy kéo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có</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trọng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lượng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340000 N.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Tính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áp</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suất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của</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máy kéo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lên</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mặt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đường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nằm</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ngang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biết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rằng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diện</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tích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tiếp</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xúc</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của</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các</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bản</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xích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với</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đất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là</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2</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m</a:t>
            </a:r>
            <a:r>
              <a:rPr kumimoji="0" lang="en-US" altLang="en-US" sz="3200" b="1" i="0" u="none" strike="noStrike" kern="1200" cap="none" spc="0" normalizeH="0" baseline="30000" noProof="0" dirty="0">
                <a:ln>
                  <a:noFill/>
                </a:ln>
                <a:solidFill>
                  <a:srgbClr val="0000CC"/>
                </a:solidFill>
                <a:effectLst/>
                <a:uLnTx/>
                <a:uFillTx/>
                <a:latin typeface="Arial" panose="020B0604020202020204" pitchFamily="34" charset="0"/>
                <a:cs typeface="Times New Roman" panose="02020603050405020304" pitchFamily="18" charset="0"/>
              </a:rPr>
              <a:t>2</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cs typeface="Times New Roman" panose="02020603050405020304" pitchFamily="18" charset="0"/>
            </a:endParaRPr>
          </a:p>
        </p:txBody>
      </p:sp>
      <p:sp>
        <p:nvSpPr>
          <p:cNvPr id="6" name="Rectangle 2"/>
          <p:cNvSpPr>
            <a:spLocks noChangeArrowheads="1"/>
          </p:cNvSpPr>
          <p:nvPr/>
        </p:nvSpPr>
        <p:spPr bwMode="auto">
          <a:xfrm>
            <a:off x="-7034" y="3373744"/>
            <a:ext cx="8991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base" latinLnBrk="0" hangingPunct="1">
              <a:lnSpc>
                <a:spcPct val="100000"/>
              </a:lnSpc>
              <a:spcBef>
                <a:spcPct val="0"/>
              </a:spcBef>
              <a:spcAft>
                <a:spcPct val="0"/>
              </a:spcAft>
              <a:buClrTx/>
              <a:buSzTx/>
              <a:buFontTx/>
              <a:buNone/>
              <a:defRPr/>
            </a:pPr>
            <a:r>
              <a:rPr kumimoji="0" lang="vi-VN" alt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Times New Roman" panose="02020603050405020304" pitchFamily="18" charset="0"/>
              </a:rPr>
              <a:t>2.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Một</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ô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tô</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nặng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20000N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có</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diện</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tích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các</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bánh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xe</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tiếp</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xúc</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với</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mặt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đ</a:t>
            </a:r>
            <a:r>
              <a:rPr lang="vi-VN" altLang="en-US" sz="3200" b="1" noProof="0" dirty="0" smtClean="0">
                <a:solidFill>
                  <a:srgbClr val="0000CC"/>
                </a:solidFill>
                <a:cs typeface="Times New Roman" panose="02020603050405020304" pitchFamily="18" charset="0"/>
              </a:rPr>
              <a:t>ường</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nằm</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ngang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là</a:t>
            </a:r>
            <a:r>
              <a:rPr kumimoji="0" lang="vi-VN"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250c</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m</a:t>
            </a:r>
            <a:r>
              <a:rPr kumimoji="0" lang="en-US" altLang="en-US" sz="3200" b="1" i="0" u="none" strike="noStrike" kern="1200" cap="none" spc="0" normalizeH="0" baseline="30000" noProof="0" dirty="0" smtClean="0">
                <a:ln>
                  <a:noFill/>
                </a:ln>
                <a:solidFill>
                  <a:srgbClr val="0000CC"/>
                </a:solidFill>
                <a:effectLst/>
                <a:uLnTx/>
                <a:uFillTx/>
                <a:latin typeface="Arial" panose="020B0604020202020204" pitchFamily="34" charset="0"/>
                <a:cs typeface="Times New Roman" panose="02020603050405020304" pitchFamily="18" charset="0"/>
              </a:rPr>
              <a:t>2</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Tính</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áp</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suất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của</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ô tô </a:t>
            </a:r>
            <a:r>
              <a:rPr kumimoji="0" lang="en-US" altLang="en-US" sz="3200" b="1" i="0" u="none" strike="noStrike" kern="1200" cap="none" spc="0" normalizeH="0" baseline="0" noProof="0" dirty="0" err="1" smtClean="0">
                <a:ln>
                  <a:noFill/>
                </a:ln>
                <a:solidFill>
                  <a:srgbClr val="0000CC"/>
                </a:solidFill>
                <a:effectLst/>
                <a:uLnTx/>
                <a:uFillTx/>
                <a:latin typeface="Arial" panose="020B0604020202020204" pitchFamily="34" charset="0"/>
                <a:cs typeface="Times New Roman" panose="02020603050405020304" pitchFamily="18" charset="0"/>
              </a:rPr>
              <a:t>lên</a:t>
            </a:r>
            <a:r>
              <a:rPr kumimoji="0" lang="en-US" altLang="en-US" sz="3200" b="1"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mặt</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đường</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nằm</a:t>
            </a:r>
            <a:r>
              <a:rPr kumimoji="0" lang="en-US" altLang="en-US" sz="3200" b="1" i="0" u="none" strike="noStrike" kern="1200" cap="none" spc="0" normalizeH="0" baseline="0" noProof="0" dirty="0">
                <a:ln>
                  <a:noFill/>
                </a:ln>
                <a:solidFill>
                  <a:srgbClr val="0000CC"/>
                </a:solidFill>
                <a:effectLst/>
                <a:uLnTx/>
                <a:uFillTx/>
                <a:latin typeface="Arial" panose="020B0604020202020204" pitchFamily="34" charset="0"/>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Arial" panose="020B0604020202020204" pitchFamily="34" charset="0"/>
                <a:cs typeface="Times New Roman" panose="02020603050405020304" pitchFamily="18" charset="0"/>
              </a:rPr>
              <a:t>ngang</a:t>
            </a:r>
            <a:r>
              <a:rPr kumimoji="0" lang="en-US" altLang="en-US" sz="3200" b="0" i="0" u="none" strike="noStrike" kern="1200" cap="none" spc="0" normalizeH="0" baseline="0" noProof="0" dirty="0" smtClean="0">
                <a:ln>
                  <a:noFill/>
                </a:ln>
                <a:solidFill>
                  <a:srgbClr val="0000CC"/>
                </a:solidFill>
                <a:effectLst/>
                <a:uLnTx/>
                <a:uFillTx/>
                <a:latin typeface="Arial" panose="020B0604020202020204" pitchFamily="34" charset="0"/>
                <a:cs typeface="Times New Roman" panose="02020603050405020304" pitchFamily="18" charset="0"/>
              </a:rPr>
              <a:t> </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cs typeface="Times New Roman" panose="02020603050405020304" pitchFamily="18" charset="0"/>
            </a:endParaRPr>
          </a:p>
        </p:txBody>
      </p:sp>
      <p:sp>
        <p:nvSpPr>
          <p:cNvPr id="7" name="Rectangle 11"/>
          <p:cNvSpPr>
            <a:spLocks noChangeArrowheads="1"/>
          </p:cNvSpPr>
          <p:nvPr/>
        </p:nvSpPr>
        <p:spPr bwMode="auto">
          <a:xfrm>
            <a:off x="76200" y="19050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en-US" altLang="en-US" sz="2400" b="1" i="1" u="sng" dirty="0" err="1"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Tóm</a:t>
            </a:r>
            <a:r>
              <a:rPr lang="en-US" altLang="en-US" sz="2400" b="1" i="1" u="sng" dirty="0"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 </a:t>
            </a:r>
            <a:r>
              <a:rPr lang="en-US" altLang="en-US" sz="2400" b="1" i="1" u="sng" dirty="0" err="1"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tắt</a:t>
            </a:r>
            <a:r>
              <a:rPr lang="en-US" altLang="en-US" sz="2400" b="1" i="1" u="sng" dirty="0"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a:t>
            </a:r>
          </a:p>
        </p:txBody>
      </p:sp>
      <p:sp>
        <p:nvSpPr>
          <p:cNvPr id="8" name="Text Box 12"/>
          <p:cNvSpPr txBox="1">
            <a:spLocks noChangeArrowheads="1"/>
          </p:cNvSpPr>
          <p:nvPr/>
        </p:nvSpPr>
        <p:spPr bwMode="auto">
          <a:xfrm>
            <a:off x="63598" y="2715512"/>
            <a:ext cx="172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50000"/>
              </a:spcBef>
              <a:buFontTx/>
              <a:buNone/>
            </a:pP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S</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m</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2m</a:t>
            </a:r>
            <a:r>
              <a:rPr lang="vi-VN" altLang="en-US" sz="2400" baseline="30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p>
        </p:txBody>
      </p:sp>
      <p:sp>
        <p:nvSpPr>
          <p:cNvPr id="4" name="Rectangle 3"/>
          <p:cNvSpPr/>
          <p:nvPr/>
        </p:nvSpPr>
        <p:spPr>
          <a:xfrm>
            <a:off x="6376" y="2336288"/>
            <a:ext cx="2689388" cy="461665"/>
          </a:xfrm>
          <a:prstGeom prst="rect">
            <a:avLst/>
          </a:prstGeom>
        </p:spPr>
        <p:txBody>
          <a:bodyPr wrap="square">
            <a:spAutoFit/>
          </a:bodyPr>
          <a:lstStyle/>
          <a:p>
            <a:pPr lvl="0" rtl="0">
              <a:spcBef>
                <a:spcPct val="50000"/>
              </a:spcBef>
            </a:pP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F</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m</a:t>
            </a:r>
            <a:r>
              <a:rPr lang="en-US"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P</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m</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340000 N</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endParaRPr lang="en-US" altLang="en-US" sz="2400" dirty="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endParaRPr>
          </a:p>
        </p:txBody>
      </p:sp>
      <p:sp>
        <p:nvSpPr>
          <p:cNvPr id="12" name="Rectangle 11"/>
          <p:cNvSpPr/>
          <p:nvPr/>
        </p:nvSpPr>
        <p:spPr>
          <a:xfrm>
            <a:off x="87043" y="5650626"/>
            <a:ext cx="2488809" cy="461665"/>
          </a:xfrm>
          <a:prstGeom prst="rect">
            <a:avLst/>
          </a:prstGeom>
        </p:spPr>
        <p:txBody>
          <a:bodyPr wrap="square">
            <a:spAutoFit/>
          </a:bodyPr>
          <a:lstStyle/>
          <a:p>
            <a:pPr lvl="0" rtl="0">
              <a:spcBef>
                <a:spcPct val="50000"/>
              </a:spcBef>
            </a:pP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F</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o</a:t>
            </a:r>
            <a:r>
              <a:rPr lang="en-US"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P</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o</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20 000N</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endParaRPr lang="en-US" altLang="en-US" sz="2400" dirty="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endParaRPr>
          </a:p>
        </p:txBody>
      </p:sp>
      <p:sp>
        <p:nvSpPr>
          <p:cNvPr id="14" name="Text Box 12"/>
          <p:cNvSpPr txBox="1">
            <a:spLocks noChangeArrowheads="1"/>
          </p:cNvSpPr>
          <p:nvPr/>
        </p:nvSpPr>
        <p:spPr bwMode="auto">
          <a:xfrm>
            <a:off x="87043" y="5969263"/>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50000"/>
              </a:spcBef>
              <a:buFontTx/>
              <a:buNone/>
            </a:pP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S</a:t>
            </a:r>
            <a:r>
              <a:rPr lang="vi-VN" altLang="en-US" sz="24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o</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250cm</a:t>
            </a:r>
            <a:r>
              <a:rPr lang="vi-VN" altLang="en-US" sz="2400" baseline="30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endPar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endParaRPr>
          </a:p>
        </p:txBody>
      </p:sp>
      <p:sp>
        <p:nvSpPr>
          <p:cNvPr id="15" name="Rectangle 11"/>
          <p:cNvSpPr>
            <a:spLocks noChangeArrowheads="1"/>
          </p:cNvSpPr>
          <p:nvPr/>
        </p:nvSpPr>
        <p:spPr bwMode="auto">
          <a:xfrm>
            <a:off x="74148" y="5253413"/>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0"/>
              </a:spcBef>
              <a:buFontTx/>
              <a:buNone/>
            </a:pPr>
            <a:r>
              <a:rPr lang="en-US" altLang="en-US" sz="2400" b="1" i="1" u="sng" dirty="0" err="1"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Tóm</a:t>
            </a:r>
            <a:r>
              <a:rPr lang="en-US" altLang="en-US" sz="2400" b="1" i="1" u="sng" dirty="0"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 </a:t>
            </a:r>
            <a:r>
              <a:rPr lang="en-US" altLang="en-US" sz="2400" b="1" i="1" u="sng" dirty="0" err="1"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tắt</a:t>
            </a:r>
            <a:r>
              <a:rPr lang="en-US" altLang="en-US" sz="2400" b="1" i="1" u="sng" dirty="0" smtClean="0">
                <a:solidFill>
                  <a:srgbClr val="C0504D"/>
                </a:solidFill>
                <a:latin typeface="Times New Roman" panose="02020603050405020304" pitchFamily="18" charset="0"/>
                <a:ea typeface="+mn-ea"/>
                <a:cs typeface="Arial" panose="020B0604020202020204" pitchFamily="34" charset="0"/>
                <a:sym typeface="Wingdings 2" panose="05020102010507070707" pitchFamily="18" charset="2"/>
              </a:rPr>
              <a:t>:</a:t>
            </a:r>
          </a:p>
        </p:txBody>
      </p:sp>
      <p:sp>
        <p:nvSpPr>
          <p:cNvPr id="16" name="Rectangle 6"/>
          <p:cNvSpPr>
            <a:spLocks noChangeArrowheads="1"/>
          </p:cNvSpPr>
          <p:nvPr/>
        </p:nvSpPr>
        <p:spPr bwMode="auto">
          <a:xfrm>
            <a:off x="1485900" y="1944693"/>
            <a:ext cx="7498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0">
              <a:spcBef>
                <a:spcPct val="0"/>
              </a:spcBef>
              <a:buFontTx/>
              <a:buNone/>
            </a:pPr>
            <a:r>
              <a:rPr lang="en-US" altLang="en-US" sz="2800" b="1" dirty="0" err="1" smtClean="0">
                <a:solidFill>
                  <a:prstClr val="black"/>
                </a:solidFill>
                <a:ea typeface="+mn-ea"/>
                <a:cs typeface="Arial" panose="020B0604020202020204" pitchFamily="34" charset="0"/>
              </a:rPr>
              <a:t>Áp</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suất</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của</a:t>
            </a:r>
            <a:r>
              <a:rPr lang="en-US" altLang="en-US" sz="2800" b="1" dirty="0" smtClean="0">
                <a:solidFill>
                  <a:prstClr val="black"/>
                </a:solidFill>
                <a:ea typeface="+mn-ea"/>
                <a:cs typeface="Arial" panose="020B0604020202020204" pitchFamily="34" charset="0"/>
              </a:rPr>
              <a:t> </a:t>
            </a:r>
            <a:r>
              <a:rPr lang="vi-VN" altLang="en-US" sz="2800" b="1" dirty="0" smtClean="0">
                <a:solidFill>
                  <a:prstClr val="black"/>
                </a:solidFill>
                <a:ea typeface="+mn-ea"/>
                <a:cs typeface="Arial" panose="020B0604020202020204" pitchFamily="34" charset="0"/>
              </a:rPr>
              <a:t>máy kéo </a:t>
            </a:r>
            <a:r>
              <a:rPr lang="en-US" altLang="en-US" sz="2800" b="1" dirty="0" err="1" smtClean="0">
                <a:solidFill>
                  <a:prstClr val="black"/>
                </a:solidFill>
                <a:ea typeface="+mn-ea"/>
                <a:cs typeface="Arial" panose="020B0604020202020204" pitchFamily="34" charset="0"/>
              </a:rPr>
              <a:t>lên</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mặt</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đường</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nằm</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ngang</a:t>
            </a:r>
            <a:r>
              <a:rPr lang="en-US" altLang="en-US" sz="2800" b="1" dirty="0" smtClean="0">
                <a:solidFill>
                  <a:prstClr val="black"/>
                </a:solidFill>
                <a:ea typeface="+mn-ea"/>
                <a:cs typeface="Arial" panose="020B0604020202020204" pitchFamily="34" charset="0"/>
              </a:rPr>
              <a:t>:</a:t>
            </a:r>
          </a:p>
        </p:txBody>
      </p:sp>
      <p:sp>
        <p:nvSpPr>
          <p:cNvPr id="19" name="Rectangle 9"/>
          <p:cNvSpPr>
            <a:spLocks noChangeArrowheads="1"/>
          </p:cNvSpPr>
          <p:nvPr/>
        </p:nvSpPr>
        <p:spPr bwMode="auto">
          <a:xfrm>
            <a:off x="1981201" y="5187393"/>
            <a:ext cx="7036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0">
              <a:spcBef>
                <a:spcPct val="0"/>
              </a:spcBef>
              <a:buFontTx/>
              <a:buNone/>
            </a:pPr>
            <a:r>
              <a:rPr lang="en-US" altLang="en-US" sz="2800" b="1" dirty="0" err="1" smtClean="0">
                <a:solidFill>
                  <a:prstClr val="black"/>
                </a:solidFill>
                <a:ea typeface="+mn-ea"/>
                <a:cs typeface="Arial" panose="020B0604020202020204" pitchFamily="34" charset="0"/>
              </a:rPr>
              <a:t>Áp</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suất</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của</a:t>
            </a:r>
            <a:r>
              <a:rPr lang="en-US" altLang="en-US" sz="2800" b="1" dirty="0" smtClean="0">
                <a:solidFill>
                  <a:prstClr val="black"/>
                </a:solidFill>
                <a:ea typeface="+mn-ea"/>
                <a:cs typeface="Arial" panose="020B0604020202020204" pitchFamily="34" charset="0"/>
              </a:rPr>
              <a:t> ô </a:t>
            </a:r>
            <a:r>
              <a:rPr lang="en-US" altLang="en-US" sz="2800" b="1" dirty="0" err="1" smtClean="0">
                <a:solidFill>
                  <a:prstClr val="black"/>
                </a:solidFill>
                <a:ea typeface="+mn-ea"/>
                <a:cs typeface="Arial" panose="020B0604020202020204" pitchFamily="34" charset="0"/>
              </a:rPr>
              <a:t>tô</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lên</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mặt</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đường</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nằm</a:t>
            </a:r>
            <a:r>
              <a:rPr lang="en-US" altLang="en-US" sz="2800" b="1" dirty="0" smtClean="0">
                <a:solidFill>
                  <a:prstClr val="black"/>
                </a:solidFill>
                <a:ea typeface="+mn-ea"/>
                <a:cs typeface="Arial" panose="020B0604020202020204" pitchFamily="34" charset="0"/>
              </a:rPr>
              <a:t> </a:t>
            </a:r>
            <a:r>
              <a:rPr lang="en-US" altLang="en-US" sz="2800" b="1" dirty="0" err="1" smtClean="0">
                <a:solidFill>
                  <a:prstClr val="black"/>
                </a:solidFill>
                <a:ea typeface="+mn-ea"/>
                <a:cs typeface="Arial" panose="020B0604020202020204" pitchFamily="34" charset="0"/>
              </a:rPr>
              <a:t>ngang</a:t>
            </a:r>
            <a:r>
              <a:rPr lang="en-US" altLang="en-US" sz="2800" b="1" dirty="0" smtClean="0">
                <a:solidFill>
                  <a:prstClr val="black"/>
                </a:solidFill>
                <a:ea typeface="+mn-ea"/>
                <a:cs typeface="Arial" panose="020B0604020202020204" pitchFamily="34" charset="0"/>
              </a:rPr>
              <a:t>:</a:t>
            </a:r>
          </a:p>
        </p:txBody>
      </p:sp>
      <p:sp>
        <p:nvSpPr>
          <p:cNvPr id="20" name="Text Box 12"/>
          <p:cNvSpPr txBox="1">
            <a:spLocks noChangeArrowheads="1"/>
          </p:cNvSpPr>
          <p:nvPr/>
        </p:nvSpPr>
        <p:spPr bwMode="auto">
          <a:xfrm>
            <a:off x="1627163" y="6001267"/>
            <a:ext cx="172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50000"/>
              </a:spcBef>
              <a:buFontTx/>
              <a:buNone/>
            </a:pP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0,025m</a:t>
            </a:r>
            <a:r>
              <a:rPr lang="vi-VN" altLang="en-US" sz="2400" baseline="30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2</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p>
        </p:txBody>
      </p:sp>
      <p:sp>
        <p:nvSpPr>
          <p:cNvPr id="22" name="Text Box 12"/>
          <p:cNvSpPr txBox="1">
            <a:spLocks noChangeArrowheads="1"/>
          </p:cNvSpPr>
          <p:nvPr/>
        </p:nvSpPr>
        <p:spPr bwMode="auto">
          <a:xfrm>
            <a:off x="94843" y="3043535"/>
            <a:ext cx="172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50000"/>
              </a:spcBef>
              <a:buFontTx/>
              <a:buNone/>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altLang="en-US" sz="2000" baseline="-25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m</a:t>
            </a:r>
            <a:r>
              <a:rPr lang="en-US" altLang="en-US" sz="2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p>
        </p:txBody>
      </p:sp>
      <p:sp>
        <p:nvSpPr>
          <p:cNvPr id="23" name="Text Box 12"/>
          <p:cNvSpPr txBox="1">
            <a:spLocks noChangeArrowheads="1"/>
          </p:cNvSpPr>
          <p:nvPr/>
        </p:nvSpPr>
        <p:spPr bwMode="auto">
          <a:xfrm>
            <a:off x="123090" y="6320135"/>
            <a:ext cx="172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rtl="0">
              <a:spcBef>
                <a:spcPct val="50000"/>
              </a:spcBef>
              <a:buFontTx/>
              <a:buNone/>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2000" baseline="-25000" dirty="0" smtClean="0">
                <a:solidFill>
                  <a:prstClr val="black"/>
                </a:solidFill>
                <a:latin typeface="Times New Roman" panose="02020603050405020304" pitchFamily="18" charset="0"/>
                <a:ea typeface="+mn-ea"/>
                <a:cs typeface="Times New Roman" panose="02020603050405020304" pitchFamily="18" charset="0"/>
                <a:sym typeface="Wingdings 2" panose="05020102010507070707" pitchFamily="18" charset="2"/>
              </a:rPr>
              <a:t>o</a:t>
            </a:r>
            <a:r>
              <a:rPr lang="en-US" altLang="en-US" sz="20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a:t>
            </a:r>
            <a:r>
              <a:rPr lang="vi-VN"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a:t>
            </a:r>
            <a:r>
              <a:rPr lang="en-US" altLang="en-US" sz="2400" dirty="0" smtClean="0">
                <a:solidFill>
                  <a:prstClr val="black"/>
                </a:solidFill>
                <a:latin typeface="Times New Roman" panose="02020603050405020304" pitchFamily="18" charset="0"/>
                <a:ea typeface="+mn-ea"/>
                <a:cs typeface="Arial" panose="020B0604020202020204" pitchFamily="34" charset="0"/>
                <a:sym typeface="Wingdings 2" panose="05020102010507070707" pitchFamily="18" charset="2"/>
              </a:rPr>
              <a:t> </a:t>
            </a:r>
          </a:p>
        </p:txBody>
      </p:sp>
      <p:cxnSp>
        <p:nvCxnSpPr>
          <p:cNvPr id="3" name="Straight Connector 2"/>
          <p:cNvCxnSpPr/>
          <p:nvPr/>
        </p:nvCxnSpPr>
        <p:spPr>
          <a:xfrm>
            <a:off x="123090" y="3177177"/>
            <a:ext cx="120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8456" y="6430928"/>
            <a:ext cx="1570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circle(in)">
                                      <p:cBhvr>
                                        <p:cTn id="7" dur="2000"/>
                                        <p:tgtEl>
                                          <p:spTgt spid="563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ircle(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6" grpId="0"/>
      <p:bldP spid="7" grpId="0"/>
      <p:bldP spid="8" grpId="0"/>
      <p:bldP spid="4" grpId="0"/>
      <p:bldP spid="12" grpId="0"/>
      <p:bldP spid="14" grpId="0"/>
      <p:bldP spid="15" grpId="0"/>
      <p:bldP spid="16" grpId="0"/>
      <p:bldP spid="19" grpId="0"/>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746625"/>
            <a:ext cx="24812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605338"/>
            <a:ext cx="2422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933825"/>
            <a:ext cx="25368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3333750"/>
            <a:ext cx="24225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2724150"/>
            <a:ext cx="25161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989138"/>
            <a:ext cx="17049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2312988"/>
            <a:ext cx="2692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738" y="3333750"/>
            <a:ext cx="25987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3" y="1052513"/>
            <a:ext cx="33734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722563"/>
            <a:ext cx="16192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Rot="1" noChangeAspect="1" noMove="1" noResize="1" noEditPoints="1" noAdjustHandles="1" noChangeArrowheads="1" noChangeShapeType="1" noTextEdit="1"/>
          </p:cNvSpPr>
          <p:nvPr/>
        </p:nvSpPr>
        <p:spPr>
          <a:xfrm>
            <a:off x="5652120" y="4509120"/>
            <a:ext cx="959457" cy="830997"/>
          </a:xfrm>
          <a:prstGeom prst="rect">
            <a:avLst/>
          </a:prstGeom>
          <a:blipFill rotWithShape="1">
            <a:blip r:embed="rId12"/>
            <a:stretch>
              <a:fillRect l="-24845" t="-15827" b="-35971"/>
            </a:stretch>
          </a:blipFill>
          <a:ln w="19050">
            <a:solidFill>
              <a:schemeClr val="accent3"/>
            </a:solid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a:t>
            </a:r>
          </a:p>
        </p:txBody>
      </p:sp>
      <p:pic>
        <p:nvPicPr>
          <p:cNvPr id="28" name="Picture 2" descr="537032">
            <a:hlinkClick r:id="" action="ppaction://noactio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533400"/>
            <a:ext cx="9144000" cy="648237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0">
            <a:hlinkClick r:id="rId14" action="ppaction://hlinksldjump"/>
          </p:cNvPr>
          <p:cNvSpPr>
            <a:spLocks noChangeArrowheads="1"/>
          </p:cNvSpPr>
          <p:nvPr/>
        </p:nvSpPr>
        <p:spPr bwMode="auto">
          <a:xfrm>
            <a:off x="2173497" y="1398588"/>
            <a:ext cx="2323892" cy="1828800"/>
          </a:xfrm>
          <a:prstGeom prst="rect">
            <a:avLst/>
          </a:prstGeom>
          <a:gradFill rotWithShape="1">
            <a:gsLst>
              <a:gs pos="0">
                <a:srgbClr val="0000FF"/>
              </a:gs>
              <a:gs pos="50000">
                <a:srgbClr val="FFFFFF"/>
              </a:gs>
              <a:gs pos="100000">
                <a:srgbClr val="0000FF"/>
              </a:gs>
            </a:gsLst>
            <a:lin ang="5400000" scaled="1"/>
          </a:gradFill>
          <a:ln w="9525">
            <a:solidFill>
              <a:srgbClr val="000000"/>
            </a:solidFill>
            <a:miter lim="800000"/>
          </a:ln>
        </p:spPr>
        <p:txBody>
          <a:bodyPr wrap="none" anchor="ctr"/>
          <a:lstStyle>
            <a:lvl1pPr eaLnBrk="0" fontAlgn="base" hangingPunct="0">
              <a:spcBef>
                <a:spcPct val="0"/>
              </a:spcBef>
              <a:spcAft>
                <a:spcPct val="0"/>
              </a:spcAft>
              <a:defRPr sz="2800">
                <a:solidFill>
                  <a:schemeClr val="tx1"/>
                </a:solidFill>
                <a:latin typeface="Times New Roman" panose="02020603050405020304" pitchFamily="18" charset="0"/>
              </a:defRPr>
            </a:lvl1pPr>
            <a:lvl2pPr marL="742950" indent="-285750" eaLnBrk="0" fontAlgn="base" hangingPunct="0">
              <a:spcBef>
                <a:spcPct val="0"/>
              </a:spcBef>
              <a:spcAft>
                <a:spcPct val="0"/>
              </a:spcAft>
              <a:defRPr sz="2800">
                <a:solidFill>
                  <a:schemeClr val="tx1"/>
                </a:solidFill>
                <a:latin typeface="Times New Roman" panose="02020603050405020304" pitchFamily="18" charset="0"/>
              </a:defRPr>
            </a:lvl2pPr>
            <a:lvl3pPr marL="1143000" indent="-228600" eaLnBrk="0" fontAlgn="base" hangingPunct="0">
              <a:spcBef>
                <a:spcPct val="0"/>
              </a:spcBef>
              <a:spcAft>
                <a:spcPct val="0"/>
              </a:spcAft>
              <a:defRPr sz="2800">
                <a:solidFill>
                  <a:schemeClr val="tx1"/>
                </a:solidFill>
                <a:latin typeface="Times New Roman" panose="02020603050405020304" pitchFamily="18" charset="0"/>
              </a:defRPr>
            </a:lvl3pPr>
            <a:lvl4pPr marL="1600200" indent="-228600" eaLnBrk="0" fontAlgn="base" hangingPunct="0">
              <a:spcBef>
                <a:spcPct val="0"/>
              </a:spcBef>
              <a:spcAft>
                <a:spcPct val="0"/>
              </a:spcAft>
              <a:defRPr sz="2800">
                <a:solidFill>
                  <a:schemeClr val="tx1"/>
                </a:solidFill>
                <a:latin typeface="Times New Roman" panose="02020603050405020304" pitchFamily="18" charset="0"/>
              </a:defRPr>
            </a:lvl4pPr>
            <a:lvl5pPr marL="2057400" indent="-228600" eaLnBrk="0" fontAlgn="base" hangingPunct="0">
              <a:spcBef>
                <a:spcPct val="0"/>
              </a:spcBef>
              <a:spcAft>
                <a:spcPct val="0"/>
              </a:spcAf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7200" b="0" i="0" u="none" strike="noStrike" kern="0" cap="none" spc="0" normalizeH="0" baseline="0" noProof="0" dirty="0">
                <a:ln>
                  <a:noFill/>
                </a:ln>
                <a:solidFill>
                  <a:srgbClr val="FF3300"/>
                </a:solidFill>
                <a:effectLst/>
                <a:uLnTx/>
                <a:uFillTx/>
                <a:latin typeface=".VnTifani HeavyH" panose="020B7200000000000000" pitchFamily="34" charset="0"/>
                <a:ea typeface="+mn-ea"/>
                <a:cs typeface="Arial" panose="020B0604020202020204" pitchFamily="34" charset="0"/>
              </a:rPr>
              <a:t>1</a:t>
            </a:r>
            <a:endParaRPr kumimoji="0" lang="en-US" sz="7200" b="0" i="0" u="none" strike="noStrike" kern="0" cap="none" spc="0" normalizeH="0" baseline="0" noProof="0" dirty="0">
              <a:ln>
                <a:noFill/>
              </a:ln>
              <a:solidFill>
                <a:srgbClr val="FF3300"/>
              </a:solidFill>
              <a:effectLst/>
              <a:uLnTx/>
              <a:uFillTx/>
              <a:latin typeface=".VnTifani HeavyH" panose="020B7200000000000000" pitchFamily="34" charset="0"/>
              <a:ea typeface="+mn-ea"/>
              <a:cs typeface="Arial" panose="020B0604020202020204" pitchFamily="34" charset="0"/>
            </a:endParaRPr>
          </a:p>
        </p:txBody>
      </p:sp>
      <p:sp>
        <p:nvSpPr>
          <p:cNvPr id="30" name="Rectangle 11">
            <a:hlinkClick r:id="rId15" action="ppaction://hlinksldjump"/>
          </p:cNvPr>
          <p:cNvSpPr>
            <a:spLocks noChangeArrowheads="1"/>
          </p:cNvSpPr>
          <p:nvPr/>
        </p:nvSpPr>
        <p:spPr bwMode="auto">
          <a:xfrm>
            <a:off x="4724400" y="1373210"/>
            <a:ext cx="2201654" cy="1828800"/>
          </a:xfrm>
          <a:prstGeom prst="rect">
            <a:avLst/>
          </a:prstGeom>
          <a:gradFill rotWithShape="1">
            <a:gsLst>
              <a:gs pos="0">
                <a:srgbClr val="0000FF"/>
              </a:gs>
              <a:gs pos="50000">
                <a:srgbClr val="FFFFFF"/>
              </a:gs>
              <a:gs pos="100000">
                <a:srgbClr val="0000FF"/>
              </a:gs>
            </a:gsLst>
            <a:lin ang="5400000" scaled="1"/>
          </a:gradFill>
          <a:ln w="9525">
            <a:solidFill>
              <a:srgbClr val="000000"/>
            </a:solidFill>
            <a:miter lim="800000"/>
          </a:ln>
        </p:spPr>
        <p:txBody>
          <a:bodyPr wrap="none" anchor="ctr"/>
          <a:lstStyle>
            <a:lvl1pPr eaLnBrk="0" fontAlgn="base" hangingPunct="0">
              <a:spcBef>
                <a:spcPct val="0"/>
              </a:spcBef>
              <a:spcAft>
                <a:spcPct val="0"/>
              </a:spcAft>
              <a:defRPr sz="2800">
                <a:solidFill>
                  <a:schemeClr val="tx1"/>
                </a:solidFill>
                <a:latin typeface="Times New Roman" panose="02020603050405020304" pitchFamily="18" charset="0"/>
              </a:defRPr>
            </a:lvl1pPr>
            <a:lvl2pPr marL="742950" indent="-285750" eaLnBrk="0" fontAlgn="base" hangingPunct="0">
              <a:spcBef>
                <a:spcPct val="0"/>
              </a:spcBef>
              <a:spcAft>
                <a:spcPct val="0"/>
              </a:spcAft>
              <a:defRPr sz="2800">
                <a:solidFill>
                  <a:schemeClr val="tx1"/>
                </a:solidFill>
                <a:latin typeface="Times New Roman" panose="02020603050405020304" pitchFamily="18" charset="0"/>
              </a:defRPr>
            </a:lvl2pPr>
            <a:lvl3pPr marL="1143000" indent="-228600" eaLnBrk="0" fontAlgn="base" hangingPunct="0">
              <a:spcBef>
                <a:spcPct val="0"/>
              </a:spcBef>
              <a:spcAft>
                <a:spcPct val="0"/>
              </a:spcAft>
              <a:defRPr sz="2800">
                <a:solidFill>
                  <a:schemeClr val="tx1"/>
                </a:solidFill>
                <a:latin typeface="Times New Roman" panose="02020603050405020304" pitchFamily="18" charset="0"/>
              </a:defRPr>
            </a:lvl3pPr>
            <a:lvl4pPr marL="1600200" indent="-228600" eaLnBrk="0" fontAlgn="base" hangingPunct="0">
              <a:spcBef>
                <a:spcPct val="0"/>
              </a:spcBef>
              <a:spcAft>
                <a:spcPct val="0"/>
              </a:spcAft>
              <a:defRPr sz="2800">
                <a:solidFill>
                  <a:schemeClr val="tx1"/>
                </a:solidFill>
                <a:latin typeface="Times New Roman" panose="02020603050405020304" pitchFamily="18" charset="0"/>
              </a:defRPr>
            </a:lvl4pPr>
            <a:lvl5pPr marL="2057400" indent="-228600" eaLnBrk="0" fontAlgn="base" hangingPunct="0">
              <a:spcBef>
                <a:spcPct val="0"/>
              </a:spcBef>
              <a:spcAft>
                <a:spcPct val="0"/>
              </a:spcAf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7200" b="0" i="0" u="none" strike="noStrike" kern="0" cap="none" spc="0" normalizeH="0" baseline="0" noProof="0" dirty="0" smtClean="0">
                <a:ln>
                  <a:noFill/>
                </a:ln>
                <a:solidFill>
                  <a:srgbClr val="FF3300"/>
                </a:solidFill>
                <a:effectLst/>
                <a:uLnTx/>
                <a:uFillTx/>
                <a:latin typeface=".VnTifani HeavyH" panose="020B7200000000000000" pitchFamily="34" charset="0"/>
                <a:ea typeface="+mn-ea"/>
                <a:cs typeface="Arial" panose="020B0604020202020204" pitchFamily="34" charset="0"/>
              </a:rPr>
              <a:t>2</a:t>
            </a:r>
            <a:endParaRPr kumimoji="0" lang="en-US" sz="7200" b="0" i="0" u="none" strike="noStrike" kern="0" cap="none" spc="0" normalizeH="0" baseline="0" noProof="0" dirty="0">
              <a:ln>
                <a:noFill/>
              </a:ln>
              <a:solidFill>
                <a:srgbClr val="FF3300"/>
              </a:solidFill>
              <a:effectLst/>
              <a:uLnTx/>
              <a:uFillTx/>
              <a:latin typeface=".VnTifani HeavyH" panose="020B7200000000000000" pitchFamily="34" charset="0"/>
              <a:ea typeface="+mn-ea"/>
              <a:cs typeface="Arial" panose="020B0604020202020204" pitchFamily="34" charset="0"/>
            </a:endParaRPr>
          </a:p>
        </p:txBody>
      </p:sp>
      <p:sp>
        <p:nvSpPr>
          <p:cNvPr id="31" name="Rectangle 13">
            <a:hlinkClick r:id="rId16" action="ppaction://hlinksldjump"/>
          </p:cNvPr>
          <p:cNvSpPr>
            <a:spLocks noChangeArrowheads="1"/>
          </p:cNvSpPr>
          <p:nvPr/>
        </p:nvSpPr>
        <p:spPr bwMode="auto">
          <a:xfrm>
            <a:off x="4623353" y="5715000"/>
            <a:ext cx="2202343" cy="1828800"/>
          </a:xfrm>
          <a:prstGeom prst="rect">
            <a:avLst/>
          </a:prstGeom>
          <a:gradFill rotWithShape="1">
            <a:gsLst>
              <a:gs pos="0">
                <a:srgbClr val="0000FF"/>
              </a:gs>
              <a:gs pos="50000">
                <a:srgbClr val="FFFFFF"/>
              </a:gs>
              <a:gs pos="100000">
                <a:srgbClr val="0000FF"/>
              </a:gs>
            </a:gsLst>
            <a:lin ang="5400000" scaled="1"/>
          </a:gradFill>
          <a:ln w="9525">
            <a:solidFill>
              <a:srgbClr val="000000"/>
            </a:solidFill>
            <a:miter lim="800000"/>
          </a:ln>
        </p:spPr>
        <p:txBody>
          <a:bodyPr wrap="none" anchor="ctr"/>
          <a:lstStyle>
            <a:lvl1pPr eaLnBrk="0" fontAlgn="base" hangingPunct="0">
              <a:spcBef>
                <a:spcPct val="0"/>
              </a:spcBef>
              <a:spcAft>
                <a:spcPct val="0"/>
              </a:spcAft>
              <a:defRPr sz="2800">
                <a:solidFill>
                  <a:schemeClr val="tx1"/>
                </a:solidFill>
                <a:latin typeface="Times New Roman" panose="02020603050405020304" pitchFamily="18" charset="0"/>
              </a:defRPr>
            </a:lvl1pPr>
            <a:lvl2pPr marL="742950" indent="-285750" eaLnBrk="0" fontAlgn="base" hangingPunct="0">
              <a:spcBef>
                <a:spcPct val="0"/>
              </a:spcBef>
              <a:spcAft>
                <a:spcPct val="0"/>
              </a:spcAft>
              <a:defRPr sz="2800">
                <a:solidFill>
                  <a:schemeClr val="tx1"/>
                </a:solidFill>
                <a:latin typeface="Times New Roman" panose="02020603050405020304" pitchFamily="18" charset="0"/>
              </a:defRPr>
            </a:lvl2pPr>
            <a:lvl3pPr marL="1143000" indent="-228600" eaLnBrk="0" fontAlgn="base" hangingPunct="0">
              <a:spcBef>
                <a:spcPct val="0"/>
              </a:spcBef>
              <a:spcAft>
                <a:spcPct val="0"/>
              </a:spcAft>
              <a:defRPr sz="2800">
                <a:solidFill>
                  <a:schemeClr val="tx1"/>
                </a:solidFill>
                <a:latin typeface="Times New Roman" panose="02020603050405020304" pitchFamily="18" charset="0"/>
              </a:defRPr>
            </a:lvl3pPr>
            <a:lvl4pPr marL="1600200" indent="-228600" eaLnBrk="0" fontAlgn="base" hangingPunct="0">
              <a:spcBef>
                <a:spcPct val="0"/>
              </a:spcBef>
              <a:spcAft>
                <a:spcPct val="0"/>
              </a:spcAft>
              <a:defRPr sz="2800">
                <a:solidFill>
                  <a:schemeClr val="tx1"/>
                </a:solidFill>
                <a:latin typeface="Times New Roman" panose="02020603050405020304" pitchFamily="18" charset="0"/>
              </a:defRPr>
            </a:lvl4pPr>
            <a:lvl5pPr marL="2057400" indent="-228600" eaLnBrk="0" fontAlgn="base" hangingPunct="0">
              <a:spcBef>
                <a:spcPct val="0"/>
              </a:spcBef>
              <a:spcAft>
                <a:spcPct val="0"/>
              </a:spcAf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7200" b="0" i="0" u="none" strike="noStrike" kern="0" cap="none" spc="0" normalizeH="0" baseline="0" noProof="0" dirty="0" smtClean="0">
                <a:ln>
                  <a:noFill/>
                </a:ln>
                <a:solidFill>
                  <a:srgbClr val="FF3300"/>
                </a:solidFill>
                <a:effectLst/>
                <a:uLnTx/>
                <a:uFillTx/>
                <a:latin typeface=".VnTifani HeavyH" panose="020B7200000000000000" pitchFamily="34" charset="0"/>
                <a:ea typeface="+mn-ea"/>
                <a:cs typeface="Arial" panose="020B0604020202020204" pitchFamily="34" charset="0"/>
              </a:rPr>
              <a:t>4</a:t>
            </a:r>
            <a:endParaRPr kumimoji="0" lang="en-US" sz="7200" b="0" i="0" u="none" strike="noStrike" kern="0" cap="none" spc="0" normalizeH="0" baseline="0" noProof="0" dirty="0">
              <a:ln>
                <a:noFill/>
              </a:ln>
              <a:solidFill>
                <a:srgbClr val="FF3300"/>
              </a:solidFill>
              <a:effectLst/>
              <a:uLnTx/>
              <a:uFillTx/>
              <a:latin typeface=".VnTifani HeavyH" panose="020B7200000000000000" pitchFamily="34" charset="0"/>
              <a:ea typeface="+mn-ea"/>
              <a:cs typeface="Arial" panose="020B0604020202020204" pitchFamily="34" charset="0"/>
            </a:endParaRPr>
          </a:p>
        </p:txBody>
      </p:sp>
      <p:sp>
        <p:nvSpPr>
          <p:cNvPr id="32" name="Rectangle 13">
            <a:hlinkClick r:id="rId17" action="ppaction://hlinksldjump"/>
          </p:cNvPr>
          <p:cNvSpPr>
            <a:spLocks noChangeArrowheads="1"/>
          </p:cNvSpPr>
          <p:nvPr/>
        </p:nvSpPr>
        <p:spPr bwMode="auto">
          <a:xfrm>
            <a:off x="2173496" y="3333750"/>
            <a:ext cx="2412582" cy="1828800"/>
          </a:xfrm>
          <a:prstGeom prst="rect">
            <a:avLst/>
          </a:prstGeom>
          <a:gradFill rotWithShape="1">
            <a:gsLst>
              <a:gs pos="0">
                <a:srgbClr val="0000FF"/>
              </a:gs>
              <a:gs pos="50000">
                <a:srgbClr val="FFFFFF"/>
              </a:gs>
              <a:gs pos="100000">
                <a:srgbClr val="0000FF"/>
              </a:gs>
            </a:gsLst>
            <a:lin ang="5400000" scaled="1"/>
          </a:gradFill>
          <a:ln w="9525">
            <a:solidFill>
              <a:srgbClr val="000000"/>
            </a:solidFill>
            <a:miter lim="800000"/>
          </a:ln>
        </p:spPr>
        <p:txBody>
          <a:bodyPr wrap="none" anchor="ctr"/>
          <a:lstStyle>
            <a:lvl1pPr eaLnBrk="0" fontAlgn="base" hangingPunct="0">
              <a:spcBef>
                <a:spcPct val="0"/>
              </a:spcBef>
              <a:spcAft>
                <a:spcPct val="0"/>
              </a:spcAft>
              <a:defRPr sz="2800">
                <a:solidFill>
                  <a:schemeClr val="tx1"/>
                </a:solidFill>
                <a:latin typeface="Times New Roman" panose="02020603050405020304" pitchFamily="18" charset="0"/>
              </a:defRPr>
            </a:lvl1pPr>
            <a:lvl2pPr marL="742950" indent="-285750" eaLnBrk="0" fontAlgn="base" hangingPunct="0">
              <a:spcBef>
                <a:spcPct val="0"/>
              </a:spcBef>
              <a:spcAft>
                <a:spcPct val="0"/>
              </a:spcAft>
              <a:defRPr sz="2800">
                <a:solidFill>
                  <a:schemeClr val="tx1"/>
                </a:solidFill>
                <a:latin typeface="Times New Roman" panose="02020603050405020304" pitchFamily="18" charset="0"/>
              </a:defRPr>
            </a:lvl2pPr>
            <a:lvl3pPr marL="1143000" indent="-228600" eaLnBrk="0" fontAlgn="base" hangingPunct="0">
              <a:spcBef>
                <a:spcPct val="0"/>
              </a:spcBef>
              <a:spcAft>
                <a:spcPct val="0"/>
              </a:spcAft>
              <a:defRPr sz="2800">
                <a:solidFill>
                  <a:schemeClr val="tx1"/>
                </a:solidFill>
                <a:latin typeface="Times New Roman" panose="02020603050405020304" pitchFamily="18" charset="0"/>
              </a:defRPr>
            </a:lvl3pPr>
            <a:lvl4pPr marL="1600200" indent="-228600" eaLnBrk="0" fontAlgn="base" hangingPunct="0">
              <a:spcBef>
                <a:spcPct val="0"/>
              </a:spcBef>
              <a:spcAft>
                <a:spcPct val="0"/>
              </a:spcAft>
              <a:defRPr sz="2800">
                <a:solidFill>
                  <a:schemeClr val="tx1"/>
                </a:solidFill>
                <a:latin typeface="Times New Roman" panose="02020603050405020304" pitchFamily="18" charset="0"/>
              </a:defRPr>
            </a:lvl4pPr>
            <a:lvl5pPr marL="2057400" indent="-228600" eaLnBrk="0" fontAlgn="base" hangingPunct="0">
              <a:spcBef>
                <a:spcPct val="0"/>
              </a:spcBef>
              <a:spcAft>
                <a:spcPct val="0"/>
              </a:spcAf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vi-VN" sz="7200" kern="0" dirty="0">
                <a:solidFill>
                  <a:srgbClr val="FF3300"/>
                </a:solidFill>
                <a:latin typeface=".VnTifani HeavyH" panose="020B7200000000000000" pitchFamily="34" charset="0"/>
                <a:ea typeface="+mn-ea"/>
                <a:cs typeface="Arial" panose="020B0604020202020204" pitchFamily="34" charset="0"/>
              </a:rPr>
              <a:t>3</a:t>
            </a:r>
            <a:endParaRPr kumimoji="0" lang="en-US" sz="7200" b="0" i="0" u="none" strike="noStrike" kern="0" cap="none" spc="0" normalizeH="0" baseline="0" noProof="0" dirty="0">
              <a:ln>
                <a:noFill/>
              </a:ln>
              <a:solidFill>
                <a:srgbClr val="FF3300"/>
              </a:solidFill>
              <a:effectLst/>
              <a:uLnTx/>
              <a:uFillTx/>
              <a:latin typeface=".VnTifani HeavyH" panose="020B7200000000000000" pitchFamily="34" charset="0"/>
              <a:ea typeface="+mn-ea"/>
              <a:cs typeface="Arial" panose="020B0604020202020204" pitchFamily="34" charset="0"/>
            </a:endParaRPr>
          </a:p>
        </p:txBody>
      </p:sp>
      <p:sp>
        <p:nvSpPr>
          <p:cNvPr id="4" name="Oval 3">
            <a:hlinkClick r:id="rId18" action="ppaction://hlinksldjump"/>
          </p:cNvPr>
          <p:cNvSpPr/>
          <p:nvPr/>
        </p:nvSpPr>
        <p:spPr bwMode="auto">
          <a:xfrm>
            <a:off x="8458200" y="5562600"/>
            <a:ext cx="228600" cy="838200"/>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vi-VN" sz="1800" b="0" i="0" u="none" strike="noStrike" cap="none" normalizeH="0" baseline="0" smtClean="0">
              <a:ln>
                <a:noFill/>
              </a:ln>
              <a:solidFill>
                <a:schemeClr val="tx1"/>
              </a:solidFill>
              <a:effectLst/>
              <a:latin typeface="Times New Roman" panose="02020603050405020304" pitchFamily="18" charset="0"/>
            </a:endParaRPr>
          </a:p>
        </p:txBody>
      </p:sp>
      <p:sp>
        <p:nvSpPr>
          <p:cNvPr id="2" name="Rectangle 1"/>
          <p:cNvSpPr/>
          <p:nvPr/>
        </p:nvSpPr>
        <p:spPr bwMode="auto">
          <a:xfrm>
            <a:off x="5652120" y="4831245"/>
            <a:ext cx="367680" cy="461665"/>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anose="02020603050405020304" pitchFamily="18" charset="0"/>
              </a:rPr>
              <a: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0670"/>
          <p:cNvSpPr txBox="1">
            <a:spLocks noChangeArrowheads="1"/>
          </p:cNvSpPr>
          <p:nvPr/>
        </p:nvSpPr>
        <p:spPr bwMode="auto">
          <a:xfrm>
            <a:off x="1295400" y="1774469"/>
            <a:ext cx="7162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vi-VN"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Trượt tuyết hay lướt ván chân thường đứng trên tấm ván to hơn chân.</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Tăng</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diện</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tích</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bị</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ép</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sẽ</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làm</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giảm</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áp</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FF3399"/>
                </a:solidFill>
                <a:effectLst/>
                <a:uLnTx/>
                <a:uFillTx/>
                <a:latin typeface="Arial" panose="020B0604020202020204" pitchFamily="34" charset="0"/>
                <a:ea typeface="+mn-ea"/>
                <a:cs typeface="+mn-cs"/>
              </a:rPr>
              <a:t>suất</a:t>
            </a:r>
            <a:r>
              <a:rPr kumimoji="0" lang="en-US" altLang="en-US" sz="3200" b="1" i="0" u="none" strike="noStrike" kern="0" cap="none" spc="0" normalizeH="0" baseline="0" noProof="0" dirty="0" smtClean="0">
                <a:ln>
                  <a:noFill/>
                </a:ln>
                <a:solidFill>
                  <a:srgbClr val="FF3399"/>
                </a:solidFill>
                <a:effectLst/>
                <a:uLnTx/>
                <a:uFillTx/>
                <a:latin typeface="Arial" panose="020B0604020202020204" pitchFamily="34" charset="0"/>
                <a:ea typeface="+mn-ea"/>
                <a:cs typeface="+mn-cs"/>
              </a:rPr>
              <a:t>,</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người</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di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chuyển</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dễ</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dàng</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trên</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lớp</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tuyết</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baseline="0" noProof="0" dirty="0" err="1" smtClean="0">
                <a:ln>
                  <a:noFill/>
                </a:ln>
                <a:solidFill>
                  <a:srgbClr val="0000FF"/>
                </a:solidFill>
                <a:effectLst/>
                <a:uLnTx/>
                <a:uFillTx/>
                <a:latin typeface="Arial" panose="020B0604020202020204" pitchFamily="34" charset="0"/>
                <a:ea typeface="+mn-ea"/>
                <a:cs typeface="+mn-cs"/>
              </a:rPr>
              <a:t>mặt</a:t>
            </a:r>
            <a:r>
              <a:rPr kumimoji="0" lang="en-US" altLang="en-US" sz="3200" b="1" i="0" u="none" strike="noStrike" kern="0" cap="none" spc="0" normalizeH="0" noProof="0" dirty="0" smtClean="0">
                <a:ln>
                  <a:noFill/>
                </a:ln>
                <a:solidFill>
                  <a:srgbClr val="0000FF"/>
                </a:solidFill>
                <a:effectLst/>
                <a:uLnTx/>
                <a:uFillTx/>
                <a:latin typeface="Arial" panose="020B0604020202020204" pitchFamily="34" charset="0"/>
                <a:ea typeface="+mn-ea"/>
                <a:cs typeface="+mn-cs"/>
              </a:rPr>
              <a:t> </a:t>
            </a:r>
            <a:r>
              <a:rPr kumimoji="0" lang="en-US" altLang="en-US" sz="3200" b="1" i="0" u="none" strike="noStrike" kern="0" cap="none" spc="0" normalizeH="0" noProof="0" dirty="0" err="1" smtClean="0">
                <a:ln>
                  <a:noFill/>
                </a:ln>
                <a:solidFill>
                  <a:srgbClr val="0000FF"/>
                </a:solidFill>
                <a:effectLst/>
                <a:uLnTx/>
                <a:uFillTx/>
                <a:latin typeface="Arial" panose="020B0604020202020204" pitchFamily="34" charset="0"/>
                <a:ea typeface="+mn-ea"/>
                <a:cs typeface="+mn-cs"/>
              </a:rPr>
              <a:t>nước</a:t>
            </a:r>
            <a:r>
              <a:rPr kumimoji="0" lang="en-US"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mn-cs"/>
              </a:rPr>
              <a:t>.</a:t>
            </a:r>
            <a:endParaRPr kumimoji="0" lang="vi-VN" altLang="en-US" sz="3200" b="1" i="0" u="none" strike="noStrike" kern="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263748" y="4433789"/>
            <a:ext cx="7620000" cy="584775"/>
          </a:xfrm>
          <a:prstGeom prst="rect">
            <a:avLst/>
          </a:prstGeom>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en-US"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a:t>
            </a:r>
            <a:r>
              <a:rPr kumimoji="0" lang="vi-VN"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M</a:t>
            </a:r>
            <a:r>
              <a:rPr kumimoji="0" lang="en-US" sz="3200" b="1" i="0" u="none" strike="noStrike" kern="1200" cap="none" spc="0" normalizeH="0" baseline="0" noProof="0" dirty="0" err="1" smtClean="0">
                <a:ln>
                  <a:noFill/>
                </a:ln>
                <a:solidFill>
                  <a:srgbClr val="0000CC"/>
                </a:solidFill>
                <a:effectLst/>
                <a:uLnTx/>
                <a:uFillTx/>
                <a:latin typeface="Arial" panose="020B0604020202020204" pitchFamily="34" charset="0"/>
                <a:ea typeface="Arial" panose="020B0604020202020204" pitchFamily="34" charset="0"/>
              </a:rPr>
              <a:t>óng</a:t>
            </a:r>
            <a:r>
              <a:rPr kumimoji="0" lang="en-US"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a:t>
            </a:r>
            <a:r>
              <a:rPr kumimoji="0" lang="en-US" sz="320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nhà</a:t>
            </a:r>
            <a:r>
              <a:rPr kumimoji="0" lang="en-US" sz="320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lang="en-US"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a:t>
            </a:r>
            <a:r>
              <a:rPr kumimoji="0" lang="en-US" sz="320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xây</a:t>
            </a:r>
            <a:r>
              <a:rPr kumimoji="0" lang="en-US" sz="320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lang="en-US"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to</a:t>
            </a:r>
            <a:r>
              <a:rPr kumimoji="0" lang="vi-VN" sz="320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hơn diện tích nhà</a:t>
            </a:r>
            <a:endParaRPr kumimoji="0" lang="en-US" sz="320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endParaRPr>
          </a:p>
        </p:txBody>
      </p:sp>
      <p:sp>
        <p:nvSpPr>
          <p:cNvPr id="5" name="Rectangle 4"/>
          <p:cNvSpPr/>
          <p:nvPr/>
        </p:nvSpPr>
        <p:spPr>
          <a:xfrm>
            <a:off x="685800" y="533400"/>
            <a:ext cx="8001000" cy="1077218"/>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Nêu </a:t>
            </a:r>
            <a:r>
              <a:rPr lang="vi-VN" altLang="en-US" sz="3200" b="1" kern="0" dirty="0">
                <a:solidFill>
                  <a:srgbClr val="000000"/>
                </a:solidFill>
                <a:ea typeface="+mn-ea"/>
                <a:cs typeface="+mn-cs"/>
              </a:rPr>
              <a:t>2</a:t>
            </a:r>
            <a:r>
              <a:rPr kumimoji="0" lang="vi-VN" altLang="en-US" sz="32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ví dụ về việc làm </a:t>
            </a:r>
            <a:r>
              <a:rPr kumimoji="0" lang="vi-VN" altLang="en-US" sz="32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giảm áp suất trong thực</a:t>
            </a:r>
            <a:r>
              <a:rPr kumimoji="0" lang="vi-VN" altLang="en-US" sz="3200" b="1" i="0" u="none" strike="noStrike" kern="0" cap="none" spc="0" normalizeH="0" noProof="0" dirty="0" smtClean="0">
                <a:ln>
                  <a:noFill/>
                </a:ln>
                <a:solidFill>
                  <a:srgbClr val="000000"/>
                </a:solidFill>
                <a:effectLst/>
                <a:uLnTx/>
                <a:uFillTx/>
                <a:latin typeface="Arial" panose="020B0604020202020204" pitchFamily="34" charset="0"/>
                <a:ea typeface="+mn-ea"/>
                <a:cs typeface="+mn-cs"/>
              </a:rPr>
              <a:t> tế</a:t>
            </a:r>
            <a:endPar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5-Point Star 1">
            <a:hlinkClick r:id="rId3" action="ppaction://hlinksldjump"/>
          </p:cNvPr>
          <p:cNvSpPr/>
          <p:nvPr/>
        </p:nvSpPr>
        <p:spPr>
          <a:xfrm>
            <a:off x="8458200" y="6248400"/>
            <a:ext cx="447822"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24"/>
          <p:cNvGraphicFramePr>
            <a:graphicFrameLocks noChangeAspect="1"/>
          </p:cNvGraphicFramePr>
          <p:nvPr/>
        </p:nvGraphicFramePr>
        <p:xfrm>
          <a:off x="522288" y="5341938"/>
          <a:ext cx="914400" cy="661987"/>
        </p:xfrm>
        <a:graphic>
          <a:graphicData uri="http://schemas.openxmlformats.org/presentationml/2006/ole">
            <mc:AlternateContent xmlns:mc="http://schemas.openxmlformats.org/markup-compatibility/2006">
              <mc:Choice xmlns:v="urn:schemas-microsoft-com:vml" Requires="v">
                <p:oleObj spid="_x0000_s13332" name="Bitmap Image" r:id="rId4" imgW="1295400" imgH="1047750" progId="PBrush">
                  <p:embed/>
                </p:oleObj>
              </mc:Choice>
              <mc:Fallback>
                <p:oleObj name="Bitmap Image" r:id="rId4" imgW="1295400" imgH="1047750" progId="PBrush">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5341938"/>
                        <a:ext cx="914400" cy="6619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20"/>
          <p:cNvSpPr>
            <a:spLocks noChangeArrowheads="1"/>
          </p:cNvSpPr>
          <p:nvPr/>
        </p:nvSpPr>
        <p:spPr bwMode="auto">
          <a:xfrm>
            <a:off x="342900" y="6108700"/>
            <a:ext cx="4021282" cy="400110"/>
          </a:xfrm>
          <a:prstGeom prst="rect">
            <a:avLst/>
          </a:prstGeom>
          <a:solidFill>
            <a:srgbClr val="99CC00"/>
          </a:solidFill>
          <a:ln w="9525">
            <a:solidFill>
              <a:srgbClr val="0099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fontAlgn="base" hangingPunct="0">
              <a:spcBef>
                <a:spcPct val="20000"/>
              </a:spcBef>
              <a:spcAft>
                <a:spcPct val="0"/>
              </a:spcAft>
              <a:buChar char="•"/>
              <a:defRPr sz="3200">
                <a:solidFill>
                  <a:schemeClr val="tx1"/>
                </a:solidFill>
                <a:latin typeface="Times New Roman" panose="02020603050405020304" pitchFamily="18" charset="0"/>
              </a:defRPr>
            </a:lvl1pPr>
            <a:lvl2pPr marL="742950" indent="-28575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0" eaLnBrk="1" hangingPunct="1">
              <a:spcBef>
                <a:spcPct val="0"/>
              </a:spcBef>
              <a:buFontTx/>
              <a:buNone/>
            </a:pPr>
            <a:r>
              <a:rPr lang="vi-VN" sz="2000" b="1" dirty="0" smtClean="0">
                <a:solidFill>
                  <a:srgbClr val="FF0000"/>
                </a:solidFill>
                <a:latin typeface="Arial" panose="020B0604020202020204" pitchFamily="34" charset="0"/>
                <a:ea typeface="+mn-ea"/>
                <a:cs typeface="Times New Roman" panose="02020603050405020304" pitchFamily="18" charset="0"/>
              </a:rPr>
              <a:t>1</a:t>
            </a:r>
            <a:r>
              <a:rPr lang="en-US" sz="2000" b="1" dirty="0" smtClean="0">
                <a:solidFill>
                  <a:srgbClr val="FF0000"/>
                </a:solidFill>
                <a:latin typeface="Arial" panose="020B0604020202020204" pitchFamily="34" charset="0"/>
                <a:ea typeface="+mn-ea"/>
                <a:cs typeface="Times New Roman" panose="02020603050405020304" pitchFamily="18" charset="0"/>
              </a:rPr>
              <a:t> </a:t>
            </a:r>
            <a:r>
              <a:rPr lang="en-US" sz="2000" b="1" dirty="0" err="1" smtClean="0">
                <a:solidFill>
                  <a:srgbClr val="FF0000"/>
                </a:solidFill>
                <a:latin typeface="Arial" panose="020B0604020202020204" pitchFamily="34" charset="0"/>
                <a:ea typeface="+mn-ea"/>
                <a:cs typeface="Times New Roman" panose="02020603050405020304" pitchFamily="18" charset="0"/>
              </a:rPr>
              <a:t>quyển</a:t>
            </a:r>
            <a:r>
              <a:rPr lang="en-US" sz="2000" b="1" dirty="0" smtClean="0">
                <a:solidFill>
                  <a:srgbClr val="FF0000"/>
                </a:solidFill>
                <a:latin typeface="Arial" panose="020B0604020202020204" pitchFamily="34" charset="0"/>
                <a:ea typeface="+mn-ea"/>
                <a:cs typeface="Times New Roman" panose="02020603050405020304" pitchFamily="18" charset="0"/>
              </a:rPr>
              <a:t> </a:t>
            </a:r>
            <a:r>
              <a:rPr lang="en-US" sz="2000" b="1" dirty="0" err="1" smtClean="0">
                <a:solidFill>
                  <a:srgbClr val="FF0000"/>
                </a:solidFill>
                <a:latin typeface="Arial" panose="020B0604020202020204" pitchFamily="34" charset="0"/>
                <a:ea typeface="+mn-ea"/>
                <a:cs typeface="Times New Roman" panose="02020603050405020304" pitchFamily="18" charset="0"/>
              </a:rPr>
              <a:t>vở</a:t>
            </a:r>
            <a:endParaRPr lang="en-US" sz="2000" b="1" dirty="0">
              <a:solidFill>
                <a:srgbClr val="FF0000"/>
              </a:solidFill>
              <a:latin typeface="Arial" panose="020B0604020202020204" pitchFamily="34"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8622"/>
          <p:cNvSpPr txBox="1">
            <a:spLocks noChangeArrowheads="1"/>
          </p:cNvSpPr>
          <p:nvPr/>
        </p:nvSpPr>
        <p:spPr bwMode="auto">
          <a:xfrm>
            <a:off x="58614" y="1752600"/>
            <a:ext cx="89329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b="1"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Đầu</a:t>
            </a:r>
            <a:r>
              <a:rPr kumimoji="0" lang="en-US" altLang="en-US"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mũi</a:t>
            </a:r>
            <a:r>
              <a:rPr kumimoji="0" lang="en-US" altLang="en-US"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khoan</a:t>
            </a:r>
            <a:r>
              <a:rPr kumimoji="0" lang="en-US" altLang="en-US"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rất</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nhỏ</a:t>
            </a:r>
            <a:r>
              <a:rPr kumimoji="0" lang="en-US" altLang="en-US"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để</a:t>
            </a:r>
            <a:r>
              <a:rPr kumimoji="0" lang="vi-VN"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giảm</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diện</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tích</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bị</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ép</a:t>
            </a:r>
            <a:r>
              <a:rPr kumimoji="0" lang="en-US" altLang="en-US"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sẽ</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l</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à</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m</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tăng</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áp</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FF00FF"/>
                </a:solidFill>
                <a:effectLst/>
                <a:uLnTx/>
                <a:uFillTx/>
                <a:latin typeface="Arial" panose="020B0604020202020204" pitchFamily="34" charset="0"/>
                <a:ea typeface="+mn-ea"/>
                <a:cs typeface="+mn-cs"/>
              </a:rPr>
              <a:t>suất</a:t>
            </a:r>
            <a:r>
              <a:rPr kumimoji="0" lang="en-US" altLang="en-US" b="1" i="0" u="none" strike="noStrike" kern="0" cap="none" spc="0" normalizeH="0" baseline="0" noProof="0" dirty="0" smtClean="0">
                <a:ln>
                  <a:noFill/>
                </a:ln>
                <a:solidFill>
                  <a:srgbClr val="FF00FF"/>
                </a:solidFill>
                <a:effectLst/>
                <a:uLnTx/>
                <a:uFillTx/>
                <a:latin typeface="Arial" panose="020B0604020202020204" pitchFamily="34" charset="0"/>
                <a:ea typeface="+mn-ea"/>
                <a:cs typeface="+mn-cs"/>
              </a:rPr>
              <a:t>,</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mũi</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khoan</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xuyên</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v</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à</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o</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gỗ</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dễ</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d</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à</a:t>
            </a:r>
            <a:r>
              <a:rPr kumimoji="0" lang="en-US" altLang="en-US"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ng</a:t>
            </a:r>
            <a:r>
              <a:rPr kumimoji="0" lang="en-US"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0" lang="vi-VN" altLang="en-US"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8614" y="3733800"/>
            <a:ext cx="8082831" cy="584775"/>
          </a:xfrm>
          <a:prstGeom prst="rect">
            <a:avLst/>
          </a:prstGeom>
        </p:spPr>
        <p:txBody>
          <a:bodyPr wrap="square">
            <a:spAutoFit/>
          </a:bodyPr>
          <a:lstStyle/>
          <a:p>
            <a:pPr algn="just">
              <a:spcBef>
                <a:spcPct val="50000"/>
              </a:spcBef>
            </a:pPr>
            <a:r>
              <a:rPr lang="en-US" altLang="en-US" sz="3200" b="1" dirty="0" err="1">
                <a:solidFill>
                  <a:srgbClr val="480048"/>
                </a:solidFill>
                <a:cs typeface="Arial" panose="020B0604020202020204" pitchFamily="34" charset="0"/>
              </a:rPr>
              <a:t>Lưỡi</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dao</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càng</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mỏng</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càng</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sắc</a:t>
            </a:r>
            <a:r>
              <a:rPr lang="en-US" altLang="en-US" sz="3200" b="1" dirty="0">
                <a:solidFill>
                  <a:srgbClr val="480048"/>
                </a:solidFill>
                <a:cs typeface="Arial" panose="020B0604020202020204" pitchFamily="34" charset="0"/>
              </a:rPr>
              <a:t> (</a:t>
            </a:r>
            <a:r>
              <a:rPr lang="en-US" altLang="en-US" sz="3200" b="1" dirty="0" err="1">
                <a:solidFill>
                  <a:srgbClr val="480048"/>
                </a:solidFill>
                <a:cs typeface="Arial" panose="020B0604020202020204" pitchFamily="34" charset="0"/>
              </a:rPr>
              <a:t>bén</a:t>
            </a:r>
            <a:r>
              <a:rPr lang="en-US" altLang="en-US" sz="3200" b="1" dirty="0">
                <a:solidFill>
                  <a:srgbClr val="480048"/>
                </a:solidFill>
                <a:cs typeface="Arial" panose="020B0604020202020204" pitchFamily="34" charset="0"/>
              </a:rPr>
              <a:t>)</a:t>
            </a:r>
          </a:p>
        </p:txBody>
      </p:sp>
      <p:sp>
        <p:nvSpPr>
          <p:cNvPr id="5" name="5-Point Star 4">
            <a:hlinkClick r:id="rId3" action="ppaction://hlinksldjump"/>
          </p:cNvPr>
          <p:cNvSpPr/>
          <p:nvPr/>
        </p:nvSpPr>
        <p:spPr>
          <a:xfrm>
            <a:off x="8420100" y="6477000"/>
            <a:ext cx="5334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24"/>
          <p:cNvGraphicFramePr>
            <a:graphicFrameLocks noChangeAspect="1"/>
          </p:cNvGraphicFramePr>
          <p:nvPr/>
        </p:nvGraphicFramePr>
        <p:xfrm>
          <a:off x="522288" y="5341938"/>
          <a:ext cx="914400" cy="661987"/>
        </p:xfrm>
        <a:graphic>
          <a:graphicData uri="http://schemas.openxmlformats.org/presentationml/2006/ole">
            <mc:AlternateContent xmlns:mc="http://schemas.openxmlformats.org/markup-compatibility/2006">
              <mc:Choice xmlns:v="urn:schemas-microsoft-com:vml" Requires="v">
                <p:oleObj spid="_x0000_s14356" name="Bitmap Image" r:id="rId4" imgW="1295400" imgH="1047750" progId="PBrush">
                  <p:embed/>
                </p:oleObj>
              </mc:Choice>
              <mc:Fallback>
                <p:oleObj name="Bitmap Image" r:id="rId4" imgW="1295400" imgH="1047750" progId="PBrush">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5341938"/>
                        <a:ext cx="914400" cy="6619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20"/>
          <p:cNvSpPr>
            <a:spLocks noChangeArrowheads="1"/>
          </p:cNvSpPr>
          <p:nvPr/>
        </p:nvSpPr>
        <p:spPr bwMode="auto">
          <a:xfrm>
            <a:off x="342900" y="6108700"/>
            <a:ext cx="4021282" cy="400110"/>
          </a:xfrm>
          <a:prstGeom prst="rect">
            <a:avLst/>
          </a:prstGeom>
          <a:solidFill>
            <a:srgbClr val="99CC00"/>
          </a:solidFill>
          <a:ln w="9525">
            <a:solidFill>
              <a:srgbClr val="0099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fontAlgn="base" hangingPunct="0">
              <a:spcBef>
                <a:spcPct val="20000"/>
              </a:spcBef>
              <a:spcAft>
                <a:spcPct val="0"/>
              </a:spcAft>
              <a:buChar char="•"/>
              <a:defRPr sz="3200">
                <a:solidFill>
                  <a:schemeClr val="tx1"/>
                </a:solidFill>
                <a:latin typeface="Times New Roman" panose="02020603050405020304" pitchFamily="18" charset="0"/>
              </a:defRPr>
            </a:lvl1pPr>
            <a:lvl2pPr marL="742950" indent="-28575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0" eaLnBrk="1" hangingPunct="1">
              <a:spcBef>
                <a:spcPct val="0"/>
              </a:spcBef>
              <a:buFontTx/>
              <a:buNone/>
            </a:pPr>
            <a:r>
              <a:rPr lang="vi-VN" sz="2000" b="1" dirty="0" smtClean="0">
                <a:solidFill>
                  <a:srgbClr val="FF0000"/>
                </a:solidFill>
                <a:latin typeface="Arial" panose="020B0604020202020204" pitchFamily="34" charset="0"/>
                <a:ea typeface="+mn-ea"/>
                <a:cs typeface="Times New Roman" panose="02020603050405020304" pitchFamily="18" charset="0"/>
              </a:rPr>
              <a:t>1 </a:t>
            </a:r>
            <a:r>
              <a:rPr lang="en-US" sz="2000" b="1" dirty="0" err="1" smtClean="0">
                <a:solidFill>
                  <a:srgbClr val="FF0000"/>
                </a:solidFill>
                <a:latin typeface="Arial" panose="020B0604020202020204" pitchFamily="34" charset="0"/>
                <a:ea typeface="+mn-ea"/>
                <a:cs typeface="Times New Roman" panose="02020603050405020304" pitchFamily="18" charset="0"/>
              </a:rPr>
              <a:t>quyển</a:t>
            </a:r>
            <a:r>
              <a:rPr lang="en-US" sz="2000" b="1" dirty="0" smtClean="0">
                <a:solidFill>
                  <a:srgbClr val="FF0000"/>
                </a:solidFill>
                <a:latin typeface="Arial" panose="020B0604020202020204" pitchFamily="34" charset="0"/>
                <a:ea typeface="+mn-ea"/>
                <a:cs typeface="Times New Roman" panose="02020603050405020304" pitchFamily="18" charset="0"/>
              </a:rPr>
              <a:t> </a:t>
            </a:r>
            <a:r>
              <a:rPr lang="en-US" sz="2000" b="1" dirty="0" err="1" smtClean="0">
                <a:solidFill>
                  <a:srgbClr val="FF0000"/>
                </a:solidFill>
                <a:latin typeface="Arial" panose="020B0604020202020204" pitchFamily="34" charset="0"/>
                <a:ea typeface="+mn-ea"/>
                <a:cs typeface="Times New Roman" panose="02020603050405020304" pitchFamily="18" charset="0"/>
              </a:rPr>
              <a:t>vở</a:t>
            </a:r>
            <a:endParaRPr lang="en-US" sz="2000" b="1" dirty="0">
              <a:solidFill>
                <a:srgbClr val="FF0000"/>
              </a:solidFill>
              <a:latin typeface="Arial" panose="020B0604020202020204" pitchFamily="34" charset="0"/>
              <a:ea typeface="+mn-ea"/>
              <a:cs typeface="Times New Roman" panose="02020603050405020304" pitchFamily="18" charset="0"/>
            </a:endParaRPr>
          </a:p>
        </p:txBody>
      </p:sp>
      <p:sp>
        <p:nvSpPr>
          <p:cNvPr id="8" name="Rectangle 7"/>
          <p:cNvSpPr/>
          <p:nvPr/>
        </p:nvSpPr>
        <p:spPr>
          <a:xfrm>
            <a:off x="685800" y="533400"/>
            <a:ext cx="8001000" cy="1077218"/>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Nêu </a:t>
            </a:r>
            <a:r>
              <a:rPr lang="vi-VN" altLang="en-US" sz="3200" b="1" kern="0" dirty="0">
                <a:solidFill>
                  <a:srgbClr val="000000"/>
                </a:solidFill>
                <a:ea typeface="+mn-ea"/>
                <a:cs typeface="+mn-cs"/>
              </a:rPr>
              <a:t>2</a:t>
            </a:r>
            <a:r>
              <a:rPr kumimoji="0" lang="vi-VN" altLang="en-US" sz="32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ví dụ về việc làm </a:t>
            </a:r>
            <a:r>
              <a:rPr kumimoji="0" lang="vi-VN" altLang="en-US" sz="32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tăng áp suất trong thực</a:t>
            </a:r>
            <a:r>
              <a:rPr kumimoji="0" lang="vi-VN" altLang="en-US" sz="3200" b="1" i="0" u="none" strike="noStrike" kern="0" cap="none" spc="0" normalizeH="0" noProof="0" dirty="0" smtClean="0">
                <a:ln>
                  <a:noFill/>
                </a:ln>
                <a:solidFill>
                  <a:srgbClr val="000000"/>
                </a:solidFill>
                <a:effectLst/>
                <a:uLnTx/>
                <a:uFillTx/>
                <a:latin typeface="Arial" panose="020B0604020202020204" pitchFamily="34" charset="0"/>
                <a:ea typeface="+mn-ea"/>
                <a:cs typeface="+mn-cs"/>
              </a:rPr>
              <a:t> tế</a:t>
            </a:r>
            <a:endParaRPr kumimoji="0" lang="vi-VN" altLang="en-US" sz="3200" b="1"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nen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84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D:\năm 2014- 2015\311201371801PM-xe-tai-camc-4-ch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572" y="152401"/>
            <a:ext cx="4254500" cy="194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11754" y="2096294"/>
            <a:ext cx="849868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Tại</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sao</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những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chiếc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xe</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tải</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nhẹ</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thường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có</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bốn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bánh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xe</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Tuy</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nhiên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những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chiếc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xe</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tải</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nặng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lại</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có</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đến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sáu</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tám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bánh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xe</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hoặc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nhiều</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hơn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pic>
        <p:nvPicPr>
          <p:cNvPr id="30727" name="Picture 11" descr="http://media.bizwebmedia.net/Sites/26260/Data/images/2013/4/ford-ranger-201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52401"/>
            <a:ext cx="4468812" cy="194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836417" y="3386992"/>
            <a:ext cx="80533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base" latinLnBrk="0" hangingPunct="1">
              <a:lnSpc>
                <a:spcPct val="100000"/>
              </a:lnSpc>
              <a:spcBef>
                <a:spcPct val="0"/>
              </a:spcBef>
              <a:spcAft>
                <a:spcPct val="0"/>
              </a:spcAft>
              <a:buClrTx/>
              <a:buSzTx/>
              <a:buFontTx/>
              <a:buAutoNum type="alphaUcPeriod"/>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514350" marR="0" lvl="0" indent="-514350" algn="just" defTabSz="914400" rtl="0" eaLnBrk="1" fontAlgn="base" latinLnBrk="0" hangingPunct="1">
              <a:lnSpc>
                <a:spcPct val="100000"/>
              </a:lnSpc>
              <a:spcBef>
                <a:spcPct val="0"/>
              </a:spcBef>
              <a:spcAft>
                <a:spcPct val="0"/>
              </a:spcAft>
              <a:buClrTx/>
              <a:buSzTx/>
              <a:buFontTx/>
              <a:buAutoNum type="alphaUcPeriod"/>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514350" marR="0" lvl="0" indent="-514350" algn="just" defTabSz="914400" rtl="0" eaLnBrk="1" fontAlgn="base" latinLnBrk="0" hangingPunct="1">
              <a:lnSpc>
                <a:spcPct val="100000"/>
              </a:lnSpc>
              <a:spcBef>
                <a:spcPct val="0"/>
              </a:spcBef>
              <a:spcAft>
                <a:spcPct val="0"/>
              </a:spcAft>
              <a:buClrTx/>
              <a:buSzTx/>
              <a:buFontTx/>
              <a:buAutoNum type="alphaUcPeriod"/>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514350" marR="0" lvl="0" indent="-514350" algn="just" defTabSz="914400" rtl="0" eaLnBrk="1" fontAlgn="base" latinLnBrk="0" hangingPunct="1">
              <a:lnSpc>
                <a:spcPct val="100000"/>
              </a:lnSpc>
              <a:spcBef>
                <a:spcPct val="0"/>
              </a:spcBef>
              <a:spcAft>
                <a:spcPct val="0"/>
              </a:spcAft>
              <a:buClrTx/>
              <a:buSzTx/>
              <a:buFontTx/>
              <a:buAutoNum type="alphaUcPeriod"/>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p:txBody>
      </p:sp>
      <p:sp>
        <p:nvSpPr>
          <p:cNvPr id="10" name="Oval 9"/>
          <p:cNvSpPr>
            <a:spLocks noChangeArrowheads="1"/>
          </p:cNvSpPr>
          <p:nvPr/>
        </p:nvSpPr>
        <p:spPr bwMode="auto">
          <a:xfrm>
            <a:off x="815786" y="4706656"/>
            <a:ext cx="533400" cy="596705"/>
          </a:xfrm>
          <a:prstGeom prst="ellipse">
            <a:avLst/>
          </a:prstGeom>
          <a:noFill/>
          <a:ln w="25400" algn="ctr">
            <a:solidFill>
              <a:srgbClr val="C00000"/>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 name="5-Point Star 1">
            <a:hlinkClick r:id="rId6" action="ppaction://hlinksldjump"/>
          </p:cNvPr>
          <p:cNvSpPr/>
          <p:nvPr/>
        </p:nvSpPr>
        <p:spPr bwMode="auto">
          <a:xfrm>
            <a:off x="8434388" y="6172200"/>
            <a:ext cx="328612" cy="381000"/>
          </a:xfrm>
          <a:prstGeom prst="star5">
            <a:avLst/>
          </a:prstGeom>
          <a:solidFill>
            <a:srgbClr val="FF0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1" name="Object 7"/>
          <p:cNvGraphicFramePr>
            <a:graphicFrameLocks noChangeAspect="1"/>
          </p:cNvGraphicFramePr>
          <p:nvPr/>
        </p:nvGraphicFramePr>
        <p:xfrm>
          <a:off x="1510311" y="5417528"/>
          <a:ext cx="825500" cy="914400"/>
        </p:xfrm>
        <a:graphic>
          <a:graphicData uri="http://schemas.openxmlformats.org/presentationml/2006/ole">
            <mc:AlternateContent xmlns:mc="http://schemas.openxmlformats.org/markup-compatibility/2006">
              <mc:Choice xmlns:v="urn:schemas-microsoft-com:vml" Requires="v">
                <p:oleObj spid="_x0000_s15378" name="Bitmap Image" r:id="rId7" imgW="1057275" imgH="1171575" progId="Paint.Picture">
                  <p:embed/>
                </p:oleObj>
              </mc:Choice>
              <mc:Fallback>
                <p:oleObj name="Bitmap Image" r:id="rId7" imgW="1057275" imgH="1171575"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0311" y="5417528"/>
                        <a:ext cx="825500" cy="9144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0"/>
          <p:cNvSpPr>
            <a:spLocks noChangeArrowheads="1"/>
          </p:cNvSpPr>
          <p:nvPr/>
        </p:nvSpPr>
        <p:spPr bwMode="auto">
          <a:xfrm>
            <a:off x="2743200" y="5648263"/>
            <a:ext cx="4724400" cy="461665"/>
          </a:xfrm>
          <a:prstGeom prst="rect">
            <a:avLst/>
          </a:prstGeom>
          <a:solidFill>
            <a:srgbClr val="008000"/>
          </a:solidFill>
          <a:ln w="9525">
            <a:solidFill>
              <a:srgbClr val="FF33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fontAlgn="base" hangingPunct="0">
              <a:spcBef>
                <a:spcPct val="20000"/>
              </a:spcBef>
              <a:spcAft>
                <a:spcPct val="0"/>
              </a:spcAft>
              <a:buChar char="•"/>
              <a:defRPr sz="3200">
                <a:solidFill>
                  <a:schemeClr val="tx1"/>
                </a:solidFill>
                <a:latin typeface="Times New Roman" panose="02020603050405020304" pitchFamily="18" charset="0"/>
              </a:defRPr>
            </a:lvl1pPr>
            <a:lvl2pPr marL="742950" indent="-28575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0" eaLnBrk="1" hangingPunct="1">
              <a:spcBef>
                <a:spcPct val="0"/>
              </a:spcBef>
              <a:buFontTx/>
              <a:buNone/>
            </a:pPr>
            <a:r>
              <a:rPr lang="vi-VN" sz="2400" b="1" dirty="0" smtClean="0">
                <a:solidFill>
                  <a:srgbClr val="FFFFFF"/>
                </a:solidFill>
                <a:latin typeface="Arial" panose="020B0604020202020204" pitchFamily="34" charset="0"/>
                <a:ea typeface="+mn-ea"/>
                <a:cs typeface="Times New Roman" panose="02020603050405020304" pitchFamily="18" charset="0"/>
              </a:rPr>
              <a:t>Bạn được 10 đ</a:t>
            </a:r>
            <a:endParaRPr lang="en-US" sz="2400" b="1" dirty="0">
              <a:solidFill>
                <a:srgbClr val="FFFFFF"/>
              </a:solidFill>
              <a:latin typeface="Arial" panose="020B0604020202020204" pitchFamily="34" charset="0"/>
              <a:ea typeface="+mn-ea"/>
              <a:cs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9" grpId="0" autoUpdateAnimBg="0"/>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1104900" y="5345527"/>
            <a:ext cx="533400" cy="457200"/>
          </a:xfrm>
          <a:prstGeom prst="ellipse">
            <a:avLst/>
          </a:prstGeom>
          <a:solidFill>
            <a:schemeClr val="bg1"/>
          </a:solidFill>
          <a:ln w="22225" algn="ctr">
            <a:solidFill>
              <a:srgbClr val="FF0000"/>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31747" name="Picture 4" descr="Dri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C:\Users\Thu\Documents\thi GVG\DAO KÉ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C:\Users\Thu\Documents\thi GVG\khâu á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8600" y="2762250"/>
            <a:ext cx="8610600" cy="1816100"/>
          </a:xfrm>
          <a:prstGeom prst="rect">
            <a:avLst/>
          </a:prstGeom>
          <a:noFill/>
          <a:ln w="9525">
            <a:noFill/>
            <a:miter lim="800000"/>
          </a:ln>
          <a:effectLst/>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như</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kim</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khâu</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mũi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khoan</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muỗng</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nĩa</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ta</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thường</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làm</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đầu</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nhọn</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như</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dao</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kéo</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lưỡi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cuốc</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lưỡi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xẻng</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ta</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thường</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mài</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sắc</a:t>
            </a:r>
            <a:r>
              <a:rPr kumimoji="0" lang="en-US" sz="2800" b="1"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727" name="Rectangle 7"/>
          <p:cNvSpPr>
            <a:spLocks noChangeArrowheads="1"/>
          </p:cNvSpPr>
          <p:nvPr/>
        </p:nvSpPr>
        <p:spPr bwMode="auto">
          <a:xfrm>
            <a:off x="1065628" y="4412859"/>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vi-VN"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B.Tăng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vi-VN"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C.Giảm</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vi-VN"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diện</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tích</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tiếp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xúc</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tăng</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áp</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altLang="en-US" sz="2800" b="1" i="0" u="none" strike="noStrike" kern="1200" cap="none" spc="0" normalizeH="0" baseline="0" noProof="0" dirty="0" err="1"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suất</a:t>
            </a: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p>
        </p:txBody>
      </p:sp>
      <p:pic>
        <p:nvPicPr>
          <p:cNvPr id="3175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a:hlinkClick r:id="rId7" action="ppaction://hlinksldjump"/>
          </p:cNvPr>
          <p:cNvSpPr/>
          <p:nvPr/>
        </p:nvSpPr>
        <p:spPr bwMode="auto">
          <a:xfrm>
            <a:off x="8382000" y="6172200"/>
            <a:ext cx="304800" cy="444500"/>
          </a:xfrm>
          <a:prstGeom prst="star5">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0" name="Object 1"/>
          <p:cNvGraphicFramePr>
            <a:graphicFrameLocks noChangeAspect="1"/>
          </p:cNvGraphicFramePr>
          <p:nvPr/>
        </p:nvGraphicFramePr>
        <p:xfrm>
          <a:off x="228600" y="5879758"/>
          <a:ext cx="685800" cy="663575"/>
        </p:xfrm>
        <a:graphic>
          <a:graphicData uri="http://schemas.openxmlformats.org/presentationml/2006/ole">
            <mc:AlternateContent xmlns:mc="http://schemas.openxmlformats.org/markup-compatibility/2006">
              <mc:Choice xmlns:v="urn:schemas-microsoft-com:vml" Requires="v">
                <p:oleObj spid="_x0000_s16404" name="Bitmap Image" r:id="rId8" imgW="1133475" imgH="1095375" progId="PBrush">
                  <p:embed/>
                </p:oleObj>
              </mc:Choice>
              <mc:Fallback>
                <p:oleObj name="Bitmap Image" r:id="rId8" imgW="1133475" imgH="1095375" progId="PBrush">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879758"/>
                        <a:ext cx="6858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8"/>
          <p:cNvSpPr>
            <a:spLocks noChangeArrowheads="1"/>
          </p:cNvSpPr>
          <p:nvPr/>
        </p:nvSpPr>
        <p:spPr bwMode="auto">
          <a:xfrm>
            <a:off x="3355975" y="6484938"/>
            <a:ext cx="2816225" cy="400050"/>
          </a:xfrm>
          <a:prstGeom prst="rect">
            <a:avLst/>
          </a:prstGeom>
          <a:solidFill>
            <a:srgbClr val="009999"/>
          </a:solidFill>
          <a:ln w="9525">
            <a:solidFill>
              <a:srgbClr val="0099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fontAlgn="base" hangingPunct="0">
              <a:spcBef>
                <a:spcPct val="20000"/>
              </a:spcBef>
              <a:spcAft>
                <a:spcPct val="0"/>
              </a:spcAft>
              <a:buChar char="•"/>
              <a:defRPr sz="3200">
                <a:solidFill>
                  <a:schemeClr val="tx1"/>
                </a:solidFill>
                <a:latin typeface="Times New Roman" panose="02020603050405020304" pitchFamily="18" charset="0"/>
              </a:defRPr>
            </a:lvl1pPr>
            <a:lvl2pPr marL="742950" indent="-28575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rtl="0" eaLnBrk="1" hangingPunct="1">
              <a:spcBef>
                <a:spcPct val="0"/>
              </a:spcBef>
              <a:buNone/>
            </a:pPr>
            <a:r>
              <a:rPr lang="en-US" sz="2000" b="1" dirty="0" err="1">
                <a:solidFill>
                  <a:srgbClr val="FF0000"/>
                </a:solidFill>
                <a:latin typeface="Arial" panose="020B0604020202020204" pitchFamily="34" charset="0"/>
                <a:ea typeface="+mn-ea"/>
                <a:cs typeface="Times New Roman" panose="02020603050405020304" pitchFamily="18" charset="0"/>
              </a:rPr>
              <a:t>Một</a:t>
            </a:r>
            <a:r>
              <a:rPr lang="en-US" sz="2000" b="1" dirty="0">
                <a:solidFill>
                  <a:srgbClr val="FF0000"/>
                </a:solidFill>
                <a:latin typeface="Arial" panose="020B0604020202020204" pitchFamily="34" charset="0"/>
                <a:ea typeface="+mn-ea"/>
                <a:cs typeface="Times New Roman" panose="02020603050405020304" pitchFamily="18" charset="0"/>
              </a:rPr>
              <a:t> </a:t>
            </a:r>
            <a:r>
              <a:rPr lang="vi-VN" sz="2000" b="1" dirty="0">
                <a:solidFill>
                  <a:srgbClr val="FF0000"/>
                </a:solidFill>
                <a:latin typeface="Arial" panose="020B0604020202020204" pitchFamily="34" charset="0"/>
                <a:ea typeface="+mn-ea"/>
                <a:cs typeface="Times New Roman" panose="02020603050405020304" pitchFamily="18" charset="0"/>
              </a:rPr>
              <a:t>tràn vỗ tay</a:t>
            </a:r>
            <a:endParaRPr lang="en-US" sz="2000" b="1" dirty="0">
              <a:solidFill>
                <a:srgbClr val="FF0000"/>
              </a:solidFill>
              <a:latin typeface="Arial" panose="020B0604020202020204" pitchFamily="34"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mph" presetSubtype="0" nodeType="clickEffect">
                                  <p:stCondLst>
                                    <p:cond delay="0"/>
                                  </p:stCondLst>
                                  <p:childTnLst>
                                    <p:set>
                                      <p:cBhvr override="childStyle">
                                        <p:cTn id="11" dur="500" fill="hold"/>
                                        <p:tgtEl>
                                          <p:spTgt spid="30727">
                                            <p:txEl>
                                              <p:pRg st="2" end="2"/>
                                            </p:txEl>
                                          </p:spTgt>
                                        </p:tgtEl>
                                        <p:attrNameLst>
                                          <p:attrName>style.color</p:attrName>
                                        </p:attrNameLst>
                                      </p:cBhvr>
                                      <p:to>
                                        <p:clrVal>
                                          <a:schemeClr val="accent2"/>
                                        </p:clrVal>
                                      </p:to>
                                    </p:set>
                                    <p:set>
                                      <p:cBhvr override="childStyle">
                                        <p:cTn id="12" dur="500" fill="hold"/>
                                        <p:tgtEl>
                                          <p:spTgt spid="30727">
                                            <p:txEl>
                                              <p:pRg st="2" end="2"/>
                                            </p:txEl>
                                          </p:spTgt>
                                        </p:tgtEl>
                                        <p:attrNameLst>
                                          <p:attrName>style.fontStyle</p:attrName>
                                        </p:attrNameLst>
                                      </p:cBhvr>
                                      <p:to>
                                        <p:strVal val="italic"/>
                                      </p:to>
                                    </p:set>
                                    <p:set>
                                      <p:cBhvr>
                                        <p:cTn id="13" dur="500" fill="hold"/>
                                        <p:tgtEl>
                                          <p:spTgt spid="30727">
                                            <p:txEl>
                                              <p:pRg st="2" end="2"/>
                                            </p:txEl>
                                          </p:spTgt>
                                        </p:tgtEl>
                                        <p:attrNameLst>
                                          <p:attrName>style.fontWeight</p:attrName>
                                        </p:attrNameLst>
                                      </p:cBhvr>
                                      <p:to>
                                        <p:strVal val="bold"/>
                                      </p:to>
                                    </p:set>
                                    <p:set>
                                      <p:cBhvr>
                                        <p:cTn id="14" dur="500" fill="hold"/>
                                        <p:tgtEl>
                                          <p:spTgt spid="30727">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g05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428" y="838200"/>
            <a:ext cx="4267200"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457200" y="381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rPr>
              <a:t>  </a:t>
            </a:r>
            <a:endParaRPr lang="en-US" altLang="en-US" sz="2400" b="1">
              <a:solidFill>
                <a:srgbClr val="CC0000"/>
              </a:solidFill>
              <a:latin typeface="Times New Roman" panose="02020603050405020304" pitchFamily="18" charset="0"/>
            </a:endParaRPr>
          </a:p>
        </p:txBody>
      </p:sp>
      <p:pic>
        <p:nvPicPr>
          <p:cNvPr id="9221" name="Picture 21"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87082">
            <a:off x="41329" y="4669139"/>
            <a:ext cx="1952293" cy="214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62800" y="6359525"/>
            <a:ext cx="198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 y="346075"/>
            <a:ext cx="5010150" cy="2062103"/>
          </a:xfrm>
          <a:prstGeom prst="rect">
            <a:avLst/>
          </a:prstGeom>
        </p:spPr>
        <p:txBody>
          <a:bodyPr wrap="square">
            <a:spAutoFit/>
          </a:bodyPr>
          <a:lstStyle/>
          <a:p>
            <a:pPr rtl="0">
              <a:spcBef>
                <a:spcPct val="50000"/>
              </a:spcBef>
              <a:defRPr/>
            </a:pPr>
            <a:r>
              <a:rPr lang="vi-VN" altLang="en-US" sz="3200" b="1" i="1" dirty="0" smtClean="0">
                <a:solidFill>
                  <a:srgbClr val="000000"/>
                </a:solidFill>
                <a:ea typeface="+mn-ea"/>
                <a:cs typeface="Arial" panose="020B0604020202020204" pitchFamily="34" charset="0"/>
              </a:rPr>
              <a:t>M</a:t>
            </a:r>
            <a:r>
              <a:rPr lang="en-US" altLang="en-US" sz="3200" b="1" i="1" dirty="0" err="1" smtClean="0">
                <a:solidFill>
                  <a:srgbClr val="000000"/>
                </a:solidFill>
                <a:ea typeface="+mn-ea"/>
                <a:cs typeface="Arial" panose="020B0604020202020204" pitchFamily="34" charset="0"/>
              </a:rPr>
              <a:t>áy</a:t>
            </a:r>
            <a:r>
              <a:rPr lang="en-US" altLang="en-US" sz="3200" b="1" i="1" dirty="0" smtClean="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kéo</a:t>
            </a:r>
            <a:r>
              <a:rPr lang="en-US" altLang="en-US" sz="3200" b="1" i="1" dirty="0">
                <a:solidFill>
                  <a:srgbClr val="000000"/>
                </a:solidFill>
                <a:ea typeface="+mn-ea"/>
                <a:cs typeface="Arial" panose="020B0604020202020204" pitchFamily="34" charset="0"/>
              </a:rPr>
              <a:t> </a:t>
            </a:r>
            <a:r>
              <a:rPr lang="vi-VN" altLang="en-US" sz="3200" b="1" dirty="0" smtClean="0">
                <a:solidFill>
                  <a:srgbClr val="000000"/>
                </a:solidFill>
                <a:ea typeface="+mn-ea"/>
                <a:cs typeface="Arial" panose="020B0604020202020204" pitchFamily="34" charset="0"/>
              </a:rPr>
              <a:t>và</a:t>
            </a:r>
            <a:r>
              <a:rPr lang="vi-VN" altLang="en-US" sz="3200" b="1" i="1" dirty="0" smtClean="0">
                <a:solidFill>
                  <a:srgbClr val="000000"/>
                </a:solidFill>
                <a:ea typeface="+mn-ea"/>
                <a:cs typeface="Arial" panose="020B0604020202020204" pitchFamily="34" charset="0"/>
              </a:rPr>
              <a:t> </a:t>
            </a:r>
            <a:r>
              <a:rPr lang="en-US" altLang="en-US" sz="3200" b="1" i="1" dirty="0" smtClean="0">
                <a:solidFill>
                  <a:srgbClr val="000000"/>
                </a:solidFill>
                <a:ea typeface="+mn-ea"/>
                <a:cs typeface="Arial" panose="020B0604020202020204" pitchFamily="34" charset="0"/>
              </a:rPr>
              <a:t>ô </a:t>
            </a:r>
            <a:r>
              <a:rPr lang="en-US" altLang="en-US" sz="3200" b="1" i="1" dirty="0" err="1">
                <a:solidFill>
                  <a:srgbClr val="000000"/>
                </a:solidFill>
                <a:ea typeface="+mn-ea"/>
                <a:cs typeface="Arial" panose="020B0604020202020204" pitchFamily="34" charset="0"/>
              </a:rPr>
              <a:t>tô</a:t>
            </a:r>
            <a:r>
              <a:rPr lang="en-US" altLang="en-US" sz="3200" b="1" i="1" dirty="0">
                <a:solidFill>
                  <a:srgbClr val="000000"/>
                </a:solidFill>
                <a:ea typeface="+mn-ea"/>
                <a:cs typeface="Arial" panose="020B0604020202020204" pitchFamily="34" charset="0"/>
              </a:rPr>
              <a:t> </a:t>
            </a:r>
            <a:r>
              <a:rPr lang="vi-VN" altLang="en-US" sz="3200" b="1" i="1" dirty="0" smtClean="0">
                <a:solidFill>
                  <a:srgbClr val="000000"/>
                </a:solidFill>
                <a:ea typeface="+mn-ea"/>
                <a:cs typeface="Arial" panose="020B0604020202020204" pitchFamily="34" charset="0"/>
              </a:rPr>
              <a:t>cùng chạy trên đoạn đường đất mềm thì xe nào dễ bị lún hơn?</a:t>
            </a:r>
            <a:endParaRPr lang="en-US" altLang="en-US" sz="3200" b="1" dirty="0">
              <a:solidFill>
                <a:srgbClr val="000000"/>
              </a:solidFill>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itle 95235"/>
          <p:cNvSpPr>
            <a:spLocks noGrp="1"/>
          </p:cNvSpPr>
          <p:nvPr>
            <p:ph type="title"/>
          </p:nvPr>
        </p:nvSpPr>
        <p:spPr>
          <a:xfrm>
            <a:off x="442913" y="103188"/>
            <a:ext cx="8089900" cy="877887"/>
          </a:xfrm>
        </p:spPr>
        <p:txBody>
          <a:bodyPr anchor="b"/>
          <a:lstStyle/>
          <a:p>
            <a:r>
              <a:rPr err="1">
                <a:solidFill>
                  <a:srgbClr val="0000CC"/>
                </a:solidFill>
              </a:rPr>
              <a:t>Giới thiệu một số áp suất</a:t>
            </a:r>
            <a:endParaRPr lang="vi-VN" altLang="x-none" dirty="0">
              <a:solidFill>
                <a:srgbClr val="0000CC"/>
              </a:solidFill>
            </a:endParaRPr>
          </a:p>
        </p:txBody>
      </p:sp>
      <p:graphicFrame>
        <p:nvGraphicFramePr>
          <p:cNvPr id="95237" name="Table 95236"/>
          <p:cNvGraphicFramePr/>
          <p:nvPr/>
        </p:nvGraphicFramePr>
        <p:xfrm>
          <a:off x="468313" y="1628775"/>
          <a:ext cx="8229600" cy="4662488"/>
        </p:xfrm>
        <a:graphic>
          <a:graphicData uri="http://schemas.openxmlformats.org/drawingml/2006/table">
            <a:tbl>
              <a:tblPr/>
              <a:tblGrid>
                <a:gridCol w="613092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tblGrid>
              <a:tr h="6365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dirty="0" err="1">
                          <a:solidFill>
                            <a:srgbClr val="0000CC"/>
                          </a:solidFill>
                          <a:latin typeface="Times New Roman" panose="02020603050405020304" pitchFamily="18" charset="0"/>
                        </a:rPr>
                        <a:t>Áp</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suất</a:t>
                      </a:r>
                      <a:r>
                        <a:rPr sz="2400" dirty="0">
                          <a:solidFill>
                            <a:srgbClr val="0000CC"/>
                          </a:solidFill>
                          <a:latin typeface="Times New Roman" panose="02020603050405020304" pitchFamily="18" charset="0"/>
                        </a:rPr>
                        <a:t> ở </a:t>
                      </a:r>
                      <a:r>
                        <a:rPr sz="2400" dirty="0" err="1">
                          <a:solidFill>
                            <a:srgbClr val="0000CC"/>
                          </a:solidFill>
                          <a:latin typeface="Times New Roman" panose="02020603050405020304" pitchFamily="18" charset="0"/>
                        </a:rPr>
                        <a:t>tâm</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mặt</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trời</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2.10</a:t>
                      </a:r>
                      <a:r>
                        <a:rPr sz="2800" baseline="30000" dirty="0">
                          <a:solidFill>
                            <a:srgbClr val="0000CC"/>
                          </a:solidFill>
                          <a:latin typeface="Times New Roman" panose="02020603050405020304" pitchFamily="18" charset="0"/>
                        </a:rPr>
                        <a:t>16</a:t>
                      </a:r>
                      <a:r>
                        <a:rPr sz="2800" dirty="0">
                          <a:solidFill>
                            <a:srgbClr val="0000CC"/>
                          </a:solidFill>
                          <a:latin typeface="Times New Roman" panose="02020603050405020304" pitchFamily="18" charset="0"/>
                        </a:rPr>
                        <a:t> 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5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dirty="0" err="1">
                          <a:solidFill>
                            <a:srgbClr val="0000CC"/>
                          </a:solidFill>
                          <a:latin typeface="Times New Roman" panose="02020603050405020304" pitchFamily="18" charset="0"/>
                        </a:rPr>
                        <a:t>Áp</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suất</a:t>
                      </a:r>
                      <a:r>
                        <a:rPr sz="2400" dirty="0">
                          <a:solidFill>
                            <a:srgbClr val="0000CC"/>
                          </a:solidFill>
                          <a:latin typeface="Times New Roman" panose="02020603050405020304" pitchFamily="18" charset="0"/>
                        </a:rPr>
                        <a:t> ở </a:t>
                      </a:r>
                      <a:r>
                        <a:rPr sz="2400" dirty="0" err="1">
                          <a:solidFill>
                            <a:srgbClr val="0000CC"/>
                          </a:solidFill>
                          <a:latin typeface="Times New Roman" panose="02020603050405020304" pitchFamily="18" charset="0"/>
                        </a:rPr>
                        <a:t>tâm</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Trái</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đất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4.10</a:t>
                      </a:r>
                      <a:r>
                        <a:rPr sz="2800" baseline="30000" dirty="0">
                          <a:solidFill>
                            <a:srgbClr val="0000CC"/>
                          </a:solidFill>
                          <a:latin typeface="Times New Roman" panose="02020603050405020304" pitchFamily="18" charset="0"/>
                        </a:rPr>
                        <a:t>11</a:t>
                      </a:r>
                      <a:r>
                        <a:rPr sz="2800" dirty="0">
                          <a:solidFill>
                            <a:srgbClr val="0000CC"/>
                          </a:solidFill>
                          <a:latin typeface="Times New Roman" panose="02020603050405020304" pitchFamily="18" charset="0"/>
                        </a:rPr>
                        <a:t>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9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err="1">
                          <a:solidFill>
                            <a:srgbClr val="0000CC"/>
                          </a:solidFill>
                          <a:latin typeface="Times New Roman" panose="02020603050405020304" pitchFamily="18" charset="0"/>
                        </a:rPr>
                        <a:t>Áp suất lớn nhất tạo được trong phòng thí nghiệm</a:t>
                      </a:r>
                      <a:r>
                        <a:rPr sz="2400">
                          <a:solidFill>
                            <a:srgbClr val="0000CC"/>
                          </a:solidFill>
                          <a:latin typeface="Times New Roman" panose="02020603050405020304" pitchFamily="18" charset="0"/>
                        </a:rPr>
                        <a: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1,5.10</a:t>
                      </a:r>
                      <a:r>
                        <a:rPr sz="2800" baseline="30000" dirty="0">
                          <a:solidFill>
                            <a:srgbClr val="0000CC"/>
                          </a:solidFill>
                          <a:latin typeface="Times New Roman" panose="02020603050405020304" pitchFamily="18" charset="0"/>
                        </a:rPr>
                        <a:t>10</a:t>
                      </a:r>
                      <a:r>
                        <a:rPr sz="2800" dirty="0">
                          <a:solidFill>
                            <a:srgbClr val="0000CC"/>
                          </a:solidFill>
                          <a:latin typeface="Times New Roman" panose="02020603050405020304" pitchFamily="18" charset="0"/>
                        </a:rPr>
                        <a:t>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err="1">
                          <a:solidFill>
                            <a:srgbClr val="0000CC"/>
                          </a:solidFill>
                          <a:latin typeface="Times New Roman" panose="02020603050405020304" pitchFamily="18" charset="0"/>
                        </a:rPr>
                        <a:t>Áp suất dưới đáy biển ở chỗ sâu nhất</a:t>
                      </a:r>
                      <a:r>
                        <a:rPr sz="2400">
                          <a:solidFill>
                            <a:srgbClr val="0000CC"/>
                          </a:solidFill>
                          <a:latin typeface="Times New Roman" panose="02020603050405020304" pitchFamily="18" charset="0"/>
                        </a:rPr>
                        <a: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1,1.10</a:t>
                      </a:r>
                      <a:r>
                        <a:rPr sz="2800" baseline="30000" dirty="0">
                          <a:solidFill>
                            <a:srgbClr val="0000CC"/>
                          </a:solidFill>
                          <a:latin typeface="Times New Roman" panose="02020603050405020304" pitchFamily="18" charset="0"/>
                        </a:rPr>
                        <a:t>8</a:t>
                      </a:r>
                      <a:r>
                        <a:rPr sz="2800" dirty="0">
                          <a:solidFill>
                            <a:srgbClr val="0000CC"/>
                          </a:solidFill>
                          <a:latin typeface="Times New Roman" panose="02020603050405020304" pitchFamily="18" charset="0"/>
                        </a:rPr>
                        <a:t>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5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err="1">
                          <a:solidFill>
                            <a:srgbClr val="0000CC"/>
                          </a:solidFill>
                          <a:latin typeface="Times New Roman" panose="02020603050405020304" pitchFamily="18" charset="0"/>
                        </a:rPr>
                        <a:t>Áp suất của không khí trong lốp xe ô tô</a:t>
                      </a:r>
                      <a:r>
                        <a:rPr sz="2400">
                          <a:solidFill>
                            <a:srgbClr val="0000CC"/>
                          </a:solidFill>
                          <a:latin typeface="Times New Roman" panose="02020603050405020304" pitchFamily="18" charset="0"/>
                        </a:rPr>
                        <a: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4.10</a:t>
                      </a:r>
                      <a:r>
                        <a:rPr sz="2800" baseline="30000" dirty="0">
                          <a:solidFill>
                            <a:srgbClr val="0000CC"/>
                          </a:solidFill>
                          <a:latin typeface="Times New Roman" panose="02020603050405020304" pitchFamily="18" charset="0"/>
                        </a:rPr>
                        <a:t>5</a:t>
                      </a:r>
                      <a:r>
                        <a:rPr sz="2800" dirty="0">
                          <a:solidFill>
                            <a:srgbClr val="0000CC"/>
                          </a:solidFill>
                          <a:latin typeface="Times New Roman" panose="02020603050405020304" pitchFamily="18" charset="0"/>
                        </a:rPr>
                        <a:t>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65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err="1">
                          <a:solidFill>
                            <a:srgbClr val="0000CC"/>
                          </a:solidFill>
                          <a:latin typeface="Times New Roman" panose="02020603050405020304" pitchFamily="18" charset="0"/>
                        </a:rPr>
                        <a:t>Áp suất khí quyển ở mức mặt biển</a:t>
                      </a:r>
                      <a:r>
                        <a:rPr sz="2400">
                          <a:solidFill>
                            <a:srgbClr val="0000CC"/>
                          </a:solidFill>
                          <a:latin typeface="Times New Roman" panose="02020603050405020304" pitchFamily="18" charset="0"/>
                        </a:rPr>
                        <a: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1.10</a:t>
                      </a:r>
                      <a:r>
                        <a:rPr sz="2800" baseline="30000" dirty="0">
                          <a:solidFill>
                            <a:srgbClr val="0000CC"/>
                          </a:solidFill>
                          <a:latin typeface="Times New Roman" panose="02020603050405020304" pitchFamily="18" charset="0"/>
                        </a:rPr>
                        <a:t>5</a:t>
                      </a:r>
                      <a:r>
                        <a:rPr sz="2800" dirty="0">
                          <a:solidFill>
                            <a:srgbClr val="0000CC"/>
                          </a:solidFill>
                          <a:latin typeface="Times New Roman" panose="02020603050405020304" pitchFamily="18" charset="0"/>
                        </a:rPr>
                        <a:t> 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65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400" dirty="0" err="1">
                          <a:solidFill>
                            <a:srgbClr val="0000CC"/>
                          </a:solidFill>
                          <a:latin typeface="Times New Roman" panose="02020603050405020304" pitchFamily="18" charset="0"/>
                        </a:rPr>
                        <a:t>Áp</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suất</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bình</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thường</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của</a:t>
                      </a:r>
                      <a:r>
                        <a:rPr sz="2400" dirty="0">
                          <a:solidFill>
                            <a:srgbClr val="0000CC"/>
                          </a:solidFill>
                          <a:latin typeface="Times New Roman" panose="02020603050405020304" pitchFamily="18" charset="0"/>
                        </a:rPr>
                        <a:t> </a:t>
                      </a:r>
                      <a:r>
                        <a:rPr sz="2400" dirty="0" err="1">
                          <a:solidFill>
                            <a:srgbClr val="0000CC"/>
                          </a:solidFill>
                          <a:latin typeface="Times New Roman" panose="02020603050405020304" pitchFamily="18" charset="0"/>
                        </a:rPr>
                        <a:t>máu</a:t>
                      </a:r>
                      <a:r>
                        <a:rPr sz="2400" dirty="0">
                          <a:solidFill>
                            <a:srgbClr val="0000CC"/>
                          </a:solidFill>
                          <a:latin typeface="Times New Roman" panose="02020603050405020304" pitchFamily="18" charset="0"/>
                        </a:rPr>
                        <a:t>.</a:t>
                      </a:r>
                      <a:endParaRPr lang="vi-VN" altLang="x-none" sz="2400" dirty="0">
                        <a:solidFill>
                          <a:srgbClr val="0000CC"/>
                        </a:solidFill>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sz="2800" dirty="0">
                          <a:solidFill>
                            <a:srgbClr val="0000CC"/>
                          </a:solidFill>
                          <a:latin typeface="Times New Roman" panose="02020603050405020304" pitchFamily="18" charset="0"/>
                        </a:rPr>
                        <a:t>1.6.10</a:t>
                      </a:r>
                      <a:r>
                        <a:rPr sz="2800" baseline="30000" dirty="0">
                          <a:solidFill>
                            <a:srgbClr val="0000CC"/>
                          </a:solidFill>
                          <a:latin typeface="Times New Roman" panose="02020603050405020304" pitchFamily="18" charset="0"/>
                        </a:rPr>
                        <a:t>4</a:t>
                      </a:r>
                      <a:r>
                        <a:rPr sz="2800" dirty="0">
                          <a:solidFill>
                            <a:srgbClr val="0000CC"/>
                          </a:solidFill>
                          <a:latin typeface="Times New Roman" panose="02020603050405020304" pitchFamily="18" charset="0"/>
                        </a:rPr>
                        <a:t>Pa</a:t>
                      </a:r>
                      <a:endParaRPr lang="vi-VN" altLang="x-none" sz="2800" dirty="0">
                        <a:solidFill>
                          <a:srgbClr val="0000CC"/>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77827" descr="nha-nut-2"/>
          <p:cNvPicPr>
            <a:picLocks noChangeAspect="1"/>
          </p:cNvPicPr>
          <p:nvPr/>
        </p:nvPicPr>
        <p:blipFill>
          <a:blip r:embed="rId2"/>
          <a:stretch>
            <a:fillRect/>
          </a:stretch>
        </p:blipFill>
        <p:spPr>
          <a:xfrm>
            <a:off x="152400" y="1981200"/>
            <a:ext cx="3962400" cy="2470150"/>
          </a:xfrm>
          <a:prstGeom prst="rect">
            <a:avLst/>
          </a:prstGeom>
          <a:noFill/>
          <a:ln w="9525" cap="flat" cmpd="sng">
            <a:solidFill>
              <a:schemeClr val="tx1"/>
            </a:solidFill>
            <a:prstDash val="solid"/>
            <a:miter/>
            <a:headEnd type="none" w="med" len="med"/>
            <a:tailEnd type="none" w="med" len="med"/>
          </a:ln>
        </p:spPr>
      </p:pic>
      <p:sp>
        <p:nvSpPr>
          <p:cNvPr id="77830" name="Rectangle 77829"/>
          <p:cNvSpPr/>
          <p:nvPr/>
        </p:nvSpPr>
        <p:spPr>
          <a:xfrm>
            <a:off x="0" y="0"/>
            <a:ext cx="9144000" cy="1917700"/>
          </a:xfrm>
          <a:prstGeom prst="rect">
            <a:avLst/>
          </a:prstGeom>
          <a:noFill/>
          <a:ln w="9525">
            <a:noFill/>
          </a:ln>
        </p:spPr>
        <p:txBody>
          <a:bodyPr anchor="ctr">
            <a:spAutoFit/>
          </a:bodyPr>
          <a:lstStyle/>
          <a:p>
            <a:pPr marL="0" marR="0" lvl="0" indent="0" algn="l" defTabSz="914400" eaLnBrk="1" fontAlgn="base" latinLnBrk="0" hangingPunct="1">
              <a:lnSpc>
                <a:spcPct val="100000"/>
              </a:lnSpc>
              <a:spcBef>
                <a:spcPct val="0"/>
              </a:spcBef>
              <a:spcAft>
                <a:spcPct val="0"/>
              </a:spcAft>
              <a:buClrTx/>
              <a:buSzTx/>
              <a:buFontTx/>
              <a:buNone/>
              <a:defRPr/>
            </a:pPr>
            <a:r>
              <a:rPr kumimoji="0" sz="2400" b="1" i="0" u="none" strike="noStrike" kern="1200" cap="none" spc="0" normalizeH="0" baseline="0" noProof="0" err="1">
                <a:ln>
                  <a:noFill/>
                </a:ln>
                <a:solidFill>
                  <a:srgbClr val="0000CC"/>
                </a:solidFill>
                <a:effectLst/>
                <a:uLnTx/>
                <a:uFillTx/>
                <a:latin typeface="Arial" panose="020B0604020202020204" pitchFamily="34" charset="0"/>
                <a:ea typeface="Arial" panose="020B0604020202020204" pitchFamily="34" charset="0"/>
              </a:rPr>
              <a:t>Áp suất do các vụ nổ</a:t>
            </a:r>
            <a:r>
              <a:rPr kumimoji="0" sz="2400" b="0" i="0" u="none" strike="noStrike" kern="1200" cap="none" spc="0" normalizeH="0" baseline="0" noProof="0" err="1">
                <a:ln>
                  <a:noFill/>
                </a:ln>
                <a:solidFill>
                  <a:srgbClr val="0000CC"/>
                </a:solidFill>
                <a:effectLst/>
                <a:uLnTx/>
                <a:uFillTx/>
                <a:latin typeface="Arial" panose="020B0604020202020204" pitchFamily="34" charset="0"/>
                <a:ea typeface="Arial" panose="020B0604020202020204" pitchFamily="34" charset="0"/>
              </a:rPr>
              <a:t> gây ra có thể làm nứt, đổ vỡ các công trình xây dựng, ảnh hưởng đến môi trường sinh thái, sức khỏe con người(sử dụng chất nổ</a:t>
            </a:r>
            <a:r>
              <a:rPr kumimoji="0" sz="2400" b="0" i="0" u="none" strike="noStrike" kern="1200" cap="none" spc="0" normalizeH="0" baseline="0" noProof="0">
                <a:ln>
                  <a:noFill/>
                </a:ln>
                <a:solidFill>
                  <a:srgbClr val="0000CC"/>
                </a:solidFill>
                <a:effectLst/>
                <a:uLnTx/>
                <a:uFillTx/>
                <a:latin typeface="Arial" panose="020B0604020202020204" pitchFamily="34" charset="0"/>
                <a:ea typeface="Arial" panose="020B0604020202020204" pitchFamily="34" charset="0"/>
              </a:rPr>
              <a:t> </a:t>
            </a:r>
            <a:r>
              <a:rPr kumimoji="0" sz="2400" b="1" i="0" u="none" strike="noStrike" kern="1200" cap="none" spc="0" normalizeH="0" baseline="0" noProof="0" err="1">
                <a:ln>
                  <a:noFill/>
                </a:ln>
                <a:solidFill>
                  <a:srgbClr val="0000CC"/>
                </a:solidFill>
                <a:effectLst/>
                <a:uLnTx/>
                <a:uFillTx/>
                <a:latin typeface="Arial" panose="020B0604020202020204" pitchFamily="34" charset="0"/>
                <a:ea typeface="Arial" panose="020B0604020202020204" pitchFamily="34" charset="0"/>
              </a:rPr>
              <a:t>khai thác đá</a:t>
            </a:r>
            <a:r>
              <a:rPr kumimoji="0" sz="2400" b="0" i="0" u="none" strike="noStrike" kern="1200" cap="none" spc="0" normalizeH="0" baseline="0" noProof="0" err="1">
                <a:ln>
                  <a:noFill/>
                </a:ln>
                <a:solidFill>
                  <a:srgbClr val="0000CC"/>
                </a:solidFill>
                <a:effectLst/>
                <a:uLnTx/>
                <a:uFillTx/>
                <a:latin typeface="Arial" panose="020B0604020202020204" pitchFamily="34" charset="0"/>
                <a:ea typeface="Arial" panose="020B0604020202020204" pitchFamily="34" charset="0"/>
              </a:rPr>
              <a:t>-&gt;môi trường, tính mạng). Người khai thác đá cần đảm bảo An toàn lao động (khẩu trang, mũ cách âm</a:t>
            </a:r>
            <a:r>
              <a:rPr kumimoji="0" sz="2400" b="0" i="0" u="none" strike="noStrike" kern="1200" cap="none" spc="0" normalizeH="0" baseline="0" noProof="0">
                <a:ln>
                  <a:noFill/>
                </a:ln>
                <a:solidFill>
                  <a:srgbClr val="0000CC"/>
                </a:solidFill>
                <a:effectLst/>
                <a:uLnTx/>
                <a:uFillTx/>
                <a:latin typeface="Arial" panose="020B0604020202020204" pitchFamily="34" charset="0"/>
                <a:ea typeface="Arial" panose="020B0604020202020204" pitchFamily="34" charset="0"/>
              </a:rPr>
              <a:t>, …).  </a:t>
            </a:r>
          </a:p>
        </p:txBody>
      </p:sp>
      <p:pic>
        <p:nvPicPr>
          <p:cNvPr id="77831" name="Picture 77830" descr="4128660010-06102010134030"/>
          <p:cNvPicPr>
            <a:picLocks noChangeAspect="1"/>
          </p:cNvPicPr>
          <p:nvPr/>
        </p:nvPicPr>
        <p:blipFill>
          <a:blip r:embed="rId3"/>
          <a:stretch>
            <a:fillRect/>
          </a:stretch>
        </p:blipFill>
        <p:spPr>
          <a:xfrm>
            <a:off x="152400" y="4419600"/>
            <a:ext cx="4038600" cy="2438400"/>
          </a:xfrm>
          <a:prstGeom prst="rect">
            <a:avLst/>
          </a:prstGeom>
          <a:noFill/>
          <a:ln w="9525">
            <a:noFill/>
          </a:ln>
        </p:spPr>
      </p:pic>
      <p:pic>
        <p:nvPicPr>
          <p:cNvPr id="77835" name="Picture 77834" descr="55264946-1258875838-no-ham"/>
          <p:cNvPicPr>
            <a:picLocks noChangeAspect="1"/>
          </p:cNvPicPr>
          <p:nvPr/>
        </p:nvPicPr>
        <p:blipFill>
          <a:blip r:embed="rId4"/>
          <a:stretch>
            <a:fillRect/>
          </a:stretch>
        </p:blipFill>
        <p:spPr>
          <a:xfrm>
            <a:off x="4267200" y="1676400"/>
            <a:ext cx="4572000" cy="2667000"/>
          </a:xfrm>
          <a:prstGeom prst="rect">
            <a:avLst/>
          </a:prstGeom>
          <a:noFill/>
          <a:ln w="9525">
            <a:noFill/>
          </a:ln>
        </p:spPr>
      </p:pic>
      <p:pic>
        <p:nvPicPr>
          <p:cNvPr id="77836" name="Picture 77835"/>
          <p:cNvPicPr>
            <a:picLocks noChangeAspect="1"/>
          </p:cNvPicPr>
          <p:nvPr/>
        </p:nvPicPr>
        <p:blipFill>
          <a:blip r:embed="rId5"/>
          <a:stretch>
            <a:fillRect/>
          </a:stretch>
        </p:blipFill>
        <p:spPr>
          <a:xfrm>
            <a:off x="4267200" y="4343400"/>
            <a:ext cx="4572000" cy="2514600"/>
          </a:xfrm>
          <a:prstGeom prst="rect">
            <a:avLst/>
          </a:prstGeom>
          <a:noFill/>
          <a:ln w="9525">
            <a:noFill/>
          </a:ln>
        </p:spPr>
      </p:pic>
      <p:sp>
        <p:nvSpPr>
          <p:cNvPr id="77839" name="Explosion 2 77838"/>
          <p:cNvSpPr/>
          <p:nvPr/>
        </p:nvSpPr>
        <p:spPr>
          <a:xfrm rot="393552">
            <a:off x="685800" y="3505200"/>
            <a:ext cx="2057400" cy="914400"/>
          </a:xfrm>
          <a:prstGeom prst="irregularSeal2">
            <a:avLst/>
          </a:prstGeom>
          <a:solidFill>
            <a:schemeClr val="bg1"/>
          </a:solidFill>
          <a:ln w="9525" cap="flat" cmpd="sng">
            <a:solidFill>
              <a:schemeClr val="tx1"/>
            </a:solidFill>
            <a:prstDash val="solid"/>
            <a:miter/>
            <a:headEnd type="none" w="med" len="med"/>
            <a:tailEnd type="none" w="med" len="med"/>
          </a:ln>
        </p:spPr>
        <p:txBody>
          <a:bodyPr/>
          <a:lstStyle/>
          <a:p>
            <a:pPr marL="0" marR="0" lvl="0" indent="0" algn="l" defTabSz="91440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77840" name="Text Box 77839"/>
          <p:cNvSpPr txBox="1"/>
          <p:nvPr/>
        </p:nvSpPr>
        <p:spPr>
          <a:xfrm>
            <a:off x="990600" y="3733800"/>
            <a:ext cx="1600200" cy="39687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000" b="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rPr>
              <a:t>Nứt tường</a:t>
            </a:r>
            <a:endParaRPr kumimoji="0" sz="20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endParaRPr>
          </a:p>
        </p:txBody>
      </p:sp>
      <p:sp>
        <p:nvSpPr>
          <p:cNvPr id="77841" name="Explosion 2 77840"/>
          <p:cNvSpPr/>
          <p:nvPr/>
        </p:nvSpPr>
        <p:spPr>
          <a:xfrm rot="393552">
            <a:off x="4951413" y="1692275"/>
            <a:ext cx="2362200" cy="914400"/>
          </a:xfrm>
          <a:prstGeom prst="irregularSeal2">
            <a:avLst/>
          </a:prstGeom>
          <a:solidFill>
            <a:schemeClr val="bg1"/>
          </a:solidFill>
          <a:ln w="9525" cap="flat" cmpd="sng">
            <a:solidFill>
              <a:schemeClr val="tx1"/>
            </a:solidFill>
            <a:prstDash val="solid"/>
            <a:miter/>
            <a:headEnd type="none" w="med" len="med"/>
            <a:tailEnd type="none" w="med" len="med"/>
          </a:ln>
        </p:spPr>
        <p:txBody>
          <a:bodyPr/>
          <a:lstStyle/>
          <a:p>
            <a:pPr marL="0" marR="0" lvl="0" indent="0" algn="l" defTabSz="91440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77842" name="Text Box 77841"/>
          <p:cNvSpPr txBox="1"/>
          <p:nvPr/>
        </p:nvSpPr>
        <p:spPr>
          <a:xfrm>
            <a:off x="5257800" y="1905000"/>
            <a:ext cx="1752600" cy="39687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000" b="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rPr>
              <a:t>Sập hầm mỏ</a:t>
            </a:r>
            <a:endParaRPr kumimoji="0" sz="20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p:cTn id="7" dur="500" fill="hold"/>
                                        <p:tgtEl>
                                          <p:spTgt spid="77830"/>
                                        </p:tgtEl>
                                        <p:attrNameLst>
                                          <p:attrName>ppt_w</p:attrName>
                                        </p:attrNameLst>
                                      </p:cBhvr>
                                      <p:tavLst>
                                        <p:tav tm="0">
                                          <p:val>
                                            <p:fltVal val="0"/>
                                          </p:val>
                                        </p:tav>
                                        <p:tav tm="100000">
                                          <p:val>
                                            <p:strVal val="#ppt_w"/>
                                          </p:val>
                                        </p:tav>
                                      </p:tavLst>
                                    </p:anim>
                                    <p:anim calcmode="lin" valueType="num">
                                      <p:cBhvr>
                                        <p:cTn id="8" dur="500" fill="hold"/>
                                        <p:tgtEl>
                                          <p:spTgt spid="77830"/>
                                        </p:tgtEl>
                                        <p:attrNameLst>
                                          <p:attrName>ppt_h</p:attrName>
                                        </p:attrNameLst>
                                      </p:cBhvr>
                                      <p:tavLst>
                                        <p:tav tm="0">
                                          <p:val>
                                            <p:fltVal val="0"/>
                                          </p:val>
                                        </p:tav>
                                        <p:tav tm="100000">
                                          <p:val>
                                            <p:strVal val="#ppt_h"/>
                                          </p:val>
                                        </p:tav>
                                      </p:tavLst>
                                    </p:anim>
                                    <p:animEffect transition="in" filter="fade">
                                      <p:cBhvr>
                                        <p:cTn id="9" dur="500"/>
                                        <p:tgtEl>
                                          <p:spTgt spid="77830"/>
                                        </p:tgtEl>
                                      </p:cBhvr>
                                    </p:animEffect>
                                  </p:childTnLst>
                                </p:cTn>
                              </p:par>
                            </p:childTnLst>
                          </p:cTn>
                        </p:par>
                        <p:par>
                          <p:cTn id="10" fill="hold">
                            <p:stCondLst>
                              <p:cond delay="500"/>
                            </p:stCondLst>
                            <p:childTnLst>
                              <p:par>
                                <p:cTn id="11" presetID="20" presetClass="entr" presetSubtype="0" fill="hold" nodeType="afterEffect">
                                  <p:stCondLst>
                                    <p:cond delay="0"/>
                                  </p:stCondLst>
                                  <p:childTnLst>
                                    <p:set>
                                      <p:cBhvr>
                                        <p:cTn id="12" dur="1" fill="hold">
                                          <p:stCondLst>
                                            <p:cond delay="0"/>
                                          </p:stCondLst>
                                        </p:cTn>
                                        <p:tgtEl>
                                          <p:spTgt spid="77828"/>
                                        </p:tgtEl>
                                        <p:attrNameLst>
                                          <p:attrName>style.visibility</p:attrName>
                                        </p:attrNameLst>
                                      </p:cBhvr>
                                      <p:to>
                                        <p:strVal val="visible"/>
                                      </p:to>
                                    </p:set>
                                    <p:animEffect transition="in" filter="wedge">
                                      <p:cBhvr>
                                        <p:cTn id="13" dur="2000"/>
                                        <p:tgtEl>
                                          <p:spTgt spid="77828"/>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77840"/>
                                        </p:tgtEl>
                                        <p:attrNameLst>
                                          <p:attrName>style.visibility</p:attrName>
                                        </p:attrNameLst>
                                      </p:cBhvr>
                                      <p:to>
                                        <p:strVal val="visible"/>
                                      </p:to>
                                    </p:set>
                                    <p:anim calcmode="lin" valueType="num">
                                      <p:cBhvr>
                                        <p:cTn id="16" dur="1000" fill="hold"/>
                                        <p:tgtEl>
                                          <p:spTgt spid="77840"/>
                                        </p:tgtEl>
                                        <p:attrNameLst>
                                          <p:attrName>ppt_x</p:attrName>
                                        </p:attrNameLst>
                                      </p:cBhvr>
                                      <p:tavLst>
                                        <p:tav tm="0">
                                          <p:val>
                                            <p:strVal val="#ppt_x-.2"/>
                                          </p:val>
                                        </p:tav>
                                        <p:tav tm="100000">
                                          <p:val>
                                            <p:strVal val="#ppt_x"/>
                                          </p:val>
                                        </p:tav>
                                      </p:tavLst>
                                    </p:anim>
                                    <p:anim calcmode="lin" valueType="num">
                                      <p:cBhvr>
                                        <p:cTn id="17" dur="1000" fill="hold"/>
                                        <p:tgtEl>
                                          <p:spTgt spid="7784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7840"/>
                                        </p:tgtEl>
                                      </p:cBhvr>
                                    </p:animEffect>
                                  </p:childTnLst>
                                </p:cTn>
                              </p:par>
                              <p:par>
                                <p:cTn id="19" presetID="29" presetClass="entr" presetSubtype="0" fill="hold" nodeType="withEffect">
                                  <p:stCondLst>
                                    <p:cond delay="0"/>
                                  </p:stCondLst>
                                  <p:childTnLst>
                                    <p:set>
                                      <p:cBhvr>
                                        <p:cTn id="20" dur="1" fill="hold">
                                          <p:stCondLst>
                                            <p:cond delay="0"/>
                                          </p:stCondLst>
                                        </p:cTn>
                                        <p:tgtEl>
                                          <p:spTgt spid="77839"/>
                                        </p:tgtEl>
                                        <p:attrNameLst>
                                          <p:attrName>style.visibility</p:attrName>
                                        </p:attrNameLst>
                                      </p:cBhvr>
                                      <p:to>
                                        <p:strVal val="visible"/>
                                      </p:to>
                                    </p:set>
                                    <p:anim calcmode="lin" valueType="num">
                                      <p:cBhvr>
                                        <p:cTn id="21" dur="1000" fill="hold"/>
                                        <p:tgtEl>
                                          <p:spTgt spid="77839"/>
                                        </p:tgtEl>
                                        <p:attrNameLst>
                                          <p:attrName>ppt_x</p:attrName>
                                        </p:attrNameLst>
                                      </p:cBhvr>
                                      <p:tavLst>
                                        <p:tav tm="0">
                                          <p:val>
                                            <p:strVal val="#ppt_x-.2"/>
                                          </p:val>
                                        </p:tav>
                                        <p:tav tm="100000">
                                          <p:val>
                                            <p:strVal val="#ppt_x"/>
                                          </p:val>
                                        </p:tav>
                                      </p:tavLst>
                                    </p:anim>
                                    <p:anim calcmode="lin" valueType="num">
                                      <p:cBhvr>
                                        <p:cTn id="22" dur="1000" fill="hold"/>
                                        <p:tgtEl>
                                          <p:spTgt spid="7783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783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77835"/>
                                        </p:tgtEl>
                                        <p:attrNameLst>
                                          <p:attrName>style.visibility</p:attrName>
                                        </p:attrNameLst>
                                      </p:cBhvr>
                                      <p:to>
                                        <p:strVal val="visible"/>
                                      </p:to>
                                    </p:set>
                                    <p:animEffect transition="in" filter="wedge">
                                      <p:cBhvr>
                                        <p:cTn id="28" dur="2000"/>
                                        <p:tgtEl>
                                          <p:spTgt spid="77835"/>
                                        </p:tgtEl>
                                      </p:cBhvr>
                                    </p:animEffect>
                                  </p:childTnLst>
                                </p:cTn>
                              </p:par>
                            </p:childTnLst>
                          </p:cTn>
                        </p:par>
                        <p:par>
                          <p:cTn id="29" fill="hold">
                            <p:stCondLst>
                              <p:cond delay="2000"/>
                            </p:stCondLst>
                            <p:childTnLst>
                              <p:par>
                                <p:cTn id="30" presetID="29" presetClass="entr" presetSubtype="0" fill="hold" grpId="0" nodeType="afterEffect">
                                  <p:stCondLst>
                                    <p:cond delay="0"/>
                                  </p:stCondLst>
                                  <p:childTnLst>
                                    <p:set>
                                      <p:cBhvr>
                                        <p:cTn id="31" dur="1" fill="hold">
                                          <p:stCondLst>
                                            <p:cond delay="0"/>
                                          </p:stCondLst>
                                        </p:cTn>
                                        <p:tgtEl>
                                          <p:spTgt spid="77842"/>
                                        </p:tgtEl>
                                        <p:attrNameLst>
                                          <p:attrName>style.visibility</p:attrName>
                                        </p:attrNameLst>
                                      </p:cBhvr>
                                      <p:to>
                                        <p:strVal val="visible"/>
                                      </p:to>
                                    </p:set>
                                    <p:anim calcmode="lin" valueType="num">
                                      <p:cBhvr>
                                        <p:cTn id="32" dur="1000" fill="hold"/>
                                        <p:tgtEl>
                                          <p:spTgt spid="77842"/>
                                        </p:tgtEl>
                                        <p:attrNameLst>
                                          <p:attrName>ppt_x</p:attrName>
                                        </p:attrNameLst>
                                      </p:cBhvr>
                                      <p:tavLst>
                                        <p:tav tm="0">
                                          <p:val>
                                            <p:strVal val="#ppt_x-.2"/>
                                          </p:val>
                                        </p:tav>
                                        <p:tav tm="100000">
                                          <p:val>
                                            <p:strVal val="#ppt_x"/>
                                          </p:val>
                                        </p:tav>
                                      </p:tavLst>
                                    </p:anim>
                                    <p:anim calcmode="lin" valueType="num">
                                      <p:cBhvr>
                                        <p:cTn id="33" dur="1000" fill="hold"/>
                                        <p:tgtEl>
                                          <p:spTgt spid="7784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7842"/>
                                        </p:tgtEl>
                                      </p:cBhvr>
                                    </p:animEffect>
                                  </p:childTnLst>
                                </p:cTn>
                              </p:par>
                              <p:par>
                                <p:cTn id="35" presetID="29" presetClass="entr" presetSubtype="0" fill="hold" nodeType="withEffect">
                                  <p:stCondLst>
                                    <p:cond delay="0"/>
                                  </p:stCondLst>
                                  <p:childTnLst>
                                    <p:set>
                                      <p:cBhvr>
                                        <p:cTn id="36" dur="1" fill="hold">
                                          <p:stCondLst>
                                            <p:cond delay="0"/>
                                          </p:stCondLst>
                                        </p:cTn>
                                        <p:tgtEl>
                                          <p:spTgt spid="77841"/>
                                        </p:tgtEl>
                                        <p:attrNameLst>
                                          <p:attrName>style.visibility</p:attrName>
                                        </p:attrNameLst>
                                      </p:cBhvr>
                                      <p:to>
                                        <p:strVal val="visible"/>
                                      </p:to>
                                    </p:set>
                                    <p:anim calcmode="lin" valueType="num">
                                      <p:cBhvr>
                                        <p:cTn id="37" dur="1000" fill="hold"/>
                                        <p:tgtEl>
                                          <p:spTgt spid="77841"/>
                                        </p:tgtEl>
                                        <p:attrNameLst>
                                          <p:attrName>ppt_x</p:attrName>
                                        </p:attrNameLst>
                                      </p:cBhvr>
                                      <p:tavLst>
                                        <p:tav tm="0">
                                          <p:val>
                                            <p:strVal val="#ppt_x-.2"/>
                                          </p:val>
                                        </p:tav>
                                        <p:tav tm="100000">
                                          <p:val>
                                            <p:strVal val="#ppt_x"/>
                                          </p:val>
                                        </p:tav>
                                      </p:tavLst>
                                    </p:anim>
                                    <p:anim calcmode="lin" valueType="num">
                                      <p:cBhvr>
                                        <p:cTn id="38" dur="1000" fill="hold"/>
                                        <p:tgtEl>
                                          <p:spTgt spid="7784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7841"/>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77836"/>
                                        </p:tgtEl>
                                        <p:attrNameLst>
                                          <p:attrName>style.visibility</p:attrName>
                                        </p:attrNameLst>
                                      </p:cBhvr>
                                      <p:to>
                                        <p:strVal val="visible"/>
                                      </p:to>
                                    </p:set>
                                    <p:animEffect transition="in" filter="wedge">
                                      <p:cBhvr>
                                        <p:cTn id="44" dur="2000"/>
                                        <p:tgtEl>
                                          <p:spTgt spid="77836"/>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77831"/>
                                        </p:tgtEl>
                                        <p:attrNameLst>
                                          <p:attrName>style.visibility</p:attrName>
                                        </p:attrNameLst>
                                      </p:cBhvr>
                                      <p:to>
                                        <p:strVal val="visible"/>
                                      </p:to>
                                    </p:set>
                                    <p:animEffect transition="in" filter="wedge">
                                      <p:cBhvr>
                                        <p:cTn id="49"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40" grpId="0"/>
      <p:bldP spid="778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98307" descr="vne_nolonmydinh03"/>
          <p:cNvPicPr>
            <a:picLocks noChangeAspect="1"/>
          </p:cNvPicPr>
          <p:nvPr/>
        </p:nvPicPr>
        <p:blipFill>
          <a:blip r:embed="rId2"/>
          <a:stretch>
            <a:fillRect/>
          </a:stretch>
        </p:blipFill>
        <p:spPr>
          <a:xfrm>
            <a:off x="3352800" y="3581400"/>
            <a:ext cx="5334000" cy="2590800"/>
          </a:xfrm>
          <a:prstGeom prst="rect">
            <a:avLst/>
          </a:prstGeom>
          <a:noFill/>
          <a:ln w="9525">
            <a:noFill/>
          </a:ln>
        </p:spPr>
      </p:pic>
      <p:pic>
        <p:nvPicPr>
          <p:cNvPr id="98309" name="Picture 98308" descr="vne_nolonmydinh01"/>
          <p:cNvPicPr>
            <a:picLocks noChangeAspect="1"/>
          </p:cNvPicPr>
          <p:nvPr/>
        </p:nvPicPr>
        <p:blipFill>
          <a:blip r:embed="rId3"/>
          <a:stretch>
            <a:fillRect/>
          </a:stretch>
        </p:blipFill>
        <p:spPr>
          <a:xfrm>
            <a:off x="3352800" y="990600"/>
            <a:ext cx="5181600" cy="2514600"/>
          </a:xfrm>
          <a:prstGeom prst="rect">
            <a:avLst/>
          </a:prstGeom>
          <a:noFill/>
          <a:ln w="9525">
            <a:noFill/>
          </a:ln>
        </p:spPr>
      </p:pic>
      <p:pic>
        <p:nvPicPr>
          <p:cNvPr id="98310" name="Picture 98309" descr="vne_nolonmydinh02"/>
          <p:cNvPicPr>
            <a:picLocks noChangeAspect="1"/>
          </p:cNvPicPr>
          <p:nvPr/>
        </p:nvPicPr>
        <p:blipFill>
          <a:blip r:embed="rId4"/>
          <a:stretch>
            <a:fillRect/>
          </a:stretch>
        </p:blipFill>
        <p:spPr>
          <a:xfrm>
            <a:off x="457200" y="1219200"/>
            <a:ext cx="2667000" cy="4876800"/>
          </a:xfrm>
          <a:prstGeom prst="rect">
            <a:avLst/>
          </a:prstGeom>
          <a:noFill/>
          <a:ln w="9525">
            <a:noFill/>
          </a:ln>
        </p:spPr>
      </p:pic>
      <p:sp>
        <p:nvSpPr>
          <p:cNvPr id="98311" name="Rectangle 98310"/>
          <p:cNvSpPr/>
          <p:nvPr/>
        </p:nvSpPr>
        <p:spPr>
          <a:xfrm>
            <a:off x="0" y="0"/>
            <a:ext cx="9144000" cy="9144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Arial" panose="020B0604020202020204" pitchFamily="34" charset="0"/>
              </a:defRPr>
            </a:lvl1pPr>
          </a:lstStyle>
          <a:p>
            <a:pPr marL="0" marR="0" lvl="0" indent="0" algn="ctr" defTabSz="914400" eaLnBrk="1" fontAlgn="base" latinLnBrk="0" hangingPunct="1">
              <a:lnSpc>
                <a:spcPct val="100000"/>
              </a:lnSpc>
              <a:spcBef>
                <a:spcPct val="0"/>
              </a:spcBef>
              <a:spcAft>
                <a:spcPct val="0"/>
              </a:spcAft>
              <a:buClrTx/>
              <a:buSzTx/>
              <a:buFontTx/>
              <a:buNone/>
              <a:defRPr/>
            </a:pPr>
            <a:r>
              <a:rPr kumimoji="0" sz="2400" b="1" i="0" u="none" strike="noStrike" kern="1200" cap="none" spc="0" normalizeH="0" baseline="0" noProof="0" err="1">
                <a:ln>
                  <a:noFill/>
                </a:ln>
                <a:solidFill>
                  <a:srgbClr val="0000CC"/>
                </a:solidFill>
                <a:effectLst/>
                <a:uLnTx/>
                <a:uFillTx/>
                <a:latin typeface="VNI-Times" pitchFamily="2" charset="0"/>
                <a:sym typeface="Wingdings" panose="05000000000000000000" pitchFamily="2" charset="2"/>
              </a:rPr>
              <a:t>Caùc vuï noå trong khoâng khí thöôøng gaây ra</a:t>
            </a:r>
            <a:r>
              <a:rPr kumimoji="0" sz="2400" b="1" i="0" u="none" strike="noStrike" kern="1200" cap="none" spc="0" normalizeH="0" baseline="0" noProof="0">
                <a:ln>
                  <a:noFill/>
                </a:ln>
                <a:solidFill>
                  <a:srgbClr val="0000CC"/>
                </a:solidFill>
                <a:effectLst/>
                <a:uLnTx/>
                <a:uFillTx/>
                <a:latin typeface="VNI-Times" pitchFamily="2" charset="0"/>
                <a:sym typeface="Wingdings" panose="05000000000000000000" pitchFamily="2" charset="2"/>
              </a:rPr>
              <a:t> </a:t>
            </a:r>
            <a:r>
              <a:rPr kumimoji="0" sz="2400" b="1" i="0" u="none" strike="noStrike" kern="1200" cap="none" spc="0" normalizeH="0" baseline="0" noProof="0" err="1">
                <a:ln>
                  <a:noFill/>
                </a:ln>
                <a:solidFill>
                  <a:srgbClr val="FF3300"/>
                </a:solidFill>
                <a:effectLst/>
                <a:uLnTx/>
                <a:uFillTx/>
                <a:latin typeface="VNI-Times" pitchFamily="2" charset="0"/>
                <a:sym typeface="Wingdings" panose="05000000000000000000" pitchFamily="2" charset="2"/>
              </a:rPr>
              <a:t>aùp suaát lôùn</a:t>
            </a:r>
            <a:r>
              <a:rPr kumimoji="0" sz="2400" b="1" i="0" u="none" strike="noStrike" kern="1200" cap="none" spc="0" normalizeH="0" baseline="0" noProof="0" err="1">
                <a:ln>
                  <a:noFill/>
                </a:ln>
                <a:solidFill>
                  <a:srgbClr val="0000CC"/>
                </a:solidFill>
                <a:effectLst/>
                <a:uLnTx/>
                <a:uFillTx/>
                <a:latin typeface="VNI-Times" pitchFamily="2" charset="0"/>
                <a:sym typeface="Wingdings" panose="05000000000000000000" pitchFamily="2" charset="2"/>
              </a:rPr>
              <a:t>, taùc  duïng nhöõng</a:t>
            </a:r>
            <a:r>
              <a:rPr kumimoji="0" sz="2400" b="1" i="0" u="none" strike="noStrike" kern="1200" cap="none" spc="0" normalizeH="0" baseline="0" noProof="0">
                <a:ln>
                  <a:noFill/>
                </a:ln>
                <a:solidFill>
                  <a:srgbClr val="0000CC"/>
                </a:solidFill>
                <a:effectLst/>
                <a:uLnTx/>
                <a:uFillTx/>
                <a:latin typeface="VNI-Times" pitchFamily="2" charset="0"/>
                <a:sym typeface="Wingdings" panose="05000000000000000000" pitchFamily="2" charset="2"/>
              </a:rPr>
              <a:t> </a:t>
            </a:r>
            <a:r>
              <a:rPr kumimoji="0" sz="2400" b="1" i="0" u="none" strike="noStrike" kern="1200" cap="none" spc="0" normalizeH="0" baseline="0" noProof="0" err="1">
                <a:ln>
                  <a:noFill/>
                </a:ln>
                <a:solidFill>
                  <a:srgbClr val="FF3300"/>
                </a:solidFill>
                <a:effectLst/>
                <a:uLnTx/>
                <a:uFillTx/>
                <a:latin typeface="VNI-Times" pitchFamily="2" charset="0"/>
                <a:sym typeface="Wingdings" panose="05000000000000000000" pitchFamily="2" charset="2"/>
              </a:rPr>
              <a:t>aùp löïc raát maïnh</a:t>
            </a:r>
            <a:r>
              <a:rPr kumimoji="0" sz="2400" b="1" i="0" u="none" strike="noStrike" kern="1200" cap="none" spc="0" normalizeH="0" baseline="0" noProof="0" err="1">
                <a:ln>
                  <a:noFill/>
                </a:ln>
                <a:solidFill>
                  <a:srgbClr val="0000CC"/>
                </a:solidFill>
                <a:effectLst/>
                <a:uLnTx/>
                <a:uFillTx/>
                <a:latin typeface="VNI-Times" pitchFamily="2" charset="0"/>
                <a:sym typeface="Wingdings" panose="05000000000000000000" pitchFamily="2" charset="2"/>
              </a:rPr>
              <a:t> leân beà maët caùc vaät theå xung quanh</a:t>
            </a:r>
            <a:r>
              <a:rPr kumimoji="0" sz="2400" b="1" i="0" u="none" strike="noStrike" kern="1200" cap="none" spc="0" normalizeH="0" baseline="0" noProof="0">
                <a:ln>
                  <a:noFill/>
                </a:ln>
                <a:solidFill>
                  <a:srgbClr val="0000CC"/>
                </a:solidFill>
                <a:effectLst/>
                <a:uLnTx/>
                <a:uFillTx/>
                <a:latin typeface="VNI-Times" pitchFamily="2" charset="0"/>
                <a:sym typeface="Wingdings" panose="05000000000000000000" pitchFamily="2" charset="2"/>
              </a:rPr>
              <a:t>.</a:t>
            </a:r>
            <a:r>
              <a:rPr kumimoji="0" sz="3000" b="0" i="0" u="none" strike="noStrike" kern="1200" cap="none" spc="0" normalizeH="0" baseline="0" noProof="0">
                <a:ln>
                  <a:noFill/>
                </a:ln>
                <a:solidFill>
                  <a:srgbClr val="990099"/>
                </a:solidFill>
                <a:effectLst/>
                <a:uLnTx/>
                <a:uFillTx/>
                <a:latin typeface="VNI-Times" pitchFamily="2" charset="0"/>
                <a:sym typeface="Wingdings" panose="05000000000000000000" pitchFamily="2" charset="2"/>
              </a:rPr>
              <a:t> </a:t>
            </a:r>
            <a:endParaRPr kumimoji="0" sz="3000" b="0" i="0" u="none" strike="noStrike" kern="1200" cap="none" spc="0" normalizeH="0" baseline="0" noProof="0">
              <a:ln>
                <a:noFill/>
              </a:ln>
              <a:solidFill>
                <a:srgbClr val="990099"/>
              </a:solidFill>
              <a:effectLst/>
              <a:uLnTx/>
              <a:uFillTx/>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8310"/>
                                        </p:tgtEl>
                                        <p:attrNameLst>
                                          <p:attrName>style.visibility</p:attrName>
                                        </p:attrNameLst>
                                      </p:cBhvr>
                                      <p:to>
                                        <p:strVal val="visible"/>
                                      </p:to>
                                    </p:set>
                                    <p:animEffect transition="in" filter="wipe(left)">
                                      <p:cBhvr>
                                        <p:cTn id="14" dur="500"/>
                                        <p:tgtEl>
                                          <p:spTgt spid="983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8309"/>
                                        </p:tgtEl>
                                        <p:attrNameLst>
                                          <p:attrName>style.visibility</p:attrName>
                                        </p:attrNameLst>
                                      </p:cBhvr>
                                      <p:to>
                                        <p:strVal val="visible"/>
                                      </p:to>
                                    </p:set>
                                    <p:animEffect transition="in" filter="wipe(left)">
                                      <p:cBhvr>
                                        <p:cTn id="19" dur="500"/>
                                        <p:tgtEl>
                                          <p:spTgt spid="983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8308"/>
                                        </p:tgtEl>
                                        <p:attrNameLst>
                                          <p:attrName>style.visibility</p:attrName>
                                        </p:attrNameLst>
                                      </p:cBhvr>
                                      <p:to>
                                        <p:strVal val="visible"/>
                                      </p:to>
                                    </p:set>
                                    <p:animEffect transition="in" filter="wipe(left)">
                                      <p:cBhvr>
                                        <p:cTn id="24"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a:spLocks noChangeArrowheads="1"/>
          </p:cNvSpPr>
          <p:nvPr/>
        </p:nvSpPr>
        <p:spPr bwMode="auto">
          <a:xfrm>
            <a:off x="2714625" y="152400"/>
            <a:ext cx="4095750" cy="1057037"/>
          </a:xfrm>
          <a:prstGeom prst="ribbon">
            <a:avLst>
              <a:gd name="adj1" fmla="val 33333"/>
              <a:gd name="adj2" fmla="val 64565"/>
            </a:avLst>
          </a:prstGeom>
          <a:solidFill>
            <a:srgbClr val="66CCFF"/>
          </a:solidFill>
          <a:ln w="9525">
            <a:solidFill>
              <a:srgbClr val="0000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40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Dặn dò</a:t>
            </a:r>
          </a:p>
        </p:txBody>
      </p:sp>
      <p:sp>
        <p:nvSpPr>
          <p:cNvPr id="5" name="Text Box 6"/>
          <p:cNvSpPr txBox="1">
            <a:spLocks noChangeArrowheads="1"/>
          </p:cNvSpPr>
          <p:nvPr/>
        </p:nvSpPr>
        <p:spPr bwMode="auto">
          <a:xfrm>
            <a:off x="838200" y="1426428"/>
            <a:ext cx="81534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l" defTabSz="914400" rtl="0" eaLnBrk="1" fontAlgn="base" latinLnBrk="0" hangingPunct="1">
              <a:lnSpc>
                <a:spcPct val="100000"/>
              </a:lnSpc>
              <a:spcBef>
                <a:spcPts val="600"/>
              </a:spcBef>
              <a:spcAft>
                <a:spcPct val="0"/>
              </a:spcAft>
              <a:buClrTx/>
              <a:buSzTx/>
              <a:buFontTx/>
              <a:buAutoNum type="arabicPeriod"/>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Học</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bài</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Làm</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các</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bài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tập</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trong</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sách</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bài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tập</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ts val="600"/>
              </a:spcBef>
              <a:spcAft>
                <a:spcPct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Bài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7</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Làm</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7.1</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vi-VN"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.....7.14 SBT</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defRPr/>
            </a:pP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altLang="en-US" sz="3200" b="1" dirty="0">
                <a:solidFill>
                  <a:srgbClr val="000000"/>
                </a:solidFill>
                <a:ea typeface="+mn-ea"/>
                <a:cs typeface="+mn-cs"/>
              </a:rPr>
              <a:t>C</a:t>
            </a:r>
            <a:r>
              <a:rPr kumimoji="0" lang="vi-VN"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hẩn</a:t>
            </a:r>
            <a:r>
              <a:rPr kumimoji="0" lang="vi-VN" altLang="en-US" sz="3200" b="1"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bị </a:t>
            </a: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ài </a:t>
            </a:r>
            <a:r>
              <a:rPr kumimoji="0" lang="vi-VN"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8:</a:t>
            </a: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lang="vi-VN" altLang="en-US" sz="3200" b="1" noProof="0" dirty="0" smtClean="0">
                <a:solidFill>
                  <a:srgbClr val="000000"/>
                </a:solidFill>
                <a:ea typeface="+mn-ea"/>
                <a:cs typeface="+mn-cs"/>
              </a:rPr>
              <a:t>áp suất chất ỏng- bình thông nhau</a:t>
            </a: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r>
              <a:rPr kumimoji="0" 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vi-VN"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defRPr/>
            </a:pPr>
            <a:r>
              <a:rPr lang="vi-VN" sz="3200" b="1" dirty="0" smtClean="0">
                <a:solidFill>
                  <a:srgbClr val="000000"/>
                </a:solidFill>
                <a:ea typeface="+mn-ea"/>
                <a:cs typeface="+mn-cs"/>
              </a:rPr>
              <a:t>+ Cách tiến hành thí nghiệm sự tồn tại áp suất trong lòng chất lỏng?</a:t>
            </a:r>
          </a:p>
          <a:p>
            <a:pPr marL="0" marR="0" lvl="0" indent="0" algn="l" defTabSz="914400" rtl="0" eaLnBrk="1" fontAlgn="base" latinLnBrk="0" hangingPunct="1">
              <a:lnSpc>
                <a:spcPct val="100000"/>
              </a:lnSpc>
              <a:spcBef>
                <a:spcPts val="600"/>
              </a:spcBef>
              <a:spcAft>
                <a:spcPct val="0"/>
              </a:spcAft>
              <a:buClrTx/>
              <a:buSzTx/>
              <a:buFontTx/>
              <a:buNone/>
              <a:defRPr/>
            </a:pPr>
            <a:r>
              <a:rPr lang="vi-VN" sz="3200" b="1" dirty="0" smtClean="0">
                <a:solidFill>
                  <a:srgbClr val="000000"/>
                </a:solidFill>
                <a:ea typeface="+mn-ea"/>
                <a:cs typeface="+mn-cs"/>
              </a:rPr>
              <a:t>+ Công thức tính áp suất chất lỏng?</a:t>
            </a:r>
          </a:p>
          <a:p>
            <a:pPr marL="0" marR="0" lvl="0" indent="0" algn="l" defTabSz="914400" rtl="0" eaLnBrk="1" fontAlgn="base" latinLnBrk="0" hangingPunct="1">
              <a:lnSpc>
                <a:spcPct val="100000"/>
              </a:lnSpc>
              <a:spcBef>
                <a:spcPts val="600"/>
              </a:spcBef>
              <a:spcAft>
                <a:spcPct val="0"/>
              </a:spcAft>
              <a:buClrTx/>
              <a:buSzTx/>
              <a:buFontTx/>
              <a:buNone/>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cSld>
  <p:clrMapOvr>
    <a:masterClrMapping/>
  </p:clrMapOvr>
  <p:transition advTm="323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64515"/>
          <p:cNvSpPr txBox="1"/>
          <p:nvPr/>
        </p:nvSpPr>
        <p:spPr>
          <a:xfrm>
            <a:off x="3048000" y="76200"/>
            <a:ext cx="3505200" cy="583565"/>
          </a:xfrm>
          <a:prstGeom prst="rect">
            <a:avLst/>
          </a:prstGeom>
          <a:noFill/>
          <a:ln w="9525">
            <a:noFill/>
          </a:ln>
        </p:spPr>
        <p:txBody>
          <a:bodyPr>
            <a:spAutoFit/>
          </a:bodyPr>
          <a:lstStyle/>
          <a:p>
            <a:pPr marL="0" marR="0" lvl="0" indent="0" algn="l" defTabSz="914400" eaLnBrk="0" fontAlgn="base" latinLnBrk="0" hangingPunct="0">
              <a:lnSpc>
                <a:spcPct val="100000"/>
              </a:lnSpc>
              <a:spcBef>
                <a:spcPct val="50000"/>
              </a:spcBef>
              <a:spcAft>
                <a:spcPct val="0"/>
              </a:spcAft>
              <a:buClrTx/>
              <a:buSzTx/>
              <a:buFontTx/>
              <a:buNone/>
              <a:defRPr/>
            </a:pP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rPr>
              <a:t>Bài</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rPr>
              <a:t> 7 : ÁP SUẤT</a:t>
            </a:r>
          </a:p>
        </p:txBody>
      </p:sp>
      <p:sp>
        <p:nvSpPr>
          <p:cNvPr id="64518" name="Text Box 64517"/>
          <p:cNvSpPr txBox="1"/>
          <p:nvPr/>
        </p:nvSpPr>
        <p:spPr>
          <a:xfrm>
            <a:off x="1" y="457200"/>
            <a:ext cx="2895600" cy="523220"/>
          </a:xfrm>
          <a:prstGeom prst="rect">
            <a:avLst/>
          </a:prstGeom>
          <a:noFill/>
          <a:ln w="9525">
            <a:noFill/>
          </a:ln>
        </p:spPr>
        <p:txBody>
          <a:bodyPr wrap="square">
            <a:spAutoFit/>
          </a:bodyPr>
          <a:lstStyle/>
          <a:p>
            <a:pPr marL="0" marR="0" lvl="0" indent="0" algn="l" defTabSz="914400" eaLnBrk="0" fontAlgn="base" latinLnBrk="0" hangingPunct="0">
              <a:lnSpc>
                <a:spcPct val="100000"/>
              </a:lnSpc>
              <a:spcBef>
                <a:spcPct val="50000"/>
              </a:spcBef>
              <a:spcAft>
                <a:spcPct val="0"/>
              </a:spcAft>
              <a:buClrTx/>
              <a:buSzTx/>
              <a:buFontTx/>
              <a:buNone/>
              <a:defRPr/>
            </a:pPr>
            <a:r>
              <a:rPr kumimoji="0" sz="2800" b="1" i="0" u="sng" strike="noStrike" kern="1200" cap="none" spc="0" normalizeH="0" baseline="0" noProof="0" dirty="0" err="1" smtClean="0">
                <a:ln>
                  <a:noFill/>
                </a:ln>
                <a:solidFill>
                  <a:srgbClr val="0000CC"/>
                </a:solidFill>
                <a:effectLst/>
                <a:uLnTx/>
                <a:uFillTx/>
                <a:latin typeface="Times New Roman" panose="02020603050405020304" pitchFamily="18" charset="0"/>
                <a:ea typeface="Arial" panose="020B0604020202020204" pitchFamily="34" charset="0"/>
              </a:rPr>
              <a:t>I</a:t>
            </a:r>
            <a:r>
              <a:rPr kumimoji="0" lang="en-US" sz="2800" b="1" i="0" u="sng" strike="noStrike" kern="1200" cap="none" spc="0" normalizeH="0" baseline="0" noProof="0" dirty="0" err="1" smtClean="0">
                <a:ln>
                  <a:noFill/>
                </a:ln>
                <a:solidFill>
                  <a:srgbClr val="0000CC"/>
                </a:solidFill>
                <a:effectLst/>
                <a:uLnTx/>
                <a:uFillTx/>
                <a:latin typeface="Times New Roman" panose="02020603050405020304" pitchFamily="18" charset="0"/>
                <a:ea typeface="Arial" panose="020B0604020202020204" pitchFamily="34" charset="0"/>
              </a:rPr>
              <a:t>.</a:t>
            </a:r>
            <a:r>
              <a:rPr kumimoji="0" sz="2800" b="1" i="0" u="sng" strike="noStrike" kern="1200" cap="none" spc="0" normalizeH="0" baseline="0" noProof="0" dirty="0" err="1" smtClean="0">
                <a:ln>
                  <a:noFill/>
                </a:ln>
                <a:solidFill>
                  <a:srgbClr val="0000CC"/>
                </a:solidFill>
                <a:effectLst/>
                <a:uLnTx/>
                <a:uFillTx/>
                <a:latin typeface="Times New Roman" panose="02020603050405020304" pitchFamily="18" charset="0"/>
                <a:ea typeface="Arial" panose="020B0604020202020204" pitchFamily="34" charset="0"/>
              </a:rPr>
              <a:t>Áp</a:t>
            </a:r>
            <a:r>
              <a:rPr kumimoji="0" sz="2800" b="1" i="0" u="sng" strike="noStrike" kern="1200" cap="none" spc="0" normalizeH="0" baseline="0" noProof="0" dirty="0" smtClean="0">
                <a:ln>
                  <a:noFill/>
                </a:ln>
                <a:solidFill>
                  <a:srgbClr val="0000CC"/>
                </a:solidFill>
                <a:effectLst/>
                <a:uLnTx/>
                <a:uFillTx/>
                <a:latin typeface="Times New Roman" panose="02020603050405020304" pitchFamily="18" charset="0"/>
                <a:ea typeface="Arial" panose="020B0604020202020204" pitchFamily="34" charset="0"/>
              </a:rPr>
              <a:t>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lực</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là</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gì</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a:t>
            </a:r>
          </a:p>
        </p:txBody>
      </p:sp>
      <p:sp>
        <p:nvSpPr>
          <p:cNvPr id="64545" name="Text Box 64544"/>
          <p:cNvSpPr txBox="1"/>
          <p:nvPr/>
        </p:nvSpPr>
        <p:spPr>
          <a:xfrm>
            <a:off x="76200" y="914400"/>
            <a:ext cx="8458200" cy="523220"/>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a:t>
            </a:r>
            <a:r>
              <a:rPr kumimoji="0" sz="2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Áp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lực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là</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lực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ép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có</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phương</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vuông</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góc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với</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mặt</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bị</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ép</a:t>
            </a:r>
            <a:endPar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endParaRPr>
          </a:p>
        </p:txBody>
      </p:sp>
      <p:pic>
        <p:nvPicPr>
          <p:cNvPr id="5"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886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2712"/>
          <p:cNvSpPr txBox="1"/>
          <p:nvPr/>
        </p:nvSpPr>
        <p:spPr>
          <a:xfrm>
            <a:off x="0" y="1371600"/>
            <a:ext cx="2362200" cy="521970"/>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II </a:t>
            </a:r>
            <a:r>
              <a:rPr kumimoji="0" lang="en-US"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suất</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
        <p:nvSpPr>
          <p:cNvPr id="7" name="Text Box 72714"/>
          <p:cNvSpPr txBox="1"/>
          <p:nvPr/>
        </p:nvSpPr>
        <p:spPr>
          <a:xfrm>
            <a:off x="96982" y="1828800"/>
            <a:ext cx="8666018" cy="523220"/>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Tác</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dụng</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lực</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phụ</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thuộc</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vào</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những</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yếu</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tố</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nào</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
        <p:nvSpPr>
          <p:cNvPr id="2" name="Rectangle 1"/>
          <p:cNvSpPr/>
          <p:nvPr/>
        </p:nvSpPr>
        <p:spPr>
          <a:xfrm>
            <a:off x="228600" y="2286000"/>
            <a:ext cx="3677610" cy="523220"/>
          </a:xfrm>
          <a:prstGeom prst="rect">
            <a:avLst/>
          </a:prstGeom>
        </p:spPr>
        <p:txBody>
          <a:bodyPr wrap="non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Áp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diện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tích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bị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ép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p>
        </p:txBody>
      </p:sp>
      <p:sp>
        <p:nvSpPr>
          <p:cNvPr id="10" name="Text Box 76814"/>
          <p:cNvSpPr txBox="1"/>
          <p:nvPr/>
        </p:nvSpPr>
        <p:spPr>
          <a:xfrm>
            <a:off x="86591" y="2743200"/>
            <a:ext cx="4343400" cy="52322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Công</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thức</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tính</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sng"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suất</a:t>
            </a:r>
            <a:r>
              <a:rPr kumimoji="0" sz="2800" b="0" i="0" u="sng"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
        <p:nvSpPr>
          <p:cNvPr id="11" name="Rectangle 10"/>
          <p:cNvSpPr/>
          <p:nvPr/>
        </p:nvSpPr>
        <p:spPr>
          <a:xfrm>
            <a:off x="152400" y="3160693"/>
            <a:ext cx="8839200" cy="954107"/>
          </a:xfrm>
          <a:prstGeom prst="rect">
            <a:avLst/>
          </a:prstGeom>
          <a:noFill/>
          <a:ln w="9525">
            <a:noFill/>
          </a:ln>
        </p:spPr>
        <p:txBody>
          <a:bodyPr wrap="square" anchor="ctr">
            <a:spAutoFit/>
          </a:bodyPr>
          <a:lstStyle/>
          <a:p>
            <a:pPr marL="0" marR="0" lvl="0" indent="0" algn="just" defTabSz="91440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suất</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tính</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bằng</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độ</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lớn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lực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trên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một</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đơn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vị</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diện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tích</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ép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sp>
        <p:nvSpPr>
          <p:cNvPr id="15" name="Text Box 76823"/>
          <p:cNvSpPr txBox="1"/>
          <p:nvPr/>
        </p:nvSpPr>
        <p:spPr>
          <a:xfrm>
            <a:off x="2296439" y="3960197"/>
            <a:ext cx="5755640" cy="1169551"/>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F: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áp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lưc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tác</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dụng</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lên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mặt</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ép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l" defTabSz="914400" eaLnBrk="1" fontAlgn="base" latinLnBrk="0" hangingPunct="1">
              <a:lnSpc>
                <a:spcPct val="100000"/>
              </a:lnSpc>
              <a:spcBef>
                <a:spcPct val="50000"/>
              </a:spcBef>
              <a:spcAft>
                <a:spcPct val="0"/>
              </a:spcAft>
              <a:buClrTx/>
              <a:buSzTx/>
              <a:buFontTx/>
              <a:buNone/>
              <a:defRPr/>
            </a:pP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S: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diện</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tích</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ép</a:t>
            </a:r>
            <a:r>
              <a:rPr kumimoji="0"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a:t>
            </a:r>
            <a:r>
              <a:rPr kumimoji="0" lang="en-US" sz="2800" b="0"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p>
        </p:txBody>
      </p:sp>
      <p:sp>
        <p:nvSpPr>
          <p:cNvPr id="16" name="Text Box 76825"/>
          <p:cNvSpPr txBox="1"/>
          <p:nvPr/>
        </p:nvSpPr>
        <p:spPr>
          <a:xfrm>
            <a:off x="5641388" y="5018925"/>
            <a:ext cx="2514600" cy="46166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sz="24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Pa = 1 N/m</a:t>
            </a:r>
            <a:r>
              <a:rPr kumimoji="0" sz="2400" b="0"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p>
        </p:txBody>
      </p:sp>
      <p:sp>
        <p:nvSpPr>
          <p:cNvPr id="17" name="Text Box 6"/>
          <p:cNvSpPr txBox="1"/>
          <p:nvPr/>
        </p:nvSpPr>
        <p:spPr>
          <a:xfrm>
            <a:off x="2514600" y="4807803"/>
            <a:ext cx="3877945" cy="830997"/>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en-US" sz="4800" b="1" i="0" u="none" strike="noStrike" kern="1200" cap="none" spc="0" normalizeH="0" baseline="0" noProof="0" dirty="0" smtClean="0">
                <a:ln>
                  <a:noFill/>
                </a:ln>
                <a:solidFill>
                  <a:srgbClr val="000000"/>
                </a:solidFill>
                <a:effectLst/>
                <a:uLnTx/>
                <a:uFillTx/>
                <a:latin typeface="VNI-Allegie" charset="0"/>
                <a:ea typeface="Arial" panose="020B0604020202020204" pitchFamily="34"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là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áp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suất</a:t>
            </a:r>
            <a:r>
              <a:rPr kumimoji="0" lang="en-US" sz="4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(N/m</a:t>
            </a:r>
            <a:r>
              <a:rPr kumimoji="0" lang="en-US" sz="2800" b="0"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rPr>
              <a:t>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p>
        </p:txBody>
      </p:sp>
      <p:sp>
        <p:nvSpPr>
          <p:cNvPr id="18" name="Text Box 78871"/>
          <p:cNvSpPr txBox="1"/>
          <p:nvPr/>
        </p:nvSpPr>
        <p:spPr>
          <a:xfrm>
            <a:off x="152400" y="5574030"/>
            <a:ext cx="2743200" cy="52197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III -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Vận</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sz="2800" b="1" i="0" u="sng"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dụng</a:t>
            </a:r>
            <a:r>
              <a:rPr kumimoji="0" sz="2800" b="1" i="0" u="sng"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p:txBody>
      </p:sp>
      <p:graphicFrame>
        <p:nvGraphicFramePr>
          <p:cNvPr id="20" name="Content Placeholder 3">
            <a:hlinkClick r:id="" action="ppaction://ole?verb=0"/>
          </p:cNvPr>
          <p:cNvGraphicFramePr>
            <a:graphicFrameLocks noGrp="1" noChangeAspect="1"/>
          </p:cNvGraphicFramePr>
          <p:nvPr>
            <p:ph/>
          </p:nvPr>
        </p:nvGraphicFramePr>
        <p:xfrm>
          <a:off x="1295400" y="4114800"/>
          <a:ext cx="914400" cy="1130935"/>
        </p:xfrm>
        <a:graphic>
          <a:graphicData uri="http://schemas.openxmlformats.org/presentationml/2006/ole">
            <mc:AlternateContent xmlns:mc="http://schemas.openxmlformats.org/markup-compatibility/2006">
              <mc:Choice xmlns:v="urn:schemas-microsoft-com:vml" Requires="v">
                <p:oleObj spid="_x0000_s9248" r:id="rId4" imgW="914400" imgH="215900" progId="Equation.KSEE3">
                  <p:embed/>
                </p:oleObj>
              </mc:Choice>
              <mc:Fallback>
                <p:oleObj r:id="rId4" imgW="914400" imgH="215900" progId="Equation.KSEE3">
                  <p:embed/>
                  <p:pic>
                    <p:nvPicPr>
                      <p:cNvPr id="0" name="Content Placeholder 3">
                        <a:hlinkClick r:id="" action="ppaction://ole?verb=0"/>
                      </p:cNvPr>
                      <p:cNvPicPr/>
                      <p:nvPr/>
                    </p:nvPicPr>
                    <p:blipFill>
                      <a:blip r:embed="rId5"/>
                      <a:stretch>
                        <a:fillRect/>
                      </a:stretch>
                    </p:blipFill>
                    <p:spPr>
                      <a:xfrm>
                        <a:off x="1295400" y="4114800"/>
                        <a:ext cx="914400" cy="1130935"/>
                      </a:xfrm>
                      <a:prstGeom prst="rect">
                        <a:avLst/>
                      </a:prstGeom>
                    </p:spPr>
                  </p:pic>
                </p:oleObj>
              </mc:Fallback>
            </mc:AlternateContent>
          </a:graphicData>
        </a:graphic>
      </p:graphicFrame>
      <p:sp>
        <p:nvSpPr>
          <p:cNvPr id="21" name="Rectangle 20"/>
          <p:cNvSpPr/>
          <p:nvPr/>
        </p:nvSpPr>
        <p:spPr>
          <a:xfrm>
            <a:off x="533400" y="4010561"/>
            <a:ext cx="1295400" cy="1323439"/>
          </a:xfrm>
          <a:prstGeom prst="rect">
            <a:avLst/>
          </a:prstGeom>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defRPr/>
            </a:pPr>
            <a:r>
              <a:rPr kumimoji="0" lang="en-US" sz="8000" b="0" i="0" u="none" strike="noStrike" kern="1200" cap="none" spc="0" normalizeH="0" baseline="0" noProof="0" dirty="0" smtClean="0">
                <a:ln>
                  <a:noFill/>
                </a:ln>
                <a:solidFill>
                  <a:srgbClr val="FF0000"/>
                </a:solidFill>
                <a:effectLst/>
                <a:uLnTx/>
                <a:uFillTx/>
                <a:latin typeface="Vni 03 LinotypeZapfino Three" pitchFamily="2" charset="2"/>
                <a:ea typeface="Times New Roman" panose="02020603050405020304" pitchFamily="18" charset="0"/>
                <a:cs typeface="Times New Roman" panose="02020603050405020304" pitchFamily="18" charset="0"/>
              </a:rPr>
              <a:t>p</a:t>
            </a:r>
            <a:r>
              <a:rPr kumimoji="0" lang="en-US" sz="4800" b="0" i="0" u="none" strike="noStrike" kern="1200" cap="none" spc="0" normalizeH="0" baseline="0" noProof="0" dirty="0" smtClean="0">
                <a:ln>
                  <a:noFill/>
                </a:ln>
                <a:solidFill>
                  <a:srgbClr val="FF0000"/>
                </a:solidFill>
                <a:effectLst/>
                <a:uLnTx/>
                <a:uFillTx/>
                <a:latin typeface="Amazone" pitchFamily="66"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smtClean="0">
                <a:ln>
                  <a:noFill/>
                </a:ln>
                <a:solidFill>
                  <a:srgbClr val="FF0000"/>
                </a:solidFill>
                <a:effectLst/>
                <a:uLnTx/>
                <a:uFillTx/>
                <a:latin typeface="Amazone" pitchFamily="66"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2" name="Rectangle 21"/>
          <p:cNvSpPr/>
          <p:nvPr/>
        </p:nvSpPr>
        <p:spPr>
          <a:xfrm>
            <a:off x="380999" y="4191000"/>
            <a:ext cx="1686405" cy="1169551"/>
          </a:xfrm>
          <a:prstGeom prst="rect">
            <a:avLst/>
          </a:prstGeom>
          <a:ln>
            <a:solidFill>
              <a:schemeClr val="tx1">
                <a:lumMod val="65000"/>
                <a:lumOff val="35000"/>
              </a:schemeClr>
            </a:solid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endParaRPr>
          </a:p>
          <a:p>
            <a:pPr marL="0" marR="0" lvl="0" indent="0" algn="l" defTabSz="91440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endParaRPr>
          </a:p>
        </p:txBody>
      </p:sp>
      <p:sp>
        <p:nvSpPr>
          <p:cNvPr id="23" name="Rectangle 22"/>
          <p:cNvSpPr/>
          <p:nvPr/>
        </p:nvSpPr>
        <p:spPr>
          <a:xfrm>
            <a:off x="2362200" y="4667071"/>
            <a:ext cx="457200" cy="1200329"/>
          </a:xfrm>
          <a:prstGeom prst="rect">
            <a:avLst/>
          </a:prstGeom>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defRPr/>
            </a:pPr>
            <a:r>
              <a:rPr kumimoji="0" lang="en-US" sz="7200" b="0" i="0" u="none" strike="noStrike" kern="1200" cap="none" spc="0" normalizeH="0" baseline="0" noProof="0" dirty="0" smtClean="0">
                <a:ln>
                  <a:noFill/>
                </a:ln>
                <a:solidFill>
                  <a:srgbClr val="FF0000"/>
                </a:solidFill>
                <a:effectLst/>
                <a:uLnTx/>
                <a:uFillTx/>
                <a:latin typeface="Vni 03 LinotypeZapfino Three" pitchFamily="2" charset="2"/>
                <a:ea typeface="Times New Roman" panose="02020603050405020304" pitchFamily="18" charset="0"/>
                <a:cs typeface="Times New Roman" panose="02020603050405020304" pitchFamily="18" charset="0"/>
              </a:rPr>
              <a:t>p</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
                                        </p:tgtEl>
                                        <p:attrNameLst>
                                          <p:attrName>style.visibility</p:attrName>
                                        </p:attrNameLst>
                                      </p:cBhvr>
                                      <p:to>
                                        <p:strVal val="visible"/>
                                      </p:to>
                                    </p:set>
                                    <p:anim calcmode="discrete" valueType="clr">
                                      <p:cBhvr override="childStyle">
                                        <p:cTn id="1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gtEl>
                                        <p:attrNameLst>
                                          <p:attrName>fillcolor</p:attrName>
                                        </p:attrNameLst>
                                      </p:cBhvr>
                                      <p:tavLst>
                                        <p:tav tm="0">
                                          <p:val>
                                            <p:clrVal>
                                              <a:schemeClr val="accent2"/>
                                            </p:clrVal>
                                          </p:val>
                                        </p:tav>
                                        <p:tav tm="50000">
                                          <p:val>
                                            <p:clrVal>
                                              <a:schemeClr val="hlink"/>
                                            </p:clrVal>
                                          </p:val>
                                        </p:tav>
                                      </p:tavLst>
                                    </p:anim>
                                    <p:set>
                                      <p:cBhvr>
                                        <p:cTn id="14"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0"/>
          <p:cNvSpPr txBox="1">
            <a:spLocks noChangeArrowheads="1"/>
          </p:cNvSpPr>
          <p:nvPr/>
        </p:nvSpPr>
        <p:spPr bwMode="auto">
          <a:xfrm>
            <a:off x="47186" y="2285927"/>
            <a:ext cx="8610600" cy="707886"/>
          </a:xfrm>
          <a:prstGeom prst="rect">
            <a:avLst/>
          </a:prstGeom>
          <a:solidFill>
            <a:schemeClr val="accent1">
              <a:lumMod val="20000"/>
              <a:lumOff val="80000"/>
            </a:schemeClr>
          </a:solidFill>
          <a:ln>
            <a:noFill/>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vi-VN" b="1" i="0" u="none" strike="noStrike" kern="1200" cap="none" spc="0" normalizeH="0" baseline="0" noProof="0" dirty="0" smtClean="0">
                <a:ln>
                  <a:noFill/>
                </a:ln>
                <a:solidFill>
                  <a:srgbClr val="0000CC"/>
                </a:solidFill>
                <a:effectLst/>
                <a:uLnTx/>
                <a:uFillTx/>
                <a:latin typeface="Arial" panose="020B0604020202020204" pitchFamily="34" charset="0"/>
                <a:cs typeface="Arial" panose="020B0604020202020204" pitchFamily="34" charset="0"/>
              </a:rPr>
              <a:t>1.</a:t>
            </a:r>
            <a:r>
              <a:rPr kumimoji="0" lang="en-US" b="1" i="0" u="none" strike="noStrike" kern="1200" cap="none" spc="0" normalizeH="0" baseline="0" noProof="0" dirty="0" err="1" smtClean="0">
                <a:ln>
                  <a:noFill/>
                </a:ln>
                <a:solidFill>
                  <a:srgbClr val="0000CC"/>
                </a:solidFill>
                <a:effectLst/>
                <a:uLnTx/>
                <a:uFillTx/>
                <a:latin typeface="Arial" panose="020B0604020202020204" pitchFamily="34" charset="0"/>
                <a:cs typeface="Arial" panose="020B0604020202020204" pitchFamily="34" charset="0"/>
              </a:rPr>
              <a:t>Hãy</a:t>
            </a:r>
            <a:r>
              <a:rPr kumimoji="0" lang="en-US" b="1" i="0" u="none" strike="noStrike" kern="1200" cap="none" spc="0" normalizeH="0" baseline="0" noProof="0" dirty="0" smtClean="0">
                <a:ln>
                  <a:noFill/>
                </a:ln>
                <a:solidFill>
                  <a:srgbClr val="0000CC"/>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so sánh các </a:t>
            </a:r>
            <a:r>
              <a:rPr kumimoji="0" lang="en-US"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áp</a:t>
            </a:r>
            <a:r>
              <a:rPr kumimoji="0" lang="en-US"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lực</a:t>
            </a:r>
            <a:r>
              <a:rPr kumimoji="0" lang="vi-VN"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F)</a:t>
            </a:r>
            <a:r>
              <a:rPr kumimoji="0" lang="en-US"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diện tích </a:t>
            </a:r>
            <a:r>
              <a:rPr kumimoji="0" lang="en-US"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bị</a:t>
            </a:r>
            <a:r>
              <a:rPr kumimoji="0" lang="en-US"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ép</a:t>
            </a:r>
            <a:r>
              <a:rPr kumimoji="0" lang="vi-VN"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(S)</a:t>
            </a:r>
            <a:r>
              <a:rPr kumimoji="0" lang="en-US"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và </a:t>
            </a:r>
            <a:r>
              <a:rPr kumimoji="0" lang="en-US"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a:t>
            </a:r>
            <a:r>
              <a:rPr kumimoji="0" lang="en-US"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lún</a:t>
            </a:r>
            <a:r>
              <a:rPr kumimoji="0" lang="vi-VN"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(h)</a:t>
            </a:r>
            <a:r>
              <a:rPr kumimoji="0" lang="en-US"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của mỗi khối kim loại trong trường hợp 1 và 2; trường hợp 1 </a:t>
            </a:r>
            <a:r>
              <a:rPr kumimoji="0" lang="en-US"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và</a:t>
            </a:r>
            <a:r>
              <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b="1" i="0" u="none" strike="noStrike" kern="1200" cap="none" spc="0" normalizeH="0" baseline="0" noProof="0" dirty="0" smtClean="0">
                <a:ln>
                  <a:noFill/>
                </a:ln>
                <a:solidFill>
                  <a:srgbClr val="0000CC"/>
                </a:solidFill>
                <a:effectLst/>
                <a:uLnTx/>
                <a:uFillTx/>
                <a:latin typeface="Arial" panose="020B0604020202020204" pitchFamily="34" charset="0"/>
                <a:cs typeface="Arial" panose="020B0604020202020204" pitchFamily="34" charset="0"/>
              </a:rPr>
              <a:t>3</a:t>
            </a:r>
            <a:endPar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11" name="Text Box 21"/>
          <p:cNvSpPr txBox="1">
            <a:spLocks noChangeArrowheads="1"/>
          </p:cNvSpPr>
          <p:nvPr/>
        </p:nvSpPr>
        <p:spPr bwMode="auto">
          <a:xfrm>
            <a:off x="152400" y="3090033"/>
            <a:ext cx="9144000" cy="400110"/>
          </a:xfrm>
          <a:prstGeom prst="rect">
            <a:avLst/>
          </a:prstGeom>
          <a:solidFill>
            <a:schemeClr val="accent1">
              <a:lumMod val="20000"/>
              <a:lumOff val="80000"/>
            </a:schemeClr>
          </a:solid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Điền dâu “=”, “&lt;,”, “&gt;” vào ô trống thích hợp trong bảng sau:</a:t>
            </a:r>
          </a:p>
        </p:txBody>
      </p:sp>
      <p:grpSp>
        <p:nvGrpSpPr>
          <p:cNvPr id="39" name="Group 22"/>
          <p:cNvGrpSpPr/>
          <p:nvPr/>
        </p:nvGrpSpPr>
        <p:grpSpPr bwMode="auto">
          <a:xfrm>
            <a:off x="198066" y="3650573"/>
            <a:ext cx="8381999" cy="1414463"/>
            <a:chOff x="288" y="3168"/>
            <a:chExt cx="5280" cy="891"/>
          </a:xfrm>
          <a:solidFill>
            <a:schemeClr val="accent6">
              <a:lumMod val="40000"/>
              <a:lumOff val="60000"/>
            </a:schemeClr>
          </a:solidFill>
        </p:grpSpPr>
        <p:sp>
          <p:nvSpPr>
            <p:cNvPr id="40" name="Rectangle 23"/>
            <p:cNvSpPr>
              <a:spLocks noChangeArrowheads="1"/>
            </p:cNvSpPr>
            <p:nvPr/>
          </p:nvSpPr>
          <p:spPr bwMode="auto">
            <a:xfrm>
              <a:off x="380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2</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1" name="Group 24"/>
            <p:cNvGrpSpPr/>
            <p:nvPr/>
          </p:nvGrpSpPr>
          <p:grpSpPr bwMode="auto">
            <a:xfrm>
              <a:off x="288" y="3168"/>
              <a:ext cx="5280" cy="891"/>
              <a:chOff x="288" y="3168"/>
              <a:chExt cx="5280" cy="891"/>
            </a:xfrm>
            <a:grpFill/>
          </p:grpSpPr>
          <p:sp>
            <p:nvSpPr>
              <p:cNvPr id="42" name="Rectangle 25"/>
              <p:cNvSpPr>
                <a:spLocks noChangeArrowheads="1"/>
              </p:cNvSpPr>
              <p:nvPr/>
            </p:nvSpPr>
            <p:spPr bwMode="auto">
              <a:xfrm>
                <a:off x="380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Rectangle 26"/>
              <p:cNvSpPr>
                <a:spLocks noChangeArrowheads="1"/>
              </p:cNvSpPr>
              <p:nvPr/>
            </p:nvSpPr>
            <p:spPr bwMode="auto">
              <a:xfrm>
                <a:off x="204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3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4" name="Rectangle 27"/>
              <p:cNvSpPr>
                <a:spLocks noChangeArrowheads="1"/>
              </p:cNvSpPr>
              <p:nvPr/>
            </p:nvSpPr>
            <p:spPr bwMode="auto">
              <a:xfrm>
                <a:off x="288" y="3762"/>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Rectangle 28"/>
              <p:cNvSpPr>
                <a:spLocks noChangeArrowheads="1"/>
              </p:cNvSpPr>
              <p:nvPr/>
            </p:nvSpPr>
            <p:spPr bwMode="auto">
              <a:xfrm>
                <a:off x="204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2</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Rectangle 29"/>
              <p:cNvSpPr>
                <a:spLocks noChangeArrowheads="1"/>
              </p:cNvSpPr>
              <p:nvPr/>
            </p:nvSpPr>
            <p:spPr bwMode="auto">
              <a:xfrm>
                <a:off x="288" y="3465"/>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2</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a:t>
                </a:r>
                <a:r>
                  <a:rPr kumimoji="0" lang="en-US" sz="2400" b="1"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Rectangle 30"/>
              <p:cNvSpPr>
                <a:spLocks noChangeArrowheads="1"/>
              </p:cNvSpPr>
              <p:nvPr/>
            </p:nvSpPr>
            <p:spPr bwMode="auto">
              <a:xfrm>
                <a:off x="380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a:ln>
                      <a:noFill/>
                    </a:ln>
                    <a:solidFill>
                      <a:srgbClr val="0000CC"/>
                    </a:solidFill>
                    <a:effectLst/>
                    <a:uLnTx/>
                    <a:uFillTx/>
                    <a:latin typeface="Arial" panose="020B0604020202020204" pitchFamily="34" charset="0"/>
                    <a:cs typeface="Arial" panose="020B0604020202020204" pitchFamily="34" charset="0"/>
                  </a:rPr>
                  <a:t>Độ lún (h)</a:t>
                </a:r>
              </a:p>
            </p:txBody>
          </p:sp>
          <p:sp>
            <p:nvSpPr>
              <p:cNvPr id="48" name="Rectangle 31"/>
              <p:cNvSpPr>
                <a:spLocks noChangeArrowheads="1"/>
              </p:cNvSpPr>
              <p:nvPr/>
            </p:nvSpPr>
            <p:spPr bwMode="auto">
              <a:xfrm>
                <a:off x="204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Diện</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tích</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bị</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ép</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(S)</a:t>
                </a:r>
              </a:p>
            </p:txBody>
          </p:sp>
          <p:sp>
            <p:nvSpPr>
              <p:cNvPr id="49" name="Rectangle 32"/>
              <p:cNvSpPr>
                <a:spLocks noChangeArrowheads="1"/>
              </p:cNvSpPr>
              <p:nvPr/>
            </p:nvSpPr>
            <p:spPr bwMode="auto">
              <a:xfrm>
                <a:off x="288" y="3168"/>
                <a:ext cx="1760" cy="297"/>
              </a:xfrm>
              <a:prstGeom prst="rect">
                <a:avLst/>
              </a:prstGeom>
              <a:grpFill/>
              <a:ln w="9525">
                <a:solidFill>
                  <a:schemeClr val="tx1"/>
                </a:solidFill>
                <a:miter lim="800000"/>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Áp</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lực</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(F)</a:t>
                </a:r>
              </a:p>
            </p:txBody>
          </p:sp>
          <p:sp>
            <p:nvSpPr>
              <p:cNvPr id="50" name="Line 33"/>
              <p:cNvSpPr>
                <a:spLocks noChangeShapeType="1"/>
              </p:cNvSpPr>
              <p:nvPr/>
            </p:nvSpPr>
            <p:spPr bwMode="auto">
              <a:xfrm>
                <a:off x="288" y="3168"/>
                <a:ext cx="5280" cy="0"/>
              </a:xfrm>
              <a:prstGeom prst="line">
                <a:avLst/>
              </a:prstGeom>
              <a:grpFill/>
              <a:ln w="381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Line 34"/>
              <p:cNvSpPr>
                <a:spLocks noChangeShapeType="1"/>
              </p:cNvSpPr>
              <p:nvPr/>
            </p:nvSpPr>
            <p:spPr bwMode="auto">
              <a:xfrm>
                <a:off x="288" y="3465"/>
                <a:ext cx="5280" cy="0"/>
              </a:xfrm>
              <a:prstGeom prst="line">
                <a:avLst/>
              </a:prstGeom>
              <a:grpFill/>
              <a:ln w="381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Line 35"/>
              <p:cNvSpPr>
                <a:spLocks noChangeShapeType="1"/>
              </p:cNvSpPr>
              <p:nvPr/>
            </p:nvSpPr>
            <p:spPr bwMode="auto">
              <a:xfrm>
                <a:off x="288" y="3762"/>
                <a:ext cx="5280" cy="0"/>
              </a:xfrm>
              <a:prstGeom prst="line">
                <a:avLst/>
              </a:prstGeom>
              <a:grpFill/>
              <a:ln w="127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3" name="Line 36"/>
              <p:cNvSpPr>
                <a:spLocks noChangeShapeType="1"/>
              </p:cNvSpPr>
              <p:nvPr/>
            </p:nvSpPr>
            <p:spPr bwMode="auto">
              <a:xfrm>
                <a:off x="288" y="4059"/>
                <a:ext cx="5280" cy="0"/>
              </a:xfrm>
              <a:prstGeom prst="line">
                <a:avLst/>
              </a:prstGeom>
              <a:grpFill/>
              <a:ln w="381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4" name="Line 37"/>
              <p:cNvSpPr>
                <a:spLocks noChangeShapeType="1"/>
              </p:cNvSpPr>
              <p:nvPr/>
            </p:nvSpPr>
            <p:spPr bwMode="auto">
              <a:xfrm>
                <a:off x="288" y="3168"/>
                <a:ext cx="0" cy="891"/>
              </a:xfrm>
              <a:prstGeom prst="line">
                <a:avLst/>
              </a:prstGeom>
              <a:grpFill/>
              <a:ln w="381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5" name="Line 38"/>
              <p:cNvSpPr>
                <a:spLocks noChangeShapeType="1"/>
              </p:cNvSpPr>
              <p:nvPr/>
            </p:nvSpPr>
            <p:spPr bwMode="auto">
              <a:xfrm>
                <a:off x="2048" y="3168"/>
                <a:ext cx="0" cy="891"/>
              </a:xfrm>
              <a:prstGeom prst="line">
                <a:avLst/>
              </a:prstGeom>
              <a:grpFill/>
              <a:ln w="127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Line 39"/>
              <p:cNvSpPr>
                <a:spLocks noChangeShapeType="1"/>
              </p:cNvSpPr>
              <p:nvPr/>
            </p:nvSpPr>
            <p:spPr bwMode="auto">
              <a:xfrm>
                <a:off x="3808" y="3168"/>
                <a:ext cx="0" cy="891"/>
              </a:xfrm>
              <a:prstGeom prst="line">
                <a:avLst/>
              </a:prstGeom>
              <a:grpFill/>
              <a:ln w="127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7" name="Line 40"/>
              <p:cNvSpPr>
                <a:spLocks noChangeShapeType="1"/>
              </p:cNvSpPr>
              <p:nvPr/>
            </p:nvSpPr>
            <p:spPr bwMode="auto">
              <a:xfrm>
                <a:off x="5568" y="3168"/>
                <a:ext cx="0" cy="891"/>
              </a:xfrm>
              <a:prstGeom prst="line">
                <a:avLst/>
              </a:prstGeom>
              <a:grpFill/>
              <a:ln w="38100">
                <a:solidFill>
                  <a:schemeClr val="tx1"/>
                </a:solidFill>
                <a:rou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58" name="Rectangle 42"/>
          <p:cNvSpPr>
            <a:spLocks noChangeArrowheads="1"/>
          </p:cNvSpPr>
          <p:nvPr/>
        </p:nvSpPr>
        <p:spPr bwMode="auto">
          <a:xfrm>
            <a:off x="1333551" y="4592235"/>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 name="Rectangle 42"/>
          <p:cNvSpPr>
            <a:spLocks noChangeArrowheads="1"/>
          </p:cNvSpPr>
          <p:nvPr/>
        </p:nvSpPr>
        <p:spPr bwMode="auto">
          <a:xfrm>
            <a:off x="4192951" y="4140861"/>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Rectangle 42"/>
          <p:cNvSpPr>
            <a:spLocks noChangeArrowheads="1"/>
          </p:cNvSpPr>
          <p:nvPr/>
        </p:nvSpPr>
        <p:spPr bwMode="auto">
          <a:xfrm>
            <a:off x="6913850" y="4144790"/>
            <a:ext cx="411162" cy="374828"/>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Rectangle 42"/>
          <p:cNvSpPr>
            <a:spLocks noChangeArrowheads="1"/>
          </p:cNvSpPr>
          <p:nvPr/>
        </p:nvSpPr>
        <p:spPr bwMode="auto">
          <a:xfrm>
            <a:off x="6923138" y="4601589"/>
            <a:ext cx="411162"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Rectangle 42"/>
          <p:cNvSpPr>
            <a:spLocks noChangeArrowheads="1"/>
          </p:cNvSpPr>
          <p:nvPr/>
        </p:nvSpPr>
        <p:spPr bwMode="auto">
          <a:xfrm>
            <a:off x="1344094" y="4109699"/>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Rectangle 42"/>
          <p:cNvSpPr>
            <a:spLocks noChangeArrowheads="1"/>
          </p:cNvSpPr>
          <p:nvPr/>
        </p:nvSpPr>
        <p:spPr bwMode="auto">
          <a:xfrm>
            <a:off x="4182691" y="4612349"/>
            <a:ext cx="412750" cy="428625"/>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6" name="Text Box 97316"/>
          <p:cNvSpPr txBox="1"/>
          <p:nvPr/>
        </p:nvSpPr>
        <p:spPr>
          <a:xfrm>
            <a:off x="-65199" y="5118895"/>
            <a:ext cx="9144000" cy="40011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vi-VN" b="1" i="0" u="none" strike="noStrike" kern="1200" cap="none" spc="0" normalizeH="0" baseline="0" noProof="0" dirty="0" smtClean="0">
                <a:ln>
                  <a:noFill/>
                </a:ln>
                <a:solidFill>
                  <a:srgbClr val="0000CC"/>
                </a:solidFill>
                <a:effectLst/>
                <a:uLnTx/>
                <a:uFillTx/>
                <a:latin typeface="Times New Roman" panose="02020603050405020304" pitchFamily="18" charset="0"/>
                <a:ea typeface="Arial" panose="020B0604020202020204" pitchFamily="34" charset="0"/>
              </a:rPr>
              <a:t>2. </a:t>
            </a:r>
            <a:r>
              <a:rPr kumimoji="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Arial" panose="020B0604020202020204" pitchFamily="34" charset="0"/>
              </a:rPr>
              <a:t>Chọn</a:t>
            </a:r>
            <a:r>
              <a:rPr kumimoji="0" b="1" i="0" u="none" strike="noStrike" kern="1200" cap="none" spc="0" normalizeH="0" baseline="0" noProof="0" dirty="0" smtClean="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từ</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thích</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hợp</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cho</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các</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chỗ</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trống</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của</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kết</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Times New Roman" panose="02020603050405020304" pitchFamily="18" charset="0"/>
                <a:ea typeface="Arial" panose="020B0604020202020204" pitchFamily="34" charset="0"/>
              </a:rPr>
              <a:t>luận</a:t>
            </a:r>
            <a:r>
              <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rPr>
              <a:t> </a:t>
            </a:r>
            <a:r>
              <a:rPr kumimoji="0" lang="en-US"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Arial" panose="020B0604020202020204" pitchFamily="34" charset="0"/>
              </a:rPr>
              <a:t>sau</a:t>
            </a:r>
            <a:r>
              <a:rPr kumimoji="0" lang="en-US" b="1" i="0" u="none" strike="noStrike" kern="1200" cap="none" spc="0" normalizeH="0" baseline="0" noProof="0" dirty="0" smtClean="0">
                <a:ln>
                  <a:noFill/>
                </a:ln>
                <a:solidFill>
                  <a:srgbClr val="0000CC"/>
                </a:solidFill>
                <a:effectLst/>
                <a:uLnTx/>
                <a:uFillTx/>
                <a:latin typeface="Times New Roman" panose="02020603050405020304" pitchFamily="18" charset="0"/>
                <a:ea typeface="Arial" panose="020B0604020202020204" pitchFamily="34" charset="0"/>
              </a:rPr>
              <a:t>:</a:t>
            </a:r>
            <a:endParaRPr kumimoji="0" b="1" i="0" u="none" strike="noStrike" kern="1200" cap="none" spc="0" normalizeH="0" baseline="0" noProof="0" dirty="0">
              <a:ln>
                <a:noFill/>
              </a:ln>
              <a:solidFill>
                <a:srgbClr val="0000CC"/>
              </a:solidFill>
              <a:effectLst/>
              <a:uLnTx/>
              <a:uFillTx/>
              <a:latin typeface="Times New Roman" panose="02020603050405020304" pitchFamily="18" charset="0"/>
              <a:ea typeface="Arial" panose="020B0604020202020204" pitchFamily="34" charset="0"/>
            </a:endParaRPr>
          </a:p>
        </p:txBody>
      </p:sp>
      <p:sp>
        <p:nvSpPr>
          <p:cNvPr id="67" name="Text Box 97317"/>
          <p:cNvSpPr txBox="1"/>
          <p:nvPr/>
        </p:nvSpPr>
        <p:spPr>
          <a:xfrm>
            <a:off x="118565" y="5615225"/>
            <a:ext cx="8853264" cy="400110"/>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Tác</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dụng</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của</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áp</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lực</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càng</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lớn</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khi</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áp</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lực</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 .  . .. . </a:t>
            </a:r>
            <a:r>
              <a:rPr kumimoji="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a:t>
            </a:r>
            <a:r>
              <a:rPr kumimoji="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 panose="020B0604020202020204" pitchFamily="34" charset="0"/>
              </a:rPr>
              <a:t>và</a:t>
            </a:r>
            <a:r>
              <a:rPr kumimoji="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diện</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tích</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bị</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a:t>
            </a:r>
            <a:r>
              <a:rPr kumimoji="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rPr>
              <a:t>ép</a:t>
            </a:r>
            <a:r>
              <a:rPr kumimoji="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rPr>
              <a:t> . . . . .. . . . . </a:t>
            </a:r>
          </a:p>
        </p:txBody>
      </p:sp>
      <p:sp>
        <p:nvSpPr>
          <p:cNvPr id="68" name="Rectangle 67"/>
          <p:cNvSpPr/>
          <p:nvPr/>
        </p:nvSpPr>
        <p:spPr>
          <a:xfrm>
            <a:off x="0" y="6096000"/>
            <a:ext cx="9144000" cy="861774"/>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vi-VN"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3.</a:t>
            </a:r>
            <a:r>
              <a:rPr kumimoji="0" b="1" i="0" u="none" strike="noStrike" kern="1200" cap="none" spc="0" normalizeH="0" baseline="0" noProof="0" dirty="0" err="1" smtClean="0">
                <a:ln>
                  <a:noFill/>
                </a:ln>
                <a:solidFill>
                  <a:srgbClr val="0000CC"/>
                </a:solidFill>
                <a:effectLst/>
                <a:uLnTx/>
                <a:uFillTx/>
                <a:latin typeface="Arial" panose="020B0604020202020204" pitchFamily="34" charset="0"/>
                <a:ea typeface="Arial" panose="020B0604020202020204" pitchFamily="34" charset="0"/>
              </a:rPr>
              <a:t>Tác</a:t>
            </a:r>
            <a:r>
              <a:rPr kumimoji="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dụng</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của</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áp</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lực</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phụ</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thuộc</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vào</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lang="vi-VN"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những</a:t>
            </a:r>
            <a:r>
              <a:rPr kumimoji="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a:ln>
                  <a:noFill/>
                </a:ln>
                <a:solidFill>
                  <a:srgbClr val="0000CC"/>
                </a:solidFill>
                <a:effectLst/>
                <a:uLnTx/>
                <a:uFillTx/>
                <a:latin typeface="Arial" panose="020B0604020202020204" pitchFamily="34" charset="0"/>
                <a:ea typeface="Arial" panose="020B0604020202020204" pitchFamily="34" charset="0"/>
              </a:rPr>
              <a:t>yếu</a:t>
            </a:r>
            <a:r>
              <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rPr>
              <a:t> </a:t>
            </a:r>
            <a:r>
              <a:rPr kumimoji="0" b="1" i="0" u="none" strike="noStrike" kern="1200" cap="none" spc="0" normalizeH="0" baseline="0" noProof="0" dirty="0" err="1" smtClean="0">
                <a:ln>
                  <a:noFill/>
                </a:ln>
                <a:solidFill>
                  <a:srgbClr val="0000CC"/>
                </a:solidFill>
                <a:effectLst/>
                <a:uLnTx/>
                <a:uFillTx/>
                <a:latin typeface="Arial" panose="020B0604020202020204" pitchFamily="34" charset="0"/>
                <a:ea typeface="Arial" panose="020B0604020202020204" pitchFamily="34" charset="0"/>
              </a:rPr>
              <a:t>tố</a:t>
            </a:r>
            <a:r>
              <a:rPr kumimoji="0" lang="vi-VN"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 nào</a:t>
            </a:r>
            <a:r>
              <a:rPr kumimoji="0"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a:t>
            </a:r>
            <a:endParaRPr kumimoji="0" lang="vi-VN"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endParaRPr>
          </a:p>
          <a:p>
            <a:pPr marL="0" marR="0" lvl="0" indent="0" algn="l" defTabSz="914400" eaLnBrk="1" fontAlgn="base" latinLnBrk="0" hangingPunct="1">
              <a:lnSpc>
                <a:spcPct val="100000"/>
              </a:lnSpc>
              <a:spcBef>
                <a:spcPct val="50000"/>
              </a:spcBef>
              <a:spcAft>
                <a:spcPct val="0"/>
              </a:spcAft>
              <a:buClrTx/>
              <a:buSzTx/>
              <a:buFontTx/>
              <a:buNone/>
              <a:tabLst/>
              <a:defRPr/>
            </a:pPr>
            <a:r>
              <a:rPr kumimoji="0" lang="vi-VN" b="1" i="0" u="none" strike="noStrike" kern="1200" cap="none" spc="0" normalizeH="0" baseline="0" noProof="0" dirty="0" smtClean="0">
                <a:ln>
                  <a:noFill/>
                </a:ln>
                <a:solidFill>
                  <a:srgbClr val="0000CC"/>
                </a:solidFill>
                <a:effectLst/>
                <a:uLnTx/>
                <a:uFillTx/>
                <a:latin typeface="Arial" panose="020B0604020202020204" pitchFamily="34" charset="0"/>
                <a:ea typeface="Arial" panose="020B0604020202020204" pitchFamily="34" charset="0"/>
              </a:rPr>
              <a:t>................................................................................................</a:t>
            </a:r>
            <a:endParaRPr kumimoji="0" b="1" i="0" u="none" strike="noStrike" kern="1200" cap="none" spc="0" normalizeH="0" baseline="0" noProof="0" dirty="0">
              <a:ln>
                <a:noFill/>
              </a:ln>
              <a:solidFill>
                <a:srgbClr val="0000CC"/>
              </a:solidFill>
              <a:effectLst/>
              <a:uLnTx/>
              <a:uFillTx/>
              <a:latin typeface="Arial" panose="020B0604020202020204" pitchFamily="34" charset="0"/>
              <a:ea typeface="Arial" panose="020B0604020202020204" pitchFamily="34" charset="0"/>
            </a:endParaRPr>
          </a:p>
        </p:txBody>
      </p:sp>
      <p:sp>
        <p:nvSpPr>
          <p:cNvPr id="32" name="Rectangle 2"/>
          <p:cNvSpPr>
            <a:spLocks noChangeArrowheads="1"/>
          </p:cNvSpPr>
          <p:nvPr/>
        </p:nvSpPr>
        <p:spPr bwMode="auto">
          <a:xfrm>
            <a:off x="182864" y="353482"/>
            <a:ext cx="8708802" cy="10906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33" name="Rectangle 3" descr="Sand"/>
          <p:cNvSpPr>
            <a:spLocks noChangeArrowheads="1"/>
          </p:cNvSpPr>
          <p:nvPr/>
        </p:nvSpPr>
        <p:spPr bwMode="auto">
          <a:xfrm>
            <a:off x="182864" y="1444145"/>
            <a:ext cx="8708802" cy="5937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grpSp>
        <p:nvGrpSpPr>
          <p:cNvPr id="34" name="Group 4"/>
          <p:cNvGrpSpPr/>
          <p:nvPr/>
        </p:nvGrpSpPr>
        <p:grpSpPr bwMode="auto">
          <a:xfrm>
            <a:off x="4066618" y="1146467"/>
            <a:ext cx="2000918" cy="538163"/>
            <a:chOff x="3168" y="1752"/>
            <a:chExt cx="816" cy="480"/>
          </a:xfrm>
        </p:grpSpPr>
        <p:sp>
          <p:nvSpPr>
            <p:cNvPr id="35" name="Rectangle 5"/>
            <p:cNvSpPr>
              <a:spLocks noChangeArrowheads="1"/>
            </p:cNvSpPr>
            <p:nvPr/>
          </p:nvSpPr>
          <p:spPr bwMode="auto">
            <a:xfrm>
              <a:off x="3168" y="1992"/>
              <a:ext cx="816" cy="240"/>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36" name="Rectangle 6"/>
            <p:cNvSpPr>
              <a:spLocks noChangeArrowheads="1"/>
            </p:cNvSpPr>
            <p:nvPr/>
          </p:nvSpPr>
          <p:spPr bwMode="auto">
            <a:xfrm>
              <a:off x="3168" y="1752"/>
              <a:ext cx="816" cy="240"/>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grpSp>
      <p:sp>
        <p:nvSpPr>
          <p:cNvPr id="37" name="Rectangle 7"/>
          <p:cNvSpPr>
            <a:spLocks noChangeArrowheads="1"/>
          </p:cNvSpPr>
          <p:nvPr/>
        </p:nvSpPr>
        <p:spPr bwMode="auto">
          <a:xfrm rot="5400000">
            <a:off x="6669780" y="836846"/>
            <a:ext cx="1488839" cy="292306"/>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38" name="Rectangle 8"/>
          <p:cNvSpPr>
            <a:spLocks noChangeArrowheads="1"/>
          </p:cNvSpPr>
          <p:nvPr/>
        </p:nvSpPr>
        <p:spPr bwMode="auto">
          <a:xfrm>
            <a:off x="906619" y="1265659"/>
            <a:ext cx="2062227" cy="292821"/>
          </a:xfrm>
          <a:prstGeom prst="rect">
            <a:avLst/>
          </a:prstGeom>
          <a:gradFill rotWithShape="1">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erdana" panose="020B0604030504040204" pitchFamily="34" charset="0"/>
              <a:cs typeface="Arial" panose="020B0604020202020204" pitchFamily="34" charset="0"/>
            </a:endParaRPr>
          </a:p>
        </p:txBody>
      </p:sp>
      <p:sp>
        <p:nvSpPr>
          <p:cNvPr id="64" name="Text Box 54"/>
          <p:cNvSpPr txBox="1">
            <a:spLocks noChangeArrowheads="1"/>
          </p:cNvSpPr>
          <p:nvPr/>
        </p:nvSpPr>
        <p:spPr bwMode="auto">
          <a:xfrm>
            <a:off x="1429858" y="506749"/>
            <a:ext cx="102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solidFill>
                  <a:srgbClr val="FF0000"/>
                </a:solidFill>
                <a:latin typeface="Arial" panose="020B0604020202020204" pitchFamily="34" charset="0"/>
                <a:cs typeface="Arial" panose="020B0604020202020204" pitchFamily="34" charset="0"/>
              </a:rPr>
              <a:t>(1)</a:t>
            </a:r>
          </a:p>
        </p:txBody>
      </p:sp>
      <p:sp>
        <p:nvSpPr>
          <p:cNvPr id="65" name="Text Box 55"/>
          <p:cNvSpPr txBox="1">
            <a:spLocks noChangeArrowheads="1"/>
          </p:cNvSpPr>
          <p:nvPr/>
        </p:nvSpPr>
        <p:spPr bwMode="auto">
          <a:xfrm>
            <a:off x="4433664" y="459128"/>
            <a:ext cx="6334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solidFill>
                  <a:srgbClr val="0000CC"/>
                </a:solidFill>
                <a:latin typeface="Arial" panose="020B0604020202020204" pitchFamily="34" charset="0"/>
                <a:cs typeface="Arial" panose="020B0604020202020204" pitchFamily="34" charset="0"/>
              </a:rPr>
              <a:t>(2)</a:t>
            </a:r>
          </a:p>
        </p:txBody>
      </p:sp>
      <p:sp>
        <p:nvSpPr>
          <p:cNvPr id="69" name="Text Box 56"/>
          <p:cNvSpPr txBox="1">
            <a:spLocks noChangeArrowheads="1"/>
          </p:cNvSpPr>
          <p:nvPr/>
        </p:nvSpPr>
        <p:spPr bwMode="auto">
          <a:xfrm>
            <a:off x="7554927" y="506749"/>
            <a:ext cx="942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25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50117765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60" name="Group 96259"/>
          <p:cNvGrpSpPr>
            <a:grpSpLocks noChangeAspect="1"/>
          </p:cNvGrpSpPr>
          <p:nvPr/>
        </p:nvGrpSpPr>
        <p:grpSpPr>
          <a:xfrm>
            <a:off x="0" y="0"/>
            <a:ext cx="9144000" cy="6858000"/>
            <a:chOff x="368" y="270"/>
            <a:chExt cx="2287" cy="1836"/>
          </a:xfrm>
        </p:grpSpPr>
        <p:sp>
          <p:nvSpPr>
            <p:cNvPr id="96261" name="Plaque 96260" descr="natural__9"/>
            <p:cNvSpPr>
              <a:spLocks noChangeAspect="1"/>
            </p:cNvSpPr>
            <p:nvPr/>
          </p:nvSpPr>
          <p:spPr>
            <a:xfrm>
              <a:off x="386" y="288"/>
              <a:ext cx="2251" cy="1800"/>
            </a:xfrm>
            <a:prstGeom prst="plaque">
              <a:avLst>
                <a:gd name="adj" fmla="val 0"/>
              </a:avLst>
            </a:prstGeom>
            <a:blipFill rotWithShape="1">
              <a:blip r:embed="rId2"/>
              <a:stretch>
                <a:fillRect b="-44"/>
              </a:stretch>
            </a:blipFill>
            <a:ln w="9525">
              <a:noFill/>
            </a:ln>
          </p:spPr>
          <p:txBody>
            <a:bodyPr/>
            <a:lstStyle/>
            <a:p>
              <a:endParaRPr lang="en-US"/>
            </a:p>
          </p:txBody>
        </p:sp>
        <p:sp>
          <p:nvSpPr>
            <p:cNvPr id="96262" name="Freeform 96261"/>
            <p:cNvSpPr>
              <a:spLocks noChangeAspect="1"/>
            </p:cNvSpPr>
            <p:nvPr/>
          </p:nvSpPr>
          <p:spPr>
            <a:xfrm>
              <a:off x="368" y="270"/>
              <a:ext cx="2287" cy="1836"/>
            </a:xfrm>
            <a:custGeom>
              <a:avLst/>
              <a:gdLst/>
              <a:ahLst/>
              <a:cxnLst/>
              <a:rect l="0" t="0" r="0" b="0"/>
              <a:pathLst>
                <a:path w="2287" h="1836">
                  <a:moveTo>
                    <a:pt x="1143" y="0"/>
                  </a:moveTo>
                  <a:lnTo>
                    <a:pt x="2142" y="0"/>
                  </a:lnTo>
                  <a:lnTo>
                    <a:pt x="2142" y="0"/>
                  </a:lnTo>
                  <a:lnTo>
                    <a:pt x="2142" y="2"/>
                  </a:lnTo>
                  <a:lnTo>
                    <a:pt x="2143" y="5"/>
                  </a:lnTo>
                  <a:lnTo>
                    <a:pt x="2143" y="8"/>
                  </a:lnTo>
                  <a:lnTo>
                    <a:pt x="2143" y="11"/>
                  </a:lnTo>
                  <a:lnTo>
                    <a:pt x="2143" y="14"/>
                  </a:lnTo>
                  <a:lnTo>
                    <a:pt x="2143" y="17"/>
                  </a:lnTo>
                  <a:lnTo>
                    <a:pt x="2144" y="20"/>
                  </a:lnTo>
                  <a:lnTo>
                    <a:pt x="2144" y="22"/>
                  </a:lnTo>
                  <a:lnTo>
                    <a:pt x="2145" y="25"/>
                  </a:lnTo>
                  <a:lnTo>
                    <a:pt x="2145" y="28"/>
                  </a:lnTo>
                  <a:lnTo>
                    <a:pt x="2146" y="31"/>
                  </a:lnTo>
                  <a:lnTo>
                    <a:pt x="2147" y="34"/>
                  </a:lnTo>
                  <a:lnTo>
                    <a:pt x="2147" y="37"/>
                  </a:lnTo>
                  <a:lnTo>
                    <a:pt x="2148" y="39"/>
                  </a:lnTo>
                  <a:lnTo>
                    <a:pt x="2149" y="42"/>
                  </a:lnTo>
                  <a:lnTo>
                    <a:pt x="2150" y="45"/>
                  </a:lnTo>
                  <a:lnTo>
                    <a:pt x="2151" y="48"/>
                  </a:lnTo>
                  <a:lnTo>
                    <a:pt x="2152" y="50"/>
                  </a:lnTo>
                  <a:lnTo>
                    <a:pt x="2153" y="53"/>
                  </a:lnTo>
                  <a:lnTo>
                    <a:pt x="2154" y="56"/>
                  </a:lnTo>
                  <a:lnTo>
                    <a:pt x="2155" y="58"/>
                  </a:lnTo>
                  <a:lnTo>
                    <a:pt x="2156" y="61"/>
                  </a:lnTo>
                  <a:lnTo>
                    <a:pt x="2157" y="63"/>
                  </a:lnTo>
                  <a:lnTo>
                    <a:pt x="2159" y="66"/>
                  </a:lnTo>
                  <a:lnTo>
                    <a:pt x="2160" y="69"/>
                  </a:lnTo>
                  <a:lnTo>
                    <a:pt x="2161" y="71"/>
                  </a:lnTo>
                  <a:lnTo>
                    <a:pt x="2163" y="74"/>
                  </a:lnTo>
                  <a:lnTo>
                    <a:pt x="2164" y="76"/>
                  </a:lnTo>
                  <a:lnTo>
                    <a:pt x="2166" y="78"/>
                  </a:lnTo>
                  <a:lnTo>
                    <a:pt x="2168" y="81"/>
                  </a:lnTo>
                  <a:lnTo>
                    <a:pt x="2169" y="83"/>
                  </a:lnTo>
                  <a:lnTo>
                    <a:pt x="2171" y="86"/>
                  </a:lnTo>
                  <a:lnTo>
                    <a:pt x="2173" y="88"/>
                  </a:lnTo>
                  <a:lnTo>
                    <a:pt x="2174" y="90"/>
                  </a:lnTo>
                  <a:lnTo>
                    <a:pt x="2176" y="92"/>
                  </a:lnTo>
                  <a:lnTo>
                    <a:pt x="2178" y="95"/>
                  </a:lnTo>
                  <a:lnTo>
                    <a:pt x="2180" y="97"/>
                  </a:lnTo>
                  <a:lnTo>
                    <a:pt x="2182" y="99"/>
                  </a:lnTo>
                  <a:lnTo>
                    <a:pt x="2184" y="101"/>
                  </a:lnTo>
                  <a:lnTo>
                    <a:pt x="2186" y="103"/>
                  </a:lnTo>
                  <a:lnTo>
                    <a:pt x="2188" y="105"/>
                  </a:lnTo>
                  <a:lnTo>
                    <a:pt x="2190" y="107"/>
                  </a:lnTo>
                  <a:lnTo>
                    <a:pt x="2192" y="109"/>
                  </a:lnTo>
                  <a:lnTo>
                    <a:pt x="2195" y="111"/>
                  </a:lnTo>
                  <a:lnTo>
                    <a:pt x="2197" y="112"/>
                  </a:lnTo>
                  <a:lnTo>
                    <a:pt x="2199" y="114"/>
                  </a:lnTo>
                  <a:lnTo>
                    <a:pt x="2202" y="116"/>
                  </a:lnTo>
                  <a:lnTo>
                    <a:pt x="2204" y="118"/>
                  </a:lnTo>
                  <a:lnTo>
                    <a:pt x="2206" y="119"/>
                  </a:lnTo>
                  <a:lnTo>
                    <a:pt x="2209" y="121"/>
                  </a:lnTo>
                  <a:lnTo>
                    <a:pt x="2211" y="122"/>
                  </a:lnTo>
                  <a:lnTo>
                    <a:pt x="2214" y="124"/>
                  </a:lnTo>
                  <a:lnTo>
                    <a:pt x="2216" y="125"/>
                  </a:lnTo>
                  <a:lnTo>
                    <a:pt x="2219" y="127"/>
                  </a:lnTo>
                  <a:lnTo>
                    <a:pt x="2221" y="128"/>
                  </a:lnTo>
                  <a:lnTo>
                    <a:pt x="2224" y="129"/>
                  </a:lnTo>
                  <a:lnTo>
                    <a:pt x="2226" y="130"/>
                  </a:lnTo>
                  <a:lnTo>
                    <a:pt x="2229" y="132"/>
                  </a:lnTo>
                  <a:lnTo>
                    <a:pt x="2232" y="133"/>
                  </a:lnTo>
                  <a:lnTo>
                    <a:pt x="2234" y="134"/>
                  </a:lnTo>
                  <a:lnTo>
                    <a:pt x="2237" y="135"/>
                  </a:lnTo>
                  <a:lnTo>
                    <a:pt x="2240" y="136"/>
                  </a:lnTo>
                  <a:lnTo>
                    <a:pt x="2242" y="137"/>
                  </a:lnTo>
                  <a:lnTo>
                    <a:pt x="2245" y="138"/>
                  </a:lnTo>
                  <a:lnTo>
                    <a:pt x="2248" y="138"/>
                  </a:lnTo>
                  <a:lnTo>
                    <a:pt x="2251" y="139"/>
                  </a:lnTo>
                  <a:lnTo>
                    <a:pt x="2254" y="140"/>
                  </a:lnTo>
                  <a:lnTo>
                    <a:pt x="2256" y="140"/>
                  </a:lnTo>
                  <a:lnTo>
                    <a:pt x="2259" y="141"/>
                  </a:lnTo>
                  <a:lnTo>
                    <a:pt x="2262" y="142"/>
                  </a:lnTo>
                  <a:lnTo>
                    <a:pt x="2265" y="142"/>
                  </a:lnTo>
                  <a:lnTo>
                    <a:pt x="2268" y="142"/>
                  </a:lnTo>
                  <a:lnTo>
                    <a:pt x="2271" y="143"/>
                  </a:lnTo>
                  <a:lnTo>
                    <a:pt x="2273" y="143"/>
                  </a:lnTo>
                  <a:lnTo>
                    <a:pt x="2276" y="143"/>
                  </a:lnTo>
                  <a:lnTo>
                    <a:pt x="2279" y="143"/>
                  </a:lnTo>
                  <a:lnTo>
                    <a:pt x="2282" y="144"/>
                  </a:lnTo>
                  <a:lnTo>
                    <a:pt x="2285" y="144"/>
                  </a:lnTo>
                  <a:lnTo>
                    <a:pt x="2287" y="144"/>
                  </a:lnTo>
                  <a:lnTo>
                    <a:pt x="2287" y="1691"/>
                  </a:lnTo>
                  <a:lnTo>
                    <a:pt x="2287" y="1691"/>
                  </a:lnTo>
                  <a:lnTo>
                    <a:pt x="2284" y="1691"/>
                  </a:lnTo>
                  <a:lnTo>
                    <a:pt x="2281" y="1692"/>
                  </a:lnTo>
                  <a:lnTo>
                    <a:pt x="2278" y="1692"/>
                  </a:lnTo>
                  <a:lnTo>
                    <a:pt x="2275" y="1692"/>
                  </a:lnTo>
                  <a:lnTo>
                    <a:pt x="2272" y="1692"/>
                  </a:lnTo>
                  <a:lnTo>
                    <a:pt x="2269" y="1692"/>
                  </a:lnTo>
                  <a:lnTo>
                    <a:pt x="2266" y="1693"/>
                  </a:lnTo>
                  <a:lnTo>
                    <a:pt x="2264" y="1693"/>
                  </a:lnTo>
                  <a:lnTo>
                    <a:pt x="2261" y="1694"/>
                  </a:lnTo>
                  <a:lnTo>
                    <a:pt x="2258" y="1694"/>
                  </a:lnTo>
                  <a:lnTo>
                    <a:pt x="2255" y="1695"/>
                  </a:lnTo>
                  <a:lnTo>
                    <a:pt x="2252" y="1696"/>
                  </a:lnTo>
                  <a:lnTo>
                    <a:pt x="2249" y="1696"/>
                  </a:lnTo>
                  <a:lnTo>
                    <a:pt x="2247" y="1697"/>
                  </a:lnTo>
                  <a:lnTo>
                    <a:pt x="2244" y="1698"/>
                  </a:lnTo>
                  <a:lnTo>
                    <a:pt x="2241" y="1699"/>
                  </a:lnTo>
                  <a:lnTo>
                    <a:pt x="2238" y="1700"/>
                  </a:lnTo>
                  <a:lnTo>
                    <a:pt x="2236" y="1701"/>
                  </a:lnTo>
                  <a:lnTo>
                    <a:pt x="2233" y="1702"/>
                  </a:lnTo>
                  <a:lnTo>
                    <a:pt x="2230" y="1703"/>
                  </a:lnTo>
                  <a:lnTo>
                    <a:pt x="2228" y="1704"/>
                  </a:lnTo>
                  <a:lnTo>
                    <a:pt x="2225" y="1705"/>
                  </a:lnTo>
                  <a:lnTo>
                    <a:pt x="2223" y="1706"/>
                  </a:lnTo>
                  <a:lnTo>
                    <a:pt x="2220" y="1708"/>
                  </a:lnTo>
                  <a:lnTo>
                    <a:pt x="2217" y="1709"/>
                  </a:lnTo>
                  <a:lnTo>
                    <a:pt x="2215" y="1710"/>
                  </a:lnTo>
                  <a:lnTo>
                    <a:pt x="2212" y="1712"/>
                  </a:lnTo>
                  <a:lnTo>
                    <a:pt x="2210" y="1713"/>
                  </a:lnTo>
                  <a:lnTo>
                    <a:pt x="2208" y="1715"/>
                  </a:lnTo>
                  <a:lnTo>
                    <a:pt x="2205" y="1717"/>
                  </a:lnTo>
                  <a:lnTo>
                    <a:pt x="2203" y="1718"/>
                  </a:lnTo>
                  <a:lnTo>
                    <a:pt x="2200" y="1720"/>
                  </a:lnTo>
                  <a:lnTo>
                    <a:pt x="2198" y="1722"/>
                  </a:lnTo>
                  <a:lnTo>
                    <a:pt x="2196" y="1723"/>
                  </a:lnTo>
                  <a:lnTo>
                    <a:pt x="2194" y="1725"/>
                  </a:lnTo>
                  <a:lnTo>
                    <a:pt x="2191" y="1727"/>
                  </a:lnTo>
                  <a:lnTo>
                    <a:pt x="2189" y="1729"/>
                  </a:lnTo>
                  <a:lnTo>
                    <a:pt x="2187" y="1731"/>
                  </a:lnTo>
                  <a:lnTo>
                    <a:pt x="2185" y="1733"/>
                  </a:lnTo>
                  <a:lnTo>
                    <a:pt x="2183" y="1735"/>
                  </a:lnTo>
                  <a:lnTo>
                    <a:pt x="2181" y="1737"/>
                  </a:lnTo>
                  <a:lnTo>
                    <a:pt x="2179" y="1739"/>
                  </a:lnTo>
                  <a:lnTo>
                    <a:pt x="2177" y="1741"/>
                  </a:lnTo>
                  <a:lnTo>
                    <a:pt x="2175" y="1744"/>
                  </a:lnTo>
                  <a:lnTo>
                    <a:pt x="2174" y="1746"/>
                  </a:lnTo>
                  <a:lnTo>
                    <a:pt x="2172" y="1748"/>
                  </a:lnTo>
                  <a:lnTo>
                    <a:pt x="2170" y="1751"/>
                  </a:lnTo>
                  <a:lnTo>
                    <a:pt x="2168" y="1753"/>
                  </a:lnTo>
                  <a:lnTo>
                    <a:pt x="2167" y="1755"/>
                  </a:lnTo>
                  <a:lnTo>
                    <a:pt x="2165" y="1758"/>
                  </a:lnTo>
                  <a:lnTo>
                    <a:pt x="2164" y="1760"/>
                  </a:lnTo>
                  <a:lnTo>
                    <a:pt x="2162" y="1763"/>
                  </a:lnTo>
                  <a:lnTo>
                    <a:pt x="2161" y="1765"/>
                  </a:lnTo>
                  <a:lnTo>
                    <a:pt x="2159" y="1768"/>
                  </a:lnTo>
                  <a:lnTo>
                    <a:pt x="2158" y="1770"/>
                  </a:lnTo>
                  <a:lnTo>
                    <a:pt x="2157" y="1773"/>
                  </a:lnTo>
                  <a:lnTo>
                    <a:pt x="2156" y="1775"/>
                  </a:lnTo>
                  <a:lnTo>
                    <a:pt x="2154" y="1778"/>
                  </a:lnTo>
                  <a:lnTo>
                    <a:pt x="2153" y="1781"/>
                  </a:lnTo>
                  <a:lnTo>
                    <a:pt x="2152" y="1783"/>
                  </a:lnTo>
                  <a:lnTo>
                    <a:pt x="2151" y="1786"/>
                  </a:lnTo>
                  <a:lnTo>
                    <a:pt x="2150" y="1789"/>
                  </a:lnTo>
                  <a:lnTo>
                    <a:pt x="2149" y="1791"/>
                  </a:lnTo>
                  <a:lnTo>
                    <a:pt x="2148" y="1794"/>
                  </a:lnTo>
                  <a:lnTo>
                    <a:pt x="2148" y="1797"/>
                  </a:lnTo>
                  <a:lnTo>
                    <a:pt x="2147" y="1800"/>
                  </a:lnTo>
                  <a:lnTo>
                    <a:pt x="2146" y="1803"/>
                  </a:lnTo>
                  <a:lnTo>
                    <a:pt x="2146" y="1805"/>
                  </a:lnTo>
                  <a:lnTo>
                    <a:pt x="2145" y="1808"/>
                  </a:lnTo>
                  <a:lnTo>
                    <a:pt x="2144" y="1811"/>
                  </a:lnTo>
                  <a:lnTo>
                    <a:pt x="2144" y="1814"/>
                  </a:lnTo>
                  <a:lnTo>
                    <a:pt x="2144" y="1817"/>
                  </a:lnTo>
                  <a:lnTo>
                    <a:pt x="2143" y="1820"/>
                  </a:lnTo>
                  <a:lnTo>
                    <a:pt x="2143" y="1822"/>
                  </a:lnTo>
                  <a:lnTo>
                    <a:pt x="2143" y="1825"/>
                  </a:lnTo>
                  <a:lnTo>
                    <a:pt x="2143" y="1828"/>
                  </a:lnTo>
                  <a:lnTo>
                    <a:pt x="2142" y="1831"/>
                  </a:lnTo>
                  <a:lnTo>
                    <a:pt x="2142" y="1834"/>
                  </a:lnTo>
                  <a:lnTo>
                    <a:pt x="2142" y="1836"/>
                  </a:lnTo>
                  <a:lnTo>
                    <a:pt x="144" y="1836"/>
                  </a:lnTo>
                  <a:lnTo>
                    <a:pt x="144" y="1836"/>
                  </a:lnTo>
                  <a:lnTo>
                    <a:pt x="144" y="1833"/>
                  </a:lnTo>
                  <a:lnTo>
                    <a:pt x="143" y="1830"/>
                  </a:lnTo>
                  <a:lnTo>
                    <a:pt x="143" y="1827"/>
                  </a:lnTo>
                  <a:lnTo>
                    <a:pt x="143" y="1824"/>
                  </a:lnTo>
                  <a:lnTo>
                    <a:pt x="143" y="1821"/>
                  </a:lnTo>
                  <a:lnTo>
                    <a:pt x="143" y="1818"/>
                  </a:lnTo>
                  <a:lnTo>
                    <a:pt x="142" y="1815"/>
                  </a:lnTo>
                  <a:lnTo>
                    <a:pt x="142" y="1813"/>
                  </a:lnTo>
                  <a:lnTo>
                    <a:pt x="141" y="1810"/>
                  </a:lnTo>
                  <a:lnTo>
                    <a:pt x="141" y="1807"/>
                  </a:lnTo>
                  <a:lnTo>
                    <a:pt x="140" y="1804"/>
                  </a:lnTo>
                  <a:lnTo>
                    <a:pt x="139" y="1801"/>
                  </a:lnTo>
                  <a:lnTo>
                    <a:pt x="139" y="1798"/>
                  </a:lnTo>
                  <a:lnTo>
                    <a:pt x="138" y="1796"/>
                  </a:lnTo>
                  <a:lnTo>
                    <a:pt x="137" y="1793"/>
                  </a:lnTo>
                  <a:lnTo>
                    <a:pt x="136" y="1790"/>
                  </a:lnTo>
                  <a:lnTo>
                    <a:pt x="135" y="1787"/>
                  </a:lnTo>
                  <a:lnTo>
                    <a:pt x="134" y="1785"/>
                  </a:lnTo>
                  <a:lnTo>
                    <a:pt x="133" y="1782"/>
                  </a:lnTo>
                  <a:lnTo>
                    <a:pt x="132" y="1779"/>
                  </a:lnTo>
                  <a:lnTo>
                    <a:pt x="131" y="1777"/>
                  </a:lnTo>
                  <a:lnTo>
                    <a:pt x="130" y="1774"/>
                  </a:lnTo>
                  <a:lnTo>
                    <a:pt x="129" y="1772"/>
                  </a:lnTo>
                  <a:lnTo>
                    <a:pt x="127" y="1769"/>
                  </a:lnTo>
                  <a:lnTo>
                    <a:pt x="126" y="1766"/>
                  </a:lnTo>
                  <a:lnTo>
                    <a:pt x="125" y="1764"/>
                  </a:lnTo>
                  <a:lnTo>
                    <a:pt x="123" y="1761"/>
                  </a:lnTo>
                  <a:lnTo>
                    <a:pt x="122" y="1759"/>
                  </a:lnTo>
                  <a:lnTo>
                    <a:pt x="120" y="1757"/>
                  </a:lnTo>
                  <a:lnTo>
                    <a:pt x="118" y="1754"/>
                  </a:lnTo>
                  <a:lnTo>
                    <a:pt x="117" y="1752"/>
                  </a:lnTo>
                  <a:lnTo>
                    <a:pt x="115" y="1749"/>
                  </a:lnTo>
                  <a:lnTo>
                    <a:pt x="113" y="1747"/>
                  </a:lnTo>
                  <a:lnTo>
                    <a:pt x="112" y="1745"/>
                  </a:lnTo>
                  <a:lnTo>
                    <a:pt x="110" y="1743"/>
                  </a:lnTo>
                  <a:lnTo>
                    <a:pt x="108" y="1740"/>
                  </a:lnTo>
                  <a:lnTo>
                    <a:pt x="106" y="1738"/>
                  </a:lnTo>
                  <a:lnTo>
                    <a:pt x="104" y="1736"/>
                  </a:lnTo>
                  <a:lnTo>
                    <a:pt x="102" y="1734"/>
                  </a:lnTo>
                  <a:lnTo>
                    <a:pt x="100" y="1732"/>
                  </a:lnTo>
                  <a:lnTo>
                    <a:pt x="98" y="1730"/>
                  </a:lnTo>
                  <a:lnTo>
                    <a:pt x="96" y="1728"/>
                  </a:lnTo>
                  <a:lnTo>
                    <a:pt x="94" y="1726"/>
                  </a:lnTo>
                  <a:lnTo>
                    <a:pt x="91" y="1724"/>
                  </a:lnTo>
                  <a:lnTo>
                    <a:pt x="89" y="1723"/>
                  </a:lnTo>
                  <a:lnTo>
                    <a:pt x="87" y="1721"/>
                  </a:lnTo>
                  <a:lnTo>
                    <a:pt x="84" y="1719"/>
                  </a:lnTo>
                  <a:lnTo>
                    <a:pt x="82" y="1717"/>
                  </a:lnTo>
                  <a:lnTo>
                    <a:pt x="80" y="1716"/>
                  </a:lnTo>
                  <a:lnTo>
                    <a:pt x="77" y="1714"/>
                  </a:lnTo>
                  <a:lnTo>
                    <a:pt x="75" y="1713"/>
                  </a:lnTo>
                  <a:lnTo>
                    <a:pt x="72" y="1711"/>
                  </a:lnTo>
                  <a:lnTo>
                    <a:pt x="70" y="1710"/>
                  </a:lnTo>
                  <a:lnTo>
                    <a:pt x="67" y="1708"/>
                  </a:lnTo>
                  <a:lnTo>
                    <a:pt x="65" y="1707"/>
                  </a:lnTo>
                  <a:lnTo>
                    <a:pt x="62" y="1706"/>
                  </a:lnTo>
                  <a:lnTo>
                    <a:pt x="60" y="1705"/>
                  </a:lnTo>
                  <a:lnTo>
                    <a:pt x="57" y="1703"/>
                  </a:lnTo>
                  <a:lnTo>
                    <a:pt x="54" y="1702"/>
                  </a:lnTo>
                  <a:lnTo>
                    <a:pt x="52" y="1701"/>
                  </a:lnTo>
                  <a:lnTo>
                    <a:pt x="49" y="1700"/>
                  </a:lnTo>
                  <a:lnTo>
                    <a:pt x="46" y="1699"/>
                  </a:lnTo>
                  <a:lnTo>
                    <a:pt x="44" y="1698"/>
                  </a:lnTo>
                  <a:lnTo>
                    <a:pt x="41" y="1697"/>
                  </a:lnTo>
                  <a:lnTo>
                    <a:pt x="38" y="1697"/>
                  </a:lnTo>
                  <a:lnTo>
                    <a:pt x="35" y="1696"/>
                  </a:lnTo>
                  <a:lnTo>
                    <a:pt x="32" y="1695"/>
                  </a:lnTo>
                  <a:lnTo>
                    <a:pt x="30" y="1695"/>
                  </a:lnTo>
                  <a:lnTo>
                    <a:pt x="27" y="1694"/>
                  </a:lnTo>
                  <a:lnTo>
                    <a:pt x="24" y="1693"/>
                  </a:lnTo>
                  <a:lnTo>
                    <a:pt x="21" y="1693"/>
                  </a:lnTo>
                  <a:lnTo>
                    <a:pt x="18" y="1693"/>
                  </a:lnTo>
                  <a:lnTo>
                    <a:pt x="15" y="1692"/>
                  </a:lnTo>
                  <a:lnTo>
                    <a:pt x="13" y="1692"/>
                  </a:lnTo>
                  <a:lnTo>
                    <a:pt x="10" y="1692"/>
                  </a:lnTo>
                  <a:lnTo>
                    <a:pt x="7" y="1692"/>
                  </a:lnTo>
                  <a:lnTo>
                    <a:pt x="4" y="1691"/>
                  </a:lnTo>
                  <a:lnTo>
                    <a:pt x="1" y="1691"/>
                  </a:lnTo>
                  <a:lnTo>
                    <a:pt x="0" y="1691"/>
                  </a:lnTo>
                  <a:lnTo>
                    <a:pt x="0" y="144"/>
                  </a:lnTo>
                  <a:lnTo>
                    <a:pt x="0" y="144"/>
                  </a:lnTo>
                  <a:lnTo>
                    <a:pt x="2" y="144"/>
                  </a:lnTo>
                  <a:lnTo>
                    <a:pt x="5" y="143"/>
                  </a:lnTo>
                  <a:lnTo>
                    <a:pt x="8" y="143"/>
                  </a:lnTo>
                  <a:lnTo>
                    <a:pt x="11" y="143"/>
                  </a:lnTo>
                  <a:lnTo>
                    <a:pt x="14" y="143"/>
                  </a:lnTo>
                  <a:lnTo>
                    <a:pt x="17" y="143"/>
                  </a:lnTo>
                  <a:lnTo>
                    <a:pt x="20" y="142"/>
                  </a:lnTo>
                  <a:lnTo>
                    <a:pt x="22" y="142"/>
                  </a:lnTo>
                  <a:lnTo>
                    <a:pt x="25" y="141"/>
                  </a:lnTo>
                  <a:lnTo>
                    <a:pt x="28" y="141"/>
                  </a:lnTo>
                  <a:lnTo>
                    <a:pt x="31" y="140"/>
                  </a:lnTo>
                  <a:lnTo>
                    <a:pt x="34" y="139"/>
                  </a:lnTo>
                  <a:lnTo>
                    <a:pt x="37" y="139"/>
                  </a:lnTo>
                  <a:lnTo>
                    <a:pt x="39" y="138"/>
                  </a:lnTo>
                  <a:lnTo>
                    <a:pt x="42" y="137"/>
                  </a:lnTo>
                  <a:lnTo>
                    <a:pt x="45" y="136"/>
                  </a:lnTo>
                  <a:lnTo>
                    <a:pt x="48" y="135"/>
                  </a:lnTo>
                  <a:lnTo>
                    <a:pt x="50" y="134"/>
                  </a:lnTo>
                  <a:lnTo>
                    <a:pt x="53" y="133"/>
                  </a:lnTo>
                  <a:lnTo>
                    <a:pt x="56" y="132"/>
                  </a:lnTo>
                  <a:lnTo>
                    <a:pt x="58" y="131"/>
                  </a:lnTo>
                  <a:lnTo>
                    <a:pt x="61" y="130"/>
                  </a:lnTo>
                  <a:lnTo>
                    <a:pt x="63" y="129"/>
                  </a:lnTo>
                  <a:lnTo>
                    <a:pt x="66" y="127"/>
                  </a:lnTo>
                  <a:lnTo>
                    <a:pt x="69" y="126"/>
                  </a:lnTo>
                  <a:lnTo>
                    <a:pt x="71" y="125"/>
                  </a:lnTo>
                  <a:lnTo>
                    <a:pt x="74" y="123"/>
                  </a:lnTo>
                  <a:lnTo>
                    <a:pt x="76" y="122"/>
                  </a:lnTo>
                  <a:lnTo>
                    <a:pt x="78" y="120"/>
                  </a:lnTo>
                  <a:lnTo>
                    <a:pt x="81" y="118"/>
                  </a:lnTo>
                  <a:lnTo>
                    <a:pt x="83" y="117"/>
                  </a:lnTo>
                  <a:lnTo>
                    <a:pt x="86" y="115"/>
                  </a:lnTo>
                  <a:lnTo>
                    <a:pt x="88" y="113"/>
                  </a:lnTo>
                  <a:lnTo>
                    <a:pt x="90" y="112"/>
                  </a:lnTo>
                  <a:lnTo>
                    <a:pt x="92" y="110"/>
                  </a:lnTo>
                  <a:lnTo>
                    <a:pt x="95" y="108"/>
                  </a:lnTo>
                  <a:lnTo>
                    <a:pt x="97" y="106"/>
                  </a:lnTo>
                  <a:lnTo>
                    <a:pt x="99" y="104"/>
                  </a:lnTo>
                  <a:lnTo>
                    <a:pt x="101" y="102"/>
                  </a:lnTo>
                  <a:lnTo>
                    <a:pt x="103" y="100"/>
                  </a:lnTo>
                  <a:lnTo>
                    <a:pt x="105" y="98"/>
                  </a:lnTo>
                  <a:lnTo>
                    <a:pt x="107" y="96"/>
                  </a:lnTo>
                  <a:lnTo>
                    <a:pt x="109" y="94"/>
                  </a:lnTo>
                  <a:lnTo>
                    <a:pt x="111" y="91"/>
                  </a:lnTo>
                  <a:lnTo>
                    <a:pt x="112" y="89"/>
                  </a:lnTo>
                  <a:lnTo>
                    <a:pt x="114" y="87"/>
                  </a:lnTo>
                  <a:lnTo>
                    <a:pt x="116" y="84"/>
                  </a:lnTo>
                  <a:lnTo>
                    <a:pt x="118" y="82"/>
                  </a:lnTo>
                  <a:lnTo>
                    <a:pt x="119" y="80"/>
                  </a:lnTo>
                  <a:lnTo>
                    <a:pt x="121" y="77"/>
                  </a:lnTo>
                  <a:lnTo>
                    <a:pt x="122" y="75"/>
                  </a:lnTo>
                  <a:lnTo>
                    <a:pt x="124" y="72"/>
                  </a:lnTo>
                  <a:lnTo>
                    <a:pt x="125" y="70"/>
                  </a:lnTo>
                  <a:lnTo>
                    <a:pt x="127" y="67"/>
                  </a:lnTo>
                  <a:lnTo>
                    <a:pt x="128" y="65"/>
                  </a:lnTo>
                  <a:lnTo>
                    <a:pt x="129" y="62"/>
                  </a:lnTo>
                  <a:lnTo>
                    <a:pt x="130" y="60"/>
                  </a:lnTo>
                  <a:lnTo>
                    <a:pt x="132" y="57"/>
                  </a:lnTo>
                  <a:lnTo>
                    <a:pt x="133" y="54"/>
                  </a:lnTo>
                  <a:lnTo>
                    <a:pt x="134" y="52"/>
                  </a:lnTo>
                  <a:lnTo>
                    <a:pt x="135" y="49"/>
                  </a:lnTo>
                  <a:lnTo>
                    <a:pt x="136" y="46"/>
                  </a:lnTo>
                  <a:lnTo>
                    <a:pt x="137" y="44"/>
                  </a:lnTo>
                  <a:lnTo>
                    <a:pt x="138" y="41"/>
                  </a:lnTo>
                  <a:lnTo>
                    <a:pt x="138" y="38"/>
                  </a:lnTo>
                  <a:lnTo>
                    <a:pt x="139" y="35"/>
                  </a:lnTo>
                  <a:lnTo>
                    <a:pt x="140" y="32"/>
                  </a:lnTo>
                  <a:lnTo>
                    <a:pt x="140" y="30"/>
                  </a:lnTo>
                  <a:lnTo>
                    <a:pt x="141" y="27"/>
                  </a:lnTo>
                  <a:lnTo>
                    <a:pt x="142" y="24"/>
                  </a:lnTo>
                  <a:lnTo>
                    <a:pt x="142" y="21"/>
                  </a:lnTo>
                  <a:lnTo>
                    <a:pt x="142" y="18"/>
                  </a:lnTo>
                  <a:lnTo>
                    <a:pt x="143" y="15"/>
                  </a:lnTo>
                  <a:lnTo>
                    <a:pt x="143" y="13"/>
                  </a:lnTo>
                  <a:lnTo>
                    <a:pt x="143" y="10"/>
                  </a:lnTo>
                  <a:lnTo>
                    <a:pt x="143" y="7"/>
                  </a:lnTo>
                  <a:lnTo>
                    <a:pt x="144" y="4"/>
                  </a:lnTo>
                  <a:lnTo>
                    <a:pt x="144" y="1"/>
                  </a:lnTo>
                  <a:lnTo>
                    <a:pt x="144" y="0"/>
                  </a:lnTo>
                  <a:lnTo>
                    <a:pt x="2287" y="0"/>
                  </a:lnTo>
                  <a:lnTo>
                    <a:pt x="2287" y="1836"/>
                  </a:lnTo>
                  <a:lnTo>
                    <a:pt x="0" y="1836"/>
                  </a:lnTo>
                  <a:lnTo>
                    <a:pt x="0" y="0"/>
                  </a:lnTo>
                  <a:close/>
                </a:path>
              </a:pathLst>
            </a:custGeom>
            <a:solidFill>
              <a:schemeClr val="tx1"/>
            </a:solidFill>
            <a:ln w="9525">
              <a:noFill/>
            </a:ln>
          </p:spPr>
          <p:txBody>
            <a:bodyPr/>
            <a:lstStyle/>
            <a:p>
              <a:endParaRPr lang="en-US"/>
            </a:p>
          </p:txBody>
        </p:sp>
      </p:grpSp>
      <p:sp>
        <p:nvSpPr>
          <p:cNvPr id="96263" name="Rectangle 96262"/>
          <p:cNvSpPr/>
          <p:nvPr/>
        </p:nvSpPr>
        <p:spPr>
          <a:xfrm>
            <a:off x="685800" y="838200"/>
            <a:ext cx="7772400" cy="3238500"/>
          </a:xfrm>
          <a:prstGeom prst="rect">
            <a:avLst/>
          </a:prstGeom>
        </p:spPr>
        <p:txBody>
          <a:bodyPr wrap="none" fromWordArt="1">
            <a:prstTxWarp prst="textArchUp">
              <a:avLst>
                <a:gd name="adj" fmla="val 10379411"/>
              </a:avLst>
            </a:prstTxWarp>
            <a:normAutofit/>
          </a:bodyPr>
          <a:lstStyle/>
          <a:p>
            <a:pPr algn="ctr"/>
            <a:r>
              <a:rPr lang="en-US" sz="3600">
                <a:ln w="9525" cap="flat" cmpd="sng">
                  <a:solidFill>
                    <a:srgbClr val="FFFF00"/>
                  </a:solidFill>
                  <a:prstDash val="solid"/>
                  <a:headEnd type="none" w="med" len="med"/>
                  <a:tailEnd type="none" w="med" len="med"/>
                </a:ln>
                <a:solidFill>
                  <a:schemeClr val="bg1"/>
                </a:solidFill>
                <a:latin typeface="Arial" panose="020B0604020202020204" pitchFamily="34" charset="0"/>
                <a:ea typeface="Arial" panose="020B0604020202020204" pitchFamily="34" charset="0"/>
              </a:rPr>
              <a:t>Giờ học kết thúc</a:t>
            </a:r>
          </a:p>
        </p:txBody>
      </p:sp>
      <p:sp>
        <p:nvSpPr>
          <p:cNvPr id="96264" name="Rectangle 96263"/>
          <p:cNvSpPr/>
          <p:nvPr/>
        </p:nvSpPr>
        <p:spPr>
          <a:xfrm>
            <a:off x="381000" y="2819400"/>
            <a:ext cx="8153400" cy="1828800"/>
          </a:xfrm>
          <a:prstGeom prst="rect">
            <a:avLst/>
          </a:prstGeom>
        </p:spPr>
        <p:txBody>
          <a:bodyPr wrap="none" fromWordArt="1">
            <a:prstTxWarp prst="textPlain">
              <a:avLst>
                <a:gd name="adj" fmla="val 50000"/>
              </a:avLst>
            </a:prstTxWarp>
            <a:normAutofit/>
          </a:bodyPr>
          <a:lstStyle/>
          <a:p>
            <a:pPr algn="ctr"/>
            <a:r>
              <a:rPr lang="en-US" sz="3600">
                <a:ln w="12700" cap="flat" cmpd="sng">
                  <a:solidFill>
                    <a:srgbClr val="EAEAEA"/>
                  </a:solidFill>
                  <a:prstDash val="solid"/>
                  <a:headEnd type="none" w="med" len="med"/>
                  <a:tailEnd type="none" w="med" len="med"/>
                </a:ln>
                <a:solidFill>
                  <a:srgbClr val="0000FF"/>
                </a:soli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Chúc các thầy cô mạnh khoẻ</a:t>
            </a:r>
          </a:p>
        </p:txBody>
      </p:sp>
      <p:sp>
        <p:nvSpPr>
          <p:cNvPr id="96265" name="Rectangle 96264"/>
          <p:cNvSpPr/>
          <p:nvPr/>
        </p:nvSpPr>
        <p:spPr>
          <a:xfrm>
            <a:off x="457200" y="4876800"/>
            <a:ext cx="8077200" cy="1447800"/>
          </a:xfrm>
          <a:prstGeom prst="rect">
            <a:avLst/>
          </a:prstGeom>
        </p:spPr>
        <p:txBody>
          <a:bodyPr wrap="none" fromWordArt="1">
            <a:prstTxWarp prst="textPlain">
              <a:avLst>
                <a:gd name="adj" fmla="val 50000"/>
              </a:avLst>
            </a:prstTxWarp>
            <a:normAutofit/>
          </a:bodyPr>
          <a:lstStyle/>
          <a:p>
            <a:pPr algn="ctr"/>
            <a:r>
              <a:rPr 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Chúc các em học tốt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500" fill="hold"/>
                                        <p:tgtEl>
                                          <p:spTgt spid="96263"/>
                                        </p:tgtEl>
                                        <p:attrNameLst>
                                          <p:attrName>ppt_w</p:attrName>
                                        </p:attrNameLst>
                                      </p:cBhvr>
                                      <p:tavLst>
                                        <p:tav tm="0">
                                          <p:val>
                                            <p:fltVal val="0"/>
                                          </p:val>
                                        </p:tav>
                                        <p:tav tm="100000">
                                          <p:val>
                                            <p:strVal val="#ppt_w"/>
                                          </p:val>
                                        </p:tav>
                                      </p:tavLst>
                                    </p:anim>
                                    <p:anim calcmode="lin" valueType="num">
                                      <p:cBhvr>
                                        <p:cTn id="8" dur="500" fill="hold"/>
                                        <p:tgtEl>
                                          <p:spTgt spid="96263"/>
                                        </p:tgtEl>
                                        <p:attrNameLst>
                                          <p:attrName>ppt_h</p:attrName>
                                        </p:attrNameLst>
                                      </p:cBhvr>
                                      <p:tavLst>
                                        <p:tav tm="0">
                                          <p:val>
                                            <p:fltVal val="0"/>
                                          </p:val>
                                        </p:tav>
                                        <p:tav tm="100000">
                                          <p:val>
                                            <p:strVal val="#ppt_h"/>
                                          </p:val>
                                        </p:tav>
                                      </p:tavLst>
                                    </p:anim>
                                    <p:animEffect transition="in" filter="fade">
                                      <p:cBhvr>
                                        <p:cTn id="9" dur="500"/>
                                        <p:tgtEl>
                                          <p:spTgt spid="96263"/>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96264"/>
                                        </p:tgtEl>
                                        <p:attrNameLst>
                                          <p:attrName>style.visibility</p:attrName>
                                        </p:attrNameLst>
                                      </p:cBhvr>
                                      <p:to>
                                        <p:strVal val="visible"/>
                                      </p:to>
                                    </p:set>
                                    <p:anim calcmode="lin" valueType="num">
                                      <p:cBhvr>
                                        <p:cTn id="13" dur="500" fill="hold"/>
                                        <p:tgtEl>
                                          <p:spTgt spid="96264"/>
                                        </p:tgtEl>
                                        <p:attrNameLst>
                                          <p:attrName>ppt_w</p:attrName>
                                        </p:attrNameLst>
                                      </p:cBhvr>
                                      <p:tavLst>
                                        <p:tav tm="0">
                                          <p:val>
                                            <p:fltVal val="0"/>
                                          </p:val>
                                        </p:tav>
                                        <p:tav tm="100000">
                                          <p:val>
                                            <p:strVal val="#ppt_w"/>
                                          </p:val>
                                        </p:tav>
                                      </p:tavLst>
                                    </p:anim>
                                    <p:anim calcmode="lin" valueType="num">
                                      <p:cBhvr>
                                        <p:cTn id="14" dur="500" fill="hold"/>
                                        <p:tgtEl>
                                          <p:spTgt spid="96264"/>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96265"/>
                                        </p:tgtEl>
                                        <p:attrNameLst>
                                          <p:attrName>style.visibility</p:attrName>
                                        </p:attrNameLst>
                                      </p:cBhvr>
                                      <p:to>
                                        <p:strVal val="visible"/>
                                      </p:to>
                                    </p:set>
                                    <p:anim calcmode="lin" valueType="num">
                                      <p:cBhvr>
                                        <p:cTn id="18" dur="500" fill="hold"/>
                                        <p:tgtEl>
                                          <p:spTgt spid="96265"/>
                                        </p:tgtEl>
                                        <p:attrNameLst>
                                          <p:attrName>ppt_w</p:attrName>
                                        </p:attrNameLst>
                                      </p:cBhvr>
                                      <p:tavLst>
                                        <p:tav tm="0">
                                          <p:val>
                                            <p:fltVal val="0"/>
                                          </p:val>
                                        </p:tav>
                                        <p:tav tm="100000">
                                          <p:val>
                                            <p:strVal val="#ppt_w"/>
                                          </p:val>
                                        </p:tav>
                                      </p:tavLst>
                                    </p:anim>
                                    <p:anim calcmode="lin" valueType="num">
                                      <p:cBhvr>
                                        <p:cTn id="19" dur="500" fill="hold"/>
                                        <p:tgtEl>
                                          <p:spTgt spid="96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buldozer_cat_d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339969"/>
            <a:ext cx="4419600" cy="3429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xe ô t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 y="304800"/>
            <a:ext cx="4191000" cy="3429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28650" y="4174867"/>
            <a:ext cx="8058150" cy="2062103"/>
          </a:xfrm>
          <a:prstGeom prst="rect">
            <a:avLst/>
          </a:prstGeom>
        </p:spPr>
        <p:txBody>
          <a:bodyPr wrap="square">
            <a:spAutoFit/>
          </a:bodyPr>
          <a:lstStyle/>
          <a:p>
            <a:pPr lvl="0" rtl="0">
              <a:spcBef>
                <a:spcPct val="50000"/>
              </a:spcBef>
              <a:defRPr/>
            </a:pPr>
            <a:r>
              <a:rPr lang="en-US" altLang="en-US" sz="3200" b="1" dirty="0" err="1">
                <a:solidFill>
                  <a:srgbClr val="000000"/>
                </a:solidFill>
                <a:ea typeface="+mn-ea"/>
                <a:cs typeface="Arial" panose="020B0604020202020204" pitchFamily="34" charset="0"/>
              </a:rPr>
              <a:t>Tại</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sao</a:t>
            </a:r>
            <a:r>
              <a:rPr lang="en-US" altLang="en-US" sz="3200" b="1" dirty="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máy</a:t>
            </a:r>
            <a:r>
              <a:rPr lang="en-US" altLang="en-US" sz="3200" b="1" i="1" dirty="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kéo</a:t>
            </a:r>
            <a:r>
              <a:rPr lang="en-US" altLang="en-US" sz="3200" b="1" i="1" dirty="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nặng</a:t>
            </a:r>
            <a:r>
              <a:rPr lang="en-US" altLang="en-US" sz="3200" b="1" i="1" dirty="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nề</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lại</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chạy</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được</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bình</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thường</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trên</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đất</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mềm</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còn</a:t>
            </a:r>
            <a:r>
              <a:rPr lang="en-US" altLang="en-US" sz="3200" b="1" dirty="0">
                <a:solidFill>
                  <a:srgbClr val="000000"/>
                </a:solidFill>
                <a:ea typeface="+mn-ea"/>
                <a:cs typeface="Arial" panose="020B0604020202020204" pitchFamily="34" charset="0"/>
              </a:rPr>
              <a:t> </a:t>
            </a:r>
            <a:r>
              <a:rPr lang="en-US" altLang="en-US" sz="3200" b="1" i="1" dirty="0">
                <a:solidFill>
                  <a:srgbClr val="000000"/>
                </a:solidFill>
                <a:ea typeface="+mn-ea"/>
                <a:cs typeface="Arial" panose="020B0604020202020204" pitchFamily="34" charset="0"/>
              </a:rPr>
              <a:t>ô </a:t>
            </a:r>
            <a:r>
              <a:rPr lang="en-US" altLang="en-US" sz="3200" b="1" i="1" dirty="0" err="1">
                <a:solidFill>
                  <a:srgbClr val="000000"/>
                </a:solidFill>
                <a:ea typeface="+mn-ea"/>
                <a:cs typeface="Arial" panose="020B0604020202020204" pitchFamily="34" charset="0"/>
              </a:rPr>
              <a:t>tô</a:t>
            </a:r>
            <a:r>
              <a:rPr lang="en-US" altLang="en-US" sz="3200" b="1" i="1" dirty="0">
                <a:solidFill>
                  <a:srgbClr val="000000"/>
                </a:solidFill>
                <a:ea typeface="+mn-ea"/>
                <a:cs typeface="Arial" panose="020B0604020202020204" pitchFamily="34" charset="0"/>
              </a:rPr>
              <a:t> </a:t>
            </a:r>
            <a:r>
              <a:rPr lang="en-US" altLang="en-US" sz="3200" b="1" i="1" dirty="0" err="1">
                <a:solidFill>
                  <a:srgbClr val="000000"/>
                </a:solidFill>
                <a:ea typeface="+mn-ea"/>
                <a:cs typeface="Arial" panose="020B0604020202020204" pitchFamily="34" charset="0"/>
              </a:rPr>
              <a:t>nhẹ</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hơn</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lại</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có</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thể</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bị</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lún</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bánh</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trên</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chính</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quãng</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đường</a:t>
            </a:r>
            <a:r>
              <a:rPr lang="en-US" altLang="en-US" sz="3200" b="1" dirty="0">
                <a:solidFill>
                  <a:srgbClr val="000000"/>
                </a:solidFill>
                <a:ea typeface="+mn-ea"/>
                <a:cs typeface="Arial" panose="020B0604020202020204" pitchFamily="34" charset="0"/>
              </a:rPr>
              <a:t> </a:t>
            </a:r>
            <a:r>
              <a:rPr lang="en-US" altLang="en-US" sz="3200" b="1" dirty="0" err="1">
                <a:solidFill>
                  <a:srgbClr val="000000"/>
                </a:solidFill>
                <a:ea typeface="+mn-ea"/>
                <a:cs typeface="Arial" panose="020B0604020202020204" pitchFamily="34" charset="0"/>
              </a:rPr>
              <a:t>này</a:t>
            </a:r>
            <a:r>
              <a:rPr lang="en-US" altLang="en-US" sz="3200" b="1" dirty="0">
                <a:solidFill>
                  <a:srgbClr val="000000"/>
                </a:solidFill>
                <a:ea typeface="+mn-ea"/>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par>
                                <p:cTn id="8" presetID="8"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diamond(in)">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1" name="Picture 62470" descr="img057a"/>
          <p:cNvPicPr>
            <a:picLocks noChangeAspect="1"/>
          </p:cNvPicPr>
          <p:nvPr/>
        </p:nvPicPr>
        <p:blipFill>
          <a:blip r:embed="rId2"/>
          <a:stretch>
            <a:fillRect/>
          </a:stretch>
        </p:blipFill>
        <p:spPr>
          <a:xfrm>
            <a:off x="4664780" y="175447"/>
            <a:ext cx="4438387" cy="4002088"/>
          </a:xfrm>
          <a:prstGeom prst="rect">
            <a:avLst/>
          </a:prstGeom>
          <a:noFill/>
          <a:ln w="9525">
            <a:noFill/>
          </a:ln>
        </p:spPr>
      </p:pic>
      <p:sp>
        <p:nvSpPr>
          <p:cNvPr id="62474" name="Text Box 62473"/>
          <p:cNvSpPr txBox="1"/>
          <p:nvPr/>
        </p:nvSpPr>
        <p:spPr>
          <a:xfrm>
            <a:off x="50940" y="92926"/>
            <a:ext cx="4978259" cy="1077218"/>
          </a:xfrm>
          <a:prstGeom prst="rect">
            <a:avLst/>
          </a:prstGeom>
          <a:noFill/>
          <a:ln w="9525">
            <a:noFill/>
          </a:ln>
        </p:spPr>
        <p:txBody>
          <a:bodyPr wrap="square">
            <a:spAutoFit/>
          </a:bodyPr>
          <a:lstStyle/>
          <a:p>
            <a:pPr eaLnBrk="0" hangingPunct="0">
              <a:spcBef>
                <a:spcPct val="50000"/>
              </a:spcBef>
            </a:pPr>
            <a:r>
              <a:rPr sz="3200" b="1" dirty="0" err="1">
                <a:solidFill>
                  <a:srgbClr val="0000CC"/>
                </a:solidFill>
                <a:latin typeface="Times New Roman" panose="02020603050405020304" pitchFamily="18" charset="0"/>
                <a:ea typeface="Arial" panose="020B0604020202020204" pitchFamily="34" charset="0"/>
              </a:rPr>
              <a:t>Người</a:t>
            </a:r>
            <a:r>
              <a:rPr sz="3200" b="1" dirty="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và</a:t>
            </a:r>
            <a:r>
              <a:rPr sz="3200" b="1" dirty="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tủ</a:t>
            </a:r>
            <a:r>
              <a:rPr sz="3200" b="1" dirty="0">
                <a:solidFill>
                  <a:srgbClr val="0000CC"/>
                </a:solidFill>
                <a:latin typeface="Times New Roman" panose="02020603050405020304" pitchFamily="18" charset="0"/>
                <a:ea typeface="Arial" panose="020B0604020202020204" pitchFamily="34" charset="0"/>
              </a:rPr>
              <a:t> </a:t>
            </a:r>
            <a:r>
              <a:rPr lang="en-US" sz="3200" b="1" dirty="0" err="1">
                <a:solidFill>
                  <a:srgbClr val="0000CC"/>
                </a:solidFill>
                <a:latin typeface="Times New Roman" panose="02020603050405020304" pitchFamily="18" charset="0"/>
                <a:ea typeface="Arial" panose="020B0604020202020204" pitchFamily="34" charset="0"/>
              </a:rPr>
              <a:t>c</a:t>
            </a:r>
            <a:r>
              <a:rPr sz="3200" b="1" dirty="0" err="1" smtClean="0">
                <a:solidFill>
                  <a:srgbClr val="0000CC"/>
                </a:solidFill>
                <a:latin typeface="Times New Roman" panose="02020603050405020304" pitchFamily="18" charset="0"/>
                <a:ea typeface="Arial" panose="020B0604020202020204" pitchFamily="34" charset="0"/>
              </a:rPr>
              <a:t>ó</a:t>
            </a:r>
            <a:r>
              <a:rPr lang="vi-VN" sz="3200" b="1" dirty="0" smtClean="0">
                <a:solidFill>
                  <a:srgbClr val="0000CC"/>
                </a:solidFill>
                <a:latin typeface="Times New Roman" panose="02020603050405020304" pitchFamily="18" charset="0"/>
                <a:ea typeface="Arial" panose="020B0604020202020204" pitchFamily="34" charset="0"/>
              </a:rPr>
              <a:t> </a:t>
            </a:r>
            <a:r>
              <a:rPr sz="3200" b="1" dirty="0" err="1" smtClean="0">
                <a:solidFill>
                  <a:srgbClr val="0000CC"/>
                </a:solidFill>
                <a:latin typeface="Times New Roman" panose="02020603050405020304" pitchFamily="18" charset="0"/>
                <a:ea typeface="Arial" panose="020B0604020202020204" pitchFamily="34" charset="0"/>
              </a:rPr>
              <a:t>tác</a:t>
            </a:r>
            <a:r>
              <a:rPr sz="3200" b="1" dirty="0" smtClean="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dụng</a:t>
            </a:r>
            <a:r>
              <a:rPr sz="3200" b="1" dirty="0">
                <a:solidFill>
                  <a:srgbClr val="0000CC"/>
                </a:solidFill>
                <a:latin typeface="Times New Roman" panose="02020603050405020304" pitchFamily="18" charset="0"/>
                <a:ea typeface="Arial" panose="020B0604020202020204" pitchFamily="34" charset="0"/>
              </a:rPr>
              <a:t> </a:t>
            </a:r>
            <a:r>
              <a:rPr sz="3200" b="1" dirty="0" err="1" smtClean="0">
                <a:solidFill>
                  <a:srgbClr val="0000CC"/>
                </a:solidFill>
                <a:latin typeface="Times New Roman" panose="02020603050405020304" pitchFamily="18" charset="0"/>
                <a:ea typeface="Arial" panose="020B0604020202020204" pitchFamily="34" charset="0"/>
              </a:rPr>
              <a:t>lực</a:t>
            </a:r>
            <a:r>
              <a:rPr lang="vi-VN" sz="3200" b="1" dirty="0" smtClean="0">
                <a:solidFill>
                  <a:srgbClr val="0000CC"/>
                </a:solidFill>
                <a:latin typeface="Times New Roman" panose="02020603050405020304" pitchFamily="18" charset="0"/>
                <a:ea typeface="Arial" panose="020B0604020202020204" pitchFamily="34" charset="0"/>
              </a:rPr>
              <a:t> ép</a:t>
            </a:r>
            <a:r>
              <a:rPr sz="3200" b="1" dirty="0" smtClean="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lên</a:t>
            </a:r>
            <a:r>
              <a:rPr sz="3200" b="1" dirty="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sàn</a:t>
            </a:r>
            <a:r>
              <a:rPr sz="3200" b="1" dirty="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nhà</a:t>
            </a:r>
            <a:r>
              <a:rPr sz="3200" b="1" dirty="0">
                <a:solidFill>
                  <a:srgbClr val="0000CC"/>
                </a:solidFill>
                <a:latin typeface="Times New Roman" panose="02020603050405020304" pitchFamily="18" charset="0"/>
                <a:ea typeface="Arial" panose="020B0604020202020204" pitchFamily="34" charset="0"/>
              </a:rPr>
              <a:t> </a:t>
            </a:r>
            <a:r>
              <a:rPr sz="3200" b="1" dirty="0" err="1">
                <a:solidFill>
                  <a:srgbClr val="0000CC"/>
                </a:solidFill>
                <a:latin typeface="Times New Roman" panose="02020603050405020304" pitchFamily="18" charset="0"/>
                <a:ea typeface="Arial" panose="020B0604020202020204" pitchFamily="34" charset="0"/>
              </a:rPr>
              <a:t>không</a:t>
            </a:r>
            <a:r>
              <a:rPr sz="3200" b="1" dirty="0">
                <a:solidFill>
                  <a:srgbClr val="0000CC"/>
                </a:solidFill>
                <a:latin typeface="Times New Roman" panose="02020603050405020304" pitchFamily="18" charset="0"/>
                <a:ea typeface="Arial" panose="020B0604020202020204" pitchFamily="34" charset="0"/>
              </a:rPr>
              <a:t> ? </a:t>
            </a:r>
          </a:p>
        </p:txBody>
      </p:sp>
      <p:sp>
        <p:nvSpPr>
          <p:cNvPr id="62476" name="Straight Connector 62475"/>
          <p:cNvSpPr/>
          <p:nvPr/>
        </p:nvSpPr>
        <p:spPr>
          <a:xfrm>
            <a:off x="5636785" y="2376346"/>
            <a:ext cx="11723" cy="1906588"/>
          </a:xfrm>
          <a:prstGeom prst="line">
            <a:avLst/>
          </a:prstGeom>
          <a:ln w="76200" cap="flat" cmpd="sng">
            <a:solidFill>
              <a:srgbClr val="FF0000"/>
            </a:solidFill>
            <a:prstDash val="solid"/>
            <a:headEnd type="none" w="med" len="med"/>
            <a:tailEnd type="triangle" w="med" len="med"/>
          </a:ln>
        </p:spPr>
      </p:sp>
      <p:sp>
        <p:nvSpPr>
          <p:cNvPr id="62477" name="Straight Connector 62476"/>
          <p:cNvSpPr/>
          <p:nvPr/>
        </p:nvSpPr>
        <p:spPr>
          <a:xfrm flipH="1">
            <a:off x="8180471" y="2056874"/>
            <a:ext cx="18974" cy="2133600"/>
          </a:xfrm>
          <a:prstGeom prst="line">
            <a:avLst/>
          </a:prstGeom>
          <a:ln w="76200" cap="flat" cmpd="sng">
            <a:solidFill>
              <a:srgbClr val="FF0000"/>
            </a:solidFill>
            <a:prstDash val="solid"/>
            <a:headEnd type="none" w="med" len="med"/>
            <a:tailEnd type="triangle" w="med" len="med"/>
          </a:ln>
        </p:spPr>
      </p:sp>
      <p:grpSp>
        <p:nvGrpSpPr>
          <p:cNvPr id="62483" name="Group 62482"/>
          <p:cNvGrpSpPr/>
          <p:nvPr/>
        </p:nvGrpSpPr>
        <p:grpSpPr>
          <a:xfrm>
            <a:off x="4859435" y="4177535"/>
            <a:ext cx="838200" cy="646113"/>
            <a:chOff x="3096" y="3648"/>
            <a:chExt cx="264" cy="407"/>
          </a:xfrm>
        </p:grpSpPr>
        <p:sp>
          <p:nvSpPr>
            <p:cNvPr id="62479" name="Text Box 62478"/>
            <p:cNvSpPr txBox="1"/>
            <p:nvPr/>
          </p:nvSpPr>
          <p:spPr>
            <a:xfrm>
              <a:off x="3120" y="3648"/>
              <a:ext cx="240" cy="407"/>
            </a:xfrm>
            <a:prstGeom prst="rect">
              <a:avLst/>
            </a:prstGeom>
            <a:noFill/>
            <a:ln w="9525">
              <a:noFill/>
            </a:ln>
          </p:spPr>
          <p:txBody>
            <a:bodyPr wrap="square">
              <a:spAutoFit/>
            </a:bodyPr>
            <a:lstStyle/>
            <a:p>
              <a:pPr eaLnBrk="0" hangingPunct="0"/>
              <a:r>
                <a:rPr sz="3600" dirty="0" smtClean="0">
                  <a:latin typeface="Times New Roman" panose="02020603050405020304" pitchFamily="18" charset="0"/>
                  <a:ea typeface="Arial" panose="020B0604020202020204" pitchFamily="34" charset="0"/>
                </a:rPr>
                <a:t>P</a:t>
              </a:r>
              <a:r>
                <a:rPr lang="en-US" sz="3600" baseline="-25000" dirty="0" smtClean="0">
                  <a:latin typeface="Times New Roman" panose="02020603050405020304" pitchFamily="18" charset="0"/>
                  <a:ea typeface="Arial" panose="020B0604020202020204" pitchFamily="34" charset="0"/>
                </a:rPr>
                <a:t>1</a:t>
              </a:r>
              <a:endParaRPr sz="3600" b="1" dirty="0">
                <a:latin typeface="Times New Roman" panose="02020603050405020304" pitchFamily="18" charset="0"/>
                <a:ea typeface="Arial" panose="020B0604020202020204" pitchFamily="34" charset="0"/>
              </a:endParaRPr>
            </a:p>
          </p:txBody>
        </p:sp>
        <p:sp>
          <p:nvSpPr>
            <p:cNvPr id="62482" name="Straight Connector 62481"/>
            <p:cNvSpPr/>
            <p:nvPr/>
          </p:nvSpPr>
          <p:spPr>
            <a:xfrm>
              <a:off x="3096" y="3696"/>
              <a:ext cx="192" cy="0"/>
            </a:xfrm>
            <a:prstGeom prst="line">
              <a:avLst/>
            </a:prstGeom>
            <a:ln w="28575" cap="flat" cmpd="sng">
              <a:solidFill>
                <a:schemeClr val="tx1"/>
              </a:solidFill>
              <a:prstDash val="solid"/>
              <a:headEnd type="none" w="med" len="med"/>
              <a:tailEnd type="triangle" w="med" len="med"/>
            </a:ln>
          </p:spPr>
        </p:sp>
      </p:grpSp>
      <p:cxnSp>
        <p:nvCxnSpPr>
          <p:cNvPr id="5" name="Straight Connector 4"/>
          <p:cNvCxnSpPr/>
          <p:nvPr/>
        </p:nvCxnSpPr>
        <p:spPr>
          <a:xfrm>
            <a:off x="4935635" y="3601244"/>
            <a:ext cx="4167532" cy="5635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 Box 64544"/>
          <p:cNvSpPr txBox="1"/>
          <p:nvPr/>
        </p:nvSpPr>
        <p:spPr>
          <a:xfrm>
            <a:off x="301626" y="5057701"/>
            <a:ext cx="3657600" cy="1569660"/>
          </a:xfrm>
          <a:prstGeom prst="rect">
            <a:avLst/>
          </a:prstGeom>
          <a:noFill/>
          <a:ln w="9525">
            <a:noFill/>
          </a:ln>
        </p:spPr>
        <p:txBody>
          <a:bodyPr>
            <a:spAutoFit/>
          </a:bodyPr>
          <a:lstStyle/>
          <a:p>
            <a:pPr>
              <a:spcBef>
                <a:spcPct val="50000"/>
              </a:spcBef>
            </a:pPr>
            <a:r>
              <a:rPr sz="3200" b="1" dirty="0" err="1" smtClean="0">
                <a:solidFill>
                  <a:srgbClr val="FF0000"/>
                </a:solidFill>
                <a:latin typeface="Times New Roman" panose="02020603050405020304" pitchFamily="18" charset="0"/>
                <a:ea typeface="Arial" panose="020B0604020202020204" pitchFamily="34" charset="0"/>
              </a:rPr>
              <a:t>Áp</a:t>
            </a:r>
            <a:r>
              <a:rPr sz="3200" b="1" dirty="0" smtClean="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lực</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là</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lực</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ép</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có</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phương</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vuông</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góc</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với</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mặt</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bị</a:t>
            </a:r>
            <a:r>
              <a:rPr sz="3200" b="1" dirty="0">
                <a:solidFill>
                  <a:srgbClr val="FF0000"/>
                </a:solidFill>
                <a:latin typeface="Times New Roman" panose="02020603050405020304" pitchFamily="18" charset="0"/>
                <a:ea typeface="Arial" panose="020B0604020202020204" pitchFamily="34" charset="0"/>
              </a:rPr>
              <a:t> </a:t>
            </a:r>
            <a:r>
              <a:rPr sz="3200" b="1" dirty="0" err="1">
                <a:solidFill>
                  <a:srgbClr val="FF0000"/>
                </a:solidFill>
                <a:latin typeface="Times New Roman" panose="02020603050405020304" pitchFamily="18" charset="0"/>
                <a:ea typeface="Arial" panose="020B0604020202020204" pitchFamily="34" charset="0"/>
              </a:rPr>
              <a:t>ép</a:t>
            </a:r>
            <a:endParaRPr sz="3200" b="1" dirty="0">
              <a:solidFill>
                <a:srgbClr val="FF0000"/>
              </a:solidFill>
              <a:latin typeface="Times New Roman" panose="02020603050405020304" pitchFamily="18" charset="0"/>
              <a:ea typeface="Arial" panose="020B0604020202020204" pitchFamily="34" charset="0"/>
            </a:endParaRPr>
          </a:p>
        </p:txBody>
      </p:sp>
      <p:sp>
        <p:nvSpPr>
          <p:cNvPr id="2" name="Rectangle 1"/>
          <p:cNvSpPr/>
          <p:nvPr/>
        </p:nvSpPr>
        <p:spPr>
          <a:xfrm>
            <a:off x="118598" y="2633752"/>
            <a:ext cx="4550337" cy="1569660"/>
          </a:xfrm>
          <a:prstGeom prst="rect">
            <a:avLst/>
          </a:prstGeom>
        </p:spPr>
        <p:txBody>
          <a:bodyPr wrap="square">
            <a:spAutoFit/>
          </a:bodyPr>
          <a:lstStyle/>
          <a:p>
            <a:pPr lvl="0" eaLnBrk="0" hangingPunct="0">
              <a:spcBef>
                <a:spcPct val="50000"/>
              </a:spcBef>
            </a:pPr>
            <a:r>
              <a:rPr lang="vi-VN" sz="3200" b="1" dirty="0">
                <a:solidFill>
                  <a:srgbClr val="0000CC"/>
                </a:solidFill>
                <a:latin typeface="Times New Roman" panose="02020603050405020304" pitchFamily="18" charset="0"/>
                <a:ea typeface="Arial" panose="020B0604020202020204" pitchFamily="34" charset="0"/>
              </a:rPr>
              <a:t>Lực </a:t>
            </a:r>
            <a:r>
              <a:rPr lang="vi-VN" sz="3200" b="1" dirty="0" smtClean="0">
                <a:solidFill>
                  <a:srgbClr val="0000CC"/>
                </a:solidFill>
                <a:latin typeface="Times New Roman" panose="02020603050405020304" pitchFamily="18" charset="0"/>
                <a:ea typeface="Arial" panose="020B0604020202020204" pitchFamily="34" charset="0"/>
              </a:rPr>
              <a:t>ép này có </a:t>
            </a:r>
            <a:r>
              <a:rPr lang="vi-VN" sz="3200" b="1" dirty="0">
                <a:solidFill>
                  <a:srgbClr val="0000CC"/>
                </a:solidFill>
                <a:latin typeface="Times New Roman" panose="02020603050405020304" pitchFamily="18" charset="0"/>
                <a:ea typeface="Arial" panose="020B0604020202020204" pitchFamily="34" charset="0"/>
              </a:rPr>
              <a:t>phương </a:t>
            </a:r>
            <a:r>
              <a:rPr lang="vi-VN" sz="3200" b="1" dirty="0" smtClean="0">
                <a:solidFill>
                  <a:srgbClr val="0000CC"/>
                </a:solidFill>
                <a:latin typeface="Times New Roman" panose="02020603050405020304" pitchFamily="18" charset="0"/>
                <a:ea typeface="Arial" panose="020B0604020202020204" pitchFamily="34" charset="0"/>
              </a:rPr>
              <a:t>như </a:t>
            </a:r>
            <a:r>
              <a:rPr lang="vi-VN" sz="3200" b="1" dirty="0">
                <a:solidFill>
                  <a:srgbClr val="0000CC"/>
                </a:solidFill>
                <a:latin typeface="Times New Roman" panose="02020603050405020304" pitchFamily="18" charset="0"/>
                <a:ea typeface="Arial" panose="020B0604020202020204" pitchFamily="34" charset="0"/>
              </a:rPr>
              <a:t>thế </a:t>
            </a:r>
            <a:r>
              <a:rPr lang="vi-VN" sz="3200" b="1" dirty="0" smtClean="0">
                <a:solidFill>
                  <a:srgbClr val="0000CC"/>
                </a:solidFill>
                <a:latin typeface="Times New Roman" panose="02020603050405020304" pitchFamily="18" charset="0"/>
                <a:ea typeface="Arial" panose="020B0604020202020204" pitchFamily="34" charset="0"/>
              </a:rPr>
              <a:t>nào so với sàn nhà (mặt bị ép)? </a:t>
            </a:r>
            <a:endParaRPr lang="vi-VN" sz="3200" b="1" dirty="0">
              <a:solidFill>
                <a:srgbClr val="0000CC"/>
              </a:solidFill>
              <a:latin typeface="Times New Roman" panose="02020603050405020304" pitchFamily="18" charset="0"/>
              <a:ea typeface="Arial" panose="020B0604020202020204" pitchFamily="34" charset="0"/>
            </a:endParaRPr>
          </a:p>
        </p:txBody>
      </p:sp>
      <p:sp>
        <p:nvSpPr>
          <p:cNvPr id="17" name="Text Box 62473"/>
          <p:cNvSpPr txBox="1"/>
          <p:nvPr/>
        </p:nvSpPr>
        <p:spPr>
          <a:xfrm>
            <a:off x="178311" y="1299128"/>
            <a:ext cx="4371796" cy="1077218"/>
          </a:xfrm>
          <a:prstGeom prst="rect">
            <a:avLst/>
          </a:prstGeom>
          <a:noFill/>
          <a:ln w="9525">
            <a:noFill/>
          </a:ln>
        </p:spPr>
        <p:txBody>
          <a:bodyPr wrap="square">
            <a:spAutoFit/>
          </a:bodyPr>
          <a:lstStyle/>
          <a:p>
            <a:pPr eaLnBrk="0" hangingPunct="0">
              <a:spcBef>
                <a:spcPct val="50000"/>
              </a:spcBef>
            </a:pPr>
            <a:r>
              <a:rPr lang="vi-VN" sz="3200" b="1" dirty="0" smtClean="0">
                <a:solidFill>
                  <a:srgbClr val="0000CC"/>
                </a:solidFill>
                <a:latin typeface="Times New Roman" panose="02020603050405020304" pitchFamily="18" charset="0"/>
                <a:ea typeface="Arial" panose="020B0604020202020204" pitchFamily="34" charset="0"/>
              </a:rPr>
              <a:t>Lực ép này có phương và chiều như thế nào</a:t>
            </a:r>
            <a:r>
              <a:rPr sz="3200" b="1" dirty="0" smtClean="0">
                <a:solidFill>
                  <a:srgbClr val="0000CC"/>
                </a:solidFill>
                <a:latin typeface="Times New Roman" panose="02020603050405020304" pitchFamily="18" charset="0"/>
                <a:ea typeface="Arial" panose="020B0604020202020204" pitchFamily="34" charset="0"/>
              </a:rPr>
              <a:t>? </a:t>
            </a:r>
            <a:endParaRPr sz="3200" b="1" dirty="0">
              <a:solidFill>
                <a:srgbClr val="0000CC"/>
              </a:solidFill>
              <a:latin typeface="Times New Roman" panose="02020603050405020304" pitchFamily="18" charset="0"/>
              <a:ea typeface="Arial" panose="020B0604020202020204" pitchFamily="34" charset="0"/>
            </a:endParaRPr>
          </a:p>
        </p:txBody>
      </p:sp>
      <p:grpSp>
        <p:nvGrpSpPr>
          <p:cNvPr id="18" name="Group 17"/>
          <p:cNvGrpSpPr/>
          <p:nvPr/>
        </p:nvGrpSpPr>
        <p:grpSpPr>
          <a:xfrm>
            <a:off x="7602559" y="4164210"/>
            <a:ext cx="762000" cy="1200150"/>
            <a:chOff x="3120" y="3648"/>
            <a:chExt cx="312" cy="756"/>
          </a:xfrm>
        </p:grpSpPr>
        <p:sp>
          <p:nvSpPr>
            <p:cNvPr id="19" name="Text Box 62490"/>
            <p:cNvSpPr txBox="1"/>
            <p:nvPr/>
          </p:nvSpPr>
          <p:spPr>
            <a:xfrm>
              <a:off x="3120" y="3648"/>
              <a:ext cx="312" cy="756"/>
            </a:xfrm>
            <a:prstGeom prst="rect">
              <a:avLst/>
            </a:prstGeom>
            <a:noFill/>
            <a:ln w="9525">
              <a:noFill/>
            </a:ln>
          </p:spPr>
          <p:txBody>
            <a:bodyPr>
              <a:spAutoFit/>
            </a:bodyPr>
            <a:lstStyle/>
            <a:p>
              <a:pPr eaLnBrk="0" hangingPunct="0"/>
              <a:r>
                <a:rPr sz="3600" dirty="0" smtClean="0">
                  <a:latin typeface="Times New Roman" panose="02020603050405020304" pitchFamily="18" charset="0"/>
                  <a:ea typeface="Arial" panose="020B0604020202020204" pitchFamily="34" charset="0"/>
                </a:rPr>
                <a:t>P</a:t>
              </a:r>
              <a:r>
                <a:rPr lang="en-US" sz="3600" baseline="-25000" dirty="0" smtClean="0">
                  <a:latin typeface="Times New Roman" panose="02020603050405020304" pitchFamily="18" charset="0"/>
                  <a:ea typeface="Arial" panose="020B0604020202020204" pitchFamily="34" charset="0"/>
                </a:rPr>
                <a:t>2</a:t>
              </a:r>
              <a:endParaRPr sz="3600" dirty="0">
                <a:latin typeface="Times New Roman" panose="02020603050405020304" pitchFamily="18" charset="0"/>
                <a:ea typeface="Arial" panose="020B0604020202020204" pitchFamily="34" charset="0"/>
              </a:endParaRPr>
            </a:p>
          </p:txBody>
        </p:sp>
        <p:sp>
          <p:nvSpPr>
            <p:cNvPr id="20" name="Straight Connector 19"/>
            <p:cNvSpPr/>
            <p:nvPr/>
          </p:nvSpPr>
          <p:spPr>
            <a:xfrm>
              <a:off x="3120" y="3696"/>
              <a:ext cx="192" cy="0"/>
            </a:xfrm>
            <a:prstGeom prst="line">
              <a:avLst/>
            </a:prstGeom>
            <a:ln w="28575" cap="flat" cmpd="sng">
              <a:solidFill>
                <a:schemeClr val="tx1"/>
              </a:solidFill>
              <a:prstDash val="solid"/>
              <a:headEnd type="none" w="med" len="med"/>
              <a:tailEnd type="triangle" w="med" len="med"/>
            </a:ln>
          </p:spPr>
        </p:sp>
      </p:grpSp>
      <p:sp>
        <p:nvSpPr>
          <p:cNvPr id="28" name="Rectangle 10246" descr="Papyrus"/>
          <p:cNvSpPr>
            <a:spLocks noChangeArrowheads="1"/>
          </p:cNvSpPr>
          <p:nvPr/>
        </p:nvSpPr>
        <p:spPr bwMode="auto">
          <a:xfrm>
            <a:off x="5867400" y="5061218"/>
            <a:ext cx="792162" cy="348982"/>
          </a:xfrm>
          <a:prstGeom prst="rect">
            <a:avLst/>
          </a:prstGeom>
          <a:blipFill dpi="0" rotWithShape="1">
            <a:blip r:embed="rId3"/>
            <a:srcRect/>
            <a:tile tx="0" ty="0" sx="100000" sy="100000" flip="none" algn="tl"/>
          </a:blipFill>
          <a:ln w="9525">
            <a:solidFill>
              <a:schemeClr val="tx1"/>
            </a:solidFill>
            <a:miter lim="800000"/>
          </a:ln>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endParaRPr lang="en-US" altLang="zh-CN" dirty="0">
              <a:ea typeface="SimSun" panose="02010600030101010101" pitchFamily="2" charset="-122"/>
            </a:endParaRPr>
          </a:p>
        </p:txBody>
      </p:sp>
      <p:sp>
        <p:nvSpPr>
          <p:cNvPr id="29" name="Straight Connector 10247"/>
          <p:cNvSpPr>
            <a:spLocks noChangeShapeType="1"/>
          </p:cNvSpPr>
          <p:nvPr/>
        </p:nvSpPr>
        <p:spPr bwMode="auto">
          <a:xfrm>
            <a:off x="5322899" y="5389696"/>
            <a:ext cx="2124075"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30" name="Straight Connector 10248"/>
          <p:cNvSpPr>
            <a:spLocks noChangeShapeType="1"/>
          </p:cNvSpPr>
          <p:nvPr/>
        </p:nvSpPr>
        <p:spPr bwMode="auto">
          <a:xfrm>
            <a:off x="6259524" y="5374056"/>
            <a:ext cx="0" cy="798144"/>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10249"/>
          <p:cNvSpPr txBox="1">
            <a:spLocks noChangeArrowheads="1"/>
          </p:cNvSpPr>
          <p:nvPr/>
        </p:nvSpPr>
        <p:spPr bwMode="auto">
          <a:xfrm>
            <a:off x="5739850" y="6122608"/>
            <a:ext cx="420858" cy="46166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spcBef>
                <a:spcPct val="50000"/>
              </a:spcBef>
            </a:pPr>
            <a:r>
              <a:rPr lang="en-US" altLang="en-US" sz="2400" dirty="0">
                <a:latin typeface="Verdana" panose="020B0604030504040204" pitchFamily="34" charset="0"/>
              </a:rPr>
              <a:t>F</a:t>
            </a:r>
            <a:endParaRPr lang="vi-VN" altLang="en-US" sz="2400" dirty="0">
              <a:latin typeface="Verdana" panose="020B0604030504040204" pitchFamily="34" charset="0"/>
              <a:cs typeface="Arial" panose="020B0604020202020204" pitchFamily="34" charset="0"/>
            </a:endParaRPr>
          </a:p>
        </p:txBody>
      </p:sp>
      <p:sp>
        <p:nvSpPr>
          <p:cNvPr id="32" name="Straight Connector 10251"/>
          <p:cNvSpPr>
            <a:spLocks noChangeShapeType="1"/>
          </p:cNvSpPr>
          <p:nvPr/>
        </p:nvSpPr>
        <p:spPr bwMode="auto">
          <a:xfrm flipV="1">
            <a:off x="6475424" y="5422785"/>
            <a:ext cx="0" cy="14972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33" name="Straight Connector 10250"/>
          <p:cNvSpPr>
            <a:spLocks noChangeShapeType="1"/>
          </p:cNvSpPr>
          <p:nvPr/>
        </p:nvSpPr>
        <p:spPr bwMode="auto">
          <a:xfrm>
            <a:off x="6259524" y="5579541"/>
            <a:ext cx="2159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34" name="Straight Connector 10252"/>
          <p:cNvSpPr>
            <a:spLocks noChangeShapeType="1"/>
          </p:cNvSpPr>
          <p:nvPr/>
        </p:nvSpPr>
        <p:spPr bwMode="auto">
          <a:xfrm>
            <a:off x="5770098" y="6160232"/>
            <a:ext cx="360363"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Rectangle 23"/>
          <p:cNvSpPr/>
          <p:nvPr/>
        </p:nvSpPr>
        <p:spPr>
          <a:xfrm>
            <a:off x="358948" y="4179510"/>
            <a:ext cx="2995208" cy="584775"/>
          </a:xfrm>
          <a:prstGeom prst="rect">
            <a:avLst/>
          </a:prstGeom>
        </p:spPr>
        <p:txBody>
          <a:bodyPr wrap="square">
            <a:spAutoFit/>
          </a:bodyPr>
          <a:lstStyle/>
          <a:p>
            <a:pPr lvl="0" eaLnBrk="0" hangingPunct="0">
              <a:spcBef>
                <a:spcPct val="50000"/>
              </a:spcBef>
            </a:pPr>
            <a:r>
              <a:rPr lang="vi-VN" sz="3200" b="1" dirty="0" smtClean="0">
                <a:solidFill>
                  <a:srgbClr val="0000CC"/>
                </a:solidFill>
                <a:latin typeface="Times New Roman" panose="02020603050405020304" pitchFamily="18" charset="0"/>
                <a:ea typeface="Arial" panose="020B0604020202020204" pitchFamily="34" charset="0"/>
              </a:rPr>
              <a:t>Áp lực là gì ?</a:t>
            </a:r>
            <a:endParaRPr lang="vi-VN" sz="3200" b="1" dirty="0">
              <a:solidFill>
                <a:srgbClr val="0000CC"/>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circle(in)">
                                      <p:cBhvr>
                                        <p:cTn id="7" dur="2000"/>
                                        <p:tgtEl>
                                          <p:spTgt spid="624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nodeType="clickEffect">
                                  <p:stCondLst>
                                    <p:cond delay="0"/>
                                  </p:stCondLst>
                                  <p:childTnLst>
                                    <p:set>
                                      <p:cBhvr>
                                        <p:cTn id="16" dur="1" fill="hold">
                                          <p:stCondLst>
                                            <p:cond delay="0"/>
                                          </p:stCondLst>
                                        </p:cTn>
                                        <p:tgtEl>
                                          <p:spTgt spid="62476"/>
                                        </p:tgtEl>
                                        <p:attrNameLst>
                                          <p:attrName>style.visibility</p:attrName>
                                        </p:attrNameLst>
                                      </p:cBhvr>
                                      <p:to>
                                        <p:strVal val="visible"/>
                                      </p:to>
                                    </p:set>
                                    <p:anim calcmode="lin" valueType="num">
                                      <p:cBhvr>
                                        <p:cTn id="17" dur="500" fill="hold"/>
                                        <p:tgtEl>
                                          <p:spTgt spid="62476"/>
                                        </p:tgtEl>
                                        <p:attrNameLst>
                                          <p:attrName>ppt_x</p:attrName>
                                        </p:attrNameLst>
                                      </p:cBhvr>
                                      <p:tavLst>
                                        <p:tav tm="0">
                                          <p:val>
                                            <p:strVal val="#ppt_x"/>
                                          </p:val>
                                        </p:tav>
                                        <p:tav tm="100000">
                                          <p:val>
                                            <p:strVal val="#ppt_x"/>
                                          </p:val>
                                        </p:tav>
                                      </p:tavLst>
                                    </p:anim>
                                    <p:anim calcmode="lin" valueType="num">
                                      <p:cBhvr>
                                        <p:cTn id="18" dur="500" fill="hold"/>
                                        <p:tgtEl>
                                          <p:spTgt spid="62476"/>
                                        </p:tgtEl>
                                        <p:attrNameLst>
                                          <p:attrName>ppt_y</p:attrName>
                                        </p:attrNameLst>
                                      </p:cBhvr>
                                      <p:tavLst>
                                        <p:tav tm="0">
                                          <p:val>
                                            <p:strVal val="#ppt_y-#ppt_h/2"/>
                                          </p:val>
                                        </p:tav>
                                        <p:tav tm="100000">
                                          <p:val>
                                            <p:strVal val="#ppt_y"/>
                                          </p:val>
                                        </p:tav>
                                      </p:tavLst>
                                    </p:anim>
                                    <p:anim calcmode="lin" valueType="num">
                                      <p:cBhvr>
                                        <p:cTn id="19" dur="500" fill="hold"/>
                                        <p:tgtEl>
                                          <p:spTgt spid="62476"/>
                                        </p:tgtEl>
                                        <p:attrNameLst>
                                          <p:attrName>ppt_w</p:attrName>
                                        </p:attrNameLst>
                                      </p:cBhvr>
                                      <p:tavLst>
                                        <p:tav tm="0">
                                          <p:val>
                                            <p:strVal val="#ppt_w"/>
                                          </p:val>
                                        </p:tav>
                                        <p:tav tm="100000">
                                          <p:val>
                                            <p:strVal val="#ppt_w"/>
                                          </p:val>
                                        </p:tav>
                                      </p:tavLst>
                                    </p:anim>
                                    <p:anim calcmode="lin" valueType="num">
                                      <p:cBhvr>
                                        <p:cTn id="20" dur="500" fill="hold"/>
                                        <p:tgtEl>
                                          <p:spTgt spid="62476"/>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62483"/>
                                        </p:tgtEl>
                                        <p:attrNameLst>
                                          <p:attrName>style.visibility</p:attrName>
                                        </p:attrNameLst>
                                      </p:cBhvr>
                                      <p:to>
                                        <p:strVal val="visible"/>
                                      </p:to>
                                    </p:set>
                                    <p:anim calcmode="lin" valueType="num">
                                      <p:cBhvr>
                                        <p:cTn id="24" dur="500" fill="hold"/>
                                        <p:tgtEl>
                                          <p:spTgt spid="62483"/>
                                        </p:tgtEl>
                                        <p:attrNameLst>
                                          <p:attrName>ppt_w</p:attrName>
                                        </p:attrNameLst>
                                      </p:cBhvr>
                                      <p:tavLst>
                                        <p:tav tm="0">
                                          <p:val>
                                            <p:fltVal val="0"/>
                                          </p:val>
                                        </p:tav>
                                        <p:tav tm="100000">
                                          <p:val>
                                            <p:strVal val="#ppt_w"/>
                                          </p:val>
                                        </p:tav>
                                      </p:tavLst>
                                    </p:anim>
                                    <p:anim calcmode="lin" valueType="num">
                                      <p:cBhvr>
                                        <p:cTn id="25" dur="500" fill="hold"/>
                                        <p:tgtEl>
                                          <p:spTgt spid="6248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nodeType="clickEffect">
                                  <p:stCondLst>
                                    <p:cond delay="0"/>
                                  </p:stCondLst>
                                  <p:childTnLst>
                                    <p:set>
                                      <p:cBhvr>
                                        <p:cTn id="29" dur="1" fill="hold">
                                          <p:stCondLst>
                                            <p:cond delay="0"/>
                                          </p:stCondLst>
                                        </p:cTn>
                                        <p:tgtEl>
                                          <p:spTgt spid="62477"/>
                                        </p:tgtEl>
                                        <p:attrNameLst>
                                          <p:attrName>style.visibility</p:attrName>
                                        </p:attrNameLst>
                                      </p:cBhvr>
                                      <p:to>
                                        <p:strVal val="visible"/>
                                      </p:to>
                                    </p:set>
                                    <p:anim calcmode="lin" valueType="num">
                                      <p:cBhvr>
                                        <p:cTn id="30" dur="500" fill="hold"/>
                                        <p:tgtEl>
                                          <p:spTgt spid="62477"/>
                                        </p:tgtEl>
                                        <p:attrNameLst>
                                          <p:attrName>ppt_x</p:attrName>
                                        </p:attrNameLst>
                                      </p:cBhvr>
                                      <p:tavLst>
                                        <p:tav tm="0">
                                          <p:val>
                                            <p:strVal val="#ppt_x"/>
                                          </p:val>
                                        </p:tav>
                                        <p:tav tm="100000">
                                          <p:val>
                                            <p:strVal val="#ppt_x"/>
                                          </p:val>
                                        </p:tav>
                                      </p:tavLst>
                                    </p:anim>
                                    <p:anim calcmode="lin" valueType="num">
                                      <p:cBhvr>
                                        <p:cTn id="31" dur="500" fill="hold"/>
                                        <p:tgtEl>
                                          <p:spTgt spid="62477"/>
                                        </p:tgtEl>
                                        <p:attrNameLst>
                                          <p:attrName>ppt_y</p:attrName>
                                        </p:attrNameLst>
                                      </p:cBhvr>
                                      <p:tavLst>
                                        <p:tav tm="0">
                                          <p:val>
                                            <p:strVal val="#ppt_y-#ppt_h/2"/>
                                          </p:val>
                                        </p:tav>
                                        <p:tav tm="100000">
                                          <p:val>
                                            <p:strVal val="#ppt_y"/>
                                          </p:val>
                                        </p:tav>
                                      </p:tavLst>
                                    </p:anim>
                                    <p:anim calcmode="lin" valueType="num">
                                      <p:cBhvr>
                                        <p:cTn id="32" dur="500" fill="hold"/>
                                        <p:tgtEl>
                                          <p:spTgt spid="62477"/>
                                        </p:tgtEl>
                                        <p:attrNameLst>
                                          <p:attrName>ppt_w</p:attrName>
                                        </p:attrNameLst>
                                      </p:cBhvr>
                                      <p:tavLst>
                                        <p:tav tm="0">
                                          <p:val>
                                            <p:strVal val="#ppt_w"/>
                                          </p:val>
                                        </p:tav>
                                        <p:tav tm="100000">
                                          <p:val>
                                            <p:strVal val="#ppt_w"/>
                                          </p:val>
                                        </p:tav>
                                      </p:tavLst>
                                    </p:anim>
                                    <p:anim calcmode="lin" valueType="num">
                                      <p:cBhvr>
                                        <p:cTn id="33" dur="500" fill="hold"/>
                                        <p:tgtEl>
                                          <p:spTgt spid="62477"/>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5"/>
                                        </p:tgtEl>
                                        <p:attrNameLst>
                                          <p:attrName>r</p:attrName>
                                        </p:attrNameLst>
                                      </p:cBhvr>
                                    </p:animRot>
                                    <p:animRot by="-240000">
                                      <p:cBhvr>
                                        <p:cTn id="47" dur="200" fill="hold">
                                          <p:stCondLst>
                                            <p:cond delay="200"/>
                                          </p:stCondLst>
                                        </p:cTn>
                                        <p:tgtEl>
                                          <p:spTgt spid="5"/>
                                        </p:tgtEl>
                                        <p:attrNameLst>
                                          <p:attrName>r</p:attrName>
                                        </p:attrNameLst>
                                      </p:cBhvr>
                                    </p:animRot>
                                    <p:animRot by="240000">
                                      <p:cBhvr>
                                        <p:cTn id="48" dur="200" fill="hold">
                                          <p:stCondLst>
                                            <p:cond delay="400"/>
                                          </p:stCondLst>
                                        </p:cTn>
                                        <p:tgtEl>
                                          <p:spTgt spid="5"/>
                                        </p:tgtEl>
                                        <p:attrNameLst>
                                          <p:attrName>r</p:attrName>
                                        </p:attrNameLst>
                                      </p:cBhvr>
                                    </p:animRot>
                                    <p:animRot by="-240000">
                                      <p:cBhvr>
                                        <p:cTn id="49" dur="200" fill="hold">
                                          <p:stCondLst>
                                            <p:cond delay="600"/>
                                          </p:stCondLst>
                                        </p:cTn>
                                        <p:tgtEl>
                                          <p:spTgt spid="5"/>
                                        </p:tgtEl>
                                        <p:attrNameLst>
                                          <p:attrName>r</p:attrName>
                                        </p:attrNameLst>
                                      </p:cBhvr>
                                    </p:animRot>
                                    <p:animRot by="120000">
                                      <p:cBhvr>
                                        <p:cTn id="50" dur="200" fill="hold">
                                          <p:stCondLst>
                                            <p:cond delay="800"/>
                                          </p:stCondLst>
                                        </p:cTn>
                                        <p:tgtEl>
                                          <p:spTgt spid="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circle(in)">
                                      <p:cBhvr>
                                        <p:cTn id="65" dur="2000"/>
                                        <p:tgtEl>
                                          <p:spTgt spid="34"/>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circle(in)">
                                      <p:cBhvr>
                                        <p:cTn id="68" dur="2000"/>
                                        <p:tgtEl>
                                          <p:spTgt spid="31"/>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ircle(in)">
                                      <p:cBhvr>
                                        <p:cTn id="71" dur="2000"/>
                                        <p:tgtEl>
                                          <p:spTgt spid="30"/>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circle(in)">
                                      <p:cBhvr>
                                        <p:cTn id="74" dur="2000"/>
                                        <p:tgtEl>
                                          <p:spTgt spid="33"/>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circle(in)">
                                      <p:cBhvr>
                                        <p:cTn id="77" dur="2000"/>
                                        <p:tgtEl>
                                          <p:spTgt spid="32"/>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circle(in)">
                                      <p:cBhvr>
                                        <p:cTn id="80" dur="2000"/>
                                        <p:tgtEl>
                                          <p:spTgt spid="29"/>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circle(in)">
                                      <p:cBhvr>
                                        <p:cTn id="8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p:bldP spid="22" grpId="0"/>
      <p:bldP spid="2" grpId="0"/>
      <p:bldP spid="17" grpId="0"/>
      <p:bldP spid="28" grpId="0" animBg="1"/>
      <p:bldP spid="29" grpId="0" animBg="1"/>
      <p:bldP spid="30" grpId="0" animBg="1"/>
      <p:bldP spid="31" grpId="0" animBg="1"/>
      <p:bldP spid="32" grpId="0" animBg="1"/>
      <p:bldP spid="33" grpId="0" animBg="1"/>
      <p:bldP spid="3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70659" descr="img057"/>
          <p:cNvPicPr>
            <a:picLocks noChangeAspect="1"/>
          </p:cNvPicPr>
          <p:nvPr/>
        </p:nvPicPr>
        <p:blipFill>
          <a:blip r:embed="rId2"/>
          <a:stretch>
            <a:fillRect/>
          </a:stretch>
        </p:blipFill>
        <p:spPr>
          <a:xfrm>
            <a:off x="304800" y="676618"/>
            <a:ext cx="8610600" cy="3581400"/>
          </a:xfrm>
          <a:prstGeom prst="rect">
            <a:avLst/>
          </a:prstGeom>
          <a:noFill/>
          <a:ln w="9525">
            <a:noFill/>
          </a:ln>
        </p:spPr>
      </p:pic>
      <p:sp>
        <p:nvSpPr>
          <p:cNvPr id="70661" name="Straight Connector 70660"/>
          <p:cNvSpPr/>
          <p:nvPr/>
        </p:nvSpPr>
        <p:spPr>
          <a:xfrm>
            <a:off x="1828800" y="3200400"/>
            <a:ext cx="0" cy="1295400"/>
          </a:xfrm>
          <a:prstGeom prst="line">
            <a:avLst/>
          </a:prstGeom>
          <a:ln w="57150" cap="flat" cmpd="sng">
            <a:solidFill>
              <a:srgbClr val="FF3300"/>
            </a:solidFill>
            <a:prstDash val="solid"/>
            <a:headEnd type="none" w="med" len="med"/>
            <a:tailEnd type="triangle" w="med" len="med"/>
          </a:ln>
        </p:spPr>
      </p:sp>
      <p:sp>
        <p:nvSpPr>
          <p:cNvPr id="70662" name="Straight Connector 70661"/>
          <p:cNvSpPr/>
          <p:nvPr/>
        </p:nvSpPr>
        <p:spPr>
          <a:xfrm>
            <a:off x="2819400" y="2692791"/>
            <a:ext cx="685800" cy="152400"/>
          </a:xfrm>
          <a:prstGeom prst="line">
            <a:avLst/>
          </a:prstGeom>
          <a:ln w="57150" cap="flat" cmpd="sng">
            <a:solidFill>
              <a:srgbClr val="FF3300"/>
            </a:solidFill>
            <a:prstDash val="solid"/>
            <a:headEnd type="none" w="med" len="med"/>
            <a:tailEnd type="triangle" w="med" len="med"/>
          </a:ln>
        </p:spPr>
      </p:sp>
      <p:sp>
        <p:nvSpPr>
          <p:cNvPr id="70663" name="Straight Connector 70662"/>
          <p:cNvSpPr/>
          <p:nvPr/>
        </p:nvSpPr>
        <p:spPr>
          <a:xfrm>
            <a:off x="3048000" y="2362200"/>
            <a:ext cx="304800" cy="1066800"/>
          </a:xfrm>
          <a:prstGeom prst="line">
            <a:avLst/>
          </a:prstGeom>
          <a:ln w="38100" cap="flat" cmpd="sng">
            <a:solidFill>
              <a:srgbClr val="0000FF"/>
            </a:solidFill>
            <a:prstDash val="solid"/>
            <a:headEnd type="none" w="med" len="med"/>
            <a:tailEnd type="none" w="med" len="med"/>
          </a:ln>
        </p:spPr>
      </p:sp>
      <p:sp>
        <p:nvSpPr>
          <p:cNvPr id="70664" name="Straight Connector 70663"/>
          <p:cNvSpPr/>
          <p:nvPr/>
        </p:nvSpPr>
        <p:spPr>
          <a:xfrm flipH="1">
            <a:off x="2971800" y="2514600"/>
            <a:ext cx="609600" cy="762000"/>
          </a:xfrm>
          <a:prstGeom prst="line">
            <a:avLst/>
          </a:prstGeom>
          <a:ln w="38100" cap="flat" cmpd="sng">
            <a:solidFill>
              <a:srgbClr val="0000FF"/>
            </a:solidFill>
            <a:prstDash val="solid"/>
            <a:headEnd type="none" w="med" len="med"/>
            <a:tailEnd type="none" w="med" len="med"/>
          </a:ln>
        </p:spPr>
      </p:sp>
      <p:sp>
        <p:nvSpPr>
          <p:cNvPr id="70665" name="Straight Connector 70664"/>
          <p:cNvSpPr/>
          <p:nvPr/>
        </p:nvSpPr>
        <p:spPr>
          <a:xfrm>
            <a:off x="6934200" y="2467318"/>
            <a:ext cx="762000" cy="0"/>
          </a:xfrm>
          <a:prstGeom prst="line">
            <a:avLst/>
          </a:prstGeom>
          <a:ln w="57150" cap="flat" cmpd="sng">
            <a:solidFill>
              <a:srgbClr val="FF3300"/>
            </a:solidFill>
            <a:prstDash val="solid"/>
            <a:headEnd type="none" w="med" len="med"/>
            <a:tailEnd type="triangle" w="med" len="med"/>
          </a:ln>
        </p:spPr>
      </p:sp>
      <p:sp>
        <p:nvSpPr>
          <p:cNvPr id="70666" name="Straight Connector 70665"/>
          <p:cNvSpPr/>
          <p:nvPr/>
        </p:nvSpPr>
        <p:spPr>
          <a:xfrm>
            <a:off x="7696200" y="2467318"/>
            <a:ext cx="457200" cy="0"/>
          </a:xfrm>
          <a:prstGeom prst="line">
            <a:avLst/>
          </a:prstGeom>
          <a:ln w="57150" cap="flat" cmpd="sng">
            <a:solidFill>
              <a:srgbClr val="FF3300"/>
            </a:solidFill>
            <a:prstDash val="solid"/>
            <a:headEnd type="none" w="med" len="med"/>
            <a:tailEnd type="triangle" w="med" len="med"/>
          </a:ln>
        </p:spPr>
      </p:sp>
      <p:sp>
        <p:nvSpPr>
          <p:cNvPr id="70669" name="Text Box 70668"/>
          <p:cNvSpPr txBox="1"/>
          <p:nvPr/>
        </p:nvSpPr>
        <p:spPr>
          <a:xfrm>
            <a:off x="5791200" y="4267200"/>
            <a:ext cx="3048000" cy="118745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Lực</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của</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ngón</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tay</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tác</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dụng</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lên</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đầu</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đinh</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endParaRPr>
          </a:p>
        </p:txBody>
      </p:sp>
      <p:sp>
        <p:nvSpPr>
          <p:cNvPr id="70670" name="Text Box 70669"/>
          <p:cNvSpPr txBox="1"/>
          <p:nvPr/>
        </p:nvSpPr>
        <p:spPr>
          <a:xfrm>
            <a:off x="5791200" y="5410200"/>
            <a:ext cx="3352800" cy="82232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rPr>
              <a:t>- Lực của mũi đinh tác dụng lên gỗ</a:t>
            </a:r>
            <a:r>
              <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rPr>
              <a:t> </a:t>
            </a:r>
          </a:p>
        </p:txBody>
      </p:sp>
      <p:sp>
        <p:nvSpPr>
          <p:cNvPr id="70671" name="Text Box 70670"/>
          <p:cNvSpPr txBox="1"/>
          <p:nvPr/>
        </p:nvSpPr>
        <p:spPr>
          <a:xfrm>
            <a:off x="304800" y="4495800"/>
            <a:ext cx="5181600" cy="82232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Lực</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của</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máy</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kéo</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tác</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dụng</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lên</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mặt</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r>
              <a:rPr kumimoji="0" sz="24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rPr>
              <a:t>đường</a:t>
            </a:r>
            <a:r>
              <a:rPr kumimoji="0"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rPr>
              <a:t> </a:t>
            </a:r>
          </a:p>
        </p:txBody>
      </p:sp>
      <p:sp>
        <p:nvSpPr>
          <p:cNvPr id="70672" name="Text Box 70671"/>
          <p:cNvSpPr txBox="1"/>
          <p:nvPr/>
        </p:nvSpPr>
        <p:spPr>
          <a:xfrm>
            <a:off x="304800" y="5486400"/>
            <a:ext cx="5181600" cy="822325"/>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rPr>
              <a:t>- Lực của máy kéo tác dụng lên khúc gỗ</a:t>
            </a:r>
            <a:endPar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endParaRPr>
          </a:p>
        </p:txBody>
      </p:sp>
      <p:sp>
        <p:nvSpPr>
          <p:cNvPr id="70678" name="Text Box 70677"/>
          <p:cNvSpPr txBox="1"/>
          <p:nvPr/>
        </p:nvSpPr>
        <p:spPr>
          <a:xfrm>
            <a:off x="6477000" y="4953000"/>
            <a:ext cx="15240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là</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áp</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lực</a:t>
            </a:r>
            <a:r>
              <a:rPr kumimoji="0" sz="2400" b="1" i="0" u="none"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a:t>
            </a:r>
          </a:p>
        </p:txBody>
      </p:sp>
      <p:sp>
        <p:nvSpPr>
          <p:cNvPr id="70679" name="Text Box 70678"/>
          <p:cNvSpPr txBox="1"/>
          <p:nvPr/>
        </p:nvSpPr>
        <p:spPr>
          <a:xfrm>
            <a:off x="1219200" y="4876800"/>
            <a:ext cx="2286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rPr>
              <a:t>.</a:t>
            </a:r>
          </a:p>
        </p:txBody>
      </p:sp>
      <p:sp>
        <p:nvSpPr>
          <p:cNvPr id="70680" name="Text Box 70679"/>
          <p:cNvSpPr txBox="1"/>
          <p:nvPr/>
        </p:nvSpPr>
        <p:spPr>
          <a:xfrm>
            <a:off x="1524000" y="5791200"/>
            <a:ext cx="2286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rPr>
              <a:t>.</a:t>
            </a:r>
          </a:p>
        </p:txBody>
      </p:sp>
      <p:sp>
        <p:nvSpPr>
          <p:cNvPr id="70681" name="Text Box 70680"/>
          <p:cNvSpPr txBox="1"/>
          <p:nvPr/>
        </p:nvSpPr>
        <p:spPr>
          <a:xfrm>
            <a:off x="6400800" y="4953000"/>
            <a:ext cx="2286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rPr>
              <a:t>.</a:t>
            </a:r>
          </a:p>
        </p:txBody>
      </p:sp>
      <p:sp>
        <p:nvSpPr>
          <p:cNvPr id="70682" name="Text Box 70681"/>
          <p:cNvSpPr txBox="1"/>
          <p:nvPr/>
        </p:nvSpPr>
        <p:spPr>
          <a:xfrm flipH="1">
            <a:off x="7391400" y="5791200"/>
            <a:ext cx="4572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rPr>
              <a:t>.</a:t>
            </a:r>
          </a:p>
        </p:txBody>
      </p:sp>
      <p:sp>
        <p:nvSpPr>
          <p:cNvPr id="70683" name="Text Box 70682"/>
          <p:cNvSpPr txBox="1"/>
          <p:nvPr/>
        </p:nvSpPr>
        <p:spPr>
          <a:xfrm>
            <a:off x="1524000" y="5867400"/>
            <a:ext cx="33528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không</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phải</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là</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áp</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lực</a:t>
            </a:r>
            <a:r>
              <a:rPr kumimoji="0" sz="2400" b="1" i="0" u="none"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a:t>
            </a:r>
          </a:p>
        </p:txBody>
      </p:sp>
      <p:sp>
        <p:nvSpPr>
          <p:cNvPr id="70685" name="Text Box 70684"/>
          <p:cNvSpPr txBox="1"/>
          <p:nvPr/>
        </p:nvSpPr>
        <p:spPr>
          <a:xfrm>
            <a:off x="7467600" y="5791200"/>
            <a:ext cx="15240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là</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áp</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lực</a:t>
            </a:r>
            <a:r>
              <a:rPr kumimoji="0" sz="2400" b="1" i="0" u="none"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a:t>
            </a:r>
          </a:p>
        </p:txBody>
      </p:sp>
      <p:sp>
        <p:nvSpPr>
          <p:cNvPr id="70686" name="Text Box 70685"/>
          <p:cNvSpPr txBox="1"/>
          <p:nvPr/>
        </p:nvSpPr>
        <p:spPr>
          <a:xfrm>
            <a:off x="1295400" y="4876800"/>
            <a:ext cx="1752600" cy="457200"/>
          </a:xfrm>
          <a:prstGeom prst="rect">
            <a:avLst/>
          </a:prstGeom>
          <a:noFill/>
          <a:ln w="9525">
            <a:noFill/>
          </a:ln>
        </p:spPr>
        <p:txBody>
          <a:bodyPr>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là</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áp</a:t>
            </a:r>
            <a:r>
              <a:rPr kumimoji="0" sz="2400" b="1" i="1" u="sng"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 </a:t>
            </a:r>
            <a:r>
              <a:rPr kumimoji="0" sz="2400" b="1" i="1" u="sng" strike="noStrike" kern="1200" cap="none" spc="0" normalizeH="0" baseline="0" noProof="0" dirty="0" err="1">
                <a:ln>
                  <a:noFill/>
                </a:ln>
                <a:solidFill>
                  <a:srgbClr val="FF3300"/>
                </a:solidFill>
                <a:effectLst/>
                <a:uLnTx/>
                <a:uFillTx/>
                <a:latin typeface="Arial" panose="020B0604020202020204" pitchFamily="34" charset="0"/>
                <a:ea typeface="Arial" panose="020B0604020202020204" pitchFamily="34" charset="0"/>
              </a:rPr>
              <a:t>lực</a:t>
            </a:r>
            <a:r>
              <a:rPr kumimoji="0" sz="2400" b="1" i="0" u="none" strike="noStrike" kern="1200" cap="none" spc="0" normalizeH="0" baseline="0" noProof="0" dirty="0">
                <a:ln>
                  <a:noFill/>
                </a:ln>
                <a:solidFill>
                  <a:srgbClr val="FF3300"/>
                </a:solidFill>
                <a:effectLst/>
                <a:uLnTx/>
                <a:uFillTx/>
                <a:latin typeface="Arial" panose="020B0604020202020204" pitchFamily="34" charset="0"/>
                <a:ea typeface="Arial" panose="020B0604020202020204" pitchFamily="34" charset="0"/>
              </a:rPr>
              <a:t>.</a:t>
            </a:r>
          </a:p>
        </p:txBody>
      </p:sp>
      <p:sp>
        <p:nvSpPr>
          <p:cNvPr id="70687" name="Rectangle 2"/>
          <p:cNvSpPr/>
          <p:nvPr/>
        </p:nvSpPr>
        <p:spPr>
          <a:xfrm>
            <a:off x="-76200" y="152400"/>
            <a:ext cx="9448800" cy="609600"/>
          </a:xfrm>
          <a:prstGeom prst="rect">
            <a:avLst/>
          </a:prstGeom>
          <a:noFill/>
          <a:ln w="9525">
            <a:noFill/>
          </a:ln>
        </p:spPr>
        <p:txBody>
          <a:bodyPr anchor="b"/>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Arial" panose="020B0604020202020204" pitchFamily="34" charset="0"/>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sz="2800" b="1" i="1" u="none" strike="noStrike" kern="1200" cap="none" spc="0" normalizeH="0" baseline="0" noProof="0" dirty="0">
                <a:ln>
                  <a:noFill/>
                </a:ln>
                <a:solidFill>
                  <a:srgbClr val="000000"/>
                </a:solidFill>
                <a:effectLst/>
                <a:uLnTx/>
                <a:uFillTx/>
                <a:latin typeface="Times New Roman" panose="02020603050405020304" pitchFamily="18" charset="0"/>
              </a:rPr>
              <a:t>C1</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:Trong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số</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các</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lực</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ghi</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ở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các</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hình</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sau</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thì</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lực</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nào</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0000FF"/>
                </a:solidFill>
                <a:effectLst/>
                <a:uLnTx/>
                <a:uFillTx/>
                <a:latin typeface="Times New Roman" panose="02020603050405020304" pitchFamily="18" charset="0"/>
              </a:rPr>
              <a:t>là</a:t>
            </a:r>
            <a:r>
              <a:rPr kumimoji="0" sz="2800" b="1" i="1" u="none" strike="noStrike" kern="1200" cap="none" spc="0" normalizeH="0" baseline="0" noProof="0" dirty="0">
                <a:ln>
                  <a:noFill/>
                </a:ln>
                <a:solidFill>
                  <a:srgbClr val="0000FF"/>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FF0000"/>
                </a:solidFill>
                <a:effectLst/>
                <a:uLnTx/>
                <a:uFillTx/>
                <a:latin typeface="Times New Roman" panose="02020603050405020304" pitchFamily="18" charset="0"/>
              </a:rPr>
              <a:t>áp</a:t>
            </a:r>
            <a:r>
              <a:rPr kumimoji="0" sz="2800" b="1" i="1" u="none" strike="noStrike" kern="1200" cap="none" spc="0" normalizeH="0" baseline="0" noProof="0" dirty="0">
                <a:ln>
                  <a:noFill/>
                </a:ln>
                <a:solidFill>
                  <a:srgbClr val="FF0000"/>
                </a:solidFill>
                <a:effectLst/>
                <a:uLnTx/>
                <a:uFillTx/>
                <a:latin typeface="Times New Roman" panose="02020603050405020304" pitchFamily="18" charset="0"/>
              </a:rPr>
              <a:t> </a:t>
            </a:r>
            <a:r>
              <a:rPr kumimoji="0" sz="2800" b="1" i="1" u="none" strike="noStrike" kern="1200" cap="none" spc="0" normalizeH="0" baseline="0" noProof="0" dirty="0" err="1">
                <a:ln>
                  <a:noFill/>
                </a:ln>
                <a:solidFill>
                  <a:srgbClr val="FF0000"/>
                </a:solidFill>
                <a:effectLst/>
                <a:uLnTx/>
                <a:uFillTx/>
                <a:latin typeface="Times New Roman" panose="02020603050405020304" pitchFamily="18" charset="0"/>
              </a:rPr>
              <a:t>lực</a:t>
            </a:r>
            <a:r>
              <a:rPr kumimoji="0" lang="vi-VN" altLang="x-none" sz="2800" b="1" i="1" u="none" strike="noStrike" kern="1200" cap="none" spc="0" normalizeH="0" baseline="0" noProof="0" dirty="0">
                <a:ln>
                  <a:noFill/>
                </a:ln>
                <a:solidFill>
                  <a:srgbClr val="FF0000"/>
                </a:solidFill>
                <a:effectLst/>
                <a:uLnTx/>
                <a:uFillTx/>
                <a:latin typeface="Times New Roman" panose="02020603050405020304" pitchFamily="18" charset="0"/>
              </a:rPr>
              <a:t>?</a:t>
            </a:r>
          </a:p>
        </p:txBody>
      </p:sp>
      <p:sp>
        <p:nvSpPr>
          <p:cNvPr id="27" name="Text Box 64534"/>
          <p:cNvSpPr txBox="1"/>
          <p:nvPr/>
        </p:nvSpPr>
        <p:spPr>
          <a:xfrm>
            <a:off x="3009900" y="2046460"/>
            <a:ext cx="914400" cy="646331"/>
          </a:xfrm>
          <a:prstGeom prst="rect">
            <a:avLst/>
          </a:prstGeom>
          <a:noFill/>
          <a:ln w="9525">
            <a:noFill/>
          </a:ln>
        </p:spPr>
        <p:txBody>
          <a:bodyPr wrap="square">
            <a:spAutoFit/>
          </a:bodyPr>
          <a:lstStyle/>
          <a:p>
            <a:pPr marL="0" marR="0" lvl="0" indent="0" algn="l" defTabSz="914400" eaLnBrk="0" fontAlgn="base" latinLnBrk="0" hangingPunct="0">
              <a:lnSpc>
                <a:spcPct val="100000"/>
              </a:lnSpc>
              <a:spcBef>
                <a:spcPct val="0"/>
              </a:spcBef>
              <a:spcAft>
                <a:spcPct val="0"/>
              </a:spcAft>
              <a:buClrTx/>
              <a:buSzTx/>
              <a:buFontTx/>
              <a:buNone/>
              <a:defRPr/>
            </a:pPr>
            <a:r>
              <a:rPr kumimoji="0"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F</a:t>
            </a:r>
            <a:r>
              <a:rPr kumimoji="0" 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2</a:t>
            </a:r>
            <a:endParaRPr kumimoji="0" sz="3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endParaRPr>
          </a:p>
        </p:txBody>
      </p:sp>
      <p:sp>
        <p:nvSpPr>
          <p:cNvPr id="28" name="Straight Connector 27"/>
          <p:cNvSpPr/>
          <p:nvPr/>
        </p:nvSpPr>
        <p:spPr>
          <a:xfrm>
            <a:off x="1975338" y="4191000"/>
            <a:ext cx="281354" cy="0"/>
          </a:xfrm>
          <a:prstGeom prst="line">
            <a:avLst/>
          </a:prstGeom>
          <a:ln w="28575" cap="flat" cmpd="sng">
            <a:solidFill>
              <a:schemeClr val="tx1"/>
            </a:solidFill>
            <a:prstDash val="solid"/>
            <a:headEnd type="none" w="med" len="med"/>
            <a:tailEnd type="triangle" w="med" len="med"/>
          </a:ln>
        </p:spPr>
      </p:sp>
      <p:sp>
        <p:nvSpPr>
          <p:cNvPr id="29" name="Text Box 64534"/>
          <p:cNvSpPr txBox="1"/>
          <p:nvPr/>
        </p:nvSpPr>
        <p:spPr>
          <a:xfrm>
            <a:off x="1828800" y="4187777"/>
            <a:ext cx="838200" cy="646331"/>
          </a:xfrm>
          <a:prstGeom prst="rect">
            <a:avLst/>
          </a:prstGeom>
          <a:noFill/>
          <a:ln w="9525">
            <a:noFill/>
          </a:ln>
        </p:spPr>
        <p:txBody>
          <a:bodyPr wrap="square">
            <a:spAutoFit/>
          </a:bodyPr>
          <a:lstStyle/>
          <a:p>
            <a:pPr marL="0" marR="0" lvl="0" indent="0" algn="l" defTabSz="914400" eaLnBrk="0" fontAlgn="base" latinLnBrk="0" hangingPunct="0">
              <a:lnSpc>
                <a:spcPct val="100000"/>
              </a:lnSpc>
              <a:spcBef>
                <a:spcPct val="0"/>
              </a:spcBef>
              <a:spcAft>
                <a:spcPct val="0"/>
              </a:spcAft>
              <a:buClrTx/>
              <a:buSzTx/>
              <a:buFontTx/>
              <a:buNone/>
              <a:defRPr/>
            </a:pPr>
            <a:r>
              <a:rPr kumimoji="0"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F</a:t>
            </a:r>
            <a:r>
              <a:rPr kumimoji="0" 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 panose="020B0604020202020204" pitchFamily="34" charset="0"/>
              </a:rPr>
              <a:t>1</a:t>
            </a:r>
            <a:endParaRPr kumimoji="0" sz="3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endParaRPr>
          </a:p>
        </p:txBody>
      </p:sp>
      <p:sp>
        <p:nvSpPr>
          <p:cNvPr id="30" name="Straight Connector 29"/>
          <p:cNvSpPr/>
          <p:nvPr/>
        </p:nvSpPr>
        <p:spPr>
          <a:xfrm>
            <a:off x="3118338" y="2101850"/>
            <a:ext cx="281354" cy="0"/>
          </a:xfrm>
          <a:prstGeom prst="line">
            <a:avLst/>
          </a:prstGeom>
          <a:ln w="2857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circle(in)">
                                      <p:cBhvr>
                                        <p:cTn id="7" dur="2000"/>
                                        <p:tgtEl>
                                          <p:spTgt spid="70661"/>
                                        </p:tgtEl>
                                      </p:cBhvr>
                                    </p:animEffect>
                                  </p:childTnLst>
                                </p:cTn>
                              </p:par>
                              <p:par>
                                <p:cTn id="8" presetID="6"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0686"/>
                                        </p:tgtEl>
                                        <p:attrNameLst>
                                          <p:attrName>style.visibility</p:attrName>
                                        </p:attrNameLst>
                                      </p:cBhvr>
                                      <p:to>
                                        <p:strVal val="visible"/>
                                      </p:to>
                                    </p:set>
                                    <p:animEffect transition="in" filter="circle(in)">
                                      <p:cBhvr>
                                        <p:cTn id="18" dur="2000"/>
                                        <p:tgtEl>
                                          <p:spTgt spid="7068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2000"/>
                                        <p:tgtEl>
                                          <p:spTgt spid="27"/>
                                        </p:tgtEl>
                                      </p:cBhvr>
                                    </p:animEffect>
                                  </p:childTnLst>
                                </p:cTn>
                              </p:par>
                              <p:par>
                                <p:cTn id="27" presetID="6" presetClass="entr" presetSubtype="16" fill="hold" nodeType="withEffect">
                                  <p:stCondLst>
                                    <p:cond delay="0"/>
                                  </p:stCondLst>
                                  <p:childTnLst>
                                    <p:set>
                                      <p:cBhvr>
                                        <p:cTn id="28" dur="1" fill="hold">
                                          <p:stCondLst>
                                            <p:cond delay="0"/>
                                          </p:stCondLst>
                                        </p:cTn>
                                        <p:tgtEl>
                                          <p:spTgt spid="70662"/>
                                        </p:tgtEl>
                                        <p:attrNameLst>
                                          <p:attrName>style.visibility</p:attrName>
                                        </p:attrNameLst>
                                      </p:cBhvr>
                                      <p:to>
                                        <p:strVal val="visible"/>
                                      </p:to>
                                    </p:set>
                                    <p:animEffect transition="in" filter="circle(in)">
                                      <p:cBhvr>
                                        <p:cTn id="29" dur="2000"/>
                                        <p:tgtEl>
                                          <p:spTgt spid="7066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0663"/>
                                        </p:tgtEl>
                                        <p:attrNameLst>
                                          <p:attrName>style.visibility</p:attrName>
                                        </p:attrNameLst>
                                      </p:cBhvr>
                                      <p:to>
                                        <p:strVal val="visible"/>
                                      </p:to>
                                    </p:set>
                                    <p:animEffect transition="in" filter="circle(in)">
                                      <p:cBhvr>
                                        <p:cTn id="34" dur="2000"/>
                                        <p:tgtEl>
                                          <p:spTgt spid="70663"/>
                                        </p:tgtEl>
                                      </p:cBhvr>
                                    </p:animEffect>
                                  </p:childTnLst>
                                </p:cTn>
                              </p:par>
                              <p:par>
                                <p:cTn id="35" presetID="6" presetClass="entr" presetSubtype="16" fill="hold" nodeType="withEffect">
                                  <p:stCondLst>
                                    <p:cond delay="0"/>
                                  </p:stCondLst>
                                  <p:childTnLst>
                                    <p:set>
                                      <p:cBhvr>
                                        <p:cTn id="36" dur="1" fill="hold">
                                          <p:stCondLst>
                                            <p:cond delay="0"/>
                                          </p:stCondLst>
                                        </p:cTn>
                                        <p:tgtEl>
                                          <p:spTgt spid="70664"/>
                                        </p:tgtEl>
                                        <p:attrNameLst>
                                          <p:attrName>style.visibility</p:attrName>
                                        </p:attrNameLst>
                                      </p:cBhvr>
                                      <p:to>
                                        <p:strVal val="visible"/>
                                      </p:to>
                                    </p:set>
                                    <p:animEffect transition="in" filter="circle(in)">
                                      <p:cBhvr>
                                        <p:cTn id="37" dur="2000"/>
                                        <p:tgtEl>
                                          <p:spTgt spid="7066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0683"/>
                                        </p:tgtEl>
                                        <p:attrNameLst>
                                          <p:attrName>style.visibility</p:attrName>
                                        </p:attrNameLst>
                                      </p:cBhvr>
                                      <p:to>
                                        <p:strVal val="visible"/>
                                      </p:to>
                                    </p:set>
                                    <p:animEffect transition="in" filter="circle(in)">
                                      <p:cBhvr>
                                        <p:cTn id="42" dur="2000"/>
                                        <p:tgtEl>
                                          <p:spTgt spid="7068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0665"/>
                                        </p:tgtEl>
                                        <p:attrNameLst>
                                          <p:attrName>style.visibility</p:attrName>
                                        </p:attrNameLst>
                                      </p:cBhvr>
                                      <p:to>
                                        <p:strVal val="visible"/>
                                      </p:to>
                                    </p:set>
                                    <p:animEffect transition="in" filter="circle(in)">
                                      <p:cBhvr>
                                        <p:cTn id="47" dur="2000"/>
                                        <p:tgtEl>
                                          <p:spTgt spid="7066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0678"/>
                                        </p:tgtEl>
                                        <p:attrNameLst>
                                          <p:attrName>style.visibility</p:attrName>
                                        </p:attrNameLst>
                                      </p:cBhvr>
                                      <p:to>
                                        <p:strVal val="visible"/>
                                      </p:to>
                                    </p:set>
                                    <p:animEffect transition="in" filter="circle(in)">
                                      <p:cBhvr>
                                        <p:cTn id="52" dur="2000"/>
                                        <p:tgtEl>
                                          <p:spTgt spid="7067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70666"/>
                                        </p:tgtEl>
                                        <p:attrNameLst>
                                          <p:attrName>style.visibility</p:attrName>
                                        </p:attrNameLst>
                                      </p:cBhvr>
                                      <p:to>
                                        <p:strVal val="visible"/>
                                      </p:to>
                                    </p:set>
                                    <p:animEffect transition="in" filter="circle(in)">
                                      <p:cBhvr>
                                        <p:cTn id="57" dur="2000"/>
                                        <p:tgtEl>
                                          <p:spTgt spid="7066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70685"/>
                                        </p:tgtEl>
                                        <p:attrNameLst>
                                          <p:attrName>style.visibility</p:attrName>
                                        </p:attrNameLst>
                                      </p:cBhvr>
                                      <p:to>
                                        <p:strVal val="visible"/>
                                      </p:to>
                                    </p:set>
                                    <p:animEffect transition="in" filter="circle(in)">
                                      <p:cBhvr>
                                        <p:cTn id="62"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8" grpId="0"/>
      <p:bldP spid="70683" grpId="0"/>
      <p:bldP spid="70685" grpId="0"/>
      <p:bldP spid="7068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68612" descr="11137051-Bai-tap-Leo-Doc-(hinh-4)"/>
          <p:cNvPicPr>
            <a:picLocks noChangeAspect="1"/>
          </p:cNvPicPr>
          <p:nvPr/>
        </p:nvPicPr>
        <p:blipFill>
          <a:blip r:embed="rId2"/>
          <a:stretch>
            <a:fillRect/>
          </a:stretch>
        </p:blipFill>
        <p:spPr>
          <a:xfrm>
            <a:off x="0" y="1219200"/>
            <a:ext cx="4286250" cy="2867025"/>
          </a:xfrm>
          <a:prstGeom prst="rect">
            <a:avLst/>
          </a:prstGeom>
          <a:noFill/>
          <a:ln w="9525">
            <a:noFill/>
          </a:ln>
        </p:spPr>
      </p:pic>
      <p:pic>
        <p:nvPicPr>
          <p:cNvPr id="68617" name="Picture 68616" descr="Ky-thuat-len-xuong-doc_7"/>
          <p:cNvPicPr>
            <a:picLocks noChangeAspect="1"/>
          </p:cNvPicPr>
          <p:nvPr/>
        </p:nvPicPr>
        <p:blipFill>
          <a:blip r:embed="rId3"/>
          <a:stretch>
            <a:fillRect/>
          </a:stretch>
        </p:blipFill>
        <p:spPr>
          <a:xfrm>
            <a:off x="4572000" y="1143000"/>
            <a:ext cx="3733800" cy="3019425"/>
          </a:xfrm>
          <a:prstGeom prst="rect">
            <a:avLst/>
          </a:prstGeom>
          <a:noFill/>
          <a:ln w="9525">
            <a:noFill/>
          </a:ln>
        </p:spPr>
      </p:pic>
      <p:pic>
        <p:nvPicPr>
          <p:cNvPr id="68619" name="Picture 68618" descr="1241828044"/>
          <p:cNvPicPr>
            <a:picLocks noChangeAspect="1"/>
          </p:cNvPicPr>
          <p:nvPr/>
        </p:nvPicPr>
        <p:blipFill>
          <a:blip r:embed="rId4"/>
          <a:stretch>
            <a:fillRect/>
          </a:stretch>
        </p:blipFill>
        <p:spPr>
          <a:xfrm>
            <a:off x="0" y="4114800"/>
            <a:ext cx="4267200" cy="2447925"/>
          </a:xfrm>
          <a:prstGeom prst="rect">
            <a:avLst/>
          </a:prstGeom>
          <a:noFill/>
          <a:ln w="9525">
            <a:noFill/>
          </a:ln>
        </p:spPr>
      </p:pic>
      <p:pic>
        <p:nvPicPr>
          <p:cNvPr id="68623" name="Picture 68622" descr="leo-nui-1"/>
          <p:cNvPicPr>
            <a:picLocks noChangeAspect="1"/>
          </p:cNvPicPr>
          <p:nvPr/>
        </p:nvPicPr>
        <p:blipFill>
          <a:blip r:embed="rId5"/>
          <a:stretch>
            <a:fillRect/>
          </a:stretch>
        </p:blipFill>
        <p:spPr>
          <a:xfrm>
            <a:off x="4724400" y="3962400"/>
            <a:ext cx="3733800" cy="2514600"/>
          </a:xfrm>
          <a:prstGeom prst="rect">
            <a:avLst/>
          </a:prstGeom>
          <a:noFill/>
          <a:ln w="9525">
            <a:noFill/>
          </a:ln>
        </p:spPr>
      </p:pic>
      <p:sp>
        <p:nvSpPr>
          <p:cNvPr id="68624" name="Text Box 68623"/>
          <p:cNvSpPr txBox="1"/>
          <p:nvPr/>
        </p:nvSpPr>
        <p:spPr>
          <a:xfrm>
            <a:off x="1295400" y="228600"/>
            <a:ext cx="7848600" cy="822325"/>
          </a:xfrm>
          <a:prstGeom prst="rect">
            <a:avLst/>
          </a:prstGeom>
          <a:noFill/>
          <a:ln w="9525">
            <a:noFill/>
          </a:ln>
        </p:spPr>
        <p:txBody>
          <a:bodyPr>
            <a:spAutoFit/>
          </a:bodyPr>
          <a:lstStyle/>
          <a:p>
            <a:pPr>
              <a:spcBef>
                <a:spcPct val="50000"/>
              </a:spcBef>
            </a:pPr>
            <a:r>
              <a:rPr sz="2400" b="1" err="1">
                <a:solidFill>
                  <a:srgbClr val="0000CC"/>
                </a:solidFill>
                <a:latin typeface="Arial" panose="020B0604020202020204" pitchFamily="34" charset="0"/>
                <a:ea typeface="Arial" panose="020B0604020202020204" pitchFamily="34" charset="0"/>
              </a:rPr>
              <a:t>Trong những trường hợp dưới đây, trọng lượng của vật,  người</a:t>
            </a:r>
            <a:r>
              <a:rPr sz="1800" b="1">
                <a:solidFill>
                  <a:srgbClr val="0000CC"/>
                </a:solidFill>
                <a:latin typeface="Arial" panose="020B0604020202020204" pitchFamily="34" charset="0"/>
                <a:ea typeface="Arial" panose="020B0604020202020204" pitchFamily="34" charset="0"/>
              </a:rPr>
              <a:t> </a:t>
            </a:r>
            <a:r>
              <a:rPr sz="2400" b="1" err="1">
                <a:solidFill>
                  <a:srgbClr val="0000CC"/>
                </a:solidFill>
                <a:latin typeface="Arial" panose="020B0604020202020204" pitchFamily="34" charset="0"/>
                <a:ea typeface="Arial" panose="020B0604020202020204" pitchFamily="34" charset="0"/>
              </a:rPr>
              <a:t>có phải là áp lực không</a:t>
            </a:r>
            <a:r>
              <a:rPr sz="2400" b="1">
                <a:solidFill>
                  <a:srgbClr val="0000CC"/>
                </a:solidFill>
                <a:latin typeface="Arial" panose="020B0604020202020204" pitchFamily="34" charset="0"/>
                <a:ea typeface="Arial" panose="020B0604020202020204" pitchFamily="34" charset="0"/>
              </a:rPr>
              <a:t>?</a:t>
            </a:r>
          </a:p>
        </p:txBody>
      </p:sp>
      <p:pic>
        <p:nvPicPr>
          <p:cNvPr id="68625" name="Picture 68624" descr="138"/>
          <p:cNvPicPr>
            <a:picLocks noChangeAspect="1"/>
          </p:cNvPicPr>
          <p:nvPr/>
        </p:nvPicPr>
        <p:blipFill>
          <a:blip r:embed="rId6"/>
          <a:stretch>
            <a:fillRect/>
          </a:stretch>
        </p:blipFill>
        <p:spPr>
          <a:xfrm>
            <a:off x="304800" y="152400"/>
            <a:ext cx="914400" cy="1066800"/>
          </a:xfrm>
          <a:prstGeom prst="rect">
            <a:avLst/>
          </a:prstGeom>
          <a:noFill/>
          <a:ln w="9525">
            <a:noFill/>
          </a:ln>
        </p:spPr>
      </p:pic>
      <p:sp>
        <p:nvSpPr>
          <p:cNvPr id="68626" name="Straight Connector 68625"/>
          <p:cNvSpPr/>
          <p:nvPr/>
        </p:nvSpPr>
        <p:spPr>
          <a:xfrm>
            <a:off x="2362200" y="2819400"/>
            <a:ext cx="0" cy="1066800"/>
          </a:xfrm>
          <a:prstGeom prst="line">
            <a:avLst/>
          </a:prstGeom>
          <a:ln w="76200" cap="flat" cmpd="sng">
            <a:solidFill>
              <a:srgbClr val="FF0000"/>
            </a:solidFill>
            <a:prstDash val="solid"/>
            <a:headEnd type="none" w="med" len="med"/>
            <a:tailEnd type="triangle" w="med" len="med"/>
          </a:ln>
        </p:spPr>
      </p:sp>
      <p:sp>
        <p:nvSpPr>
          <p:cNvPr id="68627" name="Straight Connector 68626"/>
          <p:cNvSpPr/>
          <p:nvPr/>
        </p:nvSpPr>
        <p:spPr>
          <a:xfrm>
            <a:off x="6324600" y="5410200"/>
            <a:ext cx="0" cy="1066800"/>
          </a:xfrm>
          <a:prstGeom prst="line">
            <a:avLst/>
          </a:prstGeom>
          <a:ln w="76200" cap="flat" cmpd="sng">
            <a:solidFill>
              <a:srgbClr val="FF0000"/>
            </a:solidFill>
            <a:prstDash val="solid"/>
            <a:headEnd type="none" w="med" len="med"/>
            <a:tailEnd type="triangle" w="med" len="med"/>
          </a:ln>
        </p:spPr>
      </p:sp>
      <p:sp>
        <p:nvSpPr>
          <p:cNvPr id="68628" name="Straight Connector 68627"/>
          <p:cNvSpPr/>
          <p:nvPr/>
        </p:nvSpPr>
        <p:spPr>
          <a:xfrm>
            <a:off x="6629400" y="2209800"/>
            <a:ext cx="0" cy="1066800"/>
          </a:xfrm>
          <a:prstGeom prst="line">
            <a:avLst/>
          </a:prstGeom>
          <a:ln w="76200" cap="flat" cmpd="sng">
            <a:solidFill>
              <a:srgbClr val="0000FF"/>
            </a:solidFill>
            <a:prstDash val="solid"/>
            <a:headEnd type="none" w="med" len="med"/>
            <a:tailEnd type="triangle" w="med" len="med"/>
          </a:ln>
        </p:spPr>
      </p:sp>
      <p:sp>
        <p:nvSpPr>
          <p:cNvPr id="68629" name="Straight Connector 68628"/>
          <p:cNvSpPr/>
          <p:nvPr/>
        </p:nvSpPr>
        <p:spPr>
          <a:xfrm>
            <a:off x="1905000" y="5257800"/>
            <a:ext cx="0" cy="1066800"/>
          </a:xfrm>
          <a:prstGeom prst="line">
            <a:avLst/>
          </a:prstGeom>
          <a:ln w="76200" cap="flat" cmpd="sng">
            <a:solidFill>
              <a:srgbClr val="0000FF"/>
            </a:solidFill>
            <a:prstDash val="solid"/>
            <a:headEnd type="none" w="med" len="med"/>
            <a:tailEnd type="triangle" w="med" len="med"/>
          </a:ln>
        </p:spPr>
      </p:sp>
      <p:sp>
        <p:nvSpPr>
          <p:cNvPr id="12" name="Text Box 64534"/>
          <p:cNvSpPr txBox="1"/>
          <p:nvPr/>
        </p:nvSpPr>
        <p:spPr>
          <a:xfrm>
            <a:off x="5715000" y="5943600"/>
            <a:ext cx="457200" cy="641350"/>
          </a:xfrm>
          <a:prstGeom prst="rect">
            <a:avLst/>
          </a:prstGeom>
          <a:noFill/>
          <a:ln w="9525">
            <a:noFill/>
          </a:ln>
        </p:spPr>
        <p:txBody>
          <a:bodyPr>
            <a:spAutoFit/>
          </a:bodyPr>
          <a:lstStyle/>
          <a:p>
            <a:pPr eaLnBrk="0" hangingPunct="0"/>
            <a:r>
              <a:rPr sz="3600" dirty="0">
                <a:latin typeface="Times New Roman" panose="02020603050405020304" pitchFamily="18" charset="0"/>
                <a:ea typeface="Arial" panose="020B0604020202020204" pitchFamily="34" charset="0"/>
              </a:rPr>
              <a:t>F</a:t>
            </a:r>
            <a:endParaRPr sz="3600" b="1" dirty="0">
              <a:latin typeface="Times New Roman" panose="02020603050405020304" pitchFamily="18" charset="0"/>
              <a:ea typeface="Arial" panose="020B0604020202020204" pitchFamily="34" charset="0"/>
            </a:endParaRPr>
          </a:p>
        </p:txBody>
      </p:sp>
      <p:sp>
        <p:nvSpPr>
          <p:cNvPr id="13" name="Straight Connector 12"/>
          <p:cNvSpPr/>
          <p:nvPr/>
        </p:nvSpPr>
        <p:spPr>
          <a:xfrm>
            <a:off x="5785338" y="6019800"/>
            <a:ext cx="281354" cy="0"/>
          </a:xfrm>
          <a:prstGeom prst="line">
            <a:avLst/>
          </a:prstGeom>
          <a:ln w="28575" cap="flat" cmpd="sng">
            <a:solidFill>
              <a:schemeClr val="tx1"/>
            </a:solidFill>
            <a:prstDash val="solid"/>
            <a:headEnd type="none" w="med" len="med"/>
            <a:tailEnd type="triangle" w="med" len="med"/>
          </a:ln>
        </p:spPr>
      </p:sp>
      <p:sp>
        <p:nvSpPr>
          <p:cNvPr id="14" name="Text Box 64534"/>
          <p:cNvSpPr txBox="1"/>
          <p:nvPr/>
        </p:nvSpPr>
        <p:spPr>
          <a:xfrm>
            <a:off x="1524000" y="6096000"/>
            <a:ext cx="457200" cy="641350"/>
          </a:xfrm>
          <a:prstGeom prst="rect">
            <a:avLst/>
          </a:prstGeom>
          <a:noFill/>
          <a:ln w="9525">
            <a:noFill/>
          </a:ln>
        </p:spPr>
        <p:txBody>
          <a:bodyPr>
            <a:spAutoFit/>
          </a:bodyPr>
          <a:lstStyle/>
          <a:p>
            <a:pPr eaLnBrk="0" hangingPunct="0"/>
            <a:r>
              <a:rPr sz="3600" dirty="0">
                <a:latin typeface="Times New Roman" panose="02020603050405020304" pitchFamily="18" charset="0"/>
                <a:ea typeface="Arial" panose="020B0604020202020204" pitchFamily="34" charset="0"/>
              </a:rPr>
              <a:t>F</a:t>
            </a:r>
            <a:endParaRPr sz="3600" b="1" dirty="0">
              <a:latin typeface="Times New Roman" panose="02020603050405020304" pitchFamily="18" charset="0"/>
              <a:ea typeface="Arial" panose="020B0604020202020204" pitchFamily="34" charset="0"/>
            </a:endParaRPr>
          </a:p>
        </p:txBody>
      </p:sp>
      <p:sp>
        <p:nvSpPr>
          <p:cNvPr id="15" name="Straight Connector 14"/>
          <p:cNvSpPr/>
          <p:nvPr/>
        </p:nvSpPr>
        <p:spPr>
          <a:xfrm>
            <a:off x="1594338" y="6172200"/>
            <a:ext cx="281354" cy="0"/>
          </a:xfrm>
          <a:prstGeom prst="line">
            <a:avLst/>
          </a:prstGeom>
          <a:ln w="28575" cap="flat" cmpd="sng">
            <a:solidFill>
              <a:schemeClr val="tx1"/>
            </a:solidFill>
            <a:prstDash val="solid"/>
            <a:headEnd type="none" w="med" len="med"/>
            <a:tailEnd type="triangle" w="med" len="med"/>
          </a:ln>
        </p:spPr>
      </p:sp>
      <p:sp>
        <p:nvSpPr>
          <p:cNvPr id="16" name="Text Box 64534"/>
          <p:cNvSpPr txBox="1"/>
          <p:nvPr/>
        </p:nvSpPr>
        <p:spPr>
          <a:xfrm>
            <a:off x="6400800" y="3124200"/>
            <a:ext cx="457200" cy="641350"/>
          </a:xfrm>
          <a:prstGeom prst="rect">
            <a:avLst/>
          </a:prstGeom>
          <a:noFill/>
          <a:ln w="9525">
            <a:noFill/>
          </a:ln>
        </p:spPr>
        <p:txBody>
          <a:bodyPr>
            <a:spAutoFit/>
          </a:bodyPr>
          <a:lstStyle/>
          <a:p>
            <a:pPr eaLnBrk="0" hangingPunct="0"/>
            <a:r>
              <a:rPr sz="3600" dirty="0">
                <a:latin typeface="Times New Roman" panose="02020603050405020304" pitchFamily="18" charset="0"/>
                <a:ea typeface="Arial" panose="020B0604020202020204" pitchFamily="34" charset="0"/>
              </a:rPr>
              <a:t>F</a:t>
            </a:r>
            <a:endParaRPr sz="3600" b="1" dirty="0">
              <a:latin typeface="Times New Roman" panose="02020603050405020304" pitchFamily="18" charset="0"/>
              <a:ea typeface="Arial" panose="020B0604020202020204" pitchFamily="34" charset="0"/>
            </a:endParaRPr>
          </a:p>
        </p:txBody>
      </p:sp>
      <p:sp>
        <p:nvSpPr>
          <p:cNvPr id="17" name="Straight Connector 16"/>
          <p:cNvSpPr/>
          <p:nvPr/>
        </p:nvSpPr>
        <p:spPr>
          <a:xfrm>
            <a:off x="6471138" y="3200400"/>
            <a:ext cx="281354" cy="0"/>
          </a:xfrm>
          <a:prstGeom prst="line">
            <a:avLst/>
          </a:prstGeom>
          <a:ln w="28575" cap="flat" cmpd="sng">
            <a:solidFill>
              <a:schemeClr val="tx1"/>
            </a:solidFill>
            <a:prstDash val="solid"/>
            <a:headEnd type="none" w="med" len="med"/>
            <a:tailEnd type="triangle" w="med" len="med"/>
          </a:ln>
        </p:spPr>
      </p:sp>
      <p:sp>
        <p:nvSpPr>
          <p:cNvPr id="18" name="Text Box 64534"/>
          <p:cNvSpPr txBox="1"/>
          <p:nvPr/>
        </p:nvSpPr>
        <p:spPr>
          <a:xfrm>
            <a:off x="1676400" y="3276600"/>
            <a:ext cx="457200" cy="641350"/>
          </a:xfrm>
          <a:prstGeom prst="rect">
            <a:avLst/>
          </a:prstGeom>
          <a:noFill/>
          <a:ln w="9525">
            <a:noFill/>
          </a:ln>
        </p:spPr>
        <p:txBody>
          <a:bodyPr>
            <a:spAutoFit/>
          </a:bodyPr>
          <a:lstStyle/>
          <a:p>
            <a:pPr eaLnBrk="0" hangingPunct="0"/>
            <a:r>
              <a:rPr sz="3600" dirty="0">
                <a:latin typeface="Times New Roman" panose="02020603050405020304" pitchFamily="18" charset="0"/>
                <a:ea typeface="Arial" panose="020B0604020202020204" pitchFamily="34" charset="0"/>
              </a:rPr>
              <a:t>F</a:t>
            </a:r>
            <a:endParaRPr sz="3600" b="1" dirty="0">
              <a:latin typeface="Times New Roman" panose="02020603050405020304" pitchFamily="18" charset="0"/>
              <a:ea typeface="Arial" panose="020B0604020202020204" pitchFamily="34" charset="0"/>
            </a:endParaRPr>
          </a:p>
        </p:txBody>
      </p:sp>
      <p:sp>
        <p:nvSpPr>
          <p:cNvPr id="19" name="Straight Connector 18"/>
          <p:cNvSpPr/>
          <p:nvPr/>
        </p:nvSpPr>
        <p:spPr>
          <a:xfrm>
            <a:off x="1746738" y="3352800"/>
            <a:ext cx="281354" cy="0"/>
          </a:xfrm>
          <a:prstGeom prst="line">
            <a:avLst/>
          </a:prstGeom>
          <a:ln w="2857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8619"/>
                                        </p:tgtEl>
                                        <p:attrNameLst>
                                          <p:attrName>style.visibility</p:attrName>
                                        </p:attrNameLst>
                                      </p:cBhvr>
                                      <p:to>
                                        <p:strVal val="visible"/>
                                      </p:to>
                                    </p:set>
                                    <p:anim calcmode="lin" valueType="num">
                                      <p:cBhvr>
                                        <p:cTn id="12" dur="500" fill="hold"/>
                                        <p:tgtEl>
                                          <p:spTgt spid="68619"/>
                                        </p:tgtEl>
                                        <p:attrNameLst>
                                          <p:attrName>ppt_w</p:attrName>
                                        </p:attrNameLst>
                                      </p:cBhvr>
                                      <p:tavLst>
                                        <p:tav tm="0">
                                          <p:val>
                                            <p:fltVal val="0"/>
                                          </p:val>
                                        </p:tav>
                                        <p:tav tm="100000">
                                          <p:val>
                                            <p:strVal val="#ppt_w"/>
                                          </p:val>
                                        </p:tav>
                                      </p:tavLst>
                                    </p:anim>
                                    <p:anim calcmode="lin" valueType="num">
                                      <p:cBhvr>
                                        <p:cTn id="13" dur="500" fill="hold"/>
                                        <p:tgtEl>
                                          <p:spTgt spid="6861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8617"/>
                                        </p:tgtEl>
                                        <p:attrNameLst>
                                          <p:attrName>style.visibility</p:attrName>
                                        </p:attrNameLst>
                                      </p:cBhvr>
                                      <p:to>
                                        <p:strVal val="visible"/>
                                      </p:to>
                                    </p:set>
                                    <p:anim calcmode="lin" valueType="num">
                                      <p:cBhvr>
                                        <p:cTn id="17" dur="500" fill="hold"/>
                                        <p:tgtEl>
                                          <p:spTgt spid="68617"/>
                                        </p:tgtEl>
                                        <p:attrNameLst>
                                          <p:attrName>ppt_w</p:attrName>
                                        </p:attrNameLst>
                                      </p:cBhvr>
                                      <p:tavLst>
                                        <p:tav tm="0">
                                          <p:val>
                                            <p:fltVal val="0"/>
                                          </p:val>
                                        </p:tav>
                                        <p:tav tm="100000">
                                          <p:val>
                                            <p:strVal val="#ppt_w"/>
                                          </p:val>
                                        </p:tav>
                                      </p:tavLst>
                                    </p:anim>
                                    <p:anim calcmode="lin" valueType="num">
                                      <p:cBhvr>
                                        <p:cTn id="18" dur="500" fill="hold"/>
                                        <p:tgtEl>
                                          <p:spTgt spid="68617"/>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8623"/>
                                        </p:tgtEl>
                                        <p:attrNameLst>
                                          <p:attrName>style.visibility</p:attrName>
                                        </p:attrNameLst>
                                      </p:cBhvr>
                                      <p:to>
                                        <p:strVal val="visible"/>
                                      </p:to>
                                    </p:set>
                                    <p:anim calcmode="lin" valueType="num">
                                      <p:cBhvr>
                                        <p:cTn id="22" dur="500" fill="hold"/>
                                        <p:tgtEl>
                                          <p:spTgt spid="68623"/>
                                        </p:tgtEl>
                                        <p:attrNameLst>
                                          <p:attrName>ppt_w</p:attrName>
                                        </p:attrNameLst>
                                      </p:cBhvr>
                                      <p:tavLst>
                                        <p:tav tm="0">
                                          <p:val>
                                            <p:fltVal val="0"/>
                                          </p:val>
                                        </p:tav>
                                        <p:tav tm="100000">
                                          <p:val>
                                            <p:strVal val="#ppt_w"/>
                                          </p:val>
                                        </p:tav>
                                      </p:tavLst>
                                    </p:anim>
                                    <p:anim calcmode="lin" valueType="num">
                                      <p:cBhvr>
                                        <p:cTn id="23" dur="500" fill="hold"/>
                                        <p:tgtEl>
                                          <p:spTgt spid="6862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68625"/>
                                        </p:tgtEl>
                                        <p:attrNameLst>
                                          <p:attrName>style.visibility</p:attrName>
                                        </p:attrNameLst>
                                      </p:cBhvr>
                                      <p:to>
                                        <p:strVal val="visible"/>
                                      </p:to>
                                    </p:set>
                                    <p:animEffect transition="in" filter="fade">
                                      <p:cBhvr>
                                        <p:cTn id="28" dur="500"/>
                                        <p:tgtEl>
                                          <p:spTgt spid="68625"/>
                                        </p:tgtEl>
                                      </p:cBhvr>
                                    </p:animEffect>
                                    <p:anim calcmode="lin" valueType="num">
                                      <p:cBhvr>
                                        <p:cTn id="29" dur="500" fill="hold"/>
                                        <p:tgtEl>
                                          <p:spTgt spid="68625"/>
                                        </p:tgtEl>
                                        <p:attrNameLst>
                                          <p:attrName>style.rotation</p:attrName>
                                        </p:attrNameLst>
                                      </p:cBhvr>
                                      <p:tavLst>
                                        <p:tav tm="0">
                                          <p:val>
                                            <p:fltVal val="720"/>
                                          </p:val>
                                        </p:tav>
                                        <p:tav tm="100000">
                                          <p:val>
                                            <p:fltVal val="0"/>
                                          </p:val>
                                        </p:tav>
                                      </p:tavLst>
                                    </p:anim>
                                    <p:anim calcmode="lin" valueType="num">
                                      <p:cBhvr>
                                        <p:cTn id="30" dur="500" fill="hold"/>
                                        <p:tgtEl>
                                          <p:spTgt spid="68625"/>
                                        </p:tgtEl>
                                        <p:attrNameLst>
                                          <p:attrName>ppt_h</p:attrName>
                                        </p:attrNameLst>
                                      </p:cBhvr>
                                      <p:tavLst>
                                        <p:tav tm="0">
                                          <p:val>
                                            <p:fltVal val="0"/>
                                          </p:val>
                                        </p:tav>
                                        <p:tav tm="100000">
                                          <p:val>
                                            <p:strVal val="#ppt_h"/>
                                          </p:val>
                                        </p:tav>
                                      </p:tavLst>
                                    </p:anim>
                                    <p:anim calcmode="lin" valueType="num">
                                      <p:cBhvr>
                                        <p:cTn id="31" dur="500" fill="hold"/>
                                        <p:tgtEl>
                                          <p:spTgt spid="68625"/>
                                        </p:tgtEl>
                                        <p:attrNameLst>
                                          <p:attrName>ppt_w</p:attrName>
                                        </p:attrNameLst>
                                      </p:cBhvr>
                                      <p:tavLst>
                                        <p:tav tm="0">
                                          <p:val>
                                            <p:fltVal val="0"/>
                                          </p:val>
                                        </p:tav>
                                        <p:tav tm="100000">
                                          <p:val>
                                            <p:strVal val="#ppt_w"/>
                                          </p:val>
                                        </p:tav>
                                      </p:tavLst>
                                    </p:anim>
                                  </p:childTnLst>
                                </p:cTn>
                              </p:par>
                            </p:childTnLst>
                          </p:cTn>
                        </p:par>
                        <p:par>
                          <p:cTn id="32" fill="hold">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68624"/>
                                        </p:tgtEl>
                                        <p:attrNameLst>
                                          <p:attrName>style.visibility</p:attrName>
                                        </p:attrNameLst>
                                      </p:cBhvr>
                                      <p:to>
                                        <p:strVal val="visible"/>
                                      </p:to>
                                    </p:set>
                                    <p:anim calcmode="discrete" valueType="clr">
                                      <p:cBhvr override="childStyle">
                                        <p:cTn id="35" dur="80"/>
                                        <p:tgtEl>
                                          <p:spTgt spid="6862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8624"/>
                                        </p:tgtEl>
                                        <p:attrNameLst>
                                          <p:attrName>fillcolor</p:attrName>
                                        </p:attrNameLst>
                                      </p:cBhvr>
                                      <p:tavLst>
                                        <p:tav tm="0">
                                          <p:val>
                                            <p:clrVal>
                                              <a:schemeClr val="accent2"/>
                                            </p:clrVal>
                                          </p:val>
                                        </p:tav>
                                        <p:tav tm="50000">
                                          <p:val>
                                            <p:clrVal>
                                              <a:schemeClr val="hlink"/>
                                            </p:clrVal>
                                          </p:val>
                                        </p:tav>
                                      </p:tavLst>
                                    </p:anim>
                                    <p:set>
                                      <p:cBhvr>
                                        <p:cTn id="37" dur="80"/>
                                        <p:tgtEl>
                                          <p:spTgt spid="6862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8626"/>
                                        </p:tgtEl>
                                        <p:attrNameLst>
                                          <p:attrName>style.visibility</p:attrName>
                                        </p:attrNameLst>
                                      </p:cBhvr>
                                      <p:to>
                                        <p:strVal val="visible"/>
                                      </p:to>
                                    </p:set>
                                    <p:animEffect transition="in" filter="wipe(up)">
                                      <p:cBhvr>
                                        <p:cTn id="42" dur="500"/>
                                        <p:tgtEl>
                                          <p:spTgt spid="68626"/>
                                        </p:tgtEl>
                                      </p:cBhvr>
                                    </p:animEffect>
                                  </p:childTnLst>
                                </p:cTn>
                              </p:par>
                              <p:par>
                                <p:cTn id="43" presetID="16" presetClass="entr" presetSubtype="2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8628"/>
                                        </p:tgtEl>
                                        <p:attrNameLst>
                                          <p:attrName>style.visibility</p:attrName>
                                        </p:attrNameLst>
                                      </p:cBhvr>
                                      <p:to>
                                        <p:strVal val="visible"/>
                                      </p:to>
                                    </p:set>
                                    <p:animEffect transition="in" filter="wipe(up)">
                                      <p:cBhvr>
                                        <p:cTn id="53" dur="500"/>
                                        <p:tgtEl>
                                          <p:spTgt spid="68628"/>
                                        </p:tgtEl>
                                      </p:cBhvr>
                                    </p:animEffect>
                                  </p:childTnLst>
                                </p:cTn>
                              </p:par>
                              <p:par>
                                <p:cTn id="54" presetID="16" presetClass="entr" presetSubtype="21"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8629"/>
                                        </p:tgtEl>
                                        <p:attrNameLst>
                                          <p:attrName>style.visibility</p:attrName>
                                        </p:attrNameLst>
                                      </p:cBhvr>
                                      <p:to>
                                        <p:strVal val="visible"/>
                                      </p:to>
                                    </p:set>
                                    <p:animEffect transition="in" filter="wipe(up)">
                                      <p:cBhvr>
                                        <p:cTn id="64" dur="500"/>
                                        <p:tgtEl>
                                          <p:spTgt spid="68629"/>
                                        </p:tgtEl>
                                      </p:cBhvr>
                                    </p:animEffect>
                                  </p:childTnLst>
                                </p:cTn>
                              </p:par>
                              <p:par>
                                <p:cTn id="65" presetID="16" presetClass="entr" presetSubtype="21"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68627"/>
                                        </p:tgtEl>
                                        <p:attrNameLst>
                                          <p:attrName>style.visibility</p:attrName>
                                        </p:attrNameLst>
                                      </p:cBhvr>
                                      <p:to>
                                        <p:strVal val="visible"/>
                                      </p:to>
                                    </p:set>
                                    <p:animEffect transition="in" filter="wipe(up)">
                                      <p:cBhvr>
                                        <p:cTn id="75" dur="500"/>
                                        <p:tgtEl>
                                          <p:spTgt spid="68627"/>
                                        </p:tgtEl>
                                      </p:cBhvr>
                                    </p:animEffect>
                                  </p:childTnLst>
                                </p:cTn>
                              </p:par>
                              <p:par>
                                <p:cTn id="76" presetID="16" presetClass="entr" presetSubtype="21"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arn(inVertical)">
                                      <p:cBhvr>
                                        <p:cTn id="78" dur="500"/>
                                        <p:tgtEl>
                                          <p:spTgt spid="1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arn(inVertical)">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Large confetti"/>
          <p:cNvSpPr>
            <a:spLocks noChangeArrowheads="1"/>
          </p:cNvSpPr>
          <p:nvPr/>
        </p:nvSpPr>
        <p:spPr bwMode="auto">
          <a:xfrm>
            <a:off x="0" y="4953000"/>
            <a:ext cx="9144000" cy="1905000"/>
          </a:xfrm>
          <a:prstGeom prst="rect">
            <a:avLst/>
          </a:prstGeom>
          <a:blipFill dpi="0" rotWithShape="0">
            <a:blip r:embed="rId2"/>
            <a:srcRect/>
            <a:tile tx="0" ty="0" sx="100000" sy="100000" flip="none" algn="tl"/>
          </a:blipFill>
          <a:ln w="9525">
            <a:solidFill>
              <a:schemeClr val="bg1"/>
            </a:solidFill>
            <a:miter lim="800000"/>
          </a:ln>
        </p:spPr>
        <p:txBody>
          <a:bodyPr wrap="none" anchor="ctr">
            <a:spAutoFit/>
          </a:bodyPr>
          <a:lstStyle/>
          <a:p>
            <a:pPr algn="ctr">
              <a:spcBef>
                <a:spcPct val="50000"/>
              </a:spcBef>
            </a:pPr>
            <a:endParaRPr lang="en-US" altLang="en-US" sz="2400">
              <a:solidFill>
                <a:srgbClr val="FF0000"/>
              </a:solidFill>
              <a:latin typeface=".VnTimeH" panose="020B7200000000000000" pitchFamily="34" charset="0"/>
            </a:endParaRPr>
          </a:p>
        </p:txBody>
      </p:sp>
      <p:sp>
        <p:nvSpPr>
          <p:cNvPr id="333828" name="Rectangle 4"/>
          <p:cNvSpPr>
            <a:spLocks noChangeArrowheads="1"/>
          </p:cNvSpPr>
          <p:nvPr/>
        </p:nvSpPr>
        <p:spPr bwMode="auto">
          <a:xfrm>
            <a:off x="66234" y="3821576"/>
            <a:ext cx="2905566" cy="1143000"/>
          </a:xfrm>
          <a:prstGeom prst="rect">
            <a:avLst/>
          </a:prstGeom>
          <a:solidFill>
            <a:srgbClr val="FF9966"/>
          </a:solidFill>
          <a:ln w="12700">
            <a:solidFill>
              <a:schemeClr val="tx1"/>
            </a:solidFill>
            <a:miter lim="800000"/>
          </a:ln>
        </p:spPr>
        <p:txBody>
          <a:bodyPr wrap="square" anchor="ctr">
            <a:spAutoFit/>
          </a:bodyPr>
          <a:lstStyle/>
          <a:p>
            <a:endParaRPr lang="en-US" altLang="en-US">
              <a:solidFill>
                <a:srgbClr val="000000"/>
              </a:solidFill>
              <a:latin typeface="Times New Roman" panose="02020603050405020304" pitchFamily="18" charset="0"/>
            </a:endParaRPr>
          </a:p>
        </p:txBody>
      </p:sp>
      <p:grpSp>
        <p:nvGrpSpPr>
          <p:cNvPr id="2" name="Group 5"/>
          <p:cNvGrpSpPr/>
          <p:nvPr/>
        </p:nvGrpSpPr>
        <p:grpSpPr bwMode="auto">
          <a:xfrm>
            <a:off x="4038600" y="2712925"/>
            <a:ext cx="2844018" cy="2286000"/>
            <a:chOff x="3504" y="1680"/>
            <a:chExt cx="2112" cy="1440"/>
          </a:xfrm>
        </p:grpSpPr>
        <p:sp>
          <p:nvSpPr>
            <p:cNvPr id="15371" name="Rectangle 6"/>
            <p:cNvSpPr>
              <a:spLocks noChangeArrowheads="1"/>
            </p:cNvSpPr>
            <p:nvPr/>
          </p:nvSpPr>
          <p:spPr bwMode="auto">
            <a:xfrm>
              <a:off x="3504" y="2400"/>
              <a:ext cx="2112" cy="720"/>
            </a:xfrm>
            <a:prstGeom prst="rect">
              <a:avLst/>
            </a:prstGeom>
            <a:solidFill>
              <a:srgbClr val="FF9966"/>
            </a:solidFill>
            <a:ln w="12700">
              <a:solidFill>
                <a:schemeClr val="tx1"/>
              </a:solidFill>
              <a:miter lim="800000"/>
            </a:ln>
          </p:spPr>
          <p:txBody>
            <a:bodyPr anchor="ctr">
              <a:spAutoFit/>
            </a:bodyPr>
            <a:lstStyle/>
            <a:p>
              <a:endParaRPr lang="en-US" altLang="en-US">
                <a:solidFill>
                  <a:srgbClr val="000000"/>
                </a:solidFill>
                <a:latin typeface="Times New Roman" panose="02020603050405020304" pitchFamily="18" charset="0"/>
              </a:endParaRPr>
            </a:p>
          </p:txBody>
        </p:sp>
        <p:sp>
          <p:nvSpPr>
            <p:cNvPr id="15372" name="Rectangle 7"/>
            <p:cNvSpPr>
              <a:spLocks noChangeArrowheads="1"/>
            </p:cNvSpPr>
            <p:nvPr/>
          </p:nvSpPr>
          <p:spPr bwMode="auto">
            <a:xfrm>
              <a:off x="3504" y="1680"/>
              <a:ext cx="2112" cy="720"/>
            </a:xfrm>
            <a:prstGeom prst="rect">
              <a:avLst/>
            </a:prstGeom>
            <a:solidFill>
              <a:srgbClr val="FF9966"/>
            </a:solidFill>
            <a:ln w="12700">
              <a:solidFill>
                <a:schemeClr val="tx1"/>
              </a:solidFill>
              <a:miter lim="800000"/>
            </a:ln>
          </p:spPr>
          <p:txBody>
            <a:bodyPr anchor="ctr">
              <a:spAutoFit/>
            </a:bodyPr>
            <a:lstStyle/>
            <a:p>
              <a:endParaRPr lang="en-US" altLang="en-US">
                <a:solidFill>
                  <a:srgbClr val="000000"/>
                </a:solidFill>
                <a:latin typeface="Times New Roman" panose="02020603050405020304" pitchFamily="18" charset="0"/>
              </a:endParaRPr>
            </a:p>
          </p:txBody>
        </p:sp>
      </p:grpSp>
      <p:sp>
        <p:nvSpPr>
          <p:cNvPr id="8" name="Text Box 70685"/>
          <p:cNvSpPr txBox="1"/>
          <p:nvPr/>
        </p:nvSpPr>
        <p:spPr>
          <a:xfrm>
            <a:off x="5164111" y="1835762"/>
            <a:ext cx="813582" cy="584775"/>
          </a:xfrm>
          <a:prstGeom prst="rect">
            <a:avLst/>
          </a:prstGeom>
          <a:noFill/>
          <a:ln w="9525">
            <a:noFill/>
          </a:ln>
        </p:spPr>
        <p:txBody>
          <a:bodyPr wrap="square">
            <a:spAutoFit/>
          </a:bodyPr>
          <a:lstStyle/>
          <a:p>
            <a:pPr>
              <a:spcBef>
                <a:spcPct val="50000"/>
              </a:spcBef>
              <a:defRPr/>
            </a:pPr>
            <a:r>
              <a:rPr lang="vi-VN" sz="3200" b="1" i="1" dirty="0" smtClean="0">
                <a:solidFill>
                  <a:srgbClr val="000000"/>
                </a:solidFill>
                <a:ea typeface="Arial" panose="020B0604020202020204" pitchFamily="34" charset="0"/>
              </a:rPr>
              <a:t>(2)</a:t>
            </a:r>
            <a:endParaRPr sz="3200" b="1" dirty="0">
              <a:solidFill>
                <a:srgbClr val="000000"/>
              </a:solidFill>
              <a:ea typeface="Arial" panose="020B0604020202020204" pitchFamily="34" charset="0"/>
            </a:endParaRPr>
          </a:p>
        </p:txBody>
      </p:sp>
      <p:sp>
        <p:nvSpPr>
          <p:cNvPr id="9" name="Text Box 70685"/>
          <p:cNvSpPr txBox="1"/>
          <p:nvPr/>
        </p:nvSpPr>
        <p:spPr>
          <a:xfrm>
            <a:off x="1351668" y="3239688"/>
            <a:ext cx="781932" cy="584775"/>
          </a:xfrm>
          <a:prstGeom prst="rect">
            <a:avLst/>
          </a:prstGeom>
          <a:noFill/>
          <a:ln w="9525">
            <a:noFill/>
          </a:ln>
        </p:spPr>
        <p:txBody>
          <a:bodyPr wrap="square">
            <a:spAutoFit/>
          </a:bodyPr>
          <a:lstStyle/>
          <a:p>
            <a:pPr>
              <a:spcBef>
                <a:spcPct val="50000"/>
              </a:spcBef>
              <a:defRPr/>
            </a:pPr>
            <a:r>
              <a:rPr lang="vi-VN" sz="3200" b="1" i="1" dirty="0" smtClean="0">
                <a:solidFill>
                  <a:srgbClr val="000000"/>
                </a:solidFill>
                <a:ea typeface="Arial" panose="020B0604020202020204" pitchFamily="34" charset="0"/>
              </a:rPr>
              <a:t>(1)</a:t>
            </a:r>
            <a:endParaRPr sz="3200" b="1" dirty="0">
              <a:solidFill>
                <a:srgbClr val="000000"/>
              </a:solidFill>
              <a:ea typeface="Arial" panose="020B0604020202020204" pitchFamily="34" charset="0"/>
            </a:endParaRPr>
          </a:p>
        </p:txBody>
      </p:sp>
      <p:sp>
        <p:nvSpPr>
          <p:cNvPr id="10" name="Text Box 21"/>
          <p:cNvSpPr txBox="1">
            <a:spLocks noChangeArrowheads="1"/>
          </p:cNvSpPr>
          <p:nvPr/>
        </p:nvSpPr>
        <p:spPr bwMode="auto">
          <a:xfrm>
            <a:off x="1981199" y="3792519"/>
            <a:ext cx="1313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gn="ctr">
              <a:spcBef>
                <a:spcPct val="50000"/>
              </a:spcBef>
            </a:pPr>
            <a:r>
              <a:rPr lang="vi-VN" altLang="en-US" sz="3200" b="1" dirty="0" smtClean="0">
                <a:solidFill>
                  <a:srgbClr val="000000"/>
                </a:solidFill>
                <a:latin typeface="Times New Roman" panose="02020603050405020304" pitchFamily="18" charset="0"/>
              </a:rPr>
              <a:t>F</a:t>
            </a:r>
            <a:r>
              <a:rPr lang="en-US" altLang="en-US" sz="3200" b="1" baseline="-25000" dirty="0" smtClean="0">
                <a:solidFill>
                  <a:srgbClr val="000000"/>
                </a:solidFill>
                <a:latin typeface="Times New Roman" panose="02020603050405020304" pitchFamily="18" charset="0"/>
              </a:rPr>
              <a:t>1</a:t>
            </a:r>
            <a:endParaRPr lang="en-US" altLang="en-US" sz="3200" b="1" dirty="0">
              <a:solidFill>
                <a:srgbClr val="000000"/>
              </a:solidFill>
              <a:latin typeface="Times New Roman" panose="02020603050405020304" pitchFamily="18" charset="0"/>
            </a:endParaRPr>
          </a:p>
        </p:txBody>
      </p:sp>
      <p:sp>
        <p:nvSpPr>
          <p:cNvPr id="11" name="Text Box 21"/>
          <p:cNvSpPr txBox="1">
            <a:spLocks noChangeArrowheads="1"/>
          </p:cNvSpPr>
          <p:nvPr/>
        </p:nvSpPr>
        <p:spPr bwMode="auto">
          <a:xfrm>
            <a:off x="5181600" y="3142962"/>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gn="ctr">
              <a:spcBef>
                <a:spcPct val="50000"/>
              </a:spcBef>
            </a:pPr>
            <a:r>
              <a:rPr lang="vi-VN" altLang="en-US" sz="3200" b="1" dirty="0" smtClean="0">
                <a:solidFill>
                  <a:srgbClr val="000000"/>
                </a:solidFill>
                <a:latin typeface="Times New Roman" panose="02020603050405020304" pitchFamily="18" charset="0"/>
              </a:rPr>
              <a:t>F</a:t>
            </a:r>
            <a:r>
              <a:rPr lang="vi-VN" altLang="en-US" sz="3200" b="1" baseline="-25000" dirty="0" smtClean="0">
                <a:solidFill>
                  <a:srgbClr val="000000"/>
                </a:solidFill>
                <a:latin typeface="Times New Roman" panose="02020603050405020304" pitchFamily="18" charset="0"/>
              </a:rPr>
              <a:t>2</a:t>
            </a:r>
            <a:endParaRPr lang="en-US" altLang="en-US" sz="3200" b="1" dirty="0">
              <a:solidFill>
                <a:srgbClr val="000000"/>
              </a:solidFill>
              <a:latin typeface="Times New Roman" panose="02020603050405020304" pitchFamily="18" charset="0"/>
            </a:endParaRPr>
          </a:p>
        </p:txBody>
      </p:sp>
      <p:sp>
        <p:nvSpPr>
          <p:cNvPr id="12" name="Text Box 21"/>
          <p:cNvSpPr txBox="1">
            <a:spLocks noChangeArrowheads="1"/>
          </p:cNvSpPr>
          <p:nvPr/>
        </p:nvSpPr>
        <p:spPr bwMode="auto">
          <a:xfrm>
            <a:off x="884798" y="4395567"/>
            <a:ext cx="1268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gn="ctr">
              <a:spcBef>
                <a:spcPct val="50000"/>
              </a:spcBef>
            </a:pPr>
            <a:r>
              <a:rPr lang="en-US" altLang="en-US" sz="3200" b="1" dirty="0">
                <a:solidFill>
                  <a:srgbClr val="000000"/>
                </a:solidFill>
                <a:latin typeface="Times New Roman" panose="02020603050405020304" pitchFamily="18" charset="0"/>
              </a:rPr>
              <a:t>S</a:t>
            </a:r>
            <a:r>
              <a:rPr lang="en-US" altLang="en-US" sz="3200" b="1" baseline="-25000" dirty="0">
                <a:solidFill>
                  <a:srgbClr val="000000"/>
                </a:solidFill>
                <a:latin typeface="Times New Roman" panose="02020603050405020304" pitchFamily="18" charset="0"/>
              </a:rPr>
              <a:t>1</a:t>
            </a:r>
            <a:endParaRPr lang="en-US" altLang="en-US" sz="3200" b="1" dirty="0">
              <a:solidFill>
                <a:srgbClr val="000000"/>
              </a:solidFill>
              <a:latin typeface="Times New Roman" panose="02020603050405020304" pitchFamily="18" charset="0"/>
            </a:endParaRPr>
          </a:p>
        </p:txBody>
      </p:sp>
      <p:sp>
        <p:nvSpPr>
          <p:cNvPr id="13" name="Text Box 21"/>
          <p:cNvSpPr txBox="1">
            <a:spLocks noChangeArrowheads="1"/>
          </p:cNvSpPr>
          <p:nvPr/>
        </p:nvSpPr>
        <p:spPr bwMode="auto">
          <a:xfrm>
            <a:off x="5056162" y="4276825"/>
            <a:ext cx="1268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gn="ctr">
              <a:spcBef>
                <a:spcPct val="50000"/>
              </a:spcBef>
            </a:pPr>
            <a:r>
              <a:rPr lang="en-US" altLang="en-US" sz="3200" b="1" dirty="0" smtClean="0">
                <a:solidFill>
                  <a:srgbClr val="000000"/>
                </a:solidFill>
                <a:latin typeface="Times New Roman" panose="02020603050405020304" pitchFamily="18" charset="0"/>
              </a:rPr>
              <a:t>S</a:t>
            </a:r>
            <a:r>
              <a:rPr lang="vi-VN" altLang="en-US" sz="3200" b="1" baseline="-25000" dirty="0" smtClean="0">
                <a:solidFill>
                  <a:srgbClr val="000000"/>
                </a:solidFill>
                <a:latin typeface="Times New Roman" panose="02020603050405020304" pitchFamily="18" charset="0"/>
              </a:rPr>
              <a:t>2</a:t>
            </a:r>
            <a:endParaRPr lang="en-US" altLang="en-US" sz="3200" b="1" dirty="0">
              <a:solidFill>
                <a:srgbClr val="000000"/>
              </a:solidFill>
              <a:latin typeface="Times New Roman" panose="02020603050405020304" pitchFamily="18" charset="0"/>
            </a:endParaRPr>
          </a:p>
        </p:txBody>
      </p:sp>
      <p:sp>
        <p:nvSpPr>
          <p:cNvPr id="15" name="Rectangle 6"/>
          <p:cNvSpPr>
            <a:spLocks noChangeArrowheads="1"/>
          </p:cNvSpPr>
          <p:nvPr/>
        </p:nvSpPr>
        <p:spPr bwMode="auto">
          <a:xfrm>
            <a:off x="7509981" y="2101236"/>
            <a:ext cx="1219200" cy="2866287"/>
          </a:xfrm>
          <a:prstGeom prst="rect">
            <a:avLst/>
          </a:prstGeom>
          <a:solidFill>
            <a:srgbClr val="FF9966"/>
          </a:solidFill>
          <a:ln w="9525">
            <a:solidFill>
              <a:schemeClr val="tx1"/>
            </a:solidFill>
            <a:miter lim="800000"/>
          </a:ln>
        </p:spPr>
        <p:txBody>
          <a:bodyPr anchor="ctr">
            <a:spAutoFit/>
          </a:bodyPr>
          <a:lstStyle/>
          <a:p>
            <a:pPr eaLnBrk="1" hangingPunct="1"/>
            <a:endParaRPr lang="en-US" altLang="en-US">
              <a:latin typeface="Times New Roman" panose="02020603050405020304" pitchFamily="18" charset="0"/>
            </a:endParaRPr>
          </a:p>
        </p:txBody>
      </p:sp>
      <p:sp>
        <p:nvSpPr>
          <p:cNvPr id="17" name="Text Box 21"/>
          <p:cNvSpPr txBox="1">
            <a:spLocks noChangeArrowheads="1"/>
          </p:cNvSpPr>
          <p:nvPr/>
        </p:nvSpPr>
        <p:spPr bwMode="auto">
          <a:xfrm>
            <a:off x="7696474" y="2343155"/>
            <a:ext cx="1313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algn="ctr" eaLnBrk="1" hangingPunct="1">
              <a:spcBef>
                <a:spcPct val="50000"/>
              </a:spcBef>
            </a:pPr>
            <a:r>
              <a:rPr lang="vi-VN" altLang="en-US" sz="3600" b="1" dirty="0" smtClean="0">
                <a:solidFill>
                  <a:srgbClr val="0000CC"/>
                </a:solidFill>
                <a:latin typeface="Times New Roman" panose="02020603050405020304" pitchFamily="18" charset="0"/>
              </a:rPr>
              <a:t>F</a:t>
            </a:r>
            <a:r>
              <a:rPr lang="vi-VN" altLang="en-US" sz="3600" b="1" baseline="-25000" dirty="0" smtClean="0">
                <a:solidFill>
                  <a:srgbClr val="0000CC"/>
                </a:solidFill>
                <a:latin typeface="Times New Roman" panose="02020603050405020304" pitchFamily="18" charset="0"/>
              </a:rPr>
              <a:t>3</a:t>
            </a:r>
            <a:endParaRPr lang="en-US" altLang="en-US" sz="3600" b="1" dirty="0">
              <a:solidFill>
                <a:srgbClr val="0000CC"/>
              </a:solidFill>
              <a:latin typeface="Times New Roman" panose="02020603050405020304" pitchFamily="18" charset="0"/>
            </a:endParaRPr>
          </a:p>
        </p:txBody>
      </p:sp>
      <p:sp>
        <p:nvSpPr>
          <p:cNvPr id="18" name="Text Box 70685"/>
          <p:cNvSpPr txBox="1"/>
          <p:nvPr/>
        </p:nvSpPr>
        <p:spPr>
          <a:xfrm>
            <a:off x="8083428" y="1250987"/>
            <a:ext cx="838200" cy="584775"/>
          </a:xfrm>
          <a:prstGeom prst="rect">
            <a:avLst/>
          </a:prstGeom>
          <a:noFill/>
          <a:ln w="9525">
            <a:noFill/>
          </a:ln>
        </p:spPr>
        <p:txBody>
          <a:bodyPr wrap="square">
            <a:spAutoFit/>
          </a:bodyPr>
          <a:lstStyle/>
          <a:p>
            <a:pPr marL="0" marR="0" lvl="0" indent="0" algn="l" defTabSz="914400" eaLnBrk="1" fontAlgn="base" latinLnBrk="0" hangingPunct="1">
              <a:lnSpc>
                <a:spcPct val="100000"/>
              </a:lnSpc>
              <a:spcBef>
                <a:spcPct val="50000"/>
              </a:spcBef>
              <a:spcAft>
                <a:spcPct val="0"/>
              </a:spcAft>
              <a:buClrTx/>
              <a:buSzTx/>
              <a:buFontTx/>
              <a:buNone/>
              <a:defRPr/>
            </a:pPr>
            <a:r>
              <a:rPr kumimoji="0" lang="vi-VN" sz="3200" b="1" i="1" strike="noStrike" kern="1200" cap="none" spc="0" normalizeH="0" baseline="0" noProof="0" dirty="0" smtClean="0">
                <a:ln>
                  <a:noFill/>
                </a:ln>
                <a:effectLst/>
                <a:uLnTx/>
                <a:uFillTx/>
                <a:latin typeface="Arial" panose="020B0604020202020204" pitchFamily="34" charset="0"/>
                <a:ea typeface="Arial" panose="020B0604020202020204" pitchFamily="34" charset="0"/>
              </a:rPr>
              <a:t>(3)</a:t>
            </a:r>
            <a:endParaRPr kumimoji="0" sz="3200" b="1" i="0" strike="noStrike" kern="1200" cap="none" spc="0" normalizeH="0" baseline="0" noProof="0" dirty="0">
              <a:ln>
                <a:noFill/>
              </a:ln>
              <a:effectLst/>
              <a:uLnTx/>
              <a:uFillTx/>
              <a:latin typeface="Arial" panose="020B0604020202020204" pitchFamily="34" charset="0"/>
              <a:ea typeface="Arial" panose="020B0604020202020204" pitchFamily="34" charset="0"/>
            </a:endParaRPr>
          </a:p>
        </p:txBody>
      </p:sp>
      <p:sp>
        <p:nvSpPr>
          <p:cNvPr id="20" name="Text Box 7"/>
          <p:cNvSpPr txBox="1">
            <a:spLocks noChangeArrowheads="1"/>
          </p:cNvSpPr>
          <p:nvPr/>
        </p:nvSpPr>
        <p:spPr bwMode="auto">
          <a:xfrm>
            <a:off x="7733988" y="4200561"/>
            <a:ext cx="838200" cy="61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dirty="0">
                <a:solidFill>
                  <a:srgbClr val="0000CC"/>
                </a:solidFill>
                <a:latin typeface=".VnTimeH" panose="020B7200000000000000" pitchFamily="34" charset="0"/>
              </a:rPr>
              <a:t>S</a:t>
            </a:r>
            <a:r>
              <a:rPr lang="en-US" altLang="en-US" sz="4000" b="1" baseline="-25000" dirty="0">
                <a:solidFill>
                  <a:srgbClr val="0000CC"/>
                </a:solidFill>
                <a:latin typeface=".VnTimeH" panose="020B7200000000000000" pitchFamily="34" charset="0"/>
              </a:rPr>
              <a:t>3</a:t>
            </a:r>
            <a:endParaRPr lang="en-US" altLang="en-US" sz="4000" b="1" dirty="0">
              <a:solidFill>
                <a:srgbClr val="0000CC"/>
              </a:solidFill>
              <a:latin typeface=".VnTimeH" panose="020B7200000000000000" pitchFamily="34" charset="0"/>
            </a:endParaRPr>
          </a:p>
        </p:txBody>
      </p:sp>
    </p:spTree>
    <p:extLst>
      <p:ext uri="{BB962C8B-B14F-4D97-AF65-F5344CB8AC3E}">
        <p14:creationId xmlns:p14="http://schemas.microsoft.com/office/powerpoint/2010/main" val="14558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33828"/>
                                        </p:tgtEl>
                                        <p:attrNameLst>
                                          <p:attrName>style.visibility</p:attrName>
                                        </p:attrNameLst>
                                      </p:cBhvr>
                                      <p:to>
                                        <p:strVal val="visible"/>
                                      </p:to>
                                    </p:set>
                                    <p:animEffect transition="in" filter="circle(in)">
                                      <p:cBhvr>
                                        <p:cTn id="13" dur="2000"/>
                                        <p:tgtEl>
                                          <p:spTgt spid="33382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nimBg="1"/>
      <p:bldP spid="8" grpId="0"/>
      <p:bldP spid="9" grpId="0"/>
      <p:bldP spid="10" grpId="0"/>
      <p:bldP spid="11" grpId="0"/>
      <p:bldP spid="12" grpId="0"/>
      <p:bldP spid="13" grpId="0"/>
      <p:bldP spid="15" grpId="0" animBg="1"/>
      <p:bldP spid="17"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00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1658</Words>
  <Application>Microsoft Office PowerPoint</Application>
  <PresentationFormat>On-screen Show (4:3)</PresentationFormat>
  <Paragraphs>213</Paragraphs>
  <Slides>26</Slides>
  <Notes>1</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2</vt:i4>
      </vt:variant>
      <vt:variant>
        <vt:lpstr>Slide Titles</vt:lpstr>
      </vt:variant>
      <vt:variant>
        <vt:i4>26</vt:i4>
      </vt:variant>
    </vt:vector>
  </HeadingPairs>
  <TitlesOfParts>
    <vt:vector size="49" baseType="lpstr">
      <vt:lpstr>Arial Unicode MS</vt:lpstr>
      <vt:lpstr>SimSun</vt:lpstr>
      <vt:lpstr>.VnTifani HeavyH</vt:lpstr>
      <vt:lpstr>.VnTimeH</vt:lpstr>
      <vt:lpstr>Amazone</vt:lpstr>
      <vt:lpstr>Arial</vt:lpstr>
      <vt:lpstr>Calibri</vt:lpstr>
      <vt:lpstr>Times New Roman</vt:lpstr>
      <vt:lpstr>Verdana</vt:lpstr>
      <vt:lpstr>Vni 03 LinotypeZapfino Three</vt:lpstr>
      <vt:lpstr>VNI-Allegie</vt:lpstr>
      <vt:lpstr>VNI-Times</vt:lpstr>
      <vt:lpstr>Wingdings</vt:lpstr>
      <vt:lpstr>Wingdings 2</vt:lpstr>
      <vt:lpstr>Default Design</vt:lpstr>
      <vt:lpstr>1_Default Design</vt:lpstr>
      <vt:lpstr>3_Default Design</vt:lpstr>
      <vt:lpstr>4_Default Design</vt:lpstr>
      <vt:lpstr>Office Theme</vt:lpstr>
      <vt:lpstr>7_Default Design</vt:lpstr>
      <vt:lpstr>2_Default Design</vt:lpstr>
      <vt:lpstr>Equation.KSEE3</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áp suất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anhungcom</dc:creator>
  <cp:lastModifiedBy>ADMIN</cp:lastModifiedBy>
  <cp:revision>137</cp:revision>
  <cp:lastPrinted>2022-10-20T13:18:27Z</cp:lastPrinted>
  <dcterms:created xsi:type="dcterms:W3CDTF">2010-10-17T03:49:00Z</dcterms:created>
  <dcterms:modified xsi:type="dcterms:W3CDTF">2023-09-08T12:49:18Z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1033-11.2.0.11341</vt:lpwstr>
  </property>
  <property fmtid="{D5CDD505-2E9C-101B-9397-08002B2CF9AE}" pid="3" name="ICV">
    <vt:lpwstr>8E4F5609630D497E87738B04D89CF346</vt:lpwstr>
  </property>
</Properties>
</file>