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3" r:id="rId3"/>
    <p:sldMasterId id="2147483745" r:id="rId4"/>
  </p:sldMasterIdLst>
  <p:notesMasterIdLst>
    <p:notesMasterId r:id="rId37"/>
  </p:notesMasterIdLst>
  <p:sldIdLst>
    <p:sldId id="257" r:id="rId5"/>
    <p:sldId id="322" r:id="rId6"/>
    <p:sldId id="323" r:id="rId7"/>
    <p:sldId id="258" r:id="rId8"/>
    <p:sldId id="304" r:id="rId9"/>
    <p:sldId id="270" r:id="rId10"/>
    <p:sldId id="305" r:id="rId11"/>
    <p:sldId id="262" r:id="rId12"/>
    <p:sldId id="276" r:id="rId13"/>
    <p:sldId id="277" r:id="rId14"/>
    <p:sldId id="291" r:id="rId15"/>
    <p:sldId id="264" r:id="rId16"/>
    <p:sldId id="266" r:id="rId17"/>
    <p:sldId id="293" r:id="rId18"/>
    <p:sldId id="289" r:id="rId19"/>
    <p:sldId id="303" r:id="rId20"/>
    <p:sldId id="294" r:id="rId21"/>
    <p:sldId id="279" r:id="rId22"/>
    <p:sldId id="272" r:id="rId23"/>
    <p:sldId id="307" r:id="rId24"/>
    <p:sldId id="315" r:id="rId25"/>
    <p:sldId id="308" r:id="rId26"/>
    <p:sldId id="316" r:id="rId27"/>
    <p:sldId id="310" r:id="rId28"/>
    <p:sldId id="317" r:id="rId29"/>
    <p:sldId id="311" r:id="rId30"/>
    <p:sldId id="320" r:id="rId31"/>
    <p:sldId id="318" r:id="rId32"/>
    <p:sldId id="321" r:id="rId33"/>
    <p:sldId id="313" r:id="rId34"/>
    <p:sldId id="286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2C3A-23BE-4C0A-AFCC-64F6AA7F710F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21AE9-F79E-4F37-A2B7-39228ED92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606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82507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58255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1233-67FE-4915-8844-7E1829DF3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CEDA-2A08-43B6-9CD5-988115023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1D46-E848-43DC-A6D5-E99232557B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6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E2A7-231F-442E-9F20-018A5C035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6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CE83-1923-4349-AD6A-453A59FE2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8C2C-65A5-4D33-A023-8D1084D6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6BDF-BED1-4108-B2A1-07BC5BB5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4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DF77-37E5-4CBA-81EC-865F49F26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8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092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2F4A-43FF-4D38-8D78-722399F2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09FC6-BC00-450C-8A16-F908ABA59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71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9A44-2A0F-4A90-A41B-A4E99CAA7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50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9D98-B958-4567-A4B1-FC197F859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1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2771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79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5760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462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249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682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7645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45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1634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3734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763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7474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CEEEF-6595-4874-BB89-CC631697FF4D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51897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F5E7-4AE3-4F20-8404-7D700AE8D22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11879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6787A-E6A1-4357-86A8-34107D1B3F7B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67954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2217-A1AD-4ED1-9B9D-1AC6DEB587A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84842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6113-D494-40DC-8A3A-F395191B9A10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4541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9696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7F98-DFD7-4AFC-B5DA-7B7583C2922C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66020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6E6-A7CD-4F87-ABD4-A50135252E1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03675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2E81-73AA-40B4-A076-A2DFC044E68D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54047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2DAD-21BD-4C9D-BDD1-8EC4426AC26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5052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2270-1388-4A33-BEE3-91E70EC7A781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73669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DDE9-EC6E-4A72-907C-02E25DADDBB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3928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582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4567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601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283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4847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71A4D-2E49-4E3D-A472-DB68414756F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5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BB7D4-7164-4892-BE14-CD9980AEEAD0}" type="slidenum">
              <a:rPr lang="en-US">
                <a:solidFill>
                  <a:srgbClr val="073E87"/>
                </a:solidFill>
                <a:latin typeface="VNI-Times" pitchFamily="2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55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0" y="1371600"/>
            <a:ext cx="9144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1E1C11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269" name="Picture 5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429311">
            <a:off x="7297642" y="4720839"/>
            <a:ext cx="15478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34531" y="4720840"/>
            <a:ext cx="15478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67575">
            <a:off x="7198677" y="-80725"/>
            <a:ext cx="15478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1710">
            <a:off x="113602" y="72567"/>
            <a:ext cx="15478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457931" y="2703445"/>
            <a:ext cx="84855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</a:rPr>
              <a:t>CHÀO 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</a:rPr>
              <a:t>MỪNG 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</a:rPr>
              <a:t>QUÝ THẦY CÔ</a:t>
            </a:r>
          </a:p>
          <a:p>
            <a:pPr algn="ctr"/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</a:rPr>
              <a:t>CÁC BẠN HỌC SINH</a:t>
            </a:r>
          </a:p>
          <a:p>
            <a:pPr algn="ctr"/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</a:rPr>
              <a:t>CÙNG THAM GIA TIẾT HỌC HÔM NAY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4586" y="577534"/>
            <a:ext cx="4497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ỦY BAN NHÂN DÂN QUẬN 8</a:t>
            </a:r>
          </a:p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 TRUNG HỌC CƠ SỞ</a:t>
            </a:r>
          </a:p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LÝ THÁNH TÔNG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6595" y="5288618"/>
            <a:ext cx="5530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GV: 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PHẠM THỊ KIM LOAN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5001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2491" y="1143000"/>
            <a:ext cx="2743200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109" y="1143000"/>
            <a:ext cx="2687782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3048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7189" y="4800600"/>
            <a:ext cx="7391399" cy="1661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TL: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vẻ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đẹp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thiên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nhiên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từ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đó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ứng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dụng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trang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trí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ra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nhiều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sản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phẩm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cuộc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sống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3c997bb1996012ddbf331561115508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278" y="387927"/>
            <a:ext cx="2941122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everon-21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22" y="526029"/>
            <a:ext cx="25908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HTB19IBGaiDxK1RjSsphq6zHrpX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51" y="595080"/>
            <a:ext cx="2189390" cy="214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THAD-M64-1dai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92" y="3276600"/>
            <a:ext cx="2490107" cy="3251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in-giay-goi-qua-tai-da-nang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529618"/>
            <a:ext cx="2770909" cy="2316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44a872e6026f3434a339ed3b7513b7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3262745"/>
            <a:ext cx="2488993" cy="3225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00600" y="2667000"/>
            <a:ext cx="3657600" cy="37087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      + Tạo bức tranh in màu như thế nào để có nhịp điệu và sự 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hài 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hoà?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KIẾN TẠO KIẾN THỨC - KĨ </a:t>
            </a:r>
            <a:r>
              <a:rPr lang="fr-FR" sz="28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</a:t>
            </a: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0" y="2057400"/>
            <a:ext cx="4139990" cy="449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79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Administrator\Downloads\49c8fefa7d228a7cd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" y="4249556"/>
            <a:ext cx="2527301" cy="229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esktop\unname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61" y="4214055"/>
            <a:ext cx="25146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" y="1257301"/>
            <a:ext cx="4037446" cy="2627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Administrator\Downloads\d2fcbb141dfeeaa0b3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9556"/>
            <a:ext cx="2503993" cy="2378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85571" y="161615"/>
            <a:ext cx="7848600" cy="4830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ownloads\IMG_17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1257301"/>
            <a:ext cx="3519270" cy="2552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0" y="2133600"/>
            <a:ext cx="3657600" cy="42442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B1: Lựa chọn hoặc tạo những vật liệu có bề mặt nổi làm khuôn in.</a:t>
            </a:r>
            <a:endParaRPr lang="en-US" sz="240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B2: Bôi màu vào khuôn và in hình</a:t>
            </a:r>
            <a:r>
              <a:rPr lang="en-US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l</a:t>
            </a: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ên giấy để tạo bức tranh.</a:t>
            </a:r>
            <a:endParaRPr lang="en-US" sz="240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KIẾN TẠO KIẾN THỨC - KĨ </a:t>
            </a:r>
            <a:r>
              <a:rPr lang="fr-FR" sz="28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</a:t>
            </a: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0" y="1676400"/>
            <a:ext cx="4292390" cy="48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92b0c8142b20ccc4d322287d20b37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733801"/>
            <a:ext cx="27432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C:\Users\Administrator\Desktop\80e02bc7b413a3b0d584ef10c7e13b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13018"/>
            <a:ext cx="26670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C:\Users\Administrator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1"/>
            <a:ext cx="2514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8613"/>
            <a:ext cx="292331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10" y="3561557"/>
            <a:ext cx="28352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82" y="627857"/>
            <a:ext cx="27686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0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5a86077507f0f0aea9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7" y="990599"/>
            <a:ext cx="2504133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dministrator\Downloads\IMG_1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199"/>
            <a:ext cx="2626735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Administrator\Downloads\a7e284afb52a42741b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11380"/>
            <a:ext cx="2514600" cy="241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Administrator\Downloads\319dcf13cf9638c86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11381"/>
            <a:ext cx="2542218" cy="2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Administrator\Downloads\ba36a89c99196e473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197"/>
            <a:ext cx="2895601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89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29200" y="2001092"/>
            <a:ext cx="3657600" cy="437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nl-NL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Tạo </a:t>
            </a:r>
            <a:r>
              <a:rPr lang="nl-NL" sz="2400" dirty="0">
                <a:solidFill>
                  <a:srgbClr val="FF0000"/>
                </a:solidFill>
                <a:latin typeface="Times New Roman"/>
                <a:ea typeface="Times New Roman"/>
              </a:rPr>
              <a:t>bức tranh in màu như thế nào để có nhịp điệu và sự   hài hoà?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B3: In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thêm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hoà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điệu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B4: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KIẾN TẠO KIẾN THỨC - KĨ 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</a:t>
            </a: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0" y="1828799"/>
            <a:ext cx="4292390" cy="472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24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317dc52b9dcc6a9233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4182"/>
            <a:ext cx="2819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ownloads\82dfd82a88c97f9726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6082"/>
            <a:ext cx="2712027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6" y="4050217"/>
            <a:ext cx="3155373" cy="239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Administrator\Downloads\ba60c542f3c704995dd6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938262"/>
            <a:ext cx="3352799" cy="255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Administrator\Downloads\8a00e241ecc51b9b42d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8262"/>
            <a:ext cx="3619499" cy="26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28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65eb3d00d6dd218378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028700"/>
            <a:ext cx="2667000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Administrator\Downloads\e76c499ea243551d0c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2971800"/>
            <a:ext cx="25908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78874"/>
            <a:ext cx="2548448" cy="3664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374073"/>
            <a:ext cx="2445328" cy="23137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71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230106" cy="6858000"/>
            <a:chOff x="0" y="0"/>
            <a:chExt cx="9230106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" y="2111530"/>
              <a:ext cx="9144000" cy="3170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Elephant" panose="02020904090505020303" pitchFamily="18" charset="0"/>
                </a:rPr>
                <a:t>Chào</a:t>
              </a:r>
              <a:r>
                <a:rPr lang="en-US" sz="5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Elephant" panose="02020904090505020303" pitchFamily="18" charset="0"/>
                </a:rPr>
                <a:t> </a:t>
              </a:r>
              <a:r>
                <a:rPr lang="en-US" sz="54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Elephant" panose="02020904090505020303" pitchFamily="18" charset="0"/>
                </a:rPr>
                <a:t>Mừng</a:t>
              </a:r>
              <a:endPara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Elephant" panose="02020904090505020303" pitchFamily="18" charset="0"/>
              </a:endParaRPr>
            </a:p>
            <a:p>
              <a:pPr algn="ctr"/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Lớp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 </a:t>
              </a:r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Học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 </a:t>
              </a:r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Trực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 </a:t>
              </a:r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Tuyến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Eras Bold ITC" panose="020B0907030504020204" pitchFamily="34" charset="0"/>
                </a:rPr>
                <a:t> </a:t>
              </a:r>
              <a:endPara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ras Bold ITC" panose="020B0907030504020204" pitchFamily="34" charset="0"/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0" y="3200400"/>
              <a:ext cx="1600200" cy="10668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6106" y="3384414"/>
              <a:ext cx="9144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Lưu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ý</a:t>
              </a:r>
              <a:r>
                <a:rPr lang="en-US" sz="36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:             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tắt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mic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khi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tham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gia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học</a:t>
              </a:r>
              <a:endPara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  <a:p>
              <a:pPr>
                <a:defRPr/>
              </a:pP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   </a:t>
              </a:r>
              <a:r>
                <a:rPr lang="en-US" sz="36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          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chỉ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mở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mic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khi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giáo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viên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đặt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câu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hỏi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814646" y="5545938"/>
            <a:ext cx="5005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GV: 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PHẠM THỊ KIM LOAN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489079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202" y="1676397"/>
            <a:ext cx="3352793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804062" y="1812708"/>
            <a:ext cx="4111337" cy="46581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20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+ Có thể chọn những vật liệu nào để làm khuôn in?</a:t>
            </a:r>
            <a:endParaRPr lang="en-US" sz="2200">
              <a:solidFill>
                <a:srgbClr val="0070C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200">
                <a:solidFill>
                  <a:schemeClr val="accent2"/>
                </a:solidFill>
                <a:latin typeface="Times New Roman"/>
                <a:ea typeface="Calibri"/>
                <a:cs typeface="Times New Roman"/>
              </a:rPr>
              <a:t>+ Khi in, cần sử dụng loại màu nào?</a:t>
            </a:r>
            <a:endParaRPr lang="en-US" sz="220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Khi thực hiện in, mức độ màu phải như thế nào để in được hình rõ nét?</a:t>
            </a:r>
            <a:endParaRPr lang="en-US" sz="220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20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+ Bố cục các hình in mong bức tranh phải như thế nào để tạo được bức tranh hài hoà về nét, hình, màu?</a:t>
            </a:r>
            <a:endParaRPr lang="en-US" sz="220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999" y="418135"/>
            <a:ext cx="5486401" cy="12372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LUYỆN TẬP - SÁNG TẠO </a:t>
            </a:r>
          </a:p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 </a:t>
            </a: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bức tranh in hoa, 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9684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705600" cy="25360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LUYỆN TẬP – SÁNG TẠO</a:t>
            </a:r>
          </a:p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sẵn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hoặc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3646" y="1804552"/>
            <a:ext cx="3200400" cy="583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0825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457200"/>
            <a:ext cx="3962400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KHUÔN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TỰ NHIÊN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53400" cy="512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8840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58352"/>
            <a:ext cx="2659705" cy="200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27" y="4458352"/>
            <a:ext cx="2719387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C:\Users\Administrator\Downloads\5eb4ce36c9843eda6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32" y="1464035"/>
            <a:ext cx="2346868" cy="2454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C:\Users\Administrator\Downloads\0050c7c8c07a37246e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5" y="4507575"/>
            <a:ext cx="2335775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500744" y="533400"/>
            <a:ext cx="3839187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 IN TỰ LÀM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31" name="Picture 7" descr="C:\Users\Administrator\Downloads\abab83cc877e7020296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90521"/>
            <a:ext cx="2514600" cy="2366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2" name="Picture 8" descr="C:\Users\Administrator\Downloads\8305360e79bc8ee2d7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5" y="1525156"/>
            <a:ext cx="2560268" cy="2332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5726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229600" cy="8398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 SỐ TRANH TỪ KHUÔN IN TỰ NHIÊN VÀ KHUÔN IN TỰ TẠO HÌNH HOA LÁ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1"/>
            <a:ext cx="39624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524000"/>
            <a:ext cx="3810000" cy="2438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32153"/>
            <a:ext cx="3962401" cy="2440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89355"/>
            <a:ext cx="3809999" cy="232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8358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31b1bc4f5792a0ccf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15364"/>
            <a:ext cx="24384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f403e21509c8fe96a7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5364"/>
            <a:ext cx="2438400" cy="3306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istrator\Downloads\975a9652efe018be41f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8698"/>
            <a:ext cx="25908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432175" cy="2423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4191000"/>
            <a:ext cx="3352801" cy="2423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6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86" y="304800"/>
            <a:ext cx="8038514" cy="43427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4. PHÂN TÍCH – ĐÁNH GIÁ</a:t>
            </a: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Trưng bày sản phẩm và chia sẻ</a:t>
            </a:r>
            <a:endParaRPr lang="en-US" sz="24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Nêu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nhận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phân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tích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Biểu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chất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lượng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64181"/>
            <a:ext cx="3295943" cy="214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54627"/>
            <a:ext cx="2452369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76" y="4343400"/>
            <a:ext cx="2779835" cy="2133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2163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29156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</a:t>
            </a: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 hiểu nghệ thuật trong đời sống 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* Quan sát 2 tác phẩm tranh in </a:t>
            </a:r>
            <a:endParaRPr lang="en-US" sz="2000" b="1" kern="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Em thích tác phẩm tranh in nào? Vì sao?</a:t>
            </a:r>
            <a:endParaRPr lang="en-US" sz="240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Theo em, kĩ thuật in có thể ứng dụng trong đời sống như thế nào</a:t>
            </a:r>
            <a:r>
              <a:rPr lang="fr-FR" sz="24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733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3352800" cy="2791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0456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34917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</a:t>
            </a: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b="1" kern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 hiểu nghệ thuật trong đời sống 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sắc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thuộc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,…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tưởng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2200" b="1" kern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4191000"/>
            <a:ext cx="36576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63291"/>
            <a:ext cx="33528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9678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váy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lô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2200" b="1" kern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…….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87" y="1502497"/>
            <a:ext cx="283527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1" y="4180636"/>
            <a:ext cx="2916382" cy="272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dministrator\Desktop\0f029828000720185a8cc97caf5ba1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" y="1610183"/>
            <a:ext cx="5629275" cy="2670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Vans-Era-Floral-rag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91" y="4419600"/>
            <a:ext cx="2624571" cy="2157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afe2e88bd9e57fe2e52fbb479aec8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35319" cy="219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06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77" y="-304800"/>
            <a:ext cx="9144000" cy="7467600"/>
            <a:chOff x="0" y="-304800"/>
            <a:chExt cx="9144000" cy="7467600"/>
          </a:xfrm>
          <a:solidFill>
            <a:srgbClr val="7030A0"/>
          </a:solidFill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003" y="-304800"/>
              <a:ext cx="5273993" cy="7467600"/>
            </a:xfrm>
            <a:prstGeom prst="rect">
              <a:avLst/>
            </a:prstGeom>
            <a:grpFill/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82426849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603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0" cap="none" spc="0" normalizeH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</a:t>
            </a:r>
            <a:r>
              <a:rPr kumimoji="0" lang="en-US" sz="2200" b="1" i="0" u="none" strike="noStrike" kern="0" cap="none" spc="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họa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dụng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phổ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biến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đời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sống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có</a:t>
            </a:r>
            <a:r>
              <a:rPr kumimoji="0" lang="en-US" sz="2200" b="1" i="0" u="none" strike="noStrike" kern="0" cap="none" spc="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tác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phẩm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mĩ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nâng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cao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giá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trị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133600"/>
            <a:ext cx="41148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91" y="2168236"/>
            <a:ext cx="37080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8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66800"/>
            <a:ext cx="8382000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*Hướng dẫn HS chuẩn bị  </a:t>
            </a:r>
            <a:r>
              <a:rPr lang="nl-NL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 sau</a:t>
            </a:r>
            <a:r>
              <a:rPr lang="nl-NL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Xem trước bài học 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“Thiệp 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chúc 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mừng”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Chuẩn bị các học liệu liên quan đến nội dung bài học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Chuẩn bị bút chì, màu vẽ, giấy, bìa màu, keo, hồ dán...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Sản phẩm mĩ thuật của bài học trước.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Giấy  khổ A3, 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A4 (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giấy trắng hoặc giấy màu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), 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 vẽ 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(màu 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nước, wat, </a:t>
            </a:r>
            <a:r>
              <a:rPr lang="fr-FR" sz="2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acrylic</a:t>
            </a:r>
            <a:r>
              <a:rPr lang="fr-FR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.)</a:t>
            </a: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498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WordArt 3"/>
          <p:cNvSpPr>
            <a:spLocks noChangeArrowheads="1" noChangeShapeType="1" noTextEdit="1"/>
          </p:cNvSpPr>
          <p:nvPr/>
        </p:nvSpPr>
        <p:spPr bwMode="auto">
          <a:xfrm>
            <a:off x="1561531" y="456063"/>
            <a:ext cx="60960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8372" name="WordArt 4"/>
          <p:cNvSpPr>
            <a:spLocks noChangeArrowheads="1" noChangeShapeType="1" noTextEdit="1"/>
          </p:cNvSpPr>
          <p:nvPr/>
        </p:nvSpPr>
        <p:spPr bwMode="auto">
          <a:xfrm>
            <a:off x="1790700" y="2359925"/>
            <a:ext cx="5943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VÀ CÁC BẠN HỌC SINH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THAM GIA TIẾT HỌC  HÔM NAY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80431" y="5011709"/>
            <a:ext cx="84582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36233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  <p:bldP spid="58372" grpId="0" animBg="1"/>
      <p:bldP spid="583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886700" cy="448554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BIỂU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CỦA MÀU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b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IN HOA LÁ </a:t>
            </a:r>
            <a:b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4760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00200"/>
            <a:ext cx="7772400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CHUẨN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BỊ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bề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nổi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nắp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chai,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tăm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bông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Rau,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bìa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in.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Màu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acrylic,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gouache,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vẽ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3392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0572" y="457200"/>
            <a:ext cx="2637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39315988-green-leaf-of-acacia-tree-isolated-o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5" y="1544781"/>
            <a:ext cx="2163763" cy="1845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Administrator\Desktop\leaf-832250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82" y="3913907"/>
            <a:ext cx="2590800" cy="1929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Administrator\Desktop\logo-bancongi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2" y="3886198"/>
            <a:ext cx="2156836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Administrator\Desktop\26724374-白で隔離される緑のバラの葉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94" y="3886198"/>
            <a:ext cx="2907882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57" y="1324323"/>
            <a:ext cx="2670175" cy="234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14" y="1324323"/>
            <a:ext cx="27003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6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05800" cy="22529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KHÁM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PHÁ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R="0" lvl="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kern="0" baseline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màu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hiện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nào</a:t>
            </a:r>
            <a:r>
              <a:rPr lang="en-US" sz="2400" b="1" kern="0" noProof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?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Bức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tranh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bằng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cách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nào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817054"/>
            <a:ext cx="3581400" cy="3583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819400"/>
            <a:ext cx="35814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38200" y="61722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49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6018" y="4572000"/>
            <a:ext cx="7620000" cy="21698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xen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tố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sắc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nhạt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hòa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Hai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gam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nóng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đỏ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đạo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en-US" sz="2000" dirty="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3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4648200"/>
            <a:ext cx="7391399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Bức tranh được tạo ra bằng cách nào?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Bức tranh được tạo ra bằng cách bôi, chấm màu lên lá, hoa  sau đó in lên giấy.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9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1042</Words>
  <Application>Microsoft Office PowerPoint</Application>
  <PresentationFormat>On-screen Show (4:3)</PresentationFormat>
  <Paragraphs>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Candara</vt:lpstr>
      <vt:lpstr>Elephant</vt:lpstr>
      <vt:lpstr>Eras Bold ITC</vt:lpstr>
      <vt:lpstr>Symbol</vt:lpstr>
      <vt:lpstr>Times New Roman</vt:lpstr>
      <vt:lpstr>VNI-Times</vt:lpstr>
      <vt:lpstr>1_Office Theme</vt:lpstr>
      <vt:lpstr>Default Design</vt:lpstr>
      <vt:lpstr>6_Office Theme</vt:lpstr>
      <vt:lpstr>Waveform</vt:lpstr>
      <vt:lpstr>PowerPoint Presentation</vt:lpstr>
      <vt:lpstr>PowerPoint Presentation</vt:lpstr>
      <vt:lpstr>PowerPoint Presentation</vt:lpstr>
      <vt:lpstr>     CHỦ ĐỀ: BIỂU CẢM CỦA MÀU SẮC Bài 3:  TRANH IN HOA LÁ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Loan</cp:lastModifiedBy>
  <cp:revision>173</cp:revision>
  <dcterms:created xsi:type="dcterms:W3CDTF">2021-08-09T06:40:00Z</dcterms:created>
  <dcterms:modified xsi:type="dcterms:W3CDTF">2022-04-11T15:25:03Z</dcterms:modified>
</cp:coreProperties>
</file>