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6" r:id="rId2"/>
    <p:sldId id="287" r:id="rId3"/>
    <p:sldId id="306" r:id="rId4"/>
    <p:sldId id="323" r:id="rId5"/>
    <p:sldId id="325" r:id="rId6"/>
    <p:sldId id="326" r:id="rId7"/>
    <p:sldId id="327" r:id="rId8"/>
    <p:sldId id="320" r:id="rId9"/>
    <p:sldId id="328" r:id="rId10"/>
    <p:sldId id="329" r:id="rId11"/>
    <p:sldId id="330" r:id="rId12"/>
    <p:sldId id="332" r:id="rId13"/>
    <p:sldId id="333" r:id="rId14"/>
    <p:sldId id="293" r:id="rId15"/>
    <p:sldId id="280" r:id="rId16"/>
  </p:sldIdLst>
  <p:sldSz cx="11887200" cy="7772400"/>
  <p:notesSz cx="6858000" cy="9144000"/>
  <p:defaultTextStyle>
    <a:defPPr>
      <a:defRPr lang="en-US"/>
    </a:defPPr>
    <a:lvl1pPr marL="0" algn="l" defTabSz="1096546" rtl="0" eaLnBrk="1" latinLnBrk="0" hangingPunct="1">
      <a:defRPr sz="2100" kern="1200">
        <a:solidFill>
          <a:schemeClr val="tx1"/>
        </a:solidFill>
        <a:latin typeface="+mn-lt"/>
        <a:ea typeface="+mn-ea"/>
        <a:cs typeface="+mn-cs"/>
      </a:defRPr>
    </a:lvl1pPr>
    <a:lvl2pPr marL="548273" algn="l" defTabSz="1096546" rtl="0" eaLnBrk="1" latinLnBrk="0" hangingPunct="1">
      <a:defRPr sz="2100" kern="1200">
        <a:solidFill>
          <a:schemeClr val="tx1"/>
        </a:solidFill>
        <a:latin typeface="+mn-lt"/>
        <a:ea typeface="+mn-ea"/>
        <a:cs typeface="+mn-cs"/>
      </a:defRPr>
    </a:lvl2pPr>
    <a:lvl3pPr marL="1096546" algn="l" defTabSz="1096546" rtl="0" eaLnBrk="1" latinLnBrk="0" hangingPunct="1">
      <a:defRPr sz="2100" kern="1200">
        <a:solidFill>
          <a:schemeClr val="tx1"/>
        </a:solidFill>
        <a:latin typeface="+mn-lt"/>
        <a:ea typeface="+mn-ea"/>
        <a:cs typeface="+mn-cs"/>
      </a:defRPr>
    </a:lvl3pPr>
    <a:lvl4pPr marL="1644819" algn="l" defTabSz="1096546" rtl="0" eaLnBrk="1" latinLnBrk="0" hangingPunct="1">
      <a:defRPr sz="2100" kern="1200">
        <a:solidFill>
          <a:schemeClr val="tx1"/>
        </a:solidFill>
        <a:latin typeface="+mn-lt"/>
        <a:ea typeface="+mn-ea"/>
        <a:cs typeface="+mn-cs"/>
      </a:defRPr>
    </a:lvl4pPr>
    <a:lvl5pPr marL="2193091" algn="l" defTabSz="1096546" rtl="0" eaLnBrk="1" latinLnBrk="0" hangingPunct="1">
      <a:defRPr sz="2100" kern="1200">
        <a:solidFill>
          <a:schemeClr val="tx1"/>
        </a:solidFill>
        <a:latin typeface="+mn-lt"/>
        <a:ea typeface="+mn-ea"/>
        <a:cs typeface="+mn-cs"/>
      </a:defRPr>
    </a:lvl5pPr>
    <a:lvl6pPr marL="2741366" algn="l" defTabSz="1096546" rtl="0" eaLnBrk="1" latinLnBrk="0" hangingPunct="1">
      <a:defRPr sz="2100" kern="1200">
        <a:solidFill>
          <a:schemeClr val="tx1"/>
        </a:solidFill>
        <a:latin typeface="+mn-lt"/>
        <a:ea typeface="+mn-ea"/>
        <a:cs typeface="+mn-cs"/>
      </a:defRPr>
    </a:lvl6pPr>
    <a:lvl7pPr marL="3289636" algn="l" defTabSz="1096546" rtl="0" eaLnBrk="1" latinLnBrk="0" hangingPunct="1">
      <a:defRPr sz="2100" kern="1200">
        <a:solidFill>
          <a:schemeClr val="tx1"/>
        </a:solidFill>
        <a:latin typeface="+mn-lt"/>
        <a:ea typeface="+mn-ea"/>
        <a:cs typeface="+mn-cs"/>
      </a:defRPr>
    </a:lvl7pPr>
    <a:lvl8pPr marL="3837910" algn="l" defTabSz="1096546" rtl="0" eaLnBrk="1" latinLnBrk="0" hangingPunct="1">
      <a:defRPr sz="2100" kern="1200">
        <a:solidFill>
          <a:schemeClr val="tx1"/>
        </a:solidFill>
        <a:latin typeface="+mn-lt"/>
        <a:ea typeface="+mn-ea"/>
        <a:cs typeface="+mn-cs"/>
      </a:defRPr>
    </a:lvl8pPr>
    <a:lvl9pPr marL="4386186" algn="l" defTabSz="1096546"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00"/>
    <a:srgbClr val="CC0066"/>
    <a:srgbClr val="66FFFF"/>
    <a:srgbClr val="66FF33"/>
    <a:srgbClr val="00CC00"/>
    <a:srgbClr val="00CC99"/>
    <a:srgbClr val="CCCC00"/>
    <a:srgbClr val="FF00FF"/>
    <a:srgbClr val="CC00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9" d="100"/>
          <a:sy n="59" d="100"/>
        </p:scale>
        <p:origin x="-618" y="-42"/>
      </p:cViewPr>
      <p:guideLst>
        <p:guide orient="horz" pos="2448"/>
        <p:guide pos="374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70B7DA-5952-4BC0-A0A5-F9B15E258437}" type="datetimeFigureOut">
              <a:rPr lang="en-US" smtClean="0"/>
              <a:pPr/>
              <a:t>28-Nov-21</a:t>
            </a:fld>
            <a:endParaRPr lang="en-US"/>
          </a:p>
        </p:txBody>
      </p:sp>
      <p:sp>
        <p:nvSpPr>
          <p:cNvPr id="4" name="Slide Image Placeholder 3"/>
          <p:cNvSpPr>
            <a:spLocks noGrp="1" noRot="1" noChangeAspect="1"/>
          </p:cNvSpPr>
          <p:nvPr>
            <p:ph type="sldImg" idx="2"/>
          </p:nvPr>
        </p:nvSpPr>
        <p:spPr>
          <a:xfrm>
            <a:off x="808038" y="685800"/>
            <a:ext cx="52419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8453FF-A7FC-4F5F-964C-49CB8018E95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096546" rtl="0" eaLnBrk="1" latinLnBrk="0" hangingPunct="1">
      <a:defRPr sz="1500" kern="1200">
        <a:solidFill>
          <a:schemeClr val="tx1"/>
        </a:solidFill>
        <a:latin typeface="+mn-lt"/>
        <a:ea typeface="+mn-ea"/>
        <a:cs typeface="+mn-cs"/>
      </a:defRPr>
    </a:lvl1pPr>
    <a:lvl2pPr marL="548273" algn="l" defTabSz="1096546" rtl="0" eaLnBrk="1" latinLnBrk="0" hangingPunct="1">
      <a:defRPr sz="1500" kern="1200">
        <a:solidFill>
          <a:schemeClr val="tx1"/>
        </a:solidFill>
        <a:latin typeface="+mn-lt"/>
        <a:ea typeface="+mn-ea"/>
        <a:cs typeface="+mn-cs"/>
      </a:defRPr>
    </a:lvl2pPr>
    <a:lvl3pPr marL="1096546" algn="l" defTabSz="1096546" rtl="0" eaLnBrk="1" latinLnBrk="0" hangingPunct="1">
      <a:defRPr sz="1500" kern="1200">
        <a:solidFill>
          <a:schemeClr val="tx1"/>
        </a:solidFill>
        <a:latin typeface="+mn-lt"/>
        <a:ea typeface="+mn-ea"/>
        <a:cs typeface="+mn-cs"/>
      </a:defRPr>
    </a:lvl3pPr>
    <a:lvl4pPr marL="1644819" algn="l" defTabSz="1096546" rtl="0" eaLnBrk="1" latinLnBrk="0" hangingPunct="1">
      <a:defRPr sz="1500" kern="1200">
        <a:solidFill>
          <a:schemeClr val="tx1"/>
        </a:solidFill>
        <a:latin typeface="+mn-lt"/>
        <a:ea typeface="+mn-ea"/>
        <a:cs typeface="+mn-cs"/>
      </a:defRPr>
    </a:lvl4pPr>
    <a:lvl5pPr marL="2193091" algn="l" defTabSz="1096546" rtl="0" eaLnBrk="1" latinLnBrk="0" hangingPunct="1">
      <a:defRPr sz="1500" kern="1200">
        <a:solidFill>
          <a:schemeClr val="tx1"/>
        </a:solidFill>
        <a:latin typeface="+mn-lt"/>
        <a:ea typeface="+mn-ea"/>
        <a:cs typeface="+mn-cs"/>
      </a:defRPr>
    </a:lvl5pPr>
    <a:lvl6pPr marL="2741366" algn="l" defTabSz="1096546" rtl="0" eaLnBrk="1" latinLnBrk="0" hangingPunct="1">
      <a:defRPr sz="1500" kern="1200">
        <a:solidFill>
          <a:schemeClr val="tx1"/>
        </a:solidFill>
        <a:latin typeface="+mn-lt"/>
        <a:ea typeface="+mn-ea"/>
        <a:cs typeface="+mn-cs"/>
      </a:defRPr>
    </a:lvl6pPr>
    <a:lvl7pPr marL="3289636" algn="l" defTabSz="1096546" rtl="0" eaLnBrk="1" latinLnBrk="0" hangingPunct="1">
      <a:defRPr sz="1500" kern="1200">
        <a:solidFill>
          <a:schemeClr val="tx1"/>
        </a:solidFill>
        <a:latin typeface="+mn-lt"/>
        <a:ea typeface="+mn-ea"/>
        <a:cs typeface="+mn-cs"/>
      </a:defRPr>
    </a:lvl7pPr>
    <a:lvl8pPr marL="3837910" algn="l" defTabSz="1096546" rtl="0" eaLnBrk="1" latinLnBrk="0" hangingPunct="1">
      <a:defRPr sz="1500" kern="1200">
        <a:solidFill>
          <a:schemeClr val="tx1"/>
        </a:solidFill>
        <a:latin typeface="+mn-lt"/>
        <a:ea typeface="+mn-ea"/>
        <a:cs typeface="+mn-cs"/>
      </a:defRPr>
    </a:lvl8pPr>
    <a:lvl9pPr marL="4386186" algn="l" defTabSz="1096546"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13315"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altLang="vi-VN" smtClean="0"/>
          </a:p>
        </p:txBody>
      </p:sp>
      <p:sp>
        <p:nvSpPr>
          <p:cNvPr id="13316" name="Slide Number Placeholder 3"/>
          <p:cNvSpPr>
            <a:spLocks noGrp="1" noChangeArrowheads="1"/>
          </p:cNvSpPr>
          <p:nvPr>
            <p:ph type="sldNum" sz="quarter" idx="5"/>
          </p:nvPr>
        </p:nvSpPr>
        <p:spPr bwMode="auto">
          <a:noFill/>
          <a:ln>
            <a:miter lim="800000"/>
            <a:headEnd/>
            <a:tailEnd/>
          </a:ln>
        </p:spPr>
        <p:txBody>
          <a:bodyPr/>
          <a:lstStyle/>
          <a:p>
            <a:fld id="{CF0D2992-3559-4AE7-AFB4-BC40D0277E03}" type="slidenum">
              <a:rPr lang="en-US" altLang="vi-VN"/>
              <a:pPr/>
              <a:t>7</a:t>
            </a:fld>
            <a:endParaRPr lang="en-US" alt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414484"/>
            <a:ext cx="10104120" cy="1666029"/>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3080" y="4404360"/>
            <a:ext cx="8321040" cy="1986280"/>
          </a:xfrm>
        </p:spPr>
        <p:txBody>
          <a:bodyPr/>
          <a:lstStyle>
            <a:lvl1pPr marL="0" indent="0" algn="ctr">
              <a:buNone/>
              <a:defRPr>
                <a:solidFill>
                  <a:schemeClr val="tx1">
                    <a:tint val="75000"/>
                  </a:schemeClr>
                </a:solidFill>
              </a:defRPr>
            </a:lvl1pPr>
            <a:lvl2pPr marL="548273" indent="0" algn="ctr">
              <a:buNone/>
              <a:defRPr>
                <a:solidFill>
                  <a:schemeClr val="tx1">
                    <a:tint val="75000"/>
                  </a:schemeClr>
                </a:solidFill>
              </a:defRPr>
            </a:lvl2pPr>
            <a:lvl3pPr marL="1096546" indent="0" algn="ctr">
              <a:buNone/>
              <a:defRPr>
                <a:solidFill>
                  <a:schemeClr val="tx1">
                    <a:tint val="75000"/>
                  </a:schemeClr>
                </a:solidFill>
              </a:defRPr>
            </a:lvl3pPr>
            <a:lvl4pPr marL="1644819" indent="0" algn="ctr">
              <a:buNone/>
              <a:defRPr>
                <a:solidFill>
                  <a:schemeClr val="tx1">
                    <a:tint val="75000"/>
                  </a:schemeClr>
                </a:solidFill>
              </a:defRPr>
            </a:lvl4pPr>
            <a:lvl5pPr marL="2193091" indent="0" algn="ctr">
              <a:buNone/>
              <a:defRPr>
                <a:solidFill>
                  <a:schemeClr val="tx1">
                    <a:tint val="75000"/>
                  </a:schemeClr>
                </a:solidFill>
              </a:defRPr>
            </a:lvl5pPr>
            <a:lvl6pPr marL="2741366" indent="0" algn="ctr">
              <a:buNone/>
              <a:defRPr>
                <a:solidFill>
                  <a:schemeClr val="tx1">
                    <a:tint val="75000"/>
                  </a:schemeClr>
                </a:solidFill>
              </a:defRPr>
            </a:lvl6pPr>
            <a:lvl7pPr marL="3289636" indent="0" algn="ctr">
              <a:buNone/>
              <a:defRPr>
                <a:solidFill>
                  <a:schemeClr val="tx1">
                    <a:tint val="75000"/>
                  </a:schemeClr>
                </a:solidFill>
              </a:defRPr>
            </a:lvl7pPr>
            <a:lvl8pPr marL="3837910" indent="0" algn="ctr">
              <a:buNone/>
              <a:defRPr>
                <a:solidFill>
                  <a:schemeClr val="tx1">
                    <a:tint val="75000"/>
                  </a:schemeClr>
                </a:solidFill>
              </a:defRPr>
            </a:lvl8pPr>
            <a:lvl9pPr marL="438618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311260"/>
            <a:ext cx="2674620" cy="663172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4360" y="311260"/>
            <a:ext cx="7825740" cy="6631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994494"/>
            <a:ext cx="10104120" cy="1543685"/>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939007" y="3294277"/>
            <a:ext cx="10104120" cy="1700213"/>
          </a:xfrm>
        </p:spPr>
        <p:txBody>
          <a:bodyPr anchor="b"/>
          <a:lstStyle>
            <a:lvl1pPr marL="0" indent="0">
              <a:buNone/>
              <a:defRPr sz="2500">
                <a:solidFill>
                  <a:schemeClr val="tx1">
                    <a:tint val="75000"/>
                  </a:schemeClr>
                </a:solidFill>
              </a:defRPr>
            </a:lvl1pPr>
            <a:lvl2pPr marL="548273" indent="0">
              <a:buNone/>
              <a:defRPr sz="2100">
                <a:solidFill>
                  <a:schemeClr val="tx1">
                    <a:tint val="75000"/>
                  </a:schemeClr>
                </a:solidFill>
              </a:defRPr>
            </a:lvl2pPr>
            <a:lvl3pPr marL="1096546" indent="0">
              <a:buNone/>
              <a:defRPr sz="1800">
                <a:solidFill>
                  <a:schemeClr val="tx1">
                    <a:tint val="75000"/>
                  </a:schemeClr>
                </a:solidFill>
              </a:defRPr>
            </a:lvl3pPr>
            <a:lvl4pPr marL="1644819" indent="0">
              <a:buNone/>
              <a:defRPr sz="1700">
                <a:solidFill>
                  <a:schemeClr val="tx1">
                    <a:tint val="75000"/>
                  </a:schemeClr>
                </a:solidFill>
              </a:defRPr>
            </a:lvl4pPr>
            <a:lvl5pPr marL="2193091" indent="0">
              <a:buNone/>
              <a:defRPr sz="1700">
                <a:solidFill>
                  <a:schemeClr val="tx1">
                    <a:tint val="75000"/>
                  </a:schemeClr>
                </a:solidFill>
              </a:defRPr>
            </a:lvl5pPr>
            <a:lvl6pPr marL="2741366" indent="0">
              <a:buNone/>
              <a:defRPr sz="1700">
                <a:solidFill>
                  <a:schemeClr val="tx1">
                    <a:tint val="75000"/>
                  </a:schemeClr>
                </a:solidFill>
              </a:defRPr>
            </a:lvl6pPr>
            <a:lvl7pPr marL="3289636" indent="0">
              <a:buNone/>
              <a:defRPr sz="1700">
                <a:solidFill>
                  <a:schemeClr val="tx1">
                    <a:tint val="75000"/>
                  </a:schemeClr>
                </a:solidFill>
              </a:defRPr>
            </a:lvl7pPr>
            <a:lvl8pPr marL="3837910" indent="0">
              <a:buNone/>
              <a:defRPr sz="1700">
                <a:solidFill>
                  <a:schemeClr val="tx1">
                    <a:tint val="75000"/>
                  </a:schemeClr>
                </a:solidFill>
              </a:defRPr>
            </a:lvl8pPr>
            <a:lvl9pPr marL="4386186"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4360" y="1813566"/>
            <a:ext cx="5250180" cy="5129425"/>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42660" y="1813566"/>
            <a:ext cx="5250180" cy="5129425"/>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28-Nov-21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4362" y="1739801"/>
            <a:ext cx="5252244" cy="725065"/>
          </a:xfrm>
        </p:spPr>
        <p:txBody>
          <a:bodyPr anchor="b"/>
          <a:lstStyle>
            <a:lvl1pPr marL="0" indent="0">
              <a:buNone/>
              <a:defRPr sz="2900" b="1"/>
            </a:lvl1pPr>
            <a:lvl2pPr marL="548273" indent="0">
              <a:buNone/>
              <a:defRPr sz="2500" b="1"/>
            </a:lvl2pPr>
            <a:lvl3pPr marL="1096546" indent="0">
              <a:buNone/>
              <a:defRPr sz="2100" b="1"/>
            </a:lvl3pPr>
            <a:lvl4pPr marL="1644819" indent="0">
              <a:buNone/>
              <a:defRPr sz="1800" b="1"/>
            </a:lvl4pPr>
            <a:lvl5pPr marL="2193091" indent="0">
              <a:buNone/>
              <a:defRPr sz="1800" b="1"/>
            </a:lvl5pPr>
            <a:lvl6pPr marL="2741366" indent="0">
              <a:buNone/>
              <a:defRPr sz="1800" b="1"/>
            </a:lvl6pPr>
            <a:lvl7pPr marL="3289636" indent="0">
              <a:buNone/>
              <a:defRPr sz="1800" b="1"/>
            </a:lvl7pPr>
            <a:lvl8pPr marL="3837910" indent="0">
              <a:buNone/>
              <a:defRPr sz="1800" b="1"/>
            </a:lvl8pPr>
            <a:lvl9pPr marL="4386186"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94362" y="2464859"/>
            <a:ext cx="5252244" cy="4478126"/>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538" y="1739801"/>
            <a:ext cx="5254308" cy="725065"/>
          </a:xfrm>
        </p:spPr>
        <p:txBody>
          <a:bodyPr anchor="b"/>
          <a:lstStyle>
            <a:lvl1pPr marL="0" indent="0">
              <a:buNone/>
              <a:defRPr sz="2900" b="1"/>
            </a:lvl1pPr>
            <a:lvl2pPr marL="548273" indent="0">
              <a:buNone/>
              <a:defRPr sz="2500" b="1"/>
            </a:lvl2pPr>
            <a:lvl3pPr marL="1096546" indent="0">
              <a:buNone/>
              <a:defRPr sz="2100" b="1"/>
            </a:lvl3pPr>
            <a:lvl4pPr marL="1644819" indent="0">
              <a:buNone/>
              <a:defRPr sz="1800" b="1"/>
            </a:lvl4pPr>
            <a:lvl5pPr marL="2193091" indent="0">
              <a:buNone/>
              <a:defRPr sz="1800" b="1"/>
            </a:lvl5pPr>
            <a:lvl6pPr marL="2741366" indent="0">
              <a:buNone/>
              <a:defRPr sz="1800" b="1"/>
            </a:lvl6pPr>
            <a:lvl7pPr marL="3289636" indent="0">
              <a:buNone/>
              <a:defRPr sz="1800" b="1"/>
            </a:lvl7pPr>
            <a:lvl8pPr marL="3837910" indent="0">
              <a:buNone/>
              <a:defRPr sz="1800" b="1"/>
            </a:lvl8pPr>
            <a:lvl9pPr marL="4386186"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6038538" y="2464859"/>
            <a:ext cx="5254308" cy="4478126"/>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28-Nov-21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28-Nov-21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28-Nov-21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71" y="309464"/>
            <a:ext cx="3910807" cy="1316991"/>
          </a:xfrm>
        </p:spPr>
        <p:txBody>
          <a:bodyPr anchor="b"/>
          <a:lstStyle>
            <a:lvl1pPr algn="l">
              <a:defRPr sz="2500" b="1"/>
            </a:lvl1pPr>
          </a:lstStyle>
          <a:p>
            <a:r>
              <a:rPr lang="en-US" smtClean="0"/>
              <a:t>Click to edit Master title style</a:t>
            </a:r>
            <a:endParaRPr lang="en-US"/>
          </a:p>
        </p:txBody>
      </p:sp>
      <p:sp>
        <p:nvSpPr>
          <p:cNvPr id="3" name="Content Placeholder 2"/>
          <p:cNvSpPr>
            <a:spLocks noGrp="1"/>
          </p:cNvSpPr>
          <p:nvPr>
            <p:ph idx="1"/>
          </p:nvPr>
        </p:nvSpPr>
        <p:spPr>
          <a:xfrm>
            <a:off x="4647566" y="309464"/>
            <a:ext cx="6645275" cy="6633528"/>
          </a:xfrm>
        </p:spPr>
        <p:txBody>
          <a:bodyPr/>
          <a:lstStyle>
            <a:lvl1pPr>
              <a:defRPr sz="3900"/>
            </a:lvl1pPr>
            <a:lvl2pPr>
              <a:defRPr sz="33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371" y="1626454"/>
            <a:ext cx="3910807" cy="5316538"/>
          </a:xfrm>
        </p:spPr>
        <p:txBody>
          <a:bodyPr/>
          <a:lstStyle>
            <a:lvl1pPr marL="0" indent="0">
              <a:buNone/>
              <a:defRPr sz="1700"/>
            </a:lvl1pPr>
            <a:lvl2pPr marL="548273" indent="0">
              <a:buNone/>
              <a:defRPr sz="1500"/>
            </a:lvl2pPr>
            <a:lvl3pPr marL="1096546" indent="0">
              <a:buNone/>
              <a:defRPr sz="1200"/>
            </a:lvl3pPr>
            <a:lvl4pPr marL="1644819" indent="0">
              <a:buNone/>
              <a:defRPr sz="1100"/>
            </a:lvl4pPr>
            <a:lvl5pPr marL="2193091" indent="0">
              <a:buNone/>
              <a:defRPr sz="1100"/>
            </a:lvl5pPr>
            <a:lvl6pPr marL="2741366" indent="0">
              <a:buNone/>
              <a:defRPr sz="1100"/>
            </a:lvl6pPr>
            <a:lvl7pPr marL="3289636" indent="0">
              <a:buNone/>
              <a:defRPr sz="1100"/>
            </a:lvl7pPr>
            <a:lvl8pPr marL="3837910" indent="0">
              <a:buNone/>
              <a:defRPr sz="1100"/>
            </a:lvl8pPr>
            <a:lvl9pPr marL="4386186"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28-Nov-21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5440681"/>
            <a:ext cx="7132320" cy="642305"/>
          </a:xfrm>
        </p:spPr>
        <p:txBody>
          <a:bodyPr anchor="b"/>
          <a:lstStyle>
            <a:lvl1pPr algn="l">
              <a:defRPr sz="2500" b="1"/>
            </a:lvl1pPr>
          </a:lstStyle>
          <a:p>
            <a:r>
              <a:rPr lang="en-US" smtClean="0"/>
              <a:t>Click to edit Master title style</a:t>
            </a:r>
            <a:endParaRPr lang="en-US"/>
          </a:p>
        </p:txBody>
      </p:sp>
      <p:sp>
        <p:nvSpPr>
          <p:cNvPr id="3" name="Picture Placeholder 2"/>
          <p:cNvSpPr>
            <a:spLocks noGrp="1"/>
          </p:cNvSpPr>
          <p:nvPr>
            <p:ph type="pic" idx="1"/>
          </p:nvPr>
        </p:nvSpPr>
        <p:spPr>
          <a:xfrm>
            <a:off x="2329974" y="694479"/>
            <a:ext cx="7132320" cy="4663440"/>
          </a:xfrm>
        </p:spPr>
        <p:txBody>
          <a:bodyPr/>
          <a:lstStyle>
            <a:lvl1pPr marL="0" indent="0">
              <a:buNone/>
              <a:defRPr sz="3900"/>
            </a:lvl1pPr>
            <a:lvl2pPr marL="548273" indent="0">
              <a:buNone/>
              <a:defRPr sz="3300"/>
            </a:lvl2pPr>
            <a:lvl3pPr marL="1096546" indent="0">
              <a:buNone/>
              <a:defRPr sz="2900"/>
            </a:lvl3pPr>
            <a:lvl4pPr marL="1644819" indent="0">
              <a:buNone/>
              <a:defRPr sz="2500"/>
            </a:lvl4pPr>
            <a:lvl5pPr marL="2193091" indent="0">
              <a:buNone/>
              <a:defRPr sz="2500"/>
            </a:lvl5pPr>
            <a:lvl6pPr marL="2741366" indent="0">
              <a:buNone/>
              <a:defRPr sz="2500"/>
            </a:lvl6pPr>
            <a:lvl7pPr marL="3289636" indent="0">
              <a:buNone/>
              <a:defRPr sz="2500"/>
            </a:lvl7pPr>
            <a:lvl8pPr marL="3837910" indent="0">
              <a:buNone/>
              <a:defRPr sz="2500"/>
            </a:lvl8pPr>
            <a:lvl9pPr marL="4386186" indent="0">
              <a:buNone/>
              <a:defRPr sz="2500"/>
            </a:lvl9pPr>
          </a:lstStyle>
          <a:p>
            <a:endParaRPr lang="en-US"/>
          </a:p>
        </p:txBody>
      </p:sp>
      <p:sp>
        <p:nvSpPr>
          <p:cNvPr id="4" name="Text Placeholder 3"/>
          <p:cNvSpPr>
            <a:spLocks noGrp="1"/>
          </p:cNvSpPr>
          <p:nvPr>
            <p:ph type="body" sz="half" idx="2"/>
          </p:nvPr>
        </p:nvSpPr>
        <p:spPr>
          <a:xfrm>
            <a:off x="2329974" y="6082987"/>
            <a:ext cx="7132320" cy="912178"/>
          </a:xfrm>
        </p:spPr>
        <p:txBody>
          <a:bodyPr/>
          <a:lstStyle>
            <a:lvl1pPr marL="0" indent="0">
              <a:buNone/>
              <a:defRPr sz="1700"/>
            </a:lvl1pPr>
            <a:lvl2pPr marL="548273" indent="0">
              <a:buNone/>
              <a:defRPr sz="1500"/>
            </a:lvl2pPr>
            <a:lvl3pPr marL="1096546" indent="0">
              <a:buNone/>
              <a:defRPr sz="1200"/>
            </a:lvl3pPr>
            <a:lvl4pPr marL="1644819" indent="0">
              <a:buNone/>
              <a:defRPr sz="1100"/>
            </a:lvl4pPr>
            <a:lvl5pPr marL="2193091" indent="0">
              <a:buNone/>
              <a:defRPr sz="1100"/>
            </a:lvl5pPr>
            <a:lvl6pPr marL="2741366" indent="0">
              <a:buNone/>
              <a:defRPr sz="1100"/>
            </a:lvl6pPr>
            <a:lvl7pPr marL="3289636" indent="0">
              <a:buNone/>
              <a:defRPr sz="1100"/>
            </a:lvl7pPr>
            <a:lvl8pPr marL="3837910" indent="0">
              <a:buNone/>
              <a:defRPr sz="1100"/>
            </a:lvl8pPr>
            <a:lvl9pPr marL="4386186"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28-Nov-21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0" y="311258"/>
            <a:ext cx="10698480" cy="1295400"/>
          </a:xfrm>
          <a:prstGeom prst="rect">
            <a:avLst/>
          </a:prstGeom>
        </p:spPr>
        <p:txBody>
          <a:bodyPr vert="horz" lIns="109656" tIns="54827" rIns="109656" bIns="5482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94360" y="1813566"/>
            <a:ext cx="10698480" cy="5129425"/>
          </a:xfrm>
          <a:prstGeom prst="rect">
            <a:avLst/>
          </a:prstGeom>
        </p:spPr>
        <p:txBody>
          <a:bodyPr vert="horz" lIns="109656" tIns="54827" rIns="109656" bIns="548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94360" y="7203867"/>
            <a:ext cx="2773680" cy="413809"/>
          </a:xfrm>
          <a:prstGeom prst="rect">
            <a:avLst/>
          </a:prstGeom>
        </p:spPr>
        <p:txBody>
          <a:bodyPr vert="horz" lIns="109656" tIns="54827" rIns="109656" bIns="54827" rtlCol="0" anchor="ctr"/>
          <a:lstStyle>
            <a:lvl1pPr algn="l">
              <a:defRPr sz="1500">
                <a:solidFill>
                  <a:schemeClr val="tx1">
                    <a:tint val="75000"/>
                  </a:schemeClr>
                </a:solidFill>
              </a:defRPr>
            </a:lvl1pPr>
          </a:lstStyle>
          <a:p>
            <a:fld id="{1D8BD707-D9CF-40AE-B4C6-C98DA3205C09}" type="datetimeFigureOut">
              <a:rPr lang="en-US" smtClean="0"/>
              <a:pPr/>
              <a:t>28-Nov-21</a:t>
            </a:fld>
            <a:endParaRPr lang="en-US"/>
          </a:p>
        </p:txBody>
      </p:sp>
      <p:sp>
        <p:nvSpPr>
          <p:cNvPr id="5" name="Footer Placeholder 4"/>
          <p:cNvSpPr>
            <a:spLocks noGrp="1"/>
          </p:cNvSpPr>
          <p:nvPr>
            <p:ph type="ftr" sz="quarter" idx="3"/>
          </p:nvPr>
        </p:nvSpPr>
        <p:spPr>
          <a:xfrm>
            <a:off x="4061460" y="7203867"/>
            <a:ext cx="3764280" cy="413809"/>
          </a:xfrm>
          <a:prstGeom prst="rect">
            <a:avLst/>
          </a:prstGeom>
        </p:spPr>
        <p:txBody>
          <a:bodyPr vert="horz" lIns="109656" tIns="54827" rIns="109656" bIns="54827"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19160" y="7203867"/>
            <a:ext cx="2773680" cy="413809"/>
          </a:xfrm>
          <a:prstGeom prst="rect">
            <a:avLst/>
          </a:prstGeom>
        </p:spPr>
        <p:txBody>
          <a:bodyPr vert="horz" lIns="109656" tIns="54827" rIns="109656" bIns="54827" rtlCol="0" anchor="ctr"/>
          <a:lstStyle>
            <a:lvl1pPr algn="r">
              <a:defRPr sz="15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96546" rtl="0" eaLnBrk="1" latinLnBrk="0" hangingPunct="1">
        <a:spcBef>
          <a:spcPct val="0"/>
        </a:spcBef>
        <a:buNone/>
        <a:defRPr sz="5300" kern="1200">
          <a:solidFill>
            <a:schemeClr val="tx1"/>
          </a:solidFill>
          <a:latin typeface="+mj-lt"/>
          <a:ea typeface="+mj-ea"/>
          <a:cs typeface="+mj-cs"/>
        </a:defRPr>
      </a:lvl1pPr>
    </p:titleStyle>
    <p:bodyStyle>
      <a:lvl1pPr marL="411204" indent="-411204" algn="l" defTabSz="1096546"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90943" indent="-342668" algn="l" defTabSz="109654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70682" indent="-274136" algn="l" defTabSz="1096546"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18955" indent="-274136" algn="l" defTabSz="1096546"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467227" indent="-274136" algn="l" defTabSz="1096546"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015502" indent="-274136" algn="l" defTabSz="1096546"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63777" indent="-274136" algn="l" defTabSz="1096546"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112046" indent="-274136" algn="l" defTabSz="1096546"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60320" indent="-274136" algn="l" defTabSz="1096546"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96546" rtl="0" eaLnBrk="1" latinLnBrk="0" hangingPunct="1">
        <a:defRPr sz="2100" kern="1200">
          <a:solidFill>
            <a:schemeClr val="tx1"/>
          </a:solidFill>
          <a:latin typeface="+mn-lt"/>
          <a:ea typeface="+mn-ea"/>
          <a:cs typeface="+mn-cs"/>
        </a:defRPr>
      </a:lvl1pPr>
      <a:lvl2pPr marL="548273" algn="l" defTabSz="1096546" rtl="0" eaLnBrk="1" latinLnBrk="0" hangingPunct="1">
        <a:defRPr sz="2100" kern="1200">
          <a:solidFill>
            <a:schemeClr val="tx1"/>
          </a:solidFill>
          <a:latin typeface="+mn-lt"/>
          <a:ea typeface="+mn-ea"/>
          <a:cs typeface="+mn-cs"/>
        </a:defRPr>
      </a:lvl2pPr>
      <a:lvl3pPr marL="1096546" algn="l" defTabSz="1096546" rtl="0" eaLnBrk="1" latinLnBrk="0" hangingPunct="1">
        <a:defRPr sz="2100" kern="1200">
          <a:solidFill>
            <a:schemeClr val="tx1"/>
          </a:solidFill>
          <a:latin typeface="+mn-lt"/>
          <a:ea typeface="+mn-ea"/>
          <a:cs typeface="+mn-cs"/>
        </a:defRPr>
      </a:lvl3pPr>
      <a:lvl4pPr marL="1644819" algn="l" defTabSz="1096546" rtl="0" eaLnBrk="1" latinLnBrk="0" hangingPunct="1">
        <a:defRPr sz="2100" kern="1200">
          <a:solidFill>
            <a:schemeClr val="tx1"/>
          </a:solidFill>
          <a:latin typeface="+mn-lt"/>
          <a:ea typeface="+mn-ea"/>
          <a:cs typeface="+mn-cs"/>
        </a:defRPr>
      </a:lvl4pPr>
      <a:lvl5pPr marL="2193091" algn="l" defTabSz="1096546" rtl="0" eaLnBrk="1" latinLnBrk="0" hangingPunct="1">
        <a:defRPr sz="2100" kern="1200">
          <a:solidFill>
            <a:schemeClr val="tx1"/>
          </a:solidFill>
          <a:latin typeface="+mn-lt"/>
          <a:ea typeface="+mn-ea"/>
          <a:cs typeface="+mn-cs"/>
        </a:defRPr>
      </a:lvl5pPr>
      <a:lvl6pPr marL="2741366" algn="l" defTabSz="1096546" rtl="0" eaLnBrk="1" latinLnBrk="0" hangingPunct="1">
        <a:defRPr sz="2100" kern="1200">
          <a:solidFill>
            <a:schemeClr val="tx1"/>
          </a:solidFill>
          <a:latin typeface="+mn-lt"/>
          <a:ea typeface="+mn-ea"/>
          <a:cs typeface="+mn-cs"/>
        </a:defRPr>
      </a:lvl6pPr>
      <a:lvl7pPr marL="3289636" algn="l" defTabSz="1096546" rtl="0" eaLnBrk="1" latinLnBrk="0" hangingPunct="1">
        <a:defRPr sz="2100" kern="1200">
          <a:solidFill>
            <a:schemeClr val="tx1"/>
          </a:solidFill>
          <a:latin typeface="+mn-lt"/>
          <a:ea typeface="+mn-ea"/>
          <a:cs typeface="+mn-cs"/>
        </a:defRPr>
      </a:lvl7pPr>
      <a:lvl8pPr marL="3837910" algn="l" defTabSz="1096546" rtl="0" eaLnBrk="1" latinLnBrk="0" hangingPunct="1">
        <a:defRPr sz="2100" kern="1200">
          <a:solidFill>
            <a:schemeClr val="tx1"/>
          </a:solidFill>
          <a:latin typeface="+mn-lt"/>
          <a:ea typeface="+mn-ea"/>
          <a:cs typeface="+mn-cs"/>
        </a:defRPr>
      </a:lvl8pPr>
      <a:lvl9pPr marL="4386186" algn="l" defTabSz="109654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ack-background-with-colorful-vegetables-frame-vector.jpg"/>
          <p:cNvPicPr>
            <a:picLocks noChangeAspect="1"/>
          </p:cNvPicPr>
          <p:nvPr/>
        </p:nvPicPr>
        <p:blipFill>
          <a:blip r:embed="rId2"/>
          <a:stretch>
            <a:fillRect/>
          </a:stretch>
        </p:blipFill>
        <p:spPr>
          <a:xfrm>
            <a:off x="1" y="0"/>
            <a:ext cx="11887200" cy="7848599"/>
          </a:xfrm>
          <a:prstGeom prst="rect">
            <a:avLst/>
          </a:prstGeom>
        </p:spPr>
      </p:pic>
      <p:grpSp>
        <p:nvGrpSpPr>
          <p:cNvPr id="12" name="Group 11"/>
          <p:cNvGrpSpPr/>
          <p:nvPr/>
        </p:nvGrpSpPr>
        <p:grpSpPr>
          <a:xfrm>
            <a:off x="990600" y="2362200"/>
            <a:ext cx="9829801" cy="2452492"/>
            <a:chOff x="1904999" y="2514600"/>
            <a:chExt cx="8763000" cy="2452492"/>
          </a:xfrm>
        </p:grpSpPr>
        <p:sp>
          <p:nvSpPr>
            <p:cNvPr id="11" name="Rounded Rectangle 10"/>
            <p:cNvSpPr/>
            <p:nvPr/>
          </p:nvSpPr>
          <p:spPr>
            <a:xfrm>
              <a:off x="2108790" y="2971800"/>
              <a:ext cx="8355418" cy="1600200"/>
            </a:xfrm>
            <a:prstGeom prst="roundRect">
              <a:avLst/>
            </a:prstGeom>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16200000" scaled="1"/>
              <a:tileRect/>
            </a:gra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a:spLocks noChangeArrowheads="1"/>
            </p:cNvSpPr>
            <p:nvPr/>
          </p:nvSpPr>
          <p:spPr bwMode="auto">
            <a:xfrm>
              <a:off x="1904999" y="2514600"/>
              <a:ext cx="8763000" cy="2452492"/>
            </a:xfrm>
            <a:prstGeom prst="rect">
              <a:avLst/>
            </a:prstGeom>
            <a:noFill/>
            <a:ln w="9525">
              <a:noFill/>
              <a:miter lim="800000"/>
              <a:headEnd/>
              <a:tailEnd/>
            </a:ln>
          </p:spPr>
          <p:txBody>
            <a:bodyPr wrap="square" lIns="112293" tIns="56147" rIns="112293" bIns="56147">
              <a:spAutoFit/>
            </a:bodyPr>
            <a:lstStyle/>
            <a:p>
              <a:pPr algn="ctr"/>
              <a:endParaRPr lang="en-US" altLang="vi-VN" sz="3800" b="1" smtClean="0">
                <a:solidFill>
                  <a:srgbClr val="FF0000"/>
                </a:solidFill>
                <a:latin typeface="Times New Roman" pitchFamily="18" charset="0"/>
                <a:cs typeface="Times New Roman" pitchFamily="18" charset="0"/>
              </a:endParaRPr>
            </a:p>
            <a:p>
              <a:pPr algn="ctr"/>
              <a:r>
                <a:rPr lang="en-US" altLang="vi-VN" sz="3800" b="1" u="sng" smtClean="0">
                  <a:solidFill>
                    <a:srgbClr val="FF0000"/>
                  </a:solidFill>
                  <a:latin typeface="Times New Roman" pitchFamily="18" charset="0"/>
                  <a:cs typeface="Times New Roman" pitchFamily="18" charset="0"/>
                </a:rPr>
                <a:t>BÀI </a:t>
              </a:r>
              <a:r>
                <a:rPr lang="en-US" altLang="vi-VN" sz="3800" b="1" u="sng">
                  <a:solidFill>
                    <a:srgbClr val="FF0000"/>
                  </a:solidFill>
                  <a:latin typeface="Times New Roman" pitchFamily="18" charset="0"/>
                  <a:cs typeface="Times New Roman" pitchFamily="18" charset="0"/>
                </a:rPr>
                <a:t>5</a:t>
              </a:r>
              <a:r>
                <a:rPr lang="en-US" altLang="vi-VN" sz="3800" b="1" smtClean="0">
                  <a:solidFill>
                    <a:srgbClr val="FF0000"/>
                  </a:solidFill>
                  <a:latin typeface="Times New Roman" pitchFamily="18" charset="0"/>
                  <a:cs typeface="Times New Roman" pitchFamily="18" charset="0"/>
                </a:rPr>
                <a:t>: BẢO QUẢN VÀ CHẾ BIẾN </a:t>
              </a:r>
            </a:p>
            <a:p>
              <a:pPr algn="ctr"/>
              <a:r>
                <a:rPr lang="en-US" altLang="en-US" sz="3800" b="1" smtClean="0">
                  <a:solidFill>
                    <a:srgbClr val="FF0000"/>
                  </a:solidFill>
                  <a:latin typeface="Times New Roman" pitchFamily="18" charset="0"/>
                  <a:cs typeface="Times New Roman" pitchFamily="18" charset="0"/>
                </a:rPr>
                <a:t>THỰC PHẨM TRONG GIA ĐÌNH (TIẾT 1)</a:t>
              </a:r>
              <a:endParaRPr lang="en-US" altLang="en-US" sz="3800" b="1">
                <a:solidFill>
                  <a:srgbClr val="FF0000"/>
                </a:solidFill>
                <a:latin typeface="Times New Roman" pitchFamily="18" charset="0"/>
                <a:cs typeface="Times New Roman" pitchFamily="18" charset="0"/>
              </a:endParaRPr>
            </a:p>
            <a:p>
              <a:pPr algn="ctr" eaLnBrk="1" hangingPunct="1"/>
              <a:endParaRPr lang="en-US" altLang="vi-VN" sz="3800" b="1">
                <a:solidFill>
                  <a:schemeClr val="bg1"/>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oài-ngâm-đường-Ngọc-Liên-lọ-800g-1.jpg"/>
          <p:cNvPicPr>
            <a:picLocks noChangeAspect="1"/>
          </p:cNvPicPr>
          <p:nvPr/>
        </p:nvPicPr>
        <p:blipFill>
          <a:blip r:embed="rId2"/>
          <a:srcRect l="22773" t="4845" r="23442" b="5513"/>
          <a:stretch>
            <a:fillRect/>
          </a:stretch>
        </p:blipFill>
        <p:spPr>
          <a:xfrm>
            <a:off x="3048000" y="4038600"/>
            <a:ext cx="2103120" cy="3505200"/>
          </a:xfrm>
          <a:prstGeom prst="rect">
            <a:avLst/>
          </a:prstGeom>
        </p:spPr>
      </p:pic>
      <p:pic>
        <p:nvPicPr>
          <p:cNvPr id="5" name="Picture 4" descr="product_15924_5.jpg"/>
          <p:cNvPicPr>
            <a:picLocks noChangeAspect="1"/>
          </p:cNvPicPr>
          <p:nvPr/>
        </p:nvPicPr>
        <p:blipFill>
          <a:blip r:embed="rId3"/>
          <a:srcRect l="18252" r="23081"/>
          <a:stretch>
            <a:fillRect/>
          </a:stretch>
        </p:blipFill>
        <p:spPr>
          <a:xfrm>
            <a:off x="6248400" y="3886200"/>
            <a:ext cx="2279904" cy="3886200"/>
          </a:xfrm>
          <a:prstGeom prst="rect">
            <a:avLst/>
          </a:prstGeom>
        </p:spPr>
      </p:pic>
      <p:pic>
        <p:nvPicPr>
          <p:cNvPr id="6" name="Picture 5" descr="maxresdefault.jpg"/>
          <p:cNvPicPr>
            <a:picLocks noChangeAspect="1"/>
          </p:cNvPicPr>
          <p:nvPr/>
        </p:nvPicPr>
        <p:blipFill>
          <a:blip r:embed="rId4"/>
          <a:srcRect l="46576" r="10315"/>
          <a:stretch>
            <a:fillRect/>
          </a:stretch>
        </p:blipFill>
        <p:spPr>
          <a:xfrm>
            <a:off x="6477000" y="609600"/>
            <a:ext cx="2394340" cy="3124200"/>
          </a:xfrm>
          <a:prstGeom prst="rect">
            <a:avLst/>
          </a:prstGeom>
        </p:spPr>
      </p:pic>
      <p:pic>
        <p:nvPicPr>
          <p:cNvPr id="7" name="Picture 6" descr="Cách-Muối-Dưa-Hành-ngon-3.jpg"/>
          <p:cNvPicPr>
            <a:picLocks noChangeAspect="1"/>
          </p:cNvPicPr>
          <p:nvPr/>
        </p:nvPicPr>
        <p:blipFill>
          <a:blip r:embed="rId5"/>
          <a:stretch>
            <a:fillRect/>
          </a:stretch>
        </p:blipFill>
        <p:spPr>
          <a:xfrm>
            <a:off x="2247472" y="609600"/>
            <a:ext cx="3510337" cy="3124200"/>
          </a:xfrm>
          <a:prstGeom prst="rect">
            <a:avLst/>
          </a:prstGeom>
        </p:spPr>
      </p:pic>
      <p:sp>
        <p:nvSpPr>
          <p:cNvPr id="8" name="TextBox 7"/>
          <p:cNvSpPr txBox="1"/>
          <p:nvPr/>
        </p:nvSpPr>
        <p:spPr>
          <a:xfrm>
            <a:off x="685800" y="5638800"/>
            <a:ext cx="2286000" cy="544304"/>
          </a:xfrm>
          <a:prstGeom prst="rect">
            <a:avLst/>
          </a:prstGeom>
          <a:noFill/>
        </p:spPr>
        <p:txBody>
          <a:bodyPr wrap="square" lIns="112321" tIns="56160" rIns="112321" bIns="56160" rtlCol="0">
            <a:spAutoFit/>
          </a:bodyPr>
          <a:lstStyle/>
          <a:p>
            <a:r>
              <a:rPr lang="en-US" sz="2800" b="1" smtClean="0">
                <a:solidFill>
                  <a:srgbClr val="0000FF"/>
                </a:solidFill>
                <a:latin typeface="Times New Roman" pitchFamily="18" charset="0"/>
                <a:cs typeface="Times New Roman" pitchFamily="18" charset="0"/>
              </a:rPr>
              <a:t>Ngâm đường</a:t>
            </a:r>
            <a:endParaRPr lang="en-US" sz="2800" b="1">
              <a:solidFill>
                <a:srgbClr val="0000FF"/>
              </a:solidFill>
              <a:latin typeface="Times New Roman" pitchFamily="18" charset="0"/>
              <a:cs typeface="Times New Roman" pitchFamily="18" charset="0"/>
            </a:endParaRPr>
          </a:p>
        </p:txBody>
      </p:sp>
      <p:sp>
        <p:nvSpPr>
          <p:cNvPr id="9" name="TextBox 8"/>
          <p:cNvSpPr txBox="1"/>
          <p:nvPr/>
        </p:nvSpPr>
        <p:spPr>
          <a:xfrm>
            <a:off x="304800" y="2286000"/>
            <a:ext cx="2057400" cy="544304"/>
          </a:xfrm>
          <a:prstGeom prst="rect">
            <a:avLst/>
          </a:prstGeom>
          <a:noFill/>
        </p:spPr>
        <p:txBody>
          <a:bodyPr wrap="square" lIns="112321" tIns="56160" rIns="112321" bIns="56160" rtlCol="0">
            <a:spAutoFit/>
          </a:bodyPr>
          <a:lstStyle/>
          <a:p>
            <a:r>
              <a:rPr lang="en-US" sz="2800" b="1" smtClean="0">
                <a:solidFill>
                  <a:srgbClr val="0000FF"/>
                </a:solidFill>
                <a:latin typeface="Times New Roman" pitchFamily="18" charset="0"/>
                <a:cs typeface="Times New Roman" pitchFamily="18" charset="0"/>
              </a:rPr>
              <a:t>Muối chua</a:t>
            </a:r>
            <a:endParaRPr lang="en-US" sz="2800" b="1">
              <a:solidFill>
                <a:srgbClr val="0000FF"/>
              </a:solidFill>
              <a:latin typeface="Times New Roman" pitchFamily="18" charset="0"/>
              <a:cs typeface="Times New Roman" pitchFamily="18" charset="0"/>
            </a:endParaRPr>
          </a:p>
        </p:txBody>
      </p:sp>
      <p:sp>
        <p:nvSpPr>
          <p:cNvPr id="10" name="TextBox 9"/>
          <p:cNvSpPr txBox="1"/>
          <p:nvPr/>
        </p:nvSpPr>
        <p:spPr>
          <a:xfrm>
            <a:off x="8991600" y="2133600"/>
            <a:ext cx="2895600" cy="544304"/>
          </a:xfrm>
          <a:prstGeom prst="rect">
            <a:avLst/>
          </a:prstGeom>
          <a:noFill/>
        </p:spPr>
        <p:txBody>
          <a:bodyPr wrap="square" lIns="112321" tIns="56160" rIns="112321" bIns="56160" rtlCol="0">
            <a:spAutoFit/>
          </a:bodyPr>
          <a:lstStyle/>
          <a:p>
            <a:r>
              <a:rPr lang="en-US" sz="2800" b="1" smtClean="0">
                <a:solidFill>
                  <a:srgbClr val="0000FF"/>
                </a:solidFill>
                <a:latin typeface="Times New Roman" pitchFamily="18" charset="0"/>
                <a:cs typeface="Times New Roman" pitchFamily="18" charset="0"/>
              </a:rPr>
              <a:t>Ngâm giấm</a:t>
            </a:r>
            <a:endParaRPr lang="en-US" sz="2800" b="1">
              <a:solidFill>
                <a:srgbClr val="0000FF"/>
              </a:solidFill>
              <a:latin typeface="Times New Roman" pitchFamily="18" charset="0"/>
              <a:cs typeface="Times New Roman" pitchFamily="18" charset="0"/>
            </a:endParaRPr>
          </a:p>
        </p:txBody>
      </p:sp>
      <p:sp>
        <p:nvSpPr>
          <p:cNvPr id="11" name="TextBox 10"/>
          <p:cNvSpPr txBox="1"/>
          <p:nvPr/>
        </p:nvSpPr>
        <p:spPr>
          <a:xfrm>
            <a:off x="8610600" y="5257800"/>
            <a:ext cx="2895600" cy="975191"/>
          </a:xfrm>
          <a:prstGeom prst="rect">
            <a:avLst/>
          </a:prstGeom>
          <a:noFill/>
        </p:spPr>
        <p:txBody>
          <a:bodyPr wrap="square" lIns="112321" tIns="56160" rIns="112321" bIns="56160" rtlCol="0">
            <a:spAutoFit/>
          </a:bodyPr>
          <a:lstStyle/>
          <a:p>
            <a:pPr algn="ctr"/>
            <a:r>
              <a:rPr lang="en-US" sz="2800" b="1" smtClean="0">
                <a:solidFill>
                  <a:srgbClr val="0000FF"/>
                </a:solidFill>
                <a:latin typeface="Times New Roman" pitchFamily="18" charset="0"/>
                <a:cs typeface="Times New Roman" pitchFamily="18" charset="0"/>
              </a:rPr>
              <a:t>Bảo quản trong tủ lạnh</a:t>
            </a:r>
            <a:endParaRPr lang="en-US" sz="2800" b="1">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1000"/>
                                        <p:tgtEl>
                                          <p:spTgt spid="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lide(fromBottom)">
                                      <p:cBhvr>
                                        <p:cTn id="10" dur="1000"/>
                                        <p:tgtEl>
                                          <p:spTgt spid="9"/>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lide(fromBottom)">
                                      <p:cBhvr>
                                        <p:cTn id="13" dur="1000"/>
                                        <p:tgtEl>
                                          <p:spTgt spid="10"/>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lide(fromBottom)">
                                      <p:cBhvr>
                                        <p:cTn id="16" dur="1000"/>
                                        <p:tgtEl>
                                          <p:spTgt spid="11"/>
                                        </p:tgtEl>
                                      </p:cBhvr>
                                    </p:animEffect>
                                  </p:childTnLst>
                                </p:cTn>
                              </p:par>
                              <p:par>
                                <p:cTn id="17" presetID="9"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9"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par>
                                <p:cTn id="23" presetID="9"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par>
                                <p:cTn id="26" presetID="9"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752600"/>
            <a:ext cx="10210800" cy="452431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defRPr/>
            </a:pPr>
            <a:r>
              <a:rPr lang="en-US" sz="3600" smtClean="0">
                <a:latin typeface="Times New Roman" pitchFamily="18" charset="0"/>
                <a:ea typeface="+mj-ea"/>
                <a:cs typeface="Times New Roman" pitchFamily="18" charset="0"/>
              </a:rPr>
              <a:t>- </a:t>
            </a:r>
            <a:r>
              <a:rPr lang="vi-VN" sz="3600" smtClean="0">
                <a:latin typeface="Times New Roman" pitchFamily="18" charset="0"/>
                <a:ea typeface="+mj-ea"/>
                <a:cs typeface="Times New Roman" pitchFamily="18" charset="0"/>
              </a:rPr>
              <a:t>Các </a:t>
            </a:r>
            <a:r>
              <a:rPr lang="vi-VN" sz="3600" dirty="0">
                <a:latin typeface="Times New Roman" pitchFamily="18" charset="0"/>
                <a:ea typeface="+mj-ea"/>
                <a:cs typeface="Times New Roman" pitchFamily="18" charset="0"/>
              </a:rPr>
              <a:t>phương pháp bảo quản thực phẩm</a:t>
            </a:r>
            <a:r>
              <a:rPr lang="en-US" sz="3600" dirty="0">
                <a:latin typeface="Times New Roman" pitchFamily="18" charset="0"/>
                <a:ea typeface="+mj-ea"/>
                <a:cs typeface="Times New Roman" pitchFamily="18" charset="0"/>
              </a:rPr>
              <a:t>:</a:t>
            </a:r>
            <a:r>
              <a:rPr lang="vi-VN" sz="3600" dirty="0">
                <a:latin typeface="Times New Roman" pitchFamily="18" charset="0"/>
                <a:ea typeface="+mj-ea"/>
                <a:cs typeface="Times New Roman" pitchFamily="18" charset="0"/>
              </a:rPr>
              <a:t> phơi khô, ướp lạnh, cấp đồng, ngâm giấm, ngâm đường, ướp muối, muối chua, hút chân </a:t>
            </a:r>
            <a:r>
              <a:rPr lang="vi-VN" sz="3600">
                <a:latin typeface="Times New Roman" pitchFamily="18" charset="0"/>
                <a:ea typeface="+mj-ea"/>
                <a:cs typeface="Times New Roman" pitchFamily="18" charset="0"/>
              </a:rPr>
              <a:t>không</a:t>
            </a:r>
            <a:r>
              <a:rPr lang="vi-VN" sz="3600" smtClean="0">
                <a:latin typeface="Times New Roman" pitchFamily="18" charset="0"/>
                <a:ea typeface="+mj-ea"/>
                <a:cs typeface="Times New Roman" pitchFamily="18" charset="0"/>
              </a:rPr>
              <a:t>,...</a:t>
            </a:r>
            <a:endParaRPr lang="en-US" sz="3600" smtClean="0">
              <a:latin typeface="Times New Roman" pitchFamily="18" charset="0"/>
              <a:ea typeface="+mj-ea"/>
              <a:cs typeface="Times New Roman" pitchFamily="18" charset="0"/>
            </a:endParaRPr>
          </a:p>
          <a:p>
            <a:pPr algn="just">
              <a:buFontTx/>
              <a:buChar char="-"/>
              <a:defRPr/>
            </a:pPr>
            <a:r>
              <a:rPr lang="en-US" sz="3600" smtClean="0">
                <a:latin typeface="Times New Roman" pitchFamily="18" charset="0"/>
                <a:ea typeface="+mj-ea"/>
                <a:cs typeface="Times New Roman" pitchFamily="18" charset="0"/>
              </a:rPr>
              <a:t>Tùy loại và điều kiện bảo quản, người sử dụng có thể lựa chọn phương pháp phù hợp</a:t>
            </a:r>
          </a:p>
          <a:p>
            <a:pPr algn="just">
              <a:buFontTx/>
              <a:buChar char="-"/>
              <a:defRPr/>
            </a:pPr>
            <a:r>
              <a:rPr lang="en-US" sz="3600" smtClean="0">
                <a:latin typeface="Times New Roman" pitchFamily="18" charset="0"/>
                <a:ea typeface="+mj-ea"/>
                <a:cs typeface="Times New Roman" pitchFamily="18" charset="0"/>
              </a:rPr>
              <a:t> Các phương pháp khác nhau tạo ra nhiều loại sản phẩm có thời hạn sử dụng lâu, thuận tiện cho việc chế biến và sử dụng</a:t>
            </a:r>
            <a:endParaRPr lang="en-US" sz="3600" dirty="0">
              <a:latin typeface="Times New Roman" pitchFamily="18" charset="0"/>
              <a:ea typeface="+mj-ea"/>
              <a:cs typeface="Times New Roman" pitchFamily="18" charset="0"/>
            </a:endParaRPr>
          </a:p>
        </p:txBody>
      </p:sp>
      <p:sp>
        <p:nvSpPr>
          <p:cNvPr id="5" name="Text Box 5"/>
          <p:cNvSpPr txBox="1">
            <a:spLocks noChangeArrowheads="1"/>
          </p:cNvSpPr>
          <p:nvPr/>
        </p:nvSpPr>
        <p:spPr bwMode="auto">
          <a:xfrm>
            <a:off x="304800" y="685800"/>
            <a:ext cx="11582400" cy="707832"/>
          </a:xfrm>
          <a:prstGeom prst="rect">
            <a:avLst/>
          </a:prstGeom>
          <a:noFill/>
          <a:ln w="9525">
            <a:noFill/>
            <a:miter lim="800000"/>
            <a:headEnd/>
            <a:tailEnd/>
          </a:ln>
        </p:spPr>
        <p:txBody>
          <a:bodyPr wrap="square" lIns="91383" tIns="45693" rIns="91383" bIns="45693">
            <a:spAutoFit/>
          </a:bodyPr>
          <a:lstStyle/>
          <a:p>
            <a:r>
              <a:rPr lang="en-US" altLang="en-US" sz="4000" b="1" smtClean="0">
                <a:solidFill>
                  <a:srgbClr val="FF0000"/>
                </a:solidFill>
                <a:latin typeface="Times New Roman" pitchFamily="18" charset="0"/>
                <a:cs typeface="Times New Roman" pitchFamily="18" charset="0"/>
              </a:rPr>
              <a:t>1.2 Phương pháp bảo quản bảo quản thực phẩm</a:t>
            </a:r>
            <a:endParaRPr lang="en-US" altLang="en-US" sz="40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p:cNvSpPr/>
          <p:nvPr/>
        </p:nvSpPr>
        <p:spPr>
          <a:xfrm rot="5400000">
            <a:off x="-1816602" y="3664348"/>
            <a:ext cx="4076912" cy="443707"/>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334" tIns="56167" rIns="112334" bIns="56167"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16388" name="Picture 4" descr="Screen Clipping"/>
          <p:cNvPicPr>
            <a:picLocks noChangeAspect="1"/>
          </p:cNvPicPr>
          <p:nvPr/>
        </p:nvPicPr>
        <p:blipFill>
          <a:blip r:embed="rId2"/>
          <a:srcRect l="3220" t="3220"/>
          <a:stretch>
            <a:fillRect/>
          </a:stretch>
        </p:blipFill>
        <p:spPr bwMode="auto">
          <a:xfrm>
            <a:off x="340519" y="169122"/>
            <a:ext cx="1838801" cy="1005735"/>
          </a:xfrm>
          <a:prstGeom prst="rect">
            <a:avLst/>
          </a:prstGeom>
          <a:noFill/>
          <a:ln w="9525">
            <a:noFill/>
            <a:miter lim="800000"/>
            <a:headEnd/>
            <a:tailEnd/>
          </a:ln>
        </p:spPr>
      </p:pic>
      <p:sp>
        <p:nvSpPr>
          <p:cNvPr id="6" name="Rectangle 5"/>
          <p:cNvSpPr/>
          <p:nvPr/>
        </p:nvSpPr>
        <p:spPr>
          <a:xfrm>
            <a:off x="614998" y="1052514"/>
            <a:ext cx="10560209" cy="55792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12334" tIns="56167" rIns="112334" bIns="56167" anchor="ctr"/>
          <a:lstStyle/>
          <a:p>
            <a:pPr algn="ctr" eaLnBrk="1" hangingPunct="1">
              <a:defRPr/>
            </a:pPr>
            <a:endParaRPr lang="vi-VN"/>
          </a:p>
        </p:txBody>
      </p:sp>
      <p:sp>
        <p:nvSpPr>
          <p:cNvPr id="10" name="Rectangle 9"/>
          <p:cNvSpPr/>
          <p:nvPr/>
        </p:nvSpPr>
        <p:spPr>
          <a:xfrm>
            <a:off x="720249" y="1286405"/>
            <a:ext cx="3044031" cy="3775972"/>
          </a:xfrm>
          <a:prstGeom prst="rect">
            <a:avLst/>
          </a:prstGeom>
        </p:spPr>
        <p:txBody>
          <a:bodyPr lIns="112334" tIns="56167" rIns="112334" bIns="56167">
            <a:spAutoFit/>
          </a:bodyPr>
          <a:lstStyle/>
          <a:p>
            <a:pPr algn="just">
              <a:defRPr/>
            </a:pPr>
            <a:r>
              <a:rPr lang="en-US" sz="3400" i="1" dirty="0">
                <a:latin typeface="Times New Roman" pitchFamily="18" charset="0"/>
                <a:cs typeface="Times New Roman" pitchFamily="18" charset="0"/>
              </a:rPr>
              <a:t>1.Em </a:t>
            </a:r>
            <a:r>
              <a:rPr lang="en-US" sz="3400" i="1" dirty="0" err="1">
                <a:latin typeface="Times New Roman" pitchFamily="18" charset="0"/>
                <a:cs typeface="Times New Roman" pitchFamily="18" charset="0"/>
              </a:rPr>
              <a:t>hãy</a:t>
            </a:r>
            <a:r>
              <a:rPr lang="en-US" sz="3400" i="1" dirty="0">
                <a:latin typeface="Times New Roman" pitchFamily="18" charset="0"/>
                <a:cs typeface="Times New Roman" pitchFamily="18" charset="0"/>
              </a:rPr>
              <a:t> </a:t>
            </a:r>
            <a:r>
              <a:rPr lang="en-US" sz="3400" i="1" dirty="0" err="1">
                <a:latin typeface="Times New Roman" pitchFamily="18" charset="0"/>
                <a:cs typeface="Times New Roman" pitchFamily="18" charset="0"/>
              </a:rPr>
              <a:t>cho</a:t>
            </a:r>
            <a:r>
              <a:rPr lang="en-US" sz="3400" i="1" dirty="0">
                <a:latin typeface="Times New Roman" pitchFamily="18" charset="0"/>
                <a:cs typeface="Times New Roman" pitchFamily="18" charset="0"/>
              </a:rPr>
              <a:t> </a:t>
            </a:r>
            <a:r>
              <a:rPr lang="en-US" sz="3400" i="1" dirty="0" err="1">
                <a:latin typeface="Times New Roman" pitchFamily="18" charset="0"/>
                <a:cs typeface="Times New Roman" pitchFamily="18" charset="0"/>
              </a:rPr>
              <a:t>biết</a:t>
            </a:r>
            <a:r>
              <a:rPr lang="en-US" sz="3400" i="1" dirty="0">
                <a:latin typeface="Times New Roman" pitchFamily="18" charset="0"/>
                <a:cs typeface="Times New Roman" pitchFamily="18" charset="0"/>
              </a:rPr>
              <a:t> </a:t>
            </a:r>
            <a:r>
              <a:rPr lang="en-US" sz="3400" i="1" dirty="0" err="1">
                <a:latin typeface="Times New Roman" pitchFamily="18" charset="0"/>
                <a:cs typeface="Times New Roman" pitchFamily="18" charset="0"/>
              </a:rPr>
              <a:t>những</a:t>
            </a:r>
            <a:r>
              <a:rPr lang="en-US" sz="3400" i="1" dirty="0">
                <a:latin typeface="Times New Roman" pitchFamily="18" charset="0"/>
                <a:cs typeface="Times New Roman" pitchFamily="18" charset="0"/>
              </a:rPr>
              <a:t> </a:t>
            </a:r>
            <a:r>
              <a:rPr lang="en-US" sz="3400" i="1" dirty="0" err="1">
                <a:latin typeface="Times New Roman" pitchFamily="18" charset="0"/>
                <a:cs typeface="Times New Roman" pitchFamily="18" charset="0"/>
              </a:rPr>
              <a:t>sản</a:t>
            </a:r>
            <a:r>
              <a:rPr lang="en-US" sz="3400" i="1" dirty="0">
                <a:latin typeface="Times New Roman" pitchFamily="18" charset="0"/>
                <a:cs typeface="Times New Roman" pitchFamily="18" charset="0"/>
              </a:rPr>
              <a:t> </a:t>
            </a:r>
            <a:r>
              <a:rPr lang="en-US" sz="3400" i="1" dirty="0" err="1">
                <a:latin typeface="Times New Roman" pitchFamily="18" charset="0"/>
                <a:cs typeface="Times New Roman" pitchFamily="18" charset="0"/>
              </a:rPr>
              <a:t>phẩm</a:t>
            </a:r>
            <a:r>
              <a:rPr lang="en-US" sz="3400" i="1" dirty="0">
                <a:latin typeface="Times New Roman" pitchFamily="18" charset="0"/>
                <a:cs typeface="Times New Roman" pitchFamily="18" charset="0"/>
              </a:rPr>
              <a:t> </a:t>
            </a:r>
            <a:r>
              <a:rPr lang="en-US" sz="3400" i="1" dirty="0" err="1">
                <a:latin typeface="Times New Roman" pitchFamily="18" charset="0"/>
                <a:cs typeface="Times New Roman" pitchFamily="18" charset="0"/>
              </a:rPr>
              <a:t>dưới</a:t>
            </a:r>
            <a:r>
              <a:rPr lang="en-US" sz="3400" i="1" dirty="0">
                <a:latin typeface="Times New Roman" pitchFamily="18" charset="0"/>
                <a:cs typeface="Times New Roman" pitchFamily="18" charset="0"/>
              </a:rPr>
              <a:t> </a:t>
            </a:r>
            <a:r>
              <a:rPr lang="en-US" sz="3400" i="1" dirty="0" err="1">
                <a:latin typeface="Times New Roman" pitchFamily="18" charset="0"/>
                <a:cs typeface="Times New Roman" pitchFamily="18" charset="0"/>
              </a:rPr>
              <a:t>đây</a:t>
            </a:r>
            <a:r>
              <a:rPr lang="en-US" sz="3400" i="1" dirty="0">
                <a:latin typeface="Times New Roman" pitchFamily="18" charset="0"/>
                <a:cs typeface="Times New Roman" pitchFamily="18" charset="0"/>
              </a:rPr>
              <a:t> </a:t>
            </a:r>
            <a:r>
              <a:rPr lang="en-US" sz="3400" i="1" dirty="0" err="1">
                <a:latin typeface="Times New Roman" pitchFamily="18" charset="0"/>
                <a:cs typeface="Times New Roman" pitchFamily="18" charset="0"/>
              </a:rPr>
              <a:t>được</a:t>
            </a:r>
            <a:r>
              <a:rPr lang="en-US" sz="3400" i="1" dirty="0">
                <a:latin typeface="Times New Roman" pitchFamily="18" charset="0"/>
                <a:cs typeface="Times New Roman" pitchFamily="18" charset="0"/>
              </a:rPr>
              <a:t> </a:t>
            </a:r>
            <a:r>
              <a:rPr lang="en-US" sz="3400" i="1" dirty="0" err="1">
                <a:latin typeface="Times New Roman" pitchFamily="18" charset="0"/>
                <a:cs typeface="Times New Roman" pitchFamily="18" charset="0"/>
              </a:rPr>
              <a:t>bảo</a:t>
            </a:r>
            <a:r>
              <a:rPr lang="en-US" sz="3400" i="1" dirty="0">
                <a:latin typeface="Times New Roman" pitchFamily="18" charset="0"/>
                <a:cs typeface="Times New Roman" pitchFamily="18" charset="0"/>
              </a:rPr>
              <a:t> </a:t>
            </a:r>
            <a:r>
              <a:rPr lang="en-US" sz="3400" i="1" dirty="0" err="1">
                <a:latin typeface="Times New Roman" pitchFamily="18" charset="0"/>
                <a:cs typeface="Times New Roman" pitchFamily="18" charset="0"/>
              </a:rPr>
              <a:t>quản</a:t>
            </a:r>
            <a:r>
              <a:rPr lang="en-US" sz="3400" i="1" dirty="0">
                <a:latin typeface="Times New Roman" pitchFamily="18" charset="0"/>
                <a:cs typeface="Times New Roman" pitchFamily="18" charset="0"/>
              </a:rPr>
              <a:t> </a:t>
            </a:r>
            <a:r>
              <a:rPr lang="en-US" sz="3400" i="1" dirty="0" err="1">
                <a:latin typeface="Times New Roman" pitchFamily="18" charset="0"/>
                <a:cs typeface="Times New Roman" pitchFamily="18" charset="0"/>
              </a:rPr>
              <a:t>bằng</a:t>
            </a:r>
            <a:r>
              <a:rPr lang="en-US" sz="3400" i="1" dirty="0">
                <a:latin typeface="Times New Roman" pitchFamily="18" charset="0"/>
                <a:cs typeface="Times New Roman" pitchFamily="18" charset="0"/>
              </a:rPr>
              <a:t> </a:t>
            </a:r>
            <a:r>
              <a:rPr lang="en-US" sz="3400" i="1" dirty="0" err="1">
                <a:latin typeface="Times New Roman" pitchFamily="18" charset="0"/>
                <a:cs typeface="Times New Roman" pitchFamily="18" charset="0"/>
              </a:rPr>
              <a:t>phương</a:t>
            </a:r>
            <a:r>
              <a:rPr lang="en-US" sz="3400" i="1" dirty="0">
                <a:latin typeface="Times New Roman" pitchFamily="18" charset="0"/>
                <a:cs typeface="Times New Roman" pitchFamily="18" charset="0"/>
              </a:rPr>
              <a:t> </a:t>
            </a:r>
            <a:r>
              <a:rPr lang="en-US" sz="3400" i="1" dirty="0" err="1">
                <a:latin typeface="Times New Roman" pitchFamily="18" charset="0"/>
                <a:cs typeface="Times New Roman" pitchFamily="18" charset="0"/>
              </a:rPr>
              <a:t>pháp</a:t>
            </a:r>
            <a:r>
              <a:rPr lang="en-US" sz="3400" i="1" dirty="0">
                <a:latin typeface="Times New Roman" pitchFamily="18" charset="0"/>
                <a:cs typeface="Times New Roman" pitchFamily="18" charset="0"/>
              </a:rPr>
              <a:t> </a:t>
            </a:r>
            <a:r>
              <a:rPr lang="en-US" sz="3400" i="1" dirty="0" err="1">
                <a:latin typeface="Times New Roman" pitchFamily="18" charset="0"/>
                <a:cs typeface="Times New Roman" pitchFamily="18" charset="0"/>
              </a:rPr>
              <a:t>nào</a:t>
            </a:r>
            <a:r>
              <a:rPr lang="en-US" sz="3400" i="1" dirty="0">
                <a:latin typeface="Times New Roman" pitchFamily="18" charset="0"/>
                <a:cs typeface="Times New Roman" pitchFamily="18" charset="0"/>
              </a:rPr>
              <a:t>.</a:t>
            </a:r>
          </a:p>
          <a:p>
            <a:pPr>
              <a:defRPr/>
            </a:pPr>
            <a:endParaRPr lang="en-US" sz="3400" dirty="0">
              <a:solidFill>
                <a:schemeClr val="bg1"/>
              </a:solidFill>
              <a:latin typeface="Times New Roman" pitchFamily="18" charset="0"/>
              <a:ea typeface="+mj-ea"/>
              <a:cs typeface="Times New Roman" pitchFamily="18" charset="0"/>
            </a:endParaRPr>
          </a:p>
        </p:txBody>
      </p:sp>
      <p:pic>
        <p:nvPicPr>
          <p:cNvPr id="16391" name="Picture 6"/>
          <p:cNvPicPr>
            <a:picLocks noChangeAspect="1"/>
          </p:cNvPicPr>
          <p:nvPr/>
        </p:nvPicPr>
        <p:blipFill>
          <a:blip r:embed="rId3"/>
          <a:srcRect/>
          <a:stretch>
            <a:fillRect/>
          </a:stretch>
        </p:blipFill>
        <p:spPr bwMode="auto">
          <a:xfrm>
            <a:off x="10054590" y="244687"/>
            <a:ext cx="1089660" cy="1012931"/>
          </a:xfrm>
          <a:prstGeom prst="rect">
            <a:avLst/>
          </a:prstGeom>
          <a:noFill/>
          <a:ln w="9525">
            <a:noFill/>
            <a:miter lim="800000"/>
            <a:headEnd/>
            <a:tailEnd/>
          </a:ln>
        </p:spPr>
      </p:pic>
      <p:pic>
        <p:nvPicPr>
          <p:cNvPr id="26636" name="Picture 1"/>
          <p:cNvPicPr>
            <a:picLocks noChangeAspect="1"/>
          </p:cNvPicPr>
          <p:nvPr/>
        </p:nvPicPr>
        <p:blipFill>
          <a:blip r:embed="rId4"/>
          <a:srcRect l="75671"/>
          <a:stretch>
            <a:fillRect/>
          </a:stretch>
        </p:blipFill>
        <p:spPr bwMode="auto">
          <a:xfrm>
            <a:off x="7823677" y="3339254"/>
            <a:ext cx="3448526" cy="2963228"/>
          </a:xfrm>
          <a:prstGeom prst="rect">
            <a:avLst/>
          </a:prstGeom>
          <a:noFill/>
          <a:ln w="9525">
            <a:noFill/>
            <a:miter lim="800000"/>
            <a:headEnd/>
            <a:tailEnd/>
          </a:ln>
        </p:spPr>
      </p:pic>
      <p:pic>
        <p:nvPicPr>
          <p:cNvPr id="26637" name="Picture 1"/>
          <p:cNvPicPr>
            <a:picLocks noChangeAspect="1"/>
          </p:cNvPicPr>
          <p:nvPr/>
        </p:nvPicPr>
        <p:blipFill>
          <a:blip r:embed="rId4"/>
          <a:srcRect l="25188" r="50404"/>
          <a:stretch>
            <a:fillRect/>
          </a:stretch>
        </p:blipFill>
        <p:spPr bwMode="auto">
          <a:xfrm>
            <a:off x="4011930" y="359833"/>
            <a:ext cx="3458845" cy="2792307"/>
          </a:xfrm>
          <a:prstGeom prst="rect">
            <a:avLst/>
          </a:prstGeom>
          <a:noFill/>
          <a:ln w="9525">
            <a:noFill/>
            <a:miter lim="800000"/>
            <a:headEnd/>
            <a:tailEnd/>
          </a:ln>
        </p:spPr>
      </p:pic>
      <p:pic>
        <p:nvPicPr>
          <p:cNvPr id="26638" name="Picture 1"/>
          <p:cNvPicPr>
            <a:picLocks noChangeAspect="1"/>
          </p:cNvPicPr>
          <p:nvPr/>
        </p:nvPicPr>
        <p:blipFill>
          <a:blip r:embed="rId4"/>
          <a:srcRect l="52193" r="28236"/>
          <a:stretch>
            <a:fillRect/>
          </a:stretch>
        </p:blipFill>
        <p:spPr bwMode="auto">
          <a:xfrm>
            <a:off x="7598728" y="359833"/>
            <a:ext cx="3749834" cy="2792307"/>
          </a:xfrm>
          <a:prstGeom prst="rect">
            <a:avLst/>
          </a:prstGeom>
          <a:noFill/>
          <a:ln w="9525">
            <a:noFill/>
            <a:miter lim="800000"/>
            <a:headEnd/>
            <a:tailEnd/>
          </a:ln>
        </p:spPr>
      </p:pic>
      <p:pic>
        <p:nvPicPr>
          <p:cNvPr id="26639" name="Picture 1"/>
          <p:cNvPicPr>
            <a:picLocks noChangeAspect="1"/>
          </p:cNvPicPr>
          <p:nvPr/>
        </p:nvPicPr>
        <p:blipFill>
          <a:blip r:embed="rId4"/>
          <a:srcRect r="76035"/>
          <a:stretch>
            <a:fillRect/>
          </a:stretch>
        </p:blipFill>
        <p:spPr bwMode="auto">
          <a:xfrm>
            <a:off x="3935573" y="3519170"/>
            <a:ext cx="3601243" cy="279230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26637"/>
                                        </p:tgtEl>
                                        <p:attrNameLst>
                                          <p:attrName>style.visibility</p:attrName>
                                        </p:attrNameLst>
                                      </p:cBhvr>
                                      <p:to>
                                        <p:strVal val="visible"/>
                                      </p:to>
                                    </p:set>
                                    <p:animEffect transition="in" filter="fade">
                                      <p:cBhvr>
                                        <p:cTn id="11" dur="1000"/>
                                        <p:tgtEl>
                                          <p:spTgt spid="26637"/>
                                        </p:tgtEl>
                                      </p:cBhvr>
                                    </p:animEffect>
                                    <p:anim calcmode="lin" valueType="num">
                                      <p:cBhvr>
                                        <p:cTn id="12" dur="1000" fill="hold"/>
                                        <p:tgtEl>
                                          <p:spTgt spid="26637"/>
                                        </p:tgtEl>
                                        <p:attrNameLst>
                                          <p:attrName>ppt_x</p:attrName>
                                        </p:attrNameLst>
                                      </p:cBhvr>
                                      <p:tavLst>
                                        <p:tav tm="0">
                                          <p:val>
                                            <p:strVal val="#ppt_x"/>
                                          </p:val>
                                        </p:tav>
                                        <p:tav tm="100000">
                                          <p:val>
                                            <p:strVal val="#ppt_x"/>
                                          </p:val>
                                        </p:tav>
                                      </p:tavLst>
                                    </p:anim>
                                    <p:anim calcmode="lin" valueType="num">
                                      <p:cBhvr>
                                        <p:cTn id="13" dur="1000" fill="hold"/>
                                        <p:tgtEl>
                                          <p:spTgt spid="26637"/>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26638"/>
                                        </p:tgtEl>
                                        <p:attrNameLst>
                                          <p:attrName>style.visibility</p:attrName>
                                        </p:attrNameLst>
                                      </p:cBhvr>
                                      <p:to>
                                        <p:strVal val="visible"/>
                                      </p:to>
                                    </p:set>
                                    <p:animEffect transition="in" filter="fade">
                                      <p:cBhvr>
                                        <p:cTn id="18" dur="1000"/>
                                        <p:tgtEl>
                                          <p:spTgt spid="26638"/>
                                        </p:tgtEl>
                                      </p:cBhvr>
                                    </p:animEffect>
                                    <p:anim calcmode="lin" valueType="num">
                                      <p:cBhvr>
                                        <p:cTn id="19" dur="1000" fill="hold"/>
                                        <p:tgtEl>
                                          <p:spTgt spid="26638"/>
                                        </p:tgtEl>
                                        <p:attrNameLst>
                                          <p:attrName>ppt_x</p:attrName>
                                        </p:attrNameLst>
                                      </p:cBhvr>
                                      <p:tavLst>
                                        <p:tav tm="0">
                                          <p:val>
                                            <p:strVal val="#ppt_x"/>
                                          </p:val>
                                        </p:tav>
                                        <p:tav tm="100000">
                                          <p:val>
                                            <p:strVal val="#ppt_x"/>
                                          </p:val>
                                        </p:tav>
                                      </p:tavLst>
                                    </p:anim>
                                    <p:anim calcmode="lin" valueType="num">
                                      <p:cBhvr>
                                        <p:cTn id="20" dur="1000" fill="hold"/>
                                        <p:tgtEl>
                                          <p:spTgt spid="26638"/>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26639"/>
                                        </p:tgtEl>
                                        <p:attrNameLst>
                                          <p:attrName>style.visibility</p:attrName>
                                        </p:attrNameLst>
                                      </p:cBhvr>
                                      <p:to>
                                        <p:strVal val="visible"/>
                                      </p:to>
                                    </p:set>
                                    <p:animEffect transition="in" filter="fade">
                                      <p:cBhvr>
                                        <p:cTn id="25" dur="1000"/>
                                        <p:tgtEl>
                                          <p:spTgt spid="26639"/>
                                        </p:tgtEl>
                                      </p:cBhvr>
                                    </p:animEffect>
                                    <p:anim calcmode="lin" valueType="num">
                                      <p:cBhvr>
                                        <p:cTn id="26" dur="1000" fill="hold"/>
                                        <p:tgtEl>
                                          <p:spTgt spid="26639"/>
                                        </p:tgtEl>
                                        <p:attrNameLst>
                                          <p:attrName>ppt_x</p:attrName>
                                        </p:attrNameLst>
                                      </p:cBhvr>
                                      <p:tavLst>
                                        <p:tav tm="0">
                                          <p:val>
                                            <p:strVal val="#ppt_x"/>
                                          </p:val>
                                        </p:tav>
                                        <p:tav tm="100000">
                                          <p:val>
                                            <p:strVal val="#ppt_x"/>
                                          </p:val>
                                        </p:tav>
                                      </p:tavLst>
                                    </p:anim>
                                    <p:anim calcmode="lin" valueType="num">
                                      <p:cBhvr>
                                        <p:cTn id="27" dur="1000" fill="hold"/>
                                        <p:tgtEl>
                                          <p:spTgt spid="26639"/>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26636"/>
                                        </p:tgtEl>
                                        <p:attrNameLst>
                                          <p:attrName>style.visibility</p:attrName>
                                        </p:attrNameLst>
                                      </p:cBhvr>
                                      <p:to>
                                        <p:strVal val="visible"/>
                                      </p:to>
                                    </p:set>
                                    <p:animEffect transition="in" filter="fade">
                                      <p:cBhvr>
                                        <p:cTn id="32" dur="1000"/>
                                        <p:tgtEl>
                                          <p:spTgt spid="26636"/>
                                        </p:tgtEl>
                                      </p:cBhvr>
                                    </p:animEffect>
                                    <p:anim calcmode="lin" valueType="num">
                                      <p:cBhvr>
                                        <p:cTn id="33" dur="1000" fill="hold"/>
                                        <p:tgtEl>
                                          <p:spTgt spid="26636"/>
                                        </p:tgtEl>
                                        <p:attrNameLst>
                                          <p:attrName>ppt_x</p:attrName>
                                        </p:attrNameLst>
                                      </p:cBhvr>
                                      <p:tavLst>
                                        <p:tav tm="0">
                                          <p:val>
                                            <p:strVal val="#ppt_x"/>
                                          </p:val>
                                        </p:tav>
                                        <p:tav tm="100000">
                                          <p:val>
                                            <p:strVal val="#ppt_x"/>
                                          </p:val>
                                        </p:tav>
                                      </p:tavLst>
                                    </p:anim>
                                    <p:anim calcmode="lin" valueType="num">
                                      <p:cBhvr>
                                        <p:cTn id="34" dur="1000" fill="hold"/>
                                        <p:tgtEl>
                                          <p:spTgt spid="266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l="75671"/>
          <a:stretch>
            <a:fillRect/>
          </a:stretch>
        </p:blipFill>
        <p:spPr bwMode="auto">
          <a:xfrm>
            <a:off x="6934200" y="4267200"/>
            <a:ext cx="3448526" cy="2743200"/>
          </a:xfrm>
          <a:prstGeom prst="rect">
            <a:avLst/>
          </a:prstGeom>
          <a:noFill/>
          <a:ln w="9525">
            <a:noFill/>
            <a:miter lim="800000"/>
            <a:headEnd/>
            <a:tailEnd/>
          </a:ln>
        </p:spPr>
      </p:pic>
      <p:pic>
        <p:nvPicPr>
          <p:cNvPr id="3" name="Picture 1"/>
          <p:cNvPicPr>
            <a:picLocks noChangeAspect="1"/>
          </p:cNvPicPr>
          <p:nvPr/>
        </p:nvPicPr>
        <p:blipFill>
          <a:blip r:embed="rId2"/>
          <a:srcRect l="25188" r="50404"/>
          <a:stretch>
            <a:fillRect/>
          </a:stretch>
        </p:blipFill>
        <p:spPr bwMode="auto">
          <a:xfrm>
            <a:off x="1905000" y="685800"/>
            <a:ext cx="3458845" cy="2792307"/>
          </a:xfrm>
          <a:prstGeom prst="rect">
            <a:avLst/>
          </a:prstGeom>
          <a:noFill/>
          <a:ln w="9525">
            <a:noFill/>
            <a:miter lim="800000"/>
            <a:headEnd/>
            <a:tailEnd/>
          </a:ln>
        </p:spPr>
      </p:pic>
      <p:pic>
        <p:nvPicPr>
          <p:cNvPr id="4" name="Picture 1"/>
          <p:cNvPicPr>
            <a:picLocks noChangeAspect="1"/>
          </p:cNvPicPr>
          <p:nvPr/>
        </p:nvPicPr>
        <p:blipFill>
          <a:blip r:embed="rId2"/>
          <a:srcRect l="52193" r="28236"/>
          <a:stretch>
            <a:fillRect/>
          </a:stretch>
        </p:blipFill>
        <p:spPr bwMode="auto">
          <a:xfrm>
            <a:off x="6781800" y="685800"/>
            <a:ext cx="3749834" cy="2792307"/>
          </a:xfrm>
          <a:prstGeom prst="rect">
            <a:avLst/>
          </a:prstGeom>
          <a:noFill/>
          <a:ln w="9525">
            <a:noFill/>
            <a:miter lim="800000"/>
            <a:headEnd/>
            <a:tailEnd/>
          </a:ln>
        </p:spPr>
      </p:pic>
      <p:pic>
        <p:nvPicPr>
          <p:cNvPr id="5" name="Picture 1"/>
          <p:cNvPicPr>
            <a:picLocks noChangeAspect="1"/>
          </p:cNvPicPr>
          <p:nvPr/>
        </p:nvPicPr>
        <p:blipFill>
          <a:blip r:embed="rId2"/>
          <a:srcRect r="76035"/>
          <a:stretch>
            <a:fillRect/>
          </a:stretch>
        </p:blipFill>
        <p:spPr bwMode="auto">
          <a:xfrm>
            <a:off x="1828800" y="4267200"/>
            <a:ext cx="3601243" cy="2792307"/>
          </a:xfrm>
          <a:prstGeom prst="rect">
            <a:avLst/>
          </a:prstGeom>
          <a:noFill/>
          <a:ln w="9525">
            <a:noFill/>
            <a:miter lim="800000"/>
            <a:headEnd/>
            <a:tailEnd/>
          </a:ln>
        </p:spPr>
      </p:pic>
      <p:sp>
        <p:nvSpPr>
          <p:cNvPr id="7" name="TextBox 6"/>
          <p:cNvSpPr txBox="1"/>
          <p:nvPr/>
        </p:nvSpPr>
        <p:spPr>
          <a:xfrm>
            <a:off x="2743200" y="3505200"/>
            <a:ext cx="2895600" cy="544304"/>
          </a:xfrm>
          <a:prstGeom prst="rect">
            <a:avLst/>
          </a:prstGeom>
          <a:noFill/>
        </p:spPr>
        <p:txBody>
          <a:bodyPr wrap="square" lIns="112321" tIns="56160" rIns="112321" bIns="56160" rtlCol="0">
            <a:spAutoFit/>
          </a:bodyPr>
          <a:lstStyle/>
          <a:p>
            <a:r>
              <a:rPr lang="en-US" sz="2800" b="1" smtClean="0">
                <a:solidFill>
                  <a:srgbClr val="0000FF"/>
                </a:solidFill>
                <a:latin typeface="Times New Roman" pitchFamily="18" charset="0"/>
                <a:cs typeface="Times New Roman" pitchFamily="18" charset="0"/>
              </a:rPr>
              <a:t>Phơi khô</a:t>
            </a:r>
            <a:endParaRPr lang="en-US" sz="2800" b="1">
              <a:solidFill>
                <a:srgbClr val="0000FF"/>
              </a:solidFill>
              <a:latin typeface="Times New Roman" pitchFamily="18" charset="0"/>
              <a:cs typeface="Times New Roman" pitchFamily="18" charset="0"/>
            </a:endParaRPr>
          </a:p>
        </p:txBody>
      </p:sp>
      <p:sp>
        <p:nvSpPr>
          <p:cNvPr id="8" name="TextBox 7"/>
          <p:cNvSpPr txBox="1"/>
          <p:nvPr/>
        </p:nvSpPr>
        <p:spPr>
          <a:xfrm>
            <a:off x="7772400" y="7010400"/>
            <a:ext cx="2895600" cy="544304"/>
          </a:xfrm>
          <a:prstGeom prst="rect">
            <a:avLst/>
          </a:prstGeom>
          <a:noFill/>
        </p:spPr>
        <p:txBody>
          <a:bodyPr wrap="square" lIns="112321" tIns="56160" rIns="112321" bIns="56160" rtlCol="0">
            <a:spAutoFit/>
          </a:bodyPr>
          <a:lstStyle/>
          <a:p>
            <a:r>
              <a:rPr lang="en-US" sz="2800" b="1" smtClean="0">
                <a:solidFill>
                  <a:srgbClr val="0000FF"/>
                </a:solidFill>
                <a:latin typeface="Times New Roman" pitchFamily="18" charset="0"/>
                <a:cs typeface="Times New Roman" pitchFamily="18" charset="0"/>
              </a:rPr>
              <a:t>Đông lạnh</a:t>
            </a:r>
            <a:endParaRPr lang="en-US" sz="2800" b="1">
              <a:solidFill>
                <a:srgbClr val="0000FF"/>
              </a:solidFill>
              <a:latin typeface="Times New Roman" pitchFamily="18" charset="0"/>
              <a:cs typeface="Times New Roman" pitchFamily="18" charset="0"/>
            </a:endParaRPr>
          </a:p>
        </p:txBody>
      </p:sp>
      <p:sp>
        <p:nvSpPr>
          <p:cNvPr id="9" name="TextBox 8"/>
          <p:cNvSpPr txBox="1"/>
          <p:nvPr/>
        </p:nvSpPr>
        <p:spPr>
          <a:xfrm>
            <a:off x="2209800" y="7010400"/>
            <a:ext cx="2895600" cy="544304"/>
          </a:xfrm>
          <a:prstGeom prst="rect">
            <a:avLst/>
          </a:prstGeom>
          <a:noFill/>
        </p:spPr>
        <p:txBody>
          <a:bodyPr wrap="square" lIns="112321" tIns="56160" rIns="112321" bIns="56160" rtlCol="0">
            <a:spAutoFit/>
          </a:bodyPr>
          <a:lstStyle/>
          <a:p>
            <a:r>
              <a:rPr lang="en-US" sz="2800" b="1" smtClean="0">
                <a:solidFill>
                  <a:srgbClr val="0000FF"/>
                </a:solidFill>
                <a:latin typeface="Times New Roman" pitchFamily="18" charset="0"/>
                <a:cs typeface="Times New Roman" pitchFamily="18" charset="0"/>
              </a:rPr>
              <a:t>Hút chân không</a:t>
            </a:r>
            <a:endParaRPr lang="en-US" sz="2800" b="1">
              <a:solidFill>
                <a:srgbClr val="0000FF"/>
              </a:solidFill>
              <a:latin typeface="Times New Roman" pitchFamily="18" charset="0"/>
              <a:cs typeface="Times New Roman" pitchFamily="18" charset="0"/>
            </a:endParaRPr>
          </a:p>
        </p:txBody>
      </p:sp>
      <p:sp>
        <p:nvSpPr>
          <p:cNvPr id="10" name="TextBox 9"/>
          <p:cNvSpPr txBox="1"/>
          <p:nvPr/>
        </p:nvSpPr>
        <p:spPr>
          <a:xfrm>
            <a:off x="7086600" y="3429000"/>
            <a:ext cx="3429000" cy="544304"/>
          </a:xfrm>
          <a:prstGeom prst="rect">
            <a:avLst/>
          </a:prstGeom>
          <a:noFill/>
        </p:spPr>
        <p:txBody>
          <a:bodyPr wrap="square" lIns="112321" tIns="56160" rIns="112321" bIns="56160" rtlCol="0">
            <a:spAutoFit/>
          </a:bodyPr>
          <a:lstStyle/>
          <a:p>
            <a:r>
              <a:rPr lang="en-US" sz="2800" b="1" smtClean="0">
                <a:solidFill>
                  <a:srgbClr val="0000FF"/>
                </a:solidFill>
                <a:latin typeface="Times New Roman" pitchFamily="18" charset="0"/>
                <a:cs typeface="Times New Roman" pitchFamily="18" charset="0"/>
              </a:rPr>
              <a:t>Ướp đường, sấy khô</a:t>
            </a:r>
            <a:endParaRPr lang="en-US" sz="2800" b="1">
              <a:solidFill>
                <a:srgbClr val="0000FF"/>
              </a:solidFill>
              <a:latin typeface="Times New Roman" pitchFamily="18" charset="0"/>
              <a:cs typeface="Times New Roman" pitchFamily="18" charset="0"/>
            </a:endParaRPr>
          </a:p>
        </p:txBody>
      </p:sp>
      <p:pic>
        <p:nvPicPr>
          <p:cNvPr id="11" name="Picture 4" descr="Screen Clipping"/>
          <p:cNvPicPr>
            <a:picLocks noChangeAspect="1"/>
          </p:cNvPicPr>
          <p:nvPr/>
        </p:nvPicPr>
        <p:blipFill>
          <a:blip r:embed="rId3"/>
          <a:srcRect l="3220" t="3220"/>
          <a:stretch>
            <a:fillRect/>
          </a:stretch>
        </p:blipFill>
        <p:spPr bwMode="auto">
          <a:xfrm>
            <a:off x="0" y="0"/>
            <a:ext cx="1838801" cy="100573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12" presetClass="entr" presetSubtype="4"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slide(fromBottom)">
                                      <p:cBhvr>
                                        <p:cTn id="34" dur="1000"/>
                                        <p:tgtEl>
                                          <p:spTgt spid="7"/>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slide(fromBottom)">
                                      <p:cBhvr>
                                        <p:cTn id="37" dur="1000"/>
                                        <p:tgtEl>
                                          <p:spTgt spid="8"/>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slide(fromBottom)">
                                      <p:cBhvr>
                                        <p:cTn id="40" dur="1000"/>
                                        <p:tgtEl>
                                          <p:spTgt spid="9"/>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slide(fromBottom)">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363200" y="1"/>
            <a:ext cx="1524000" cy="914401"/>
          </a:xfrm>
          <a:prstGeom prst="roundRect">
            <a:avLst/>
          </a:prstGeom>
          <a:solidFill>
            <a:srgbClr val="FFFF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r>
              <a:rPr lang="en-US" sz="2200" b="1" smtClean="0">
                <a:solidFill>
                  <a:schemeClr val="tx1"/>
                </a:solidFill>
                <a:latin typeface="Times New Roman" pitchFamily="18" charset="0"/>
                <a:cs typeface="Times New Roman" pitchFamily="18" charset="0"/>
              </a:rPr>
              <a:t>PHẦN BÀI GHI</a:t>
            </a:r>
            <a:endParaRPr lang="en-US" sz="2200" b="1">
              <a:solidFill>
                <a:schemeClr val="tx1"/>
              </a:solidFill>
              <a:latin typeface="Times New Roman" pitchFamily="18" charset="0"/>
              <a:cs typeface="Times New Roman" pitchFamily="18" charset="0"/>
            </a:endParaRPr>
          </a:p>
        </p:txBody>
      </p:sp>
      <p:sp>
        <p:nvSpPr>
          <p:cNvPr id="22" name="Rectangle 21"/>
          <p:cNvSpPr/>
          <p:nvPr/>
        </p:nvSpPr>
        <p:spPr>
          <a:xfrm>
            <a:off x="685800" y="381000"/>
            <a:ext cx="9220200" cy="954107"/>
          </a:xfrm>
          <a:prstGeom prst="rect">
            <a:avLst/>
          </a:prstGeom>
        </p:spPr>
        <p:txBody>
          <a:bodyPr wrap="square">
            <a:spAutoFit/>
          </a:bodyPr>
          <a:lstStyle/>
          <a:p>
            <a:pPr algn="ctr"/>
            <a:r>
              <a:rPr lang="en-US" altLang="vi-VN" sz="2800" b="1" u="sng" smtClean="0">
                <a:solidFill>
                  <a:srgbClr val="FF0000"/>
                </a:solidFill>
                <a:latin typeface="Times New Roman" pitchFamily="18" charset="0"/>
                <a:cs typeface="Times New Roman" pitchFamily="18" charset="0"/>
              </a:rPr>
              <a:t>BÀI 5</a:t>
            </a:r>
            <a:r>
              <a:rPr lang="en-US" altLang="vi-VN" sz="2800" b="1" smtClean="0">
                <a:solidFill>
                  <a:srgbClr val="FF0000"/>
                </a:solidFill>
                <a:latin typeface="Times New Roman" pitchFamily="18" charset="0"/>
                <a:cs typeface="Times New Roman" pitchFamily="18" charset="0"/>
              </a:rPr>
              <a:t>: BẢO QUẢN VÀ CHẾ BIẾN </a:t>
            </a:r>
            <a:r>
              <a:rPr lang="en-US" altLang="en-US" sz="2800" b="1" smtClean="0">
                <a:solidFill>
                  <a:srgbClr val="FF0000"/>
                </a:solidFill>
                <a:latin typeface="Times New Roman" pitchFamily="18" charset="0"/>
                <a:cs typeface="Times New Roman" pitchFamily="18" charset="0"/>
              </a:rPr>
              <a:t>THỰC PHẨM TRONG GIA ĐÌNH (TIẾT 1)</a:t>
            </a:r>
            <a:endParaRPr lang="en-US" altLang="en-US" sz="2800" b="1">
              <a:solidFill>
                <a:srgbClr val="FF0000"/>
              </a:solidFill>
              <a:latin typeface="Times New Roman" pitchFamily="18" charset="0"/>
              <a:cs typeface="Times New Roman" pitchFamily="18" charset="0"/>
            </a:endParaRPr>
          </a:p>
        </p:txBody>
      </p:sp>
      <p:sp>
        <p:nvSpPr>
          <p:cNvPr id="28" name="Rectangle 27"/>
          <p:cNvSpPr/>
          <p:nvPr/>
        </p:nvSpPr>
        <p:spPr>
          <a:xfrm>
            <a:off x="609600" y="2362200"/>
            <a:ext cx="10644823" cy="1836980"/>
          </a:xfrm>
          <a:prstGeom prst="rect">
            <a:avLst/>
          </a:prstGeom>
          <a:solidFill>
            <a:schemeClr val="bg1"/>
          </a:solidFill>
          <a:ln>
            <a:solidFill>
              <a:schemeClr val="bg1"/>
            </a:solidFill>
          </a:ln>
        </p:spPr>
        <p:style>
          <a:lnRef idx="1">
            <a:schemeClr val="accent5"/>
          </a:lnRef>
          <a:fillRef idx="2">
            <a:schemeClr val="accent5"/>
          </a:fillRef>
          <a:effectRef idx="1">
            <a:schemeClr val="accent5"/>
          </a:effectRef>
          <a:fontRef idx="minor">
            <a:schemeClr val="dk1"/>
          </a:fontRef>
        </p:style>
        <p:txBody>
          <a:bodyPr lIns="112334" tIns="56167" rIns="112334" bIns="56167">
            <a:spAutoFit/>
          </a:bodyPr>
          <a:lstStyle/>
          <a:p>
            <a:pPr>
              <a:defRPr/>
            </a:pPr>
            <a:r>
              <a:rPr lang="vi-VN" sz="2800" smtClean="0">
                <a:latin typeface="Times New Roman" panose="02020603050405020304" pitchFamily="18" charset="0"/>
                <a:ea typeface="+mj-ea"/>
                <a:cs typeface="Times New Roman" panose="02020603050405020304" pitchFamily="18" charset="0"/>
              </a:rPr>
              <a:t>Việc </a:t>
            </a:r>
            <a:r>
              <a:rPr lang="vi-VN" sz="2800" dirty="0">
                <a:latin typeface="Times New Roman" panose="02020603050405020304" pitchFamily="18" charset="0"/>
                <a:ea typeface="+mj-ea"/>
                <a:cs typeface="Times New Roman" panose="02020603050405020304" pitchFamily="18" charset="0"/>
              </a:rPr>
              <a:t>bảo quản </a:t>
            </a:r>
            <a:r>
              <a:rPr lang="vi-VN" sz="2800">
                <a:latin typeface="Times New Roman" panose="02020603050405020304" pitchFamily="18" charset="0"/>
                <a:ea typeface="+mj-ea"/>
                <a:cs typeface="Times New Roman" panose="02020603050405020304" pitchFamily="18" charset="0"/>
              </a:rPr>
              <a:t>giúp </a:t>
            </a:r>
            <a:endParaRPr lang="en-US" sz="2800" smtClean="0">
              <a:latin typeface="Times New Roman" panose="02020603050405020304" pitchFamily="18" charset="0"/>
              <a:ea typeface="+mj-ea"/>
              <a:cs typeface="Times New Roman" panose="02020603050405020304" pitchFamily="18" charset="0"/>
            </a:endParaRPr>
          </a:p>
          <a:p>
            <a:pPr>
              <a:defRPr/>
            </a:pPr>
            <a:r>
              <a:rPr lang="en-US" sz="2800" smtClean="0">
                <a:latin typeface="Times New Roman" panose="02020603050405020304" pitchFamily="18" charset="0"/>
                <a:ea typeface="+mj-ea"/>
                <a:cs typeface="Times New Roman" panose="02020603050405020304" pitchFamily="18" charset="0"/>
              </a:rPr>
              <a:t>- L</a:t>
            </a:r>
            <a:r>
              <a:rPr lang="vi-VN" sz="2800" smtClean="0">
                <a:latin typeface="Times New Roman" panose="02020603050405020304" pitchFamily="18" charset="0"/>
                <a:ea typeface="+mj-ea"/>
                <a:cs typeface="Times New Roman" panose="02020603050405020304" pitchFamily="18" charset="0"/>
              </a:rPr>
              <a:t>àm </a:t>
            </a:r>
            <a:r>
              <a:rPr lang="vi-VN" sz="2800" dirty="0">
                <a:latin typeface="Times New Roman" panose="02020603050405020304" pitchFamily="18" charset="0"/>
                <a:ea typeface="+mj-ea"/>
                <a:cs typeface="Times New Roman" panose="02020603050405020304" pitchFamily="18" charset="0"/>
              </a:rPr>
              <a:t>chậm quá trình hư hỏng của thực phẩm, tránh cho thực phẩm bị hao hụt chất dinh dưỡng. </a:t>
            </a:r>
            <a:endParaRPr lang="en-US" sz="2800" dirty="0">
              <a:latin typeface="Times New Roman" panose="02020603050405020304" pitchFamily="18" charset="0"/>
              <a:ea typeface="+mj-ea"/>
              <a:cs typeface="Times New Roman" panose="02020603050405020304" pitchFamily="18" charset="0"/>
            </a:endParaRPr>
          </a:p>
          <a:p>
            <a:pPr>
              <a:defRPr/>
            </a:pPr>
            <a:r>
              <a:rPr lang="en-US" sz="2800">
                <a:latin typeface="Times New Roman" panose="02020603050405020304" pitchFamily="18" charset="0"/>
                <a:ea typeface="+mj-ea"/>
                <a:cs typeface="Times New Roman" panose="02020603050405020304" pitchFamily="18" charset="0"/>
              </a:rPr>
              <a:t>- </a:t>
            </a:r>
            <a:r>
              <a:rPr lang="en-US" sz="2800" smtClean="0">
                <a:latin typeface="Times New Roman" panose="02020603050405020304" pitchFamily="18" charset="0"/>
                <a:ea typeface="+mj-ea"/>
                <a:cs typeface="Times New Roman" panose="02020603050405020304" pitchFamily="18" charset="0"/>
              </a:rPr>
              <a:t>T</a:t>
            </a:r>
            <a:r>
              <a:rPr lang="vi-VN" sz="2800" smtClean="0">
                <a:latin typeface="Times New Roman" panose="02020603050405020304" pitchFamily="18" charset="0"/>
                <a:ea typeface="+mj-ea"/>
                <a:cs typeface="Times New Roman" panose="02020603050405020304" pitchFamily="18" charset="0"/>
              </a:rPr>
              <a:t>ạo </a:t>
            </a:r>
            <a:r>
              <a:rPr lang="vi-VN" sz="2800" dirty="0">
                <a:latin typeface="Times New Roman" panose="02020603050405020304" pitchFamily="18" charset="0"/>
                <a:ea typeface="+mj-ea"/>
                <a:cs typeface="Times New Roman" panose="02020603050405020304" pitchFamily="18" charset="0"/>
              </a:rPr>
              <a:t>sự thuận tiện cho con người trong việc chế biến và sử dụng.</a:t>
            </a:r>
            <a:endParaRPr lang="en-US" sz="2800" dirty="0">
              <a:latin typeface="Times New Roman" panose="02020603050405020304" pitchFamily="18" charset="0"/>
              <a:ea typeface="+mj-ea"/>
              <a:cs typeface="Times New Roman" panose="02020603050405020304" pitchFamily="18" charset="0"/>
            </a:endParaRPr>
          </a:p>
        </p:txBody>
      </p:sp>
      <p:sp>
        <p:nvSpPr>
          <p:cNvPr id="31" name="Rectangle 10"/>
          <p:cNvSpPr>
            <a:spLocks noChangeArrowheads="1"/>
          </p:cNvSpPr>
          <p:nvPr/>
        </p:nvSpPr>
        <p:spPr bwMode="auto">
          <a:xfrm>
            <a:off x="304800" y="1371600"/>
            <a:ext cx="9905997" cy="538554"/>
          </a:xfrm>
          <a:prstGeom prst="rect">
            <a:avLst/>
          </a:prstGeom>
          <a:noFill/>
          <a:ln w="9525">
            <a:noFill/>
            <a:miter lim="800000"/>
            <a:headEnd/>
            <a:tailEnd/>
          </a:ln>
          <a:effectLst/>
        </p:spPr>
        <p:txBody>
          <a:bodyPr wrap="square" lIns="91383" tIns="45693" rIns="91383" bIns="45693">
            <a:spAutoFit/>
          </a:bodyPr>
          <a:lstStyle/>
          <a:p>
            <a:r>
              <a:rPr lang="en-US" altLang="en-US" sz="2900" b="1" smtClean="0">
                <a:solidFill>
                  <a:srgbClr val="FF3300"/>
                </a:solidFill>
                <a:latin typeface="Times New Roman" pitchFamily="18" charset="0"/>
                <a:cs typeface="Times New Roman" pitchFamily="18" charset="0"/>
              </a:rPr>
              <a:t>1. BẢO QUẢN THỰC PHẨM</a:t>
            </a:r>
            <a:endParaRPr lang="en-US" altLang="en-US" sz="2900" b="1">
              <a:solidFill>
                <a:srgbClr val="FF3300"/>
              </a:solidFill>
              <a:latin typeface="Times New Roman" pitchFamily="18" charset="0"/>
              <a:cs typeface="Times New Roman" pitchFamily="18" charset="0"/>
            </a:endParaRPr>
          </a:p>
        </p:txBody>
      </p:sp>
      <p:sp>
        <p:nvSpPr>
          <p:cNvPr id="32" name="Text Box 5"/>
          <p:cNvSpPr txBox="1">
            <a:spLocks noChangeArrowheads="1"/>
          </p:cNvSpPr>
          <p:nvPr/>
        </p:nvSpPr>
        <p:spPr bwMode="auto">
          <a:xfrm>
            <a:off x="304800" y="1828800"/>
            <a:ext cx="11582400" cy="538554"/>
          </a:xfrm>
          <a:prstGeom prst="rect">
            <a:avLst/>
          </a:prstGeom>
          <a:noFill/>
          <a:ln w="9525">
            <a:noFill/>
            <a:miter lim="800000"/>
            <a:headEnd/>
            <a:tailEnd/>
          </a:ln>
        </p:spPr>
        <p:txBody>
          <a:bodyPr wrap="square" lIns="91383" tIns="45693" rIns="91383" bIns="45693">
            <a:spAutoFit/>
          </a:bodyPr>
          <a:lstStyle/>
          <a:p>
            <a:r>
              <a:rPr lang="en-US" altLang="en-US" sz="2900" b="1" smtClean="0">
                <a:solidFill>
                  <a:srgbClr val="FF0000"/>
                </a:solidFill>
                <a:latin typeface="Times New Roman" pitchFamily="18" charset="0"/>
                <a:cs typeface="Times New Roman" pitchFamily="18" charset="0"/>
              </a:rPr>
              <a:t>1.1 Vai trò và ý nghĩa của việc bảo quản thực phẩm</a:t>
            </a:r>
            <a:endParaRPr lang="en-US" altLang="en-US" sz="2900" b="1">
              <a:solidFill>
                <a:srgbClr val="FF0000"/>
              </a:solidFill>
              <a:latin typeface="Times New Roman" pitchFamily="18" charset="0"/>
              <a:cs typeface="Times New Roman" pitchFamily="18" charset="0"/>
            </a:endParaRPr>
          </a:p>
        </p:txBody>
      </p:sp>
      <p:sp>
        <p:nvSpPr>
          <p:cNvPr id="33" name="Text Box 5"/>
          <p:cNvSpPr txBox="1">
            <a:spLocks noChangeArrowheads="1"/>
          </p:cNvSpPr>
          <p:nvPr/>
        </p:nvSpPr>
        <p:spPr bwMode="auto">
          <a:xfrm>
            <a:off x="304800" y="4419600"/>
            <a:ext cx="11582400" cy="538554"/>
          </a:xfrm>
          <a:prstGeom prst="rect">
            <a:avLst/>
          </a:prstGeom>
          <a:noFill/>
          <a:ln w="9525">
            <a:noFill/>
            <a:miter lim="800000"/>
            <a:headEnd/>
            <a:tailEnd/>
          </a:ln>
        </p:spPr>
        <p:txBody>
          <a:bodyPr wrap="square" lIns="91383" tIns="45693" rIns="91383" bIns="45693">
            <a:spAutoFit/>
          </a:bodyPr>
          <a:lstStyle/>
          <a:p>
            <a:r>
              <a:rPr lang="en-US" altLang="en-US" sz="2900" b="1" smtClean="0">
                <a:solidFill>
                  <a:srgbClr val="FF0000"/>
                </a:solidFill>
                <a:latin typeface="Times New Roman" pitchFamily="18" charset="0"/>
                <a:cs typeface="Times New Roman" pitchFamily="18" charset="0"/>
              </a:rPr>
              <a:t>1.2 Phương pháp bảo quản bảo quản thực phẩm</a:t>
            </a:r>
            <a:endParaRPr lang="en-US" altLang="en-US" sz="2900" b="1">
              <a:solidFill>
                <a:srgbClr val="FF0000"/>
              </a:solidFill>
              <a:latin typeface="Times New Roman" pitchFamily="18" charset="0"/>
              <a:cs typeface="Times New Roman" pitchFamily="18" charset="0"/>
            </a:endParaRPr>
          </a:p>
        </p:txBody>
      </p:sp>
      <p:sp>
        <p:nvSpPr>
          <p:cNvPr id="34" name="Rectangle 33"/>
          <p:cNvSpPr/>
          <p:nvPr/>
        </p:nvSpPr>
        <p:spPr>
          <a:xfrm>
            <a:off x="609600" y="4953000"/>
            <a:ext cx="10668000" cy="1815882"/>
          </a:xfrm>
          <a:prstGeom prst="rect">
            <a:avLst/>
          </a:prstGeom>
          <a:solidFill>
            <a:schemeClr val="bg1"/>
          </a:solidFill>
          <a:ln>
            <a:solidFill>
              <a:schemeClr val="bg1"/>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defRPr/>
            </a:pPr>
            <a:r>
              <a:rPr lang="en-US" sz="2800" smtClean="0">
                <a:latin typeface="Times New Roman" pitchFamily="18" charset="0"/>
                <a:ea typeface="+mj-ea"/>
                <a:cs typeface="Times New Roman" pitchFamily="18" charset="0"/>
              </a:rPr>
              <a:t>- </a:t>
            </a:r>
            <a:r>
              <a:rPr lang="vi-VN" sz="2800" smtClean="0">
                <a:latin typeface="Times New Roman" pitchFamily="18" charset="0"/>
                <a:ea typeface="+mj-ea"/>
                <a:cs typeface="Times New Roman" pitchFamily="18" charset="0"/>
              </a:rPr>
              <a:t>Các </a:t>
            </a:r>
            <a:r>
              <a:rPr lang="vi-VN" sz="2800" dirty="0">
                <a:latin typeface="Times New Roman" pitchFamily="18" charset="0"/>
                <a:ea typeface="+mj-ea"/>
                <a:cs typeface="Times New Roman" pitchFamily="18" charset="0"/>
              </a:rPr>
              <a:t>phương pháp bảo quản thực phẩm</a:t>
            </a:r>
            <a:r>
              <a:rPr lang="en-US" sz="2800" dirty="0">
                <a:latin typeface="Times New Roman" pitchFamily="18" charset="0"/>
                <a:ea typeface="+mj-ea"/>
                <a:cs typeface="Times New Roman" pitchFamily="18" charset="0"/>
              </a:rPr>
              <a:t>:</a:t>
            </a:r>
            <a:r>
              <a:rPr lang="vi-VN" sz="2800" dirty="0">
                <a:latin typeface="Times New Roman" pitchFamily="18" charset="0"/>
                <a:ea typeface="+mj-ea"/>
                <a:cs typeface="Times New Roman" pitchFamily="18" charset="0"/>
              </a:rPr>
              <a:t> phơi khô, ướp lạnh, </a:t>
            </a:r>
            <a:r>
              <a:rPr lang="vi-VN" sz="2800">
                <a:latin typeface="Times New Roman" pitchFamily="18" charset="0"/>
                <a:ea typeface="+mj-ea"/>
                <a:cs typeface="Times New Roman" pitchFamily="18" charset="0"/>
              </a:rPr>
              <a:t>cấp </a:t>
            </a:r>
            <a:r>
              <a:rPr lang="vi-VN" sz="2800" smtClean="0">
                <a:latin typeface="Times New Roman" pitchFamily="18" charset="0"/>
                <a:ea typeface="+mj-ea"/>
                <a:cs typeface="Times New Roman" pitchFamily="18" charset="0"/>
              </a:rPr>
              <a:t>đ</a:t>
            </a:r>
            <a:r>
              <a:rPr lang="en-US" sz="2800" smtClean="0">
                <a:latin typeface="Times New Roman" pitchFamily="18" charset="0"/>
                <a:ea typeface="+mj-ea"/>
                <a:cs typeface="Times New Roman" pitchFamily="18" charset="0"/>
              </a:rPr>
              <a:t>ô</a:t>
            </a:r>
            <a:r>
              <a:rPr lang="vi-VN" sz="2800" smtClean="0">
                <a:latin typeface="Times New Roman" pitchFamily="18" charset="0"/>
                <a:ea typeface="+mj-ea"/>
                <a:cs typeface="Times New Roman" pitchFamily="18" charset="0"/>
              </a:rPr>
              <a:t>ng</a:t>
            </a:r>
            <a:r>
              <a:rPr lang="vi-VN" sz="2800" dirty="0">
                <a:latin typeface="Times New Roman" pitchFamily="18" charset="0"/>
                <a:ea typeface="+mj-ea"/>
                <a:cs typeface="Times New Roman" pitchFamily="18" charset="0"/>
              </a:rPr>
              <a:t>, ngâm giấm, ngâm đường, ướp muối, muối chua, hút chân </a:t>
            </a:r>
            <a:r>
              <a:rPr lang="vi-VN" sz="2800">
                <a:latin typeface="Times New Roman" pitchFamily="18" charset="0"/>
                <a:ea typeface="+mj-ea"/>
                <a:cs typeface="Times New Roman" pitchFamily="18" charset="0"/>
              </a:rPr>
              <a:t>không</a:t>
            </a:r>
            <a:r>
              <a:rPr lang="vi-VN" sz="2800" smtClean="0">
                <a:latin typeface="Times New Roman" pitchFamily="18" charset="0"/>
                <a:ea typeface="+mj-ea"/>
                <a:cs typeface="Times New Roman" pitchFamily="18" charset="0"/>
              </a:rPr>
              <a:t>,...</a:t>
            </a:r>
            <a:endParaRPr lang="en-US" sz="2800" smtClean="0">
              <a:latin typeface="Times New Roman" pitchFamily="18" charset="0"/>
              <a:ea typeface="+mj-ea"/>
              <a:cs typeface="Times New Roman" pitchFamily="18" charset="0"/>
            </a:endParaRPr>
          </a:p>
          <a:p>
            <a:pPr>
              <a:defRPr/>
            </a:pPr>
            <a:r>
              <a:rPr lang="en-US" sz="2800" smtClean="0">
                <a:latin typeface="Times New Roman" pitchFamily="18" charset="0"/>
                <a:ea typeface="+mj-ea"/>
                <a:cs typeface="Times New Roman" pitchFamily="18" charset="0"/>
              </a:rPr>
              <a:t>- Tùy loại và điều kiện bảo quản, người sử dụng có thể lựa chọn phương pháp phù hợp</a:t>
            </a:r>
            <a:endParaRPr lang="en-US" sz="2800"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ppt_x</p:attrName>
                                        </p:attrNameLst>
                                      </p:cBhvr>
                                      <p:tavLst>
                                        <p:tav tm="0">
                                          <p:val>
                                            <p:strVal val="#ppt_x-.2"/>
                                          </p:val>
                                        </p:tav>
                                        <p:tav tm="100000">
                                          <p:val>
                                            <p:strVal val="#ppt_x"/>
                                          </p:val>
                                        </p:tav>
                                      </p:tavLst>
                                    </p:anim>
                                    <p:anim calcmode="lin" valueType="num">
                                      <p:cBhvr>
                                        <p:cTn id="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1000" fill="hold"/>
                                        <p:tgtEl>
                                          <p:spTgt spid="31"/>
                                        </p:tgtEl>
                                        <p:attrNameLst>
                                          <p:attrName>ppt_x</p:attrName>
                                        </p:attrNameLst>
                                      </p:cBhvr>
                                      <p:tavLst>
                                        <p:tav tm="0">
                                          <p:val>
                                            <p:strVal val="#ppt_x-.2"/>
                                          </p:val>
                                        </p:tav>
                                        <p:tav tm="100000">
                                          <p:val>
                                            <p:strVal val="#ppt_x"/>
                                          </p:val>
                                        </p:tav>
                                      </p:tavLst>
                                    </p:anim>
                                    <p:anim calcmode="lin" valueType="num">
                                      <p:cBhvr>
                                        <p:cTn id="15"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animBg="1"/>
      <p:bldP spid="31" grpId="0"/>
      <p:bldP spid="32" grpId="0"/>
      <p:bldP spid="33" grpId="0"/>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nen-powerpoint-38.jpg"/>
          <p:cNvPicPr>
            <a:picLocks noChangeAspect="1"/>
          </p:cNvPicPr>
          <p:nvPr/>
        </p:nvPicPr>
        <p:blipFill>
          <a:blip r:embed="rId2"/>
          <a:srcRect b="10222"/>
          <a:stretch>
            <a:fillRect/>
          </a:stretch>
        </p:blipFill>
        <p:spPr>
          <a:xfrm>
            <a:off x="0" y="-304796"/>
            <a:ext cx="11887200" cy="8077200"/>
          </a:xfrm>
          <a:prstGeom prst="rect">
            <a:avLst/>
          </a:prstGeom>
        </p:spPr>
      </p:pic>
      <p:pic>
        <p:nvPicPr>
          <p:cNvPr id="5" name="Picture 4" descr="hinh-nen-powerpoint-54.jpg"/>
          <p:cNvPicPr>
            <a:picLocks noChangeAspect="1"/>
          </p:cNvPicPr>
          <p:nvPr/>
        </p:nvPicPr>
        <p:blipFill>
          <a:blip r:embed="rId3"/>
          <a:stretch>
            <a:fillRect/>
          </a:stretch>
        </p:blipFill>
        <p:spPr>
          <a:xfrm>
            <a:off x="457200" y="1371600"/>
            <a:ext cx="10744198" cy="5848350"/>
          </a:xfrm>
          <a:prstGeom prst="rect">
            <a:avLst/>
          </a:prstGeom>
        </p:spPr>
      </p:pic>
      <p:grpSp>
        <p:nvGrpSpPr>
          <p:cNvPr id="6" name="Group 5"/>
          <p:cNvGrpSpPr/>
          <p:nvPr/>
        </p:nvGrpSpPr>
        <p:grpSpPr>
          <a:xfrm>
            <a:off x="4114800" y="3733800"/>
            <a:ext cx="4724400" cy="1594487"/>
            <a:chOff x="3962400" y="1981198"/>
            <a:chExt cx="4724400" cy="1594487"/>
          </a:xfrm>
        </p:grpSpPr>
        <p:sp>
          <p:nvSpPr>
            <p:cNvPr id="3" name="TextBox 2"/>
            <p:cNvSpPr txBox="1"/>
            <p:nvPr/>
          </p:nvSpPr>
          <p:spPr>
            <a:xfrm>
              <a:off x="4953000" y="1981198"/>
              <a:ext cx="2362200" cy="723275"/>
            </a:xfrm>
            <a:prstGeom prst="rect">
              <a:avLst/>
            </a:prstGeom>
            <a:noFill/>
          </p:spPr>
          <p:txBody>
            <a:bodyPr wrap="square" rtlCol="0">
              <a:spAutoFit/>
            </a:bodyPr>
            <a:lstStyle/>
            <a:p>
              <a:r>
                <a:rPr lang="en-US" sz="4100" b="1" dirty="0" err="1" smtClean="0">
                  <a:solidFill>
                    <a:srgbClr val="FF0000"/>
                  </a:solidFill>
                  <a:latin typeface="Times New Roman" pitchFamily="18" charset="0"/>
                  <a:cs typeface="Times New Roman" pitchFamily="18" charset="0"/>
                </a:rPr>
                <a:t>DẶN</a:t>
              </a:r>
              <a:r>
                <a:rPr lang="en-US" sz="4100" b="1" smtClean="0">
                  <a:solidFill>
                    <a:srgbClr val="FF0000"/>
                  </a:solidFill>
                  <a:latin typeface="Times New Roman" pitchFamily="18" charset="0"/>
                  <a:cs typeface="Times New Roman" pitchFamily="18" charset="0"/>
                </a:rPr>
                <a:t> DÒ</a:t>
              </a:r>
              <a:endParaRPr lang="en-US" sz="4100" b="1">
                <a:solidFill>
                  <a:srgbClr val="FF0000"/>
                </a:solidFill>
                <a:latin typeface="Times New Roman" pitchFamily="18" charset="0"/>
                <a:cs typeface="Times New Roman" pitchFamily="18" charset="0"/>
              </a:endParaRPr>
            </a:p>
          </p:txBody>
        </p:sp>
        <p:sp>
          <p:nvSpPr>
            <p:cNvPr id="4" name="TextBox 3"/>
            <p:cNvSpPr txBox="1"/>
            <p:nvPr/>
          </p:nvSpPr>
          <p:spPr>
            <a:xfrm>
              <a:off x="3962400" y="2590800"/>
              <a:ext cx="4724400" cy="984885"/>
            </a:xfrm>
            <a:prstGeom prst="rect">
              <a:avLst/>
            </a:prstGeom>
            <a:noFill/>
          </p:spPr>
          <p:txBody>
            <a:bodyPr wrap="square" rtlCol="0">
              <a:spAutoFit/>
            </a:bodyPr>
            <a:lstStyle/>
            <a:p>
              <a:pPr>
                <a:buFontTx/>
                <a:buChar char="-"/>
              </a:pPr>
              <a:r>
                <a:rPr lang="en-US" sz="2900" smtClean="0">
                  <a:latin typeface="Times New Roman" pitchFamily="18" charset="0"/>
                  <a:cs typeface="Times New Roman" pitchFamily="18" charset="0"/>
                </a:rPr>
                <a:t>Học bài</a:t>
              </a:r>
            </a:p>
            <a:p>
              <a:pPr>
                <a:buFontTx/>
                <a:buChar char="-"/>
              </a:pPr>
              <a:r>
                <a:rPr lang="en-US" sz="2900" smtClean="0">
                  <a:latin typeface="Times New Roman" pitchFamily="18" charset="0"/>
                  <a:cs typeface="Times New Roman" pitchFamily="18" charset="0"/>
                </a:rPr>
                <a:t>Xem tiếp phần tiếp theo bài 5</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5" y="-367026"/>
            <a:ext cx="226787" cy="790471"/>
          </a:xfrm>
          <a:prstGeom prst="rect">
            <a:avLst/>
          </a:prstGeom>
          <a:noFill/>
          <a:ln w="9525">
            <a:noFill/>
            <a:miter lim="800000"/>
            <a:headEnd/>
            <a:tailEnd/>
          </a:ln>
        </p:spPr>
        <p:txBody>
          <a:bodyPr wrap="none" lIns="112265" tIns="56133" rIns="112265" bIns="56133" anchor="ctr">
            <a:spAutoFit/>
          </a:bodyPr>
          <a:lstStyle/>
          <a:p>
            <a:pPr eaLnBrk="1" hangingPunct="1"/>
            <a:endParaRPr lang="vi-VN" altLang="vi-VN" sz="4400">
              <a:latin typeface=".VnAristote" pitchFamily="34" charset="0"/>
            </a:endParaRPr>
          </a:p>
        </p:txBody>
      </p:sp>
      <p:sp>
        <p:nvSpPr>
          <p:cNvPr id="5126" name="Rectangle 8"/>
          <p:cNvSpPr>
            <a:spLocks noChangeArrowheads="1"/>
          </p:cNvSpPr>
          <p:nvPr/>
        </p:nvSpPr>
        <p:spPr bwMode="auto">
          <a:xfrm>
            <a:off x="2667001" y="304803"/>
            <a:ext cx="6172200" cy="7135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12265" tIns="56133" rIns="112265" bIns="56133">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vi-VN" b="1" dirty="0" smtClean="0">
                <a:solidFill>
                  <a:srgbClr val="FF0000"/>
                </a:solidFill>
                <a:cs typeface="Times New Roman" pitchFamily="18" charset="0"/>
              </a:rPr>
              <a:t>           </a:t>
            </a:r>
            <a:r>
              <a:rPr lang="en-US" altLang="vi-VN" sz="3900" b="1" dirty="0" smtClean="0">
                <a:solidFill>
                  <a:srgbClr val="FF0000"/>
                </a:solidFill>
                <a:ea typeface="+mj-ea"/>
                <a:cs typeface="Times New Roman" pitchFamily="18" charset="0"/>
              </a:rPr>
              <a:t>MỤC TIÊU BÀI HỌC</a:t>
            </a:r>
            <a:endParaRPr lang="en-US" altLang="vi-VN" sz="3900" b="1" dirty="0">
              <a:solidFill>
                <a:srgbClr val="FF0000"/>
              </a:solidFill>
              <a:ea typeface="+mj-ea"/>
              <a:cs typeface="Times New Roman" pitchFamily="18" charset="0"/>
            </a:endParaRPr>
          </a:p>
        </p:txBody>
      </p:sp>
      <p:sp>
        <p:nvSpPr>
          <p:cNvPr id="12" name="Text Box 11"/>
          <p:cNvSpPr txBox="1">
            <a:spLocks noChangeArrowheads="1"/>
          </p:cNvSpPr>
          <p:nvPr/>
        </p:nvSpPr>
        <p:spPr bwMode="auto">
          <a:xfrm>
            <a:off x="640561" y="1371604"/>
            <a:ext cx="10599420" cy="1683065"/>
          </a:xfrm>
          <a:prstGeom prst="rect">
            <a:avLst/>
          </a:prstGeom>
          <a:noFill/>
          <a:ln w="9525">
            <a:noFill/>
            <a:miter lim="800000"/>
            <a:headEnd/>
            <a:tailEnd/>
          </a:ln>
          <a:effectLst/>
        </p:spPr>
        <p:txBody>
          <a:bodyPr lIns="112307" tIns="56154" rIns="112307" bIns="56154">
            <a:spAutoFit/>
          </a:bodyPr>
          <a:lstStyle/>
          <a:p>
            <a:pPr>
              <a:buFontTx/>
              <a:buChar char="-"/>
            </a:pPr>
            <a:r>
              <a:rPr lang="en-US" altLang="en-US" sz="3400" smtClean="0">
                <a:solidFill>
                  <a:srgbClr val="0000FF"/>
                </a:solidFill>
                <a:latin typeface="Times New Roman" pitchFamily="18" charset="0"/>
                <a:cs typeface="Times New Roman" pitchFamily="18" charset="0"/>
              </a:rPr>
              <a:t> Nhận biết vai trò và ý nghĩa của việc bảo quản thực phẩm</a:t>
            </a:r>
          </a:p>
          <a:p>
            <a:pPr>
              <a:buFontTx/>
              <a:buChar char="-"/>
            </a:pPr>
            <a:r>
              <a:rPr lang="en-US" altLang="en-US" sz="3400" smtClean="0">
                <a:solidFill>
                  <a:srgbClr val="0000FF"/>
                </a:solidFill>
                <a:latin typeface="Times New Roman" pitchFamily="18" charset="0"/>
                <a:cs typeface="Times New Roman" pitchFamily="18" charset="0"/>
              </a:rPr>
              <a:t> Trình bày được một số phương pháp bảo quản, chế biến thực phẩm</a:t>
            </a:r>
            <a:endParaRPr lang="en-US" altLang="en-US" sz="3400">
              <a:solidFill>
                <a:srgbClr val="0000FF"/>
              </a:solidFill>
              <a:latin typeface="Times New Roman" pitchFamily="18" charset="0"/>
              <a:cs typeface="Times New Roman" pitchFamily="18" charset="0"/>
            </a:endParaRPr>
          </a:p>
        </p:txBody>
      </p:sp>
      <p:sp>
        <p:nvSpPr>
          <p:cNvPr id="13" name="Rounded Rectangle 12"/>
          <p:cNvSpPr/>
          <p:nvPr/>
        </p:nvSpPr>
        <p:spPr>
          <a:xfrm>
            <a:off x="3" y="0"/>
            <a:ext cx="381000" cy="7772400"/>
          </a:xfrm>
          <a:prstGeom prst="roundRect">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lIns="91383" tIns="45693" rIns="91383" bIns="45693" rtlCol="0" anchor="ctr"/>
          <a:lstStyle/>
          <a:p>
            <a:pPr algn="ctr"/>
            <a:endParaRPr lang="en-US"/>
          </a:p>
        </p:txBody>
      </p:sp>
      <p:sp>
        <p:nvSpPr>
          <p:cNvPr id="14" name="Rounded Rectangle 13"/>
          <p:cNvSpPr/>
          <p:nvPr/>
        </p:nvSpPr>
        <p:spPr>
          <a:xfrm>
            <a:off x="11506203" y="0"/>
            <a:ext cx="381000" cy="7772400"/>
          </a:xfrm>
          <a:prstGeom prst="roundRect">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lIns="91383" tIns="45693" rIns="91383" bIns="45693" rtlCol="0" anchor="ctr"/>
          <a:lstStyle/>
          <a:p>
            <a:pPr algn="ctr"/>
            <a:endParaRPr lang="en-US"/>
          </a:p>
        </p:txBody>
      </p:sp>
      <p:pic>
        <p:nvPicPr>
          <p:cNvPr id="15" name="Picture 14" descr="chat-bao-quan-thuc-pham-2.jpg"/>
          <p:cNvPicPr>
            <a:picLocks noChangeAspect="1"/>
          </p:cNvPicPr>
          <p:nvPr/>
        </p:nvPicPr>
        <p:blipFill>
          <a:blip r:embed="rId2"/>
          <a:srcRect t="8190"/>
          <a:stretch>
            <a:fillRect/>
          </a:stretch>
        </p:blipFill>
        <p:spPr>
          <a:xfrm>
            <a:off x="2590800" y="2968516"/>
            <a:ext cx="7848600" cy="48038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ppt_x</p:attrName>
                                        </p:attrNameLst>
                                      </p:cBhvr>
                                      <p:tavLst>
                                        <p:tav tm="0">
                                          <p:val>
                                            <p:strVal val="#ppt_x-.2"/>
                                          </p:val>
                                        </p:tav>
                                        <p:tav tm="100000">
                                          <p:val>
                                            <p:strVal val="#ppt_x"/>
                                          </p:val>
                                        </p:tav>
                                      </p:tavLst>
                                    </p:anim>
                                    <p:anim calcmode="lin" valueType="num">
                                      <p:cBhvr>
                                        <p:cTn id="14"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ChangeArrowheads="1"/>
          </p:cNvSpPr>
          <p:nvPr/>
        </p:nvSpPr>
        <p:spPr bwMode="auto">
          <a:xfrm>
            <a:off x="304802" y="1"/>
            <a:ext cx="9905997" cy="584721"/>
          </a:xfrm>
          <a:prstGeom prst="rect">
            <a:avLst/>
          </a:prstGeom>
          <a:noFill/>
          <a:ln w="9525">
            <a:noFill/>
            <a:miter lim="800000"/>
            <a:headEnd/>
            <a:tailEnd/>
          </a:ln>
          <a:effectLst/>
        </p:spPr>
        <p:txBody>
          <a:bodyPr wrap="square" lIns="91383" tIns="45693" rIns="91383" bIns="45693">
            <a:spAutoFit/>
          </a:bodyPr>
          <a:lstStyle/>
          <a:p>
            <a:r>
              <a:rPr lang="en-US" altLang="en-US" sz="3200" b="1" smtClean="0">
                <a:solidFill>
                  <a:srgbClr val="FF3300"/>
                </a:solidFill>
                <a:latin typeface="Times New Roman" pitchFamily="18" charset="0"/>
                <a:cs typeface="Times New Roman" pitchFamily="18" charset="0"/>
              </a:rPr>
              <a:t>1. BẢO QUẢN THỰC PHẨM</a:t>
            </a:r>
            <a:endParaRPr lang="en-US" altLang="en-US" sz="3200" b="1">
              <a:solidFill>
                <a:srgbClr val="FF3300"/>
              </a:solidFill>
              <a:latin typeface="Times New Roman" pitchFamily="18" charset="0"/>
              <a:cs typeface="Times New Roman" pitchFamily="18" charset="0"/>
            </a:endParaRPr>
          </a:p>
        </p:txBody>
      </p:sp>
      <p:sp>
        <p:nvSpPr>
          <p:cNvPr id="6" name="Text Box 5"/>
          <p:cNvSpPr txBox="1">
            <a:spLocks noChangeArrowheads="1"/>
          </p:cNvSpPr>
          <p:nvPr/>
        </p:nvSpPr>
        <p:spPr bwMode="auto">
          <a:xfrm>
            <a:off x="498482" y="557217"/>
            <a:ext cx="8645521" cy="538554"/>
          </a:xfrm>
          <a:prstGeom prst="rect">
            <a:avLst/>
          </a:prstGeom>
          <a:noFill/>
          <a:ln w="9525">
            <a:noFill/>
            <a:miter lim="800000"/>
            <a:headEnd/>
            <a:tailEnd/>
          </a:ln>
        </p:spPr>
        <p:txBody>
          <a:bodyPr wrap="square" lIns="91383" tIns="45693" rIns="91383" bIns="45693">
            <a:spAutoFit/>
          </a:bodyPr>
          <a:lstStyle/>
          <a:p>
            <a:r>
              <a:rPr lang="en-US" altLang="en-US" sz="2900" b="1" smtClean="0">
                <a:solidFill>
                  <a:srgbClr val="FF0000"/>
                </a:solidFill>
                <a:latin typeface="Times New Roman" pitchFamily="18" charset="0"/>
                <a:cs typeface="Times New Roman" pitchFamily="18" charset="0"/>
              </a:rPr>
              <a:t>1.1 Vai trò và ý nghĩa của việc bảo quản thực phẩm</a:t>
            </a:r>
            <a:endParaRPr lang="en-US" altLang="en-US" sz="2900" b="1">
              <a:solidFill>
                <a:srgbClr val="FF0000"/>
              </a:solidFill>
              <a:latin typeface="Times New Roman" pitchFamily="18" charset="0"/>
              <a:cs typeface="Times New Roman" pitchFamily="18" charset="0"/>
            </a:endParaRPr>
          </a:p>
        </p:txBody>
      </p:sp>
      <p:sp>
        <p:nvSpPr>
          <p:cNvPr id="21" name="Rounded Rectangular Callout 20"/>
          <p:cNvSpPr/>
          <p:nvPr/>
        </p:nvSpPr>
        <p:spPr>
          <a:xfrm>
            <a:off x="762000" y="1752600"/>
            <a:ext cx="5257800" cy="1752600"/>
          </a:xfrm>
          <a:prstGeom prst="wedgeRoundRectCallou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defRPr/>
            </a:pPr>
            <a:r>
              <a:rPr lang="en-US" altLang="en-US" sz="2800" b="1" smtClean="0">
                <a:solidFill>
                  <a:schemeClr val="bg1"/>
                </a:solidFill>
                <a:latin typeface="Times New Roman" pitchFamily="18" charset="0"/>
                <a:cs typeface="Times New Roman" pitchFamily="18" charset="0"/>
              </a:rPr>
              <a:t>Quan sát hình, em nhận thấy thực phẩm có thể bị hư hỏng do những nguyên nhân nào? </a:t>
            </a:r>
          </a:p>
        </p:txBody>
      </p:sp>
      <p:pic>
        <p:nvPicPr>
          <p:cNvPr id="24" name="Picture 23" descr="chi-1-qua-chuoi-truoc-khi-ngu-nhung-hieu-qua-vo-cung-lon-ai-khong-biet-phi-ca-thanh-xuan-143334.jpg"/>
          <p:cNvPicPr>
            <a:picLocks noChangeAspect="1"/>
          </p:cNvPicPr>
          <p:nvPr/>
        </p:nvPicPr>
        <p:blipFill>
          <a:blip r:embed="rId2"/>
          <a:stretch>
            <a:fillRect/>
          </a:stretch>
        </p:blipFill>
        <p:spPr>
          <a:xfrm>
            <a:off x="4724400" y="4296092"/>
            <a:ext cx="3579000" cy="2468019"/>
          </a:xfrm>
          <a:prstGeom prst="rect">
            <a:avLst/>
          </a:prstGeom>
          <a:ln>
            <a:solidFill>
              <a:schemeClr val="tx1"/>
            </a:solidFill>
          </a:ln>
        </p:spPr>
      </p:pic>
      <p:pic>
        <p:nvPicPr>
          <p:cNvPr id="26" name="Picture 25" descr="1a0dap.jpg"/>
          <p:cNvPicPr>
            <a:picLocks noChangeAspect="1"/>
          </p:cNvPicPr>
          <p:nvPr/>
        </p:nvPicPr>
        <p:blipFill>
          <a:blip r:embed="rId3"/>
          <a:srcRect l="21667" t="10818" r="27500" b="29849"/>
          <a:stretch>
            <a:fillRect/>
          </a:stretch>
        </p:blipFill>
        <p:spPr>
          <a:xfrm>
            <a:off x="8534400" y="4267200"/>
            <a:ext cx="2971800" cy="2476500"/>
          </a:xfrm>
          <a:prstGeom prst="rect">
            <a:avLst/>
          </a:prstGeom>
          <a:ln>
            <a:solidFill>
              <a:schemeClr val="tx1"/>
            </a:solidFill>
          </a:ln>
        </p:spPr>
      </p:pic>
      <p:sp>
        <p:nvSpPr>
          <p:cNvPr id="27" name="Text Box 5"/>
          <p:cNvSpPr txBox="1">
            <a:spLocks noChangeArrowheads="1"/>
          </p:cNvSpPr>
          <p:nvPr/>
        </p:nvSpPr>
        <p:spPr bwMode="auto">
          <a:xfrm>
            <a:off x="2438400" y="6787570"/>
            <a:ext cx="8001000" cy="984830"/>
          </a:xfrm>
          <a:prstGeom prst="rect">
            <a:avLst/>
          </a:prstGeom>
          <a:noFill/>
          <a:ln w="9525">
            <a:noFill/>
            <a:miter lim="800000"/>
            <a:headEnd/>
            <a:tailEnd/>
          </a:ln>
        </p:spPr>
        <p:txBody>
          <a:bodyPr wrap="square" lIns="91383" tIns="45693" rIns="91383" bIns="45693">
            <a:spAutoFit/>
          </a:bodyPr>
          <a:lstStyle/>
          <a:p>
            <a:pPr algn="ctr"/>
            <a:r>
              <a:rPr lang="en-US" altLang="en-US" sz="2900" b="1" smtClean="0">
                <a:latin typeface="Times New Roman" pitchFamily="18" charset="0"/>
                <a:cs typeface="Times New Roman" pitchFamily="18" charset="0"/>
              </a:rPr>
              <a:t>Thực phẩm để lâu sẽ bị biến chất, sinh ra độc tố, chất dinh dưỡng tự phân hủy</a:t>
            </a:r>
            <a:endParaRPr lang="en-US" altLang="en-US" sz="2900" b="1">
              <a:latin typeface="Times New Roman" pitchFamily="18" charset="0"/>
              <a:cs typeface="Times New Roman" pitchFamily="18" charset="0"/>
            </a:endParaRPr>
          </a:p>
        </p:txBody>
      </p:sp>
      <p:pic>
        <p:nvPicPr>
          <p:cNvPr id="28" name="Picture 27" descr="fff4769c16daff84a6cb.jpg"/>
          <p:cNvPicPr>
            <a:picLocks noChangeAspect="1"/>
          </p:cNvPicPr>
          <p:nvPr/>
        </p:nvPicPr>
        <p:blipFill>
          <a:blip r:embed="rId4"/>
          <a:srcRect b="7081"/>
          <a:stretch>
            <a:fillRect/>
          </a:stretch>
        </p:blipFill>
        <p:spPr>
          <a:xfrm>
            <a:off x="6934200" y="1447800"/>
            <a:ext cx="4572000" cy="2666999"/>
          </a:xfrm>
          <a:prstGeom prst="rect">
            <a:avLst/>
          </a:prstGeom>
          <a:ln>
            <a:solidFill>
              <a:schemeClr val="tx1"/>
            </a:solidFill>
          </a:ln>
        </p:spPr>
      </p:pic>
      <p:pic>
        <p:nvPicPr>
          <p:cNvPr id="29" name="Picture 28" descr="Anh-1510653198-5631-1510653297.jpg"/>
          <p:cNvPicPr>
            <a:picLocks noChangeAspect="1"/>
          </p:cNvPicPr>
          <p:nvPr/>
        </p:nvPicPr>
        <p:blipFill>
          <a:blip r:embed="rId5"/>
          <a:stretch>
            <a:fillRect/>
          </a:stretch>
        </p:blipFill>
        <p:spPr>
          <a:xfrm>
            <a:off x="304800" y="4343400"/>
            <a:ext cx="3937000" cy="2362200"/>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dissolve">
                                      <p:cBhvr>
                                        <p:cTn id="20" dur="500"/>
                                        <p:tgtEl>
                                          <p:spTgt spid="26"/>
                                        </p:tgtEl>
                                      </p:cBhvr>
                                    </p:animEffect>
                                  </p:childTnLst>
                                </p:cTn>
                              </p:par>
                              <p:par>
                                <p:cTn id="21" presetID="8" presetClass="entr" presetSubtype="16"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diamond(in)">
                                      <p:cBhvr>
                                        <p:cTn id="23" dur="1000"/>
                                        <p:tgtEl>
                                          <p:spTgt spid="28"/>
                                        </p:tgtEl>
                                      </p:cBhvr>
                                    </p:animEffect>
                                  </p:childTnLst>
                                </p:cTn>
                              </p:par>
                              <p:par>
                                <p:cTn id="24" presetID="2" presetClass="entr" presetSubtype="4"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1000" fill="hold"/>
                                        <p:tgtEl>
                                          <p:spTgt spid="21"/>
                                        </p:tgtEl>
                                        <p:attrNameLst>
                                          <p:attrName>ppt_x</p:attrName>
                                        </p:attrNameLst>
                                      </p:cBhvr>
                                      <p:tavLst>
                                        <p:tav tm="0">
                                          <p:val>
                                            <p:strVal val="#ppt_x-.2"/>
                                          </p:val>
                                        </p:tav>
                                        <p:tav tm="100000">
                                          <p:val>
                                            <p:strVal val="#ppt_x"/>
                                          </p:val>
                                        </p:tav>
                                      </p:tavLst>
                                    </p:anim>
                                    <p:anim calcmode="lin" valueType="num">
                                      <p:cBhvr>
                                        <p:cTn id="37"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38" dur="10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1" grpId="0" animBg="1"/>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named.jpg"/>
          <p:cNvPicPr>
            <a:picLocks noChangeAspect="1"/>
          </p:cNvPicPr>
          <p:nvPr/>
        </p:nvPicPr>
        <p:blipFill>
          <a:blip r:embed="rId2"/>
          <a:stretch>
            <a:fillRect/>
          </a:stretch>
        </p:blipFill>
        <p:spPr>
          <a:xfrm>
            <a:off x="6781800" y="1752600"/>
            <a:ext cx="3810000" cy="2334518"/>
          </a:xfrm>
          <a:prstGeom prst="rect">
            <a:avLst/>
          </a:prstGeom>
          <a:ln>
            <a:solidFill>
              <a:schemeClr val="tx1"/>
            </a:solidFill>
          </a:ln>
        </p:spPr>
      </p:pic>
      <p:pic>
        <p:nvPicPr>
          <p:cNvPr id="3" name="Picture 2" descr="i306_08073125_b.jpg"/>
          <p:cNvPicPr>
            <a:picLocks noChangeAspect="1"/>
          </p:cNvPicPr>
          <p:nvPr/>
        </p:nvPicPr>
        <p:blipFill>
          <a:blip r:embed="rId3"/>
          <a:srcRect b="7755"/>
          <a:stretch>
            <a:fillRect/>
          </a:stretch>
        </p:blipFill>
        <p:spPr>
          <a:xfrm>
            <a:off x="2362200" y="1752600"/>
            <a:ext cx="3962400" cy="2362200"/>
          </a:xfrm>
          <a:prstGeom prst="rect">
            <a:avLst/>
          </a:prstGeom>
          <a:ln>
            <a:solidFill>
              <a:schemeClr val="tx1"/>
            </a:solidFill>
          </a:ln>
        </p:spPr>
      </p:pic>
      <p:sp>
        <p:nvSpPr>
          <p:cNvPr id="4" name="TextBox 3"/>
          <p:cNvSpPr txBox="1"/>
          <p:nvPr/>
        </p:nvSpPr>
        <p:spPr>
          <a:xfrm>
            <a:off x="1219201" y="304800"/>
            <a:ext cx="8915400" cy="984863"/>
          </a:xfrm>
          <a:prstGeom prst="rect">
            <a:avLst/>
          </a:prstGeom>
          <a:noFill/>
        </p:spPr>
        <p:txBody>
          <a:bodyPr wrap="square" lIns="91418" tIns="45709" rIns="91418" bIns="45709" rtlCol="0">
            <a:spAutoFit/>
          </a:bodyPr>
          <a:lstStyle/>
          <a:p>
            <a:pPr algn="ctr"/>
            <a:r>
              <a:rPr lang="en-US" sz="2900" b="1" smtClean="0">
                <a:latin typeface="Times New Roman" pitchFamily="18" charset="0"/>
                <a:cs typeface="Times New Roman" pitchFamily="18" charset="0"/>
              </a:rPr>
              <a:t>Thực phẩm bị nhiễm vi sinh vật, chất dinh dưỡng bị phân hủy, sinh ra độc tố</a:t>
            </a:r>
            <a:endParaRPr lang="en-US" sz="2900" b="1">
              <a:latin typeface="Times New Roman" pitchFamily="18" charset="0"/>
              <a:cs typeface="Times New Roman" pitchFamily="18" charset="0"/>
            </a:endParaRPr>
          </a:p>
        </p:txBody>
      </p:sp>
      <p:pic>
        <p:nvPicPr>
          <p:cNvPr id="5" name="Picture 4" descr="unnamed (2).jpg"/>
          <p:cNvPicPr>
            <a:picLocks noChangeAspect="1"/>
          </p:cNvPicPr>
          <p:nvPr/>
        </p:nvPicPr>
        <p:blipFill>
          <a:blip r:embed="rId4"/>
          <a:srcRect r="6008"/>
          <a:stretch>
            <a:fillRect/>
          </a:stretch>
        </p:blipFill>
        <p:spPr>
          <a:xfrm>
            <a:off x="5867400" y="5029200"/>
            <a:ext cx="4600554" cy="2458583"/>
          </a:xfrm>
          <a:prstGeom prst="rect">
            <a:avLst/>
          </a:prstGeom>
          <a:ln>
            <a:solidFill>
              <a:schemeClr val="tx1"/>
            </a:solidFill>
          </a:ln>
        </p:spPr>
      </p:pic>
      <p:sp>
        <p:nvSpPr>
          <p:cNvPr id="7" name="TextBox 6"/>
          <p:cNvSpPr txBox="1"/>
          <p:nvPr/>
        </p:nvSpPr>
        <p:spPr>
          <a:xfrm>
            <a:off x="4419600" y="4191000"/>
            <a:ext cx="4495800" cy="523198"/>
          </a:xfrm>
          <a:prstGeom prst="rect">
            <a:avLst/>
          </a:prstGeom>
          <a:noFill/>
        </p:spPr>
        <p:txBody>
          <a:bodyPr wrap="square" lIns="91418" tIns="45709" rIns="91418" bIns="45709" rtlCol="0">
            <a:spAutoFit/>
          </a:bodyPr>
          <a:lstStyle/>
          <a:p>
            <a:r>
              <a:rPr lang="en-US" sz="2800" b="1" smtClean="0">
                <a:solidFill>
                  <a:srgbClr val="0000FF"/>
                </a:solidFill>
                <a:latin typeface="Times New Roman" pitchFamily="18" charset="0"/>
                <a:cs typeface="Times New Roman" pitchFamily="18" charset="0"/>
              </a:rPr>
              <a:t>Ruồi, gián bò lên thực phẩm</a:t>
            </a:r>
            <a:endParaRPr lang="en-US" sz="2800" b="1">
              <a:solidFill>
                <a:srgbClr val="0000FF"/>
              </a:solidFill>
              <a:latin typeface="Times New Roman" pitchFamily="18" charset="0"/>
              <a:cs typeface="Times New Roman" pitchFamily="18" charset="0"/>
            </a:endParaRPr>
          </a:p>
        </p:txBody>
      </p:sp>
      <p:sp>
        <p:nvSpPr>
          <p:cNvPr id="8" name="TextBox 7"/>
          <p:cNvSpPr txBox="1"/>
          <p:nvPr/>
        </p:nvSpPr>
        <p:spPr>
          <a:xfrm>
            <a:off x="0" y="6366307"/>
            <a:ext cx="6019800" cy="1406093"/>
          </a:xfrm>
          <a:prstGeom prst="rect">
            <a:avLst/>
          </a:prstGeom>
          <a:noFill/>
        </p:spPr>
        <p:txBody>
          <a:bodyPr wrap="square" lIns="112334" tIns="56167" rIns="112334" bIns="56167" rtlCol="0">
            <a:spAutoFit/>
          </a:bodyPr>
          <a:lstStyle/>
          <a:p>
            <a:pPr algn="ctr"/>
            <a:r>
              <a:rPr lang="en-US" sz="2800" b="1" smtClean="0">
                <a:solidFill>
                  <a:srgbClr val="0000FF"/>
                </a:solidFill>
                <a:latin typeface="Times New Roman" pitchFamily="18" charset="0"/>
                <a:cs typeface="Times New Roman" pitchFamily="18" charset="0"/>
              </a:rPr>
              <a:t>Thực phẩm bị nảy mầm, sinh ra </a:t>
            </a:r>
          </a:p>
          <a:p>
            <a:pPr algn="ctr"/>
            <a:r>
              <a:rPr lang="en-US" sz="2800" b="1" smtClean="0">
                <a:solidFill>
                  <a:srgbClr val="0000FF"/>
                </a:solidFill>
                <a:latin typeface="Times New Roman" pitchFamily="18" charset="0"/>
                <a:cs typeface="Times New Roman" pitchFamily="18" charset="0"/>
              </a:rPr>
              <a:t>độc tố: Khoai tây mọc mầm</a:t>
            </a:r>
          </a:p>
          <a:p>
            <a:pPr algn="ctr"/>
            <a:endParaRPr lang="en-US" sz="2800" b="1">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par>
                                <p:cTn id="11" presetID="2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ppt_x</p:attrName>
                                        </p:attrNameLst>
                                      </p:cBhvr>
                                      <p:tavLst>
                                        <p:tav tm="0">
                                          <p:val>
                                            <p:strVal val="#ppt_x-.2"/>
                                          </p:val>
                                        </p:tav>
                                        <p:tav tm="100000">
                                          <p:val>
                                            <p:strVal val="#ppt_x"/>
                                          </p:val>
                                        </p:tav>
                                      </p:tavLst>
                                    </p:anim>
                                    <p:anim calcmode="lin" valueType="num">
                                      <p:cBhvr>
                                        <p:cTn id="14"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ppt_x</p:attrName>
                                        </p:attrNameLst>
                                      </p:cBhvr>
                                      <p:tavLst>
                                        <p:tav tm="0">
                                          <p:val>
                                            <p:strVal val="#ppt_x-.2"/>
                                          </p:val>
                                        </p:tav>
                                        <p:tav tm="100000">
                                          <p:val>
                                            <p:strVal val="#ppt_x"/>
                                          </p:val>
                                        </p:tav>
                                      </p:tavLst>
                                    </p:anim>
                                    <p:anim calcmode="lin" valueType="num">
                                      <p:cBhvr>
                                        <p:cTn id="29"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0"/>
            <a:ext cx="9372600" cy="1005969"/>
          </a:xfrm>
          <a:prstGeom prst="rect">
            <a:avLst/>
          </a:prstGeom>
          <a:noFill/>
        </p:spPr>
        <p:txBody>
          <a:bodyPr wrap="square" lIns="112321" tIns="56160" rIns="112321" bIns="56160" rtlCol="0">
            <a:spAutoFit/>
          </a:bodyPr>
          <a:lstStyle/>
          <a:p>
            <a:pPr marL="491400" indent="-491400"/>
            <a:endParaRPr lang="en-US" sz="2900" b="1" smtClean="0">
              <a:latin typeface="Times New Roman" pitchFamily="18" charset="0"/>
              <a:cs typeface="Times New Roman" pitchFamily="18" charset="0"/>
            </a:endParaRPr>
          </a:p>
          <a:p>
            <a:pPr marL="491400" indent="-491400"/>
            <a:r>
              <a:rPr lang="en-US" sz="2900" b="1" smtClean="0">
                <a:latin typeface="Times New Roman" pitchFamily="18" charset="0"/>
                <a:cs typeface="Times New Roman" pitchFamily="18" charset="0"/>
              </a:rPr>
              <a:t>  Thực phẩm bị nhiễm độc từ nuôi trồng, phẩm màu</a:t>
            </a:r>
            <a:endParaRPr lang="en-US" sz="2900" b="1">
              <a:latin typeface="Times New Roman" pitchFamily="18" charset="0"/>
              <a:cs typeface="Times New Roman" pitchFamily="18" charset="0"/>
            </a:endParaRPr>
          </a:p>
        </p:txBody>
      </p:sp>
      <p:pic>
        <p:nvPicPr>
          <p:cNvPr id="3" name="Picture 2" descr="banh-mut-keo-tet.png"/>
          <p:cNvPicPr>
            <a:picLocks noChangeAspect="1"/>
          </p:cNvPicPr>
          <p:nvPr/>
        </p:nvPicPr>
        <p:blipFill>
          <a:blip r:embed="rId3"/>
          <a:srcRect l="2809"/>
          <a:stretch>
            <a:fillRect/>
          </a:stretch>
        </p:blipFill>
        <p:spPr>
          <a:xfrm>
            <a:off x="1287780" y="1295400"/>
            <a:ext cx="4495465" cy="2331720"/>
          </a:xfrm>
          <a:prstGeom prst="rect">
            <a:avLst/>
          </a:prstGeom>
          <a:ln>
            <a:solidFill>
              <a:schemeClr val="tx1"/>
            </a:solidFill>
          </a:ln>
        </p:spPr>
      </p:pic>
      <p:pic>
        <p:nvPicPr>
          <p:cNvPr id="5" name="Picture 4" descr="thuoc.jpg"/>
          <p:cNvPicPr>
            <a:picLocks noChangeAspect="1"/>
          </p:cNvPicPr>
          <p:nvPr/>
        </p:nvPicPr>
        <p:blipFill>
          <a:blip r:embed="rId4"/>
          <a:stretch>
            <a:fillRect/>
          </a:stretch>
        </p:blipFill>
        <p:spPr>
          <a:xfrm>
            <a:off x="1089660" y="4404360"/>
            <a:ext cx="4606290" cy="2513940"/>
          </a:xfrm>
          <a:prstGeom prst="rect">
            <a:avLst/>
          </a:prstGeom>
          <a:ln>
            <a:solidFill>
              <a:schemeClr val="tx1"/>
            </a:solidFill>
          </a:ln>
        </p:spPr>
      </p:pic>
      <p:sp>
        <p:nvSpPr>
          <p:cNvPr id="6" name="TextBox 5"/>
          <p:cNvSpPr txBox="1"/>
          <p:nvPr/>
        </p:nvSpPr>
        <p:spPr>
          <a:xfrm>
            <a:off x="3962400" y="3627120"/>
            <a:ext cx="3962400" cy="544304"/>
          </a:xfrm>
          <a:prstGeom prst="rect">
            <a:avLst/>
          </a:prstGeom>
          <a:noFill/>
        </p:spPr>
        <p:txBody>
          <a:bodyPr wrap="square" lIns="112321" tIns="56160" rIns="112321" bIns="56160" rtlCol="0">
            <a:spAutoFit/>
          </a:bodyPr>
          <a:lstStyle/>
          <a:p>
            <a:r>
              <a:rPr lang="en-US" sz="2800" b="1" smtClean="0">
                <a:solidFill>
                  <a:srgbClr val="0000FF"/>
                </a:solidFill>
                <a:latin typeface="Times New Roman" pitchFamily="18" charset="0"/>
                <a:cs typeface="Times New Roman" pitchFamily="18" charset="0"/>
              </a:rPr>
              <a:t>Phẩm màu, mùi, vị</a:t>
            </a:r>
            <a:endParaRPr lang="en-US" sz="2800" b="1">
              <a:solidFill>
                <a:srgbClr val="0000FF"/>
              </a:solidFill>
              <a:latin typeface="Times New Roman" pitchFamily="18" charset="0"/>
              <a:cs typeface="Times New Roman" pitchFamily="18" charset="0"/>
            </a:endParaRPr>
          </a:p>
        </p:txBody>
      </p:sp>
      <p:sp>
        <p:nvSpPr>
          <p:cNvPr id="7" name="TextBox 6"/>
          <p:cNvSpPr txBox="1"/>
          <p:nvPr/>
        </p:nvSpPr>
        <p:spPr>
          <a:xfrm>
            <a:off x="1066800" y="6934200"/>
            <a:ext cx="5242560" cy="544304"/>
          </a:xfrm>
          <a:prstGeom prst="rect">
            <a:avLst/>
          </a:prstGeom>
          <a:noFill/>
        </p:spPr>
        <p:txBody>
          <a:bodyPr wrap="square" lIns="112321" tIns="56160" rIns="112321" bIns="56160" rtlCol="0">
            <a:spAutoFit/>
          </a:bodyPr>
          <a:lstStyle/>
          <a:p>
            <a:r>
              <a:rPr lang="en-US" sz="2800" b="1" smtClean="0">
                <a:solidFill>
                  <a:srgbClr val="0000FF"/>
                </a:solidFill>
                <a:latin typeface="Times New Roman" pitchFamily="18" charset="0"/>
                <a:cs typeface="Times New Roman" pitchFamily="18" charset="0"/>
              </a:rPr>
              <a:t>Thuốc trừ sâu, bảo vệ thực vật</a:t>
            </a:r>
            <a:endParaRPr lang="en-US" sz="2800" b="1">
              <a:solidFill>
                <a:srgbClr val="0000FF"/>
              </a:solidFill>
              <a:latin typeface="Times New Roman" pitchFamily="18" charset="0"/>
              <a:cs typeface="Times New Roman" pitchFamily="18" charset="0"/>
            </a:endParaRPr>
          </a:p>
        </p:txBody>
      </p:sp>
      <p:pic>
        <p:nvPicPr>
          <p:cNvPr id="8" name="Picture 7" descr="nuoc-ngot-dong-chai-tot-hay-khong.jpg"/>
          <p:cNvPicPr>
            <a:picLocks noChangeAspect="1"/>
          </p:cNvPicPr>
          <p:nvPr/>
        </p:nvPicPr>
        <p:blipFill>
          <a:blip r:embed="rId5" cstate="print"/>
          <a:stretch>
            <a:fillRect/>
          </a:stretch>
        </p:blipFill>
        <p:spPr>
          <a:xfrm>
            <a:off x="6240780" y="1209042"/>
            <a:ext cx="4457700" cy="2459965"/>
          </a:xfrm>
          <a:prstGeom prst="rect">
            <a:avLst/>
          </a:prstGeom>
          <a:ln>
            <a:solidFill>
              <a:schemeClr val="tx1"/>
            </a:solidFill>
          </a:ln>
        </p:spPr>
      </p:pic>
      <p:pic>
        <p:nvPicPr>
          <p:cNvPr id="9" name="Picture 8" descr="thuoc-khang-sinh-trong-chan-nuoi-1510115568807.jpg"/>
          <p:cNvPicPr>
            <a:picLocks noChangeAspect="1"/>
          </p:cNvPicPr>
          <p:nvPr/>
        </p:nvPicPr>
        <p:blipFill>
          <a:blip r:embed="rId6"/>
          <a:stretch>
            <a:fillRect/>
          </a:stretch>
        </p:blipFill>
        <p:spPr>
          <a:xfrm>
            <a:off x="6438900" y="4404361"/>
            <a:ext cx="4655820" cy="2570339"/>
          </a:xfrm>
          <a:prstGeom prst="rect">
            <a:avLst/>
          </a:prstGeom>
          <a:ln>
            <a:solidFill>
              <a:schemeClr val="tx1"/>
            </a:solidFill>
          </a:ln>
        </p:spPr>
      </p:pic>
      <p:sp>
        <p:nvSpPr>
          <p:cNvPr id="11" name="TextBox 10"/>
          <p:cNvSpPr txBox="1"/>
          <p:nvPr/>
        </p:nvSpPr>
        <p:spPr>
          <a:xfrm>
            <a:off x="7162800" y="6934200"/>
            <a:ext cx="4160520" cy="544304"/>
          </a:xfrm>
          <a:prstGeom prst="rect">
            <a:avLst/>
          </a:prstGeom>
          <a:noFill/>
        </p:spPr>
        <p:txBody>
          <a:bodyPr wrap="square" lIns="112321" tIns="56160" rIns="112321" bIns="56160" rtlCol="0">
            <a:spAutoFit/>
          </a:bodyPr>
          <a:lstStyle/>
          <a:p>
            <a:r>
              <a:rPr lang="en-US" sz="2800" b="1" smtClean="0">
                <a:solidFill>
                  <a:srgbClr val="0000FF"/>
                </a:solidFill>
                <a:latin typeface="Times New Roman" pitchFamily="18" charset="0"/>
                <a:cs typeface="Times New Roman" pitchFamily="18" charset="0"/>
              </a:rPr>
              <a:t>Thuốc tăng trưởng</a:t>
            </a:r>
            <a:endParaRPr lang="en-US" sz="2800">
              <a:latin typeface="Times New Roman" pitchFamily="18" charset="0"/>
              <a:cs typeface="Times New Roman"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par>
                          <p:cTn id="16" fill="hold">
                            <p:stCondLst>
                              <p:cond delay="2000"/>
                            </p:stCondLst>
                            <p:childTnLst>
                              <p:par>
                                <p:cTn id="17" presetID="1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lide(fromBottom)">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par>
                                <p:cTn id="25" presetID="6"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par>
                          <p:cTn id="28" fill="hold">
                            <p:stCondLst>
                              <p:cond delay="2000"/>
                            </p:stCondLst>
                            <p:childTnLst>
                              <p:par>
                                <p:cTn id="29" presetID="1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lide(fromBottom)">
                                      <p:cBhvr>
                                        <p:cTn id="31" dur="1000"/>
                                        <p:tgtEl>
                                          <p:spTgt spid="7"/>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slide(fromBottom)">
                                      <p:cBhvr>
                                        <p:cTn id="3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4800" y="3886200"/>
            <a:ext cx="11201400" cy="2206312"/>
            <a:chOff x="762000" y="1066800"/>
            <a:chExt cx="10439400" cy="2206312"/>
          </a:xfrm>
        </p:grpSpPr>
        <p:sp>
          <p:nvSpPr>
            <p:cNvPr id="3" name="TextBox 2"/>
            <p:cNvSpPr txBox="1"/>
            <p:nvPr/>
          </p:nvSpPr>
          <p:spPr>
            <a:xfrm>
              <a:off x="762000" y="1066800"/>
              <a:ext cx="10439400" cy="2206312"/>
            </a:xfrm>
            <a:prstGeom prst="rect">
              <a:avLst/>
            </a:prstGeom>
            <a:noFill/>
          </p:spPr>
          <p:txBody>
            <a:bodyPr wrap="square" lIns="112334" tIns="56167" rIns="112334" bIns="56167" rtlCol="0">
              <a:spAutoFit/>
            </a:bodyPr>
            <a:lstStyle/>
            <a:p>
              <a:r>
                <a:rPr lang="en-US" sz="3400" smtClean="0">
                  <a:solidFill>
                    <a:srgbClr val="0000FF"/>
                  </a:solidFill>
                  <a:latin typeface="Times New Roman" pitchFamily="18" charset="0"/>
                  <a:cs typeface="Times New Roman" pitchFamily="18" charset="0"/>
                </a:rPr>
                <a:t>Thực phẩm khi hư hỏng sẽ bị giảm giá trị dinh dưỡng, gây ngộ độc hoặc gây bệnh, làm ảnh hưởng đến tính mạng và sức khỏe của người sử dụng              </a:t>
              </a:r>
              <a:r>
                <a:rPr lang="en-US" sz="3400" b="1" smtClean="0">
                  <a:solidFill>
                    <a:srgbClr val="0000FF"/>
                  </a:solidFill>
                  <a:latin typeface="Times New Roman" pitchFamily="18" charset="0"/>
                  <a:cs typeface="Times New Roman" pitchFamily="18" charset="0"/>
                </a:rPr>
                <a:t>Bảo quản thực phẩm       </a:t>
              </a:r>
              <a:endParaRPr lang="en-US" sz="3400" b="1">
                <a:solidFill>
                  <a:srgbClr val="0000FF"/>
                </a:solidFill>
                <a:latin typeface="Times New Roman" pitchFamily="18" charset="0"/>
                <a:cs typeface="Times New Roman" pitchFamily="18" charset="0"/>
              </a:endParaRPr>
            </a:p>
          </p:txBody>
        </p:sp>
        <p:sp>
          <p:nvSpPr>
            <p:cNvPr id="4" name="Right Arrow 3"/>
            <p:cNvSpPr/>
            <p:nvPr/>
          </p:nvSpPr>
          <p:spPr>
            <a:xfrm>
              <a:off x="4099767" y="2286000"/>
              <a:ext cx="1066800"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loud Callout 7"/>
          <p:cNvSpPr/>
          <p:nvPr/>
        </p:nvSpPr>
        <p:spPr>
          <a:xfrm>
            <a:off x="1371600" y="685800"/>
            <a:ext cx="9372600" cy="2743200"/>
          </a:xfrm>
          <a:prstGeom prst="cloudCallou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defRPr/>
            </a:pPr>
            <a:r>
              <a:rPr lang="en-US" altLang="en-US" sz="3200" b="1" smtClean="0">
                <a:solidFill>
                  <a:schemeClr val="bg1"/>
                </a:solidFill>
                <a:latin typeface="Times New Roman" pitchFamily="18" charset="0"/>
                <a:cs typeface="Times New Roman" pitchFamily="18" charset="0"/>
              </a:rPr>
              <a:t>Làm thế nào để hạn chế các tác nhân gây hư hỏng thực phẩm?</a:t>
            </a:r>
            <a:endParaRPr lang="en-US" altLang="en-US" sz="3200" b="1" dirty="0">
              <a:solidFill>
                <a:schemeClr val="bg1"/>
              </a:solidFill>
              <a:latin typeface="Times New Roman" pitchFamily="18" charset="0"/>
              <a:cs typeface="Times New Roman" pitchFamily="18" charset="0"/>
            </a:endParaRPr>
          </a:p>
        </p:txBody>
      </p:sp>
      <p:pic>
        <p:nvPicPr>
          <p:cNvPr id="9" name="Picture 8" descr="91810fe8889109ff153cd5e016bc16da.jpg"/>
          <p:cNvPicPr>
            <a:picLocks noChangeAspect="1"/>
          </p:cNvPicPr>
          <p:nvPr/>
        </p:nvPicPr>
        <p:blipFill>
          <a:blip r:embed="rId2" cstate="print"/>
          <a:stretch>
            <a:fillRect/>
          </a:stretch>
        </p:blipFill>
        <p:spPr>
          <a:xfrm>
            <a:off x="9220200" y="5105400"/>
            <a:ext cx="2667000" cy="2667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09600" y="1752600"/>
            <a:ext cx="10644823" cy="3114252"/>
          </a:xfrm>
          <a:prstGeom prst="rect">
            <a:avLst/>
          </a:prstGeom>
        </p:spPr>
        <p:style>
          <a:lnRef idx="1">
            <a:schemeClr val="accent5"/>
          </a:lnRef>
          <a:fillRef idx="2">
            <a:schemeClr val="accent5"/>
          </a:fillRef>
          <a:effectRef idx="1">
            <a:schemeClr val="accent5"/>
          </a:effectRef>
          <a:fontRef idx="minor">
            <a:schemeClr val="dk1"/>
          </a:fontRef>
        </p:style>
        <p:txBody>
          <a:bodyPr lIns="112334" tIns="56167" rIns="112334" bIns="56167">
            <a:spAutoFit/>
          </a:bodyPr>
          <a:lstStyle/>
          <a:p>
            <a:pPr>
              <a:defRPr/>
            </a:pPr>
            <a:r>
              <a:rPr lang="vi-VN" sz="3900" smtClean="0">
                <a:latin typeface="Times New Roman" panose="02020603050405020304" pitchFamily="18" charset="0"/>
                <a:ea typeface="+mj-ea"/>
                <a:cs typeface="Times New Roman" panose="02020603050405020304" pitchFamily="18" charset="0"/>
              </a:rPr>
              <a:t>Việc </a:t>
            </a:r>
            <a:r>
              <a:rPr lang="vi-VN" sz="3900" dirty="0">
                <a:latin typeface="Times New Roman" panose="02020603050405020304" pitchFamily="18" charset="0"/>
                <a:ea typeface="+mj-ea"/>
                <a:cs typeface="Times New Roman" panose="02020603050405020304" pitchFamily="18" charset="0"/>
              </a:rPr>
              <a:t>bảo quản </a:t>
            </a:r>
            <a:r>
              <a:rPr lang="vi-VN" sz="3900">
                <a:latin typeface="Times New Roman" panose="02020603050405020304" pitchFamily="18" charset="0"/>
                <a:ea typeface="+mj-ea"/>
                <a:cs typeface="Times New Roman" panose="02020603050405020304" pitchFamily="18" charset="0"/>
              </a:rPr>
              <a:t>giúp </a:t>
            </a:r>
            <a:endParaRPr lang="en-US" sz="3900" smtClean="0">
              <a:latin typeface="Times New Roman" panose="02020603050405020304" pitchFamily="18" charset="0"/>
              <a:ea typeface="+mj-ea"/>
              <a:cs typeface="Times New Roman" panose="02020603050405020304" pitchFamily="18" charset="0"/>
            </a:endParaRPr>
          </a:p>
          <a:p>
            <a:pPr>
              <a:defRPr/>
            </a:pPr>
            <a:r>
              <a:rPr lang="en-US" sz="3900" smtClean="0">
                <a:latin typeface="Times New Roman" panose="02020603050405020304" pitchFamily="18" charset="0"/>
                <a:ea typeface="+mj-ea"/>
                <a:cs typeface="Times New Roman" panose="02020603050405020304" pitchFamily="18" charset="0"/>
              </a:rPr>
              <a:t>- L</a:t>
            </a:r>
            <a:r>
              <a:rPr lang="vi-VN" sz="3900" smtClean="0">
                <a:latin typeface="Times New Roman" panose="02020603050405020304" pitchFamily="18" charset="0"/>
                <a:ea typeface="+mj-ea"/>
                <a:cs typeface="Times New Roman" panose="02020603050405020304" pitchFamily="18" charset="0"/>
              </a:rPr>
              <a:t>àm </a:t>
            </a:r>
            <a:r>
              <a:rPr lang="vi-VN" sz="3900" dirty="0">
                <a:latin typeface="Times New Roman" panose="02020603050405020304" pitchFamily="18" charset="0"/>
                <a:ea typeface="+mj-ea"/>
                <a:cs typeface="Times New Roman" panose="02020603050405020304" pitchFamily="18" charset="0"/>
              </a:rPr>
              <a:t>chậm quá trình hư hỏng của thực phẩm, tránh cho thực phẩm bị hao hụt chất dinh dưỡng. </a:t>
            </a:r>
            <a:endParaRPr lang="en-US" sz="3900" dirty="0">
              <a:latin typeface="Times New Roman" panose="02020603050405020304" pitchFamily="18" charset="0"/>
              <a:ea typeface="+mj-ea"/>
              <a:cs typeface="Times New Roman" panose="02020603050405020304" pitchFamily="18" charset="0"/>
            </a:endParaRPr>
          </a:p>
          <a:p>
            <a:pPr>
              <a:defRPr/>
            </a:pPr>
            <a:r>
              <a:rPr lang="en-US" sz="3900">
                <a:latin typeface="Times New Roman" panose="02020603050405020304" pitchFamily="18" charset="0"/>
                <a:ea typeface="+mj-ea"/>
                <a:cs typeface="Times New Roman" panose="02020603050405020304" pitchFamily="18" charset="0"/>
              </a:rPr>
              <a:t>- </a:t>
            </a:r>
            <a:r>
              <a:rPr lang="en-US" sz="3900" smtClean="0">
                <a:latin typeface="Times New Roman" panose="02020603050405020304" pitchFamily="18" charset="0"/>
                <a:ea typeface="+mj-ea"/>
                <a:cs typeface="Times New Roman" panose="02020603050405020304" pitchFamily="18" charset="0"/>
              </a:rPr>
              <a:t>T</a:t>
            </a:r>
            <a:r>
              <a:rPr lang="vi-VN" sz="3900" smtClean="0">
                <a:latin typeface="Times New Roman" panose="02020603050405020304" pitchFamily="18" charset="0"/>
                <a:ea typeface="+mj-ea"/>
                <a:cs typeface="Times New Roman" panose="02020603050405020304" pitchFamily="18" charset="0"/>
              </a:rPr>
              <a:t>ạo </a:t>
            </a:r>
            <a:r>
              <a:rPr lang="vi-VN" sz="3900" dirty="0">
                <a:latin typeface="Times New Roman" panose="02020603050405020304" pitchFamily="18" charset="0"/>
                <a:ea typeface="+mj-ea"/>
                <a:cs typeface="Times New Roman" panose="02020603050405020304" pitchFamily="18" charset="0"/>
              </a:rPr>
              <a:t>sự thuận tiện cho con người trong việc chế biến và sử dụng.</a:t>
            </a:r>
            <a:endParaRPr lang="en-US" sz="3900" dirty="0">
              <a:latin typeface="Times New Roman" panose="02020603050405020304" pitchFamily="18" charset="0"/>
              <a:ea typeface="+mj-ea"/>
              <a:cs typeface="Times New Roman" panose="02020603050405020304" pitchFamily="18" charset="0"/>
            </a:endParaRPr>
          </a:p>
        </p:txBody>
      </p:sp>
      <p:sp>
        <p:nvSpPr>
          <p:cNvPr id="16" name="Rectangle 10"/>
          <p:cNvSpPr>
            <a:spLocks noChangeArrowheads="1"/>
          </p:cNvSpPr>
          <p:nvPr/>
        </p:nvSpPr>
        <p:spPr bwMode="auto">
          <a:xfrm>
            <a:off x="304800" y="381000"/>
            <a:ext cx="9905997" cy="584721"/>
          </a:xfrm>
          <a:prstGeom prst="rect">
            <a:avLst/>
          </a:prstGeom>
          <a:noFill/>
          <a:ln w="9525">
            <a:noFill/>
            <a:miter lim="800000"/>
            <a:headEnd/>
            <a:tailEnd/>
          </a:ln>
          <a:effectLst/>
        </p:spPr>
        <p:txBody>
          <a:bodyPr wrap="square" lIns="91383" tIns="45693" rIns="91383" bIns="45693">
            <a:spAutoFit/>
          </a:bodyPr>
          <a:lstStyle/>
          <a:p>
            <a:r>
              <a:rPr lang="en-US" altLang="en-US" sz="3200" b="1" smtClean="0">
                <a:solidFill>
                  <a:srgbClr val="FF3300"/>
                </a:solidFill>
                <a:latin typeface="Times New Roman" pitchFamily="18" charset="0"/>
                <a:cs typeface="Times New Roman" pitchFamily="18" charset="0"/>
              </a:rPr>
              <a:t>1. BẢO QUẢN THỰC PHẨM</a:t>
            </a:r>
            <a:endParaRPr lang="en-US" altLang="en-US" sz="3200" b="1">
              <a:solidFill>
                <a:srgbClr val="FF3300"/>
              </a:solidFill>
              <a:latin typeface="Times New Roman" pitchFamily="18" charset="0"/>
              <a:cs typeface="Times New Roman" pitchFamily="18" charset="0"/>
            </a:endParaRPr>
          </a:p>
        </p:txBody>
      </p:sp>
      <p:sp>
        <p:nvSpPr>
          <p:cNvPr id="17" name="Text Box 5"/>
          <p:cNvSpPr txBox="1">
            <a:spLocks noChangeArrowheads="1"/>
          </p:cNvSpPr>
          <p:nvPr/>
        </p:nvSpPr>
        <p:spPr bwMode="auto">
          <a:xfrm>
            <a:off x="304800" y="914400"/>
            <a:ext cx="11582400" cy="707832"/>
          </a:xfrm>
          <a:prstGeom prst="rect">
            <a:avLst/>
          </a:prstGeom>
          <a:noFill/>
          <a:ln w="9525">
            <a:noFill/>
            <a:miter lim="800000"/>
            <a:headEnd/>
            <a:tailEnd/>
          </a:ln>
        </p:spPr>
        <p:txBody>
          <a:bodyPr wrap="square" lIns="91383" tIns="45693" rIns="91383" bIns="45693">
            <a:spAutoFit/>
          </a:bodyPr>
          <a:lstStyle/>
          <a:p>
            <a:r>
              <a:rPr lang="en-US" altLang="en-US" sz="4000" b="1" smtClean="0">
                <a:solidFill>
                  <a:srgbClr val="FF0000"/>
                </a:solidFill>
                <a:latin typeface="Times New Roman" pitchFamily="18" charset="0"/>
                <a:cs typeface="Times New Roman" pitchFamily="18" charset="0"/>
              </a:rPr>
              <a:t>1.1 Vai trò và ý nghĩa của việc bảo quản thực phẩm</a:t>
            </a:r>
            <a:endParaRPr lang="en-US" altLang="en-US" sz="4000" b="1">
              <a:solidFill>
                <a:srgbClr val="FF0000"/>
              </a:solidFill>
              <a:latin typeface="Times New Roman" pitchFamily="18" charset="0"/>
              <a:cs typeface="Times New Roman" pitchFamily="18" charset="0"/>
            </a:endParaRPr>
          </a:p>
        </p:txBody>
      </p:sp>
      <p:pic>
        <p:nvPicPr>
          <p:cNvPr id="18" name="Picture 17" descr="chat-bao-quan-nguon-goc-tu-nhien-2.jpg"/>
          <p:cNvPicPr>
            <a:picLocks noChangeAspect="1"/>
          </p:cNvPicPr>
          <p:nvPr/>
        </p:nvPicPr>
        <p:blipFill>
          <a:blip r:embed="rId3"/>
          <a:srcRect l="6250" t="8929" b="12500"/>
          <a:stretch>
            <a:fillRect/>
          </a:stretch>
        </p:blipFill>
        <p:spPr>
          <a:xfrm>
            <a:off x="6674428" y="4953000"/>
            <a:ext cx="4805796" cy="2819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1"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ppt_x</p:attrName>
                                        </p:attrNameLst>
                                      </p:cBhvr>
                                      <p:tavLst>
                                        <p:tav tm="0">
                                          <p:val>
                                            <p:strVal val="#ppt_x-.2"/>
                                          </p:val>
                                        </p:tav>
                                        <p:tav tm="100000">
                                          <p:val>
                                            <p:strVal val="#ppt_x"/>
                                          </p:val>
                                        </p:tav>
                                      </p:tavLst>
                                    </p:anim>
                                    <p:anim calcmode="lin" valueType="num">
                                      <p:cBhvr>
                                        <p:cTn id="21"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ruit-salad-border-clipart.jpg"/>
          <p:cNvPicPr>
            <a:picLocks noChangeAspect="1"/>
          </p:cNvPicPr>
          <p:nvPr/>
        </p:nvPicPr>
        <p:blipFill>
          <a:blip r:embed="rId2"/>
          <a:stretch>
            <a:fillRect/>
          </a:stretch>
        </p:blipFill>
        <p:spPr>
          <a:xfrm>
            <a:off x="0" y="4876802"/>
            <a:ext cx="7505700" cy="2895600"/>
          </a:xfrm>
          <a:prstGeom prst="rect">
            <a:avLst/>
          </a:prstGeom>
        </p:spPr>
      </p:pic>
      <p:pic>
        <p:nvPicPr>
          <p:cNvPr id="10" name="Picture 9" descr="fruit-salad-border-clipart.jpg"/>
          <p:cNvPicPr>
            <a:picLocks noChangeAspect="1"/>
          </p:cNvPicPr>
          <p:nvPr/>
        </p:nvPicPr>
        <p:blipFill>
          <a:blip r:embed="rId2"/>
          <a:stretch>
            <a:fillRect/>
          </a:stretch>
        </p:blipFill>
        <p:spPr>
          <a:xfrm>
            <a:off x="5562602" y="4876802"/>
            <a:ext cx="6324600" cy="2895600"/>
          </a:xfrm>
          <a:prstGeom prst="rect">
            <a:avLst/>
          </a:prstGeom>
        </p:spPr>
      </p:pic>
      <p:sp>
        <p:nvSpPr>
          <p:cNvPr id="8" name="Text Box 5"/>
          <p:cNvSpPr txBox="1">
            <a:spLocks noChangeArrowheads="1"/>
          </p:cNvSpPr>
          <p:nvPr/>
        </p:nvSpPr>
        <p:spPr bwMode="auto">
          <a:xfrm>
            <a:off x="304800" y="685800"/>
            <a:ext cx="11582400" cy="707832"/>
          </a:xfrm>
          <a:prstGeom prst="rect">
            <a:avLst/>
          </a:prstGeom>
          <a:noFill/>
          <a:ln w="9525">
            <a:noFill/>
            <a:miter lim="800000"/>
            <a:headEnd/>
            <a:tailEnd/>
          </a:ln>
        </p:spPr>
        <p:txBody>
          <a:bodyPr wrap="square" lIns="91383" tIns="45693" rIns="91383" bIns="45693">
            <a:spAutoFit/>
          </a:bodyPr>
          <a:lstStyle/>
          <a:p>
            <a:r>
              <a:rPr lang="en-US" altLang="en-US" sz="4000" b="1" smtClean="0">
                <a:solidFill>
                  <a:srgbClr val="FF0000"/>
                </a:solidFill>
                <a:latin typeface="Times New Roman" pitchFamily="18" charset="0"/>
                <a:cs typeface="Times New Roman" pitchFamily="18" charset="0"/>
              </a:rPr>
              <a:t>1.2 Phương pháp bảo quản bảo quản thực phẩm</a:t>
            </a:r>
            <a:endParaRPr lang="en-US" altLang="en-US" sz="4000" b="1">
              <a:solidFill>
                <a:srgbClr val="FF0000"/>
              </a:solidFill>
              <a:latin typeface="Times New Roman" pitchFamily="18" charset="0"/>
              <a:cs typeface="Times New Roman" pitchFamily="18" charset="0"/>
            </a:endParaRPr>
          </a:p>
        </p:txBody>
      </p:sp>
      <p:sp>
        <p:nvSpPr>
          <p:cNvPr id="11" name="Cloud Callout 10"/>
          <p:cNvSpPr/>
          <p:nvPr/>
        </p:nvSpPr>
        <p:spPr>
          <a:xfrm>
            <a:off x="2514600" y="2362200"/>
            <a:ext cx="7391400" cy="2438400"/>
          </a:xfrm>
          <a:prstGeom prst="cloudCallou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latin typeface="Times New Roman" pitchFamily="18" charset="0"/>
                <a:cs typeface="Times New Roman" pitchFamily="18" charset="0"/>
              </a:rPr>
              <a:t>Em hãy kể tên một số phương pháp bảo quản thực phẩm mà em biết?</a:t>
            </a:r>
            <a:endParaRPr lang="en-US" sz="30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a:stretch>
            <a:fillRect/>
          </a:stretch>
        </p:blipFill>
        <p:spPr>
          <a:xfrm>
            <a:off x="6400800" y="990600"/>
            <a:ext cx="4191000" cy="2743200"/>
          </a:xfrm>
          <a:prstGeom prst="rect">
            <a:avLst/>
          </a:prstGeom>
        </p:spPr>
      </p:pic>
      <p:pic>
        <p:nvPicPr>
          <p:cNvPr id="5" name="Picture 4" descr="7f0ba9c30a9fb6c6ad7537af154bf113.jpg"/>
          <p:cNvPicPr>
            <a:picLocks noChangeAspect="1"/>
          </p:cNvPicPr>
          <p:nvPr/>
        </p:nvPicPr>
        <p:blipFill>
          <a:blip r:embed="rId3"/>
          <a:stretch>
            <a:fillRect/>
          </a:stretch>
        </p:blipFill>
        <p:spPr>
          <a:xfrm>
            <a:off x="1828800" y="838200"/>
            <a:ext cx="4191000" cy="2908554"/>
          </a:xfrm>
          <a:prstGeom prst="rect">
            <a:avLst/>
          </a:prstGeom>
        </p:spPr>
      </p:pic>
      <p:pic>
        <p:nvPicPr>
          <p:cNvPr id="7" name="Picture 6" descr="hut-chan-khong-thuc-pham-co-the-sinh-doc-to-nguy-hiem-nhu-vu-pate-chay.jpg"/>
          <p:cNvPicPr>
            <a:picLocks noChangeAspect="1"/>
          </p:cNvPicPr>
          <p:nvPr/>
        </p:nvPicPr>
        <p:blipFill>
          <a:blip r:embed="rId4"/>
          <a:stretch>
            <a:fillRect/>
          </a:stretch>
        </p:blipFill>
        <p:spPr>
          <a:xfrm>
            <a:off x="1905000" y="4267200"/>
            <a:ext cx="4126832" cy="2744343"/>
          </a:xfrm>
          <a:prstGeom prst="rect">
            <a:avLst/>
          </a:prstGeom>
        </p:spPr>
      </p:pic>
      <p:pic>
        <p:nvPicPr>
          <p:cNvPr id="9" name="Picture 8" descr="mot-so-ky-thuat-bao-quan-thuc-pham-truyen-thong-co-the-ban-chua-biet-1-min.jpg"/>
          <p:cNvPicPr>
            <a:picLocks noChangeAspect="1"/>
          </p:cNvPicPr>
          <p:nvPr/>
        </p:nvPicPr>
        <p:blipFill>
          <a:blip r:embed="rId5"/>
          <a:stretch>
            <a:fillRect/>
          </a:stretch>
        </p:blipFill>
        <p:spPr>
          <a:xfrm>
            <a:off x="6400800" y="4343400"/>
            <a:ext cx="4267200" cy="2667000"/>
          </a:xfrm>
          <a:prstGeom prst="rect">
            <a:avLst/>
          </a:prstGeom>
        </p:spPr>
      </p:pic>
      <p:sp>
        <p:nvSpPr>
          <p:cNvPr id="12" name="TextBox 11"/>
          <p:cNvSpPr txBox="1"/>
          <p:nvPr/>
        </p:nvSpPr>
        <p:spPr>
          <a:xfrm>
            <a:off x="3200400" y="3733800"/>
            <a:ext cx="2895600" cy="544304"/>
          </a:xfrm>
          <a:prstGeom prst="rect">
            <a:avLst/>
          </a:prstGeom>
          <a:noFill/>
        </p:spPr>
        <p:txBody>
          <a:bodyPr wrap="square" lIns="112321" tIns="56160" rIns="112321" bIns="56160" rtlCol="0">
            <a:spAutoFit/>
          </a:bodyPr>
          <a:lstStyle/>
          <a:p>
            <a:r>
              <a:rPr lang="en-US" sz="2800" b="1" smtClean="0">
                <a:solidFill>
                  <a:srgbClr val="0000FF"/>
                </a:solidFill>
                <a:latin typeface="Times New Roman" pitchFamily="18" charset="0"/>
                <a:cs typeface="Times New Roman" pitchFamily="18" charset="0"/>
              </a:rPr>
              <a:t>Phơi khô</a:t>
            </a:r>
            <a:endParaRPr lang="en-US" sz="2800" b="1">
              <a:solidFill>
                <a:srgbClr val="0000FF"/>
              </a:solidFill>
              <a:latin typeface="Times New Roman" pitchFamily="18" charset="0"/>
              <a:cs typeface="Times New Roman" pitchFamily="18" charset="0"/>
            </a:endParaRPr>
          </a:p>
        </p:txBody>
      </p:sp>
      <p:sp>
        <p:nvSpPr>
          <p:cNvPr id="13" name="TextBox 12"/>
          <p:cNvSpPr txBox="1"/>
          <p:nvPr/>
        </p:nvSpPr>
        <p:spPr>
          <a:xfrm>
            <a:off x="7620000" y="3733800"/>
            <a:ext cx="2895600" cy="544304"/>
          </a:xfrm>
          <a:prstGeom prst="rect">
            <a:avLst/>
          </a:prstGeom>
          <a:noFill/>
        </p:spPr>
        <p:txBody>
          <a:bodyPr wrap="square" lIns="112321" tIns="56160" rIns="112321" bIns="56160" rtlCol="0">
            <a:spAutoFit/>
          </a:bodyPr>
          <a:lstStyle/>
          <a:p>
            <a:r>
              <a:rPr lang="en-US" sz="2800" b="1" smtClean="0">
                <a:solidFill>
                  <a:srgbClr val="0000FF"/>
                </a:solidFill>
                <a:latin typeface="Times New Roman" pitchFamily="18" charset="0"/>
                <a:cs typeface="Times New Roman" pitchFamily="18" charset="0"/>
              </a:rPr>
              <a:t>Ướp đá</a:t>
            </a:r>
            <a:endParaRPr lang="en-US" sz="2800" b="1">
              <a:solidFill>
                <a:srgbClr val="0000FF"/>
              </a:solidFill>
              <a:latin typeface="Times New Roman" pitchFamily="18" charset="0"/>
              <a:cs typeface="Times New Roman" pitchFamily="18" charset="0"/>
            </a:endParaRPr>
          </a:p>
        </p:txBody>
      </p:sp>
      <p:sp>
        <p:nvSpPr>
          <p:cNvPr id="14" name="TextBox 13"/>
          <p:cNvSpPr txBox="1"/>
          <p:nvPr/>
        </p:nvSpPr>
        <p:spPr>
          <a:xfrm>
            <a:off x="2514600" y="7010400"/>
            <a:ext cx="2895600" cy="544304"/>
          </a:xfrm>
          <a:prstGeom prst="rect">
            <a:avLst/>
          </a:prstGeom>
          <a:noFill/>
        </p:spPr>
        <p:txBody>
          <a:bodyPr wrap="square" lIns="112321" tIns="56160" rIns="112321" bIns="56160" rtlCol="0">
            <a:spAutoFit/>
          </a:bodyPr>
          <a:lstStyle/>
          <a:p>
            <a:r>
              <a:rPr lang="en-US" sz="2800" b="1" smtClean="0">
                <a:solidFill>
                  <a:srgbClr val="0000FF"/>
                </a:solidFill>
                <a:latin typeface="Times New Roman" pitchFamily="18" charset="0"/>
                <a:cs typeface="Times New Roman" pitchFamily="18" charset="0"/>
              </a:rPr>
              <a:t>Hút chân không</a:t>
            </a:r>
            <a:endParaRPr lang="en-US" sz="2800" b="1">
              <a:solidFill>
                <a:srgbClr val="0000FF"/>
              </a:solidFill>
              <a:latin typeface="Times New Roman" pitchFamily="18" charset="0"/>
              <a:cs typeface="Times New Roman" pitchFamily="18" charset="0"/>
            </a:endParaRPr>
          </a:p>
        </p:txBody>
      </p:sp>
      <p:sp>
        <p:nvSpPr>
          <p:cNvPr id="15" name="TextBox 14"/>
          <p:cNvSpPr txBox="1"/>
          <p:nvPr/>
        </p:nvSpPr>
        <p:spPr>
          <a:xfrm>
            <a:off x="7467600" y="7010400"/>
            <a:ext cx="2895600" cy="544304"/>
          </a:xfrm>
          <a:prstGeom prst="rect">
            <a:avLst/>
          </a:prstGeom>
          <a:noFill/>
        </p:spPr>
        <p:txBody>
          <a:bodyPr wrap="square" lIns="112321" tIns="56160" rIns="112321" bIns="56160" rtlCol="0">
            <a:spAutoFit/>
          </a:bodyPr>
          <a:lstStyle/>
          <a:p>
            <a:r>
              <a:rPr lang="en-US" sz="2800" b="1" smtClean="0">
                <a:solidFill>
                  <a:srgbClr val="0000FF"/>
                </a:solidFill>
                <a:latin typeface="Times New Roman" pitchFamily="18" charset="0"/>
                <a:cs typeface="Times New Roman" pitchFamily="18" charset="0"/>
              </a:rPr>
              <a:t>Ướp muối</a:t>
            </a:r>
            <a:endParaRPr lang="en-US" sz="2800" b="1">
              <a:solidFill>
                <a:srgbClr val="0000FF"/>
              </a:solidFill>
              <a:latin typeface="Times New Roman" pitchFamily="18" charset="0"/>
              <a:cs typeface="Times New Roman" pitchFamily="18" charset="0"/>
            </a:endParaRPr>
          </a:p>
        </p:txBody>
      </p:sp>
      <p:sp>
        <p:nvSpPr>
          <p:cNvPr id="16" name="Text Box 5"/>
          <p:cNvSpPr txBox="1">
            <a:spLocks noChangeArrowheads="1"/>
          </p:cNvSpPr>
          <p:nvPr/>
        </p:nvSpPr>
        <p:spPr bwMode="auto">
          <a:xfrm>
            <a:off x="2514600" y="0"/>
            <a:ext cx="7924800" cy="707832"/>
          </a:xfrm>
          <a:prstGeom prst="rect">
            <a:avLst/>
          </a:prstGeom>
          <a:noFill/>
          <a:ln w="9525">
            <a:noFill/>
            <a:miter lim="800000"/>
            <a:headEnd/>
            <a:tailEnd/>
          </a:ln>
        </p:spPr>
        <p:txBody>
          <a:bodyPr wrap="square" lIns="91383" tIns="45693" rIns="91383" bIns="45693">
            <a:spAutoFit/>
          </a:bodyPr>
          <a:lstStyle/>
          <a:p>
            <a:r>
              <a:rPr lang="en-US" altLang="en-US" sz="4000" b="1" smtClean="0">
                <a:solidFill>
                  <a:srgbClr val="FF0000"/>
                </a:solidFill>
                <a:latin typeface="Times New Roman" pitchFamily="18" charset="0"/>
                <a:cs typeface="Times New Roman" pitchFamily="18" charset="0"/>
              </a:rPr>
              <a:t>Phương pháp bảo quản thực phẩm</a:t>
            </a:r>
            <a:endParaRPr lang="en-US" altLang="en-US" sz="40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lide(fromBottom)">
                                      <p:cBhvr>
                                        <p:cTn id="12" dur="1000"/>
                                        <p:tgtEl>
                                          <p:spTgt spid="1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lide(fromBottom)">
                                      <p:cBhvr>
                                        <p:cTn id="15" dur="1000"/>
                                        <p:tgtEl>
                                          <p:spTgt spid="13"/>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slide(fromBottom)">
                                      <p:cBhvr>
                                        <p:cTn id="18" dur="1000"/>
                                        <p:tgtEl>
                                          <p:spTgt spid="14"/>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slide(fromBottom)">
                                      <p:cBhvr>
                                        <p:cTn id="21" dur="1000"/>
                                        <p:tgtEl>
                                          <p:spTgt spid="15"/>
                                        </p:tgtEl>
                                      </p:cBhvr>
                                    </p:animEffect>
                                  </p:childTnLst>
                                </p:cTn>
                              </p:par>
                              <p:par>
                                <p:cTn id="22" presetID="18" presetClass="entr" presetSubtype="12"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downLeft)">
                                      <p:cBhvr>
                                        <p:cTn id="24" dur="500"/>
                                        <p:tgtEl>
                                          <p:spTgt spid="5"/>
                                        </p:tgtEl>
                                      </p:cBhvr>
                                    </p:animEffect>
                                  </p:childTnLst>
                                </p:cTn>
                              </p:par>
                              <p:par>
                                <p:cTn id="25" presetID="18" presetClass="entr" presetSubtype="12"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downLeft)">
                                      <p:cBhvr>
                                        <p:cTn id="27" dur="500"/>
                                        <p:tgtEl>
                                          <p:spTgt spid="4"/>
                                        </p:tgtEl>
                                      </p:cBhvr>
                                    </p:animEffect>
                                  </p:childTnLst>
                                </p:cTn>
                              </p:par>
                              <p:par>
                                <p:cTn id="28" presetID="18" presetClass="entr" presetSubtype="12"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strips(downLeft)">
                                      <p:cBhvr>
                                        <p:cTn id="30" dur="500"/>
                                        <p:tgtEl>
                                          <p:spTgt spid="7"/>
                                        </p:tgtEl>
                                      </p:cBhvr>
                                    </p:animEffect>
                                  </p:childTnLst>
                                </p:cTn>
                              </p:par>
                              <p:par>
                                <p:cTn id="31" presetID="18" presetClass="entr" presetSubtype="12"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strips(downLeft)">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1763</TotalTime>
  <Words>622</Words>
  <Application>Microsoft Office PowerPoint</Application>
  <PresentationFormat>Custom</PresentationFormat>
  <Paragraphs>60</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161</cp:revision>
  <dcterms:created xsi:type="dcterms:W3CDTF">2006-08-16T00:00:00Z</dcterms:created>
  <dcterms:modified xsi:type="dcterms:W3CDTF">2021-11-28T13:14:06Z</dcterms:modified>
</cp:coreProperties>
</file>