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5"/>
  </p:notesMasterIdLst>
  <p:handoutMasterIdLst>
    <p:handoutMasterId r:id="rId16"/>
  </p:handoutMasterIdLst>
  <p:sldIdLst>
    <p:sldId id="281" r:id="rId3"/>
    <p:sldId id="258" r:id="rId4"/>
    <p:sldId id="259" r:id="rId5"/>
    <p:sldId id="264" r:id="rId6"/>
    <p:sldId id="256" r:id="rId7"/>
    <p:sldId id="265" r:id="rId8"/>
    <p:sldId id="257" r:id="rId9"/>
    <p:sldId id="260" r:id="rId10"/>
    <p:sldId id="266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6" autoAdjust="0"/>
    <p:restoredTop sz="94651" autoAdjust="0"/>
  </p:normalViewPr>
  <p:slideViewPr>
    <p:cSldViewPr>
      <p:cViewPr varScale="1">
        <p:scale>
          <a:sx n="63" d="100"/>
          <a:sy n="63" d="100"/>
        </p:scale>
        <p:origin x="14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045E94-03F8-449B-A3F4-48706FF90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ABB5F4-85EE-41F8-8939-EA737C7EC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B0B6-C753-45E6-A06C-C3499B46F5A3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8393D-22B0-40FD-A0B0-6F35EF937A50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653B0-E32A-401B-A997-6B7BDF73A287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4CD11-CE7F-4701-B5D0-6B3E922FD1CA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3C368-4B80-442B-A71B-4965F84F5612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37856-D3FB-4E6A-B56E-97F62418EB83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9EDE-37A0-4971-8A90-30CC4EEF0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21ECF-C200-4C31-9895-B76FF0B5B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91CE-F7CA-44FE-AE7E-00E14D81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4C25F-5F11-4572-ADBC-6BDC3B0F7A0B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648F-1F9E-4E3C-B066-E23BA07A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4D73-50C5-43A8-A1C0-A5DA9A1C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0364F-E2A9-47E7-BE40-5A8B1DFDF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2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76BD-C865-416B-BDFA-88F4CB35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D359B-6F9B-48B3-8C31-6C8426273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2541-5FD0-4DFC-AA9F-F161682A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5E103-1A7D-46D5-B2B5-42E1E1246CA6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B095-2B6F-4415-83B6-7F762151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3871-6190-4A43-9436-3659CEEF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E6C12-A1BD-4FC4-BDE0-A7B4390735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29ACD-6AEC-46A3-ACF0-1F4677D22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894E5-B386-4D8A-85AE-E6D45EE3E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A07-8BF9-40A0-9D09-5EFB7609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BECA8-9828-49F4-B515-455A746E205A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8C623-5150-4C08-910E-28B30ECE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E27E-066B-48FD-8431-F0AA08CF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67704-3105-428C-92F0-6B5760A19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9EDE-37A0-4971-8A90-30CC4EEF0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21ECF-C200-4C31-9895-B76FF0B5B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91CE-F7CA-44FE-AE7E-00E14D81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648F-1F9E-4E3C-B066-E23BA07A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4D73-50C5-43A8-A1C0-A5DA9A1C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DAB1-0133-43AC-8EC6-311EBF760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12FA-3765-4A1F-9D05-4FE0FF3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A422-0271-4AF2-98DC-91ECE5D4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05DA-2F63-42E1-8F10-9C8549F8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9AF4-3F00-40A3-9D8F-406864AC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56FB-2D30-44CB-BCDE-A94B16A5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6A33-9E4D-4E25-ADAF-67F43C41E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3605-9483-4B14-808B-35A88C08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368A-3365-4E0D-B27B-9B8E2057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F435-AB9B-4796-BFB4-F416BB50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1BC8-8EE4-4D7C-97E2-8221638A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A514E-6838-4AD8-AE9D-0435422B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B792-43F4-4CB0-9407-CDC748479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8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924E-6E36-4839-8029-94573F1E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8CFD-653B-490A-A41E-4A9D6D0EF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AAC68-C657-4E88-A324-11683103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3413-866C-45CF-A56A-52D1CF89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80BB6-5A57-4354-9F89-BEC3BC3F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5238-B863-42FB-A300-30515BB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5B29-66A5-4B65-B7BA-B02409314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8EF5-DFD6-431E-BA12-07A68A8D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BDFE7-CE2B-4450-B2EB-530EFD2D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DFCD-E0E0-457B-83C6-0CC03984C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1A774-8024-4D83-8887-6D973DCAE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FDBDA-A964-4DE4-9A9C-3FC24FA44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20669-C58D-47DC-99D6-C566AF2E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DB74B-C348-41A3-AB9E-5E5076CF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12BCC-F48F-442E-BA1F-F560065B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6907-2EBB-442E-A902-0F3C6F8F7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9B0A-0659-4A63-9F80-6AAFF252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B4D83-BE20-4BD1-900E-EA93E30D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38FDB-DE56-4200-9217-0C4097A5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9066F-967C-4765-B958-CCBC880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0A7B-EDBE-4AF0-AE26-22ABB4487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ACEDC-200E-4650-8B93-4B7081F5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B770-F041-430B-8ACE-A94335C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B3F03-38B8-4572-A398-C6B3DA42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6B6A-814D-4DE5-9B23-7311DC0C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43BA-7410-4951-BE78-973EECFE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0DD1-C4E7-461F-B7E2-FC8D28DF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9AD82-514C-4F6D-96C0-5015B296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FE73F-683C-4422-B0A8-139D845B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56F4B-CB79-46BF-AF23-56B0A053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A887F-D1F0-4B9A-AE2C-AC394FBF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97EA-2DC9-4C58-B368-6608AA82B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12FA-3765-4A1F-9D05-4FE0FF3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A422-0271-4AF2-98DC-91ECE5D4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05DA-2F63-42E1-8F10-9C8549F8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1C1C7-AEEB-428D-98A5-BD0CD36EA566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9AF4-3F00-40A3-9D8F-406864AC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56FB-2D30-44CB-BCDE-A94B16A5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0C06-80BE-4BA5-870B-60BAE16BF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EF2E-AB7C-41A5-B570-37811D9F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156DE-687A-4B4D-9EE8-DE57F7C22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ED4AC-2268-4C31-A1CF-32203F4F0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8F345-BB52-4F7A-9B97-042A1FEA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7FB9A-F458-4367-AEF0-AD93AAB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42959-7733-4DDB-A90D-31389085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CF9A-AADE-4CDE-817B-4359C4069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76BD-C865-416B-BDFA-88F4CB35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D359B-6F9B-48B3-8C31-6C8426273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2541-5FD0-4DFC-AA9F-F161682A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B095-2B6F-4415-83B6-7F762151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3871-6190-4A43-9436-3659CEEF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0ED4-C0FD-40D6-8574-3F11260E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9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29ACD-6AEC-46A3-ACF0-1F4677D22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894E5-B386-4D8A-85AE-E6D45EE3E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A07-8BF9-40A0-9D09-5EFB7609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8C623-5150-4C08-910E-28B30ECE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E27E-066B-48FD-8431-F0AA08CF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B6D4-86A1-4D6F-9AE0-19B377B5B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7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830E25-FE55-4EA5-B1BB-DE7BE4C0B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3605-9483-4B14-808B-35A88C08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368A-3365-4E0D-B27B-9B8E2057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F435-AB9B-4796-BFB4-F416BB50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07636-8E68-4E11-84BE-659F20CABA7E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1BC8-8EE4-4D7C-97E2-8221638A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A514E-6838-4AD8-AE9D-0435422B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D34E-BF21-46A6-BFB7-799C2D62A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924E-6E36-4839-8029-94573F1E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8CFD-653B-490A-A41E-4A9D6D0EF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AAC68-C657-4E88-A324-11683103C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3413-866C-45CF-A56A-52D1CF89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A3646-4203-475F-A72F-813753FAFBAE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80BB6-5A57-4354-9F89-BEC3BC3F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5238-B863-42FB-A300-30515BB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832F-318C-491D-8BC2-4CB2B41DF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8EF5-DFD6-431E-BA12-07A68A8D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BDFE7-CE2B-4450-B2EB-530EFD2D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DFCD-E0E0-457B-83C6-0CC03984C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1A774-8024-4D83-8887-6D973DCAE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FDBDA-A964-4DE4-9A9C-3FC24FA44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20669-C58D-47DC-99D6-C566AF2E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DADCA-58EE-4FEF-A9E1-B2234B23B139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DB74B-C348-41A3-AB9E-5E5076CF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12BCC-F48F-442E-BA1F-F560065B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A084D-D533-4550-AD76-8F3B8272C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9B0A-0659-4A63-9F80-6AAFF252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B4D83-BE20-4BD1-900E-EA93E30D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97F98-2901-4171-86AE-B4EC9593FD98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38FDB-DE56-4200-9217-0C4097A5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9066F-967C-4765-B958-CCBC880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D1671-9DB6-44BE-B086-DD217CB86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ACEDC-200E-4650-8B93-4B7081F5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35BAB-4948-4E54-84FB-76A13A8C6209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B770-F041-430B-8ACE-A94335C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B3F03-38B8-4572-A398-C6B3DA42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85B7B-2CBA-473B-818D-DD733D0B3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43BA-7410-4951-BE78-973EECFE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0DD1-C4E7-461F-B7E2-FC8D28DF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9AD82-514C-4F6D-96C0-5015B296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FE73F-683C-4422-B0A8-139D845B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04DFD-60C1-4F3E-B64F-27A7BF66764E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56F4B-CB79-46BF-AF23-56B0A053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A887F-D1F0-4B9A-AE2C-AC394FBF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5893-5C1B-4845-814E-5320B67D7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EF2E-AB7C-41A5-B570-37811D9F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156DE-687A-4B4D-9EE8-DE57F7C22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ED4AC-2268-4C31-A1CF-32203F4F0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8F345-BB52-4F7A-9B97-042A1FEA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87F4B-E4AC-4CD2-A0F5-1F9B18FB4C32}" type="datetimeFigureOut">
              <a:rPr lang="en-US" smtClean="0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7FB9A-F458-4367-AEF0-AD93AAB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42959-7733-4DDB-A90D-31389085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905F4-2DFA-463D-8B88-23FDE98AD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9B5A-CA6A-406F-80D1-7177C5F3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9202F-C297-4BB7-8F2A-DA17E713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04DA4-357D-4BBA-AE6A-147BB6073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EDF4A-29A2-4A19-9767-6BFBDDCA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EB38-0437-4766-B901-6576625CB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14C7-2CC1-4E00-9F4F-571E20E9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9B5A-CA6A-406F-80D1-7177C5F3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9202F-C297-4BB7-8F2A-DA17E713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04DA4-357D-4BBA-AE6A-147BB6073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EDF4A-29A2-4A19-9767-6BFBDDCA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EB38-0437-4766-B901-6576625CB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14C7-2CC1-4E00-9F4F-571E20E91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ự pha chế dung dịch thủy canh theo một số công thức cơ bản">
            <a:extLst>
              <a:ext uri="{FF2B5EF4-FFF2-40B4-BE49-F238E27FC236}">
                <a16:creationId xmlns:a16="http://schemas.microsoft.com/office/drawing/2014/main" id="{3579E4D7-D6FA-4493-BFE5-4555805D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4F6E2-C8D0-44FA-A0E4-7E5D95C4A676}"/>
              </a:ext>
            </a:extLst>
          </p:cNvPr>
          <p:cNvSpPr txBox="1"/>
          <p:nvPr/>
        </p:nvSpPr>
        <p:spPr>
          <a:xfrm>
            <a:off x="3581400" y="423900"/>
            <a:ext cx="547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LƯƠNG THẾ VINH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LÝ – HÓA - SINH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A7232-FF91-4D14-8BAA-185E919709E5}"/>
              </a:ext>
            </a:extLst>
          </p:cNvPr>
          <p:cNvSpPr txBox="1"/>
          <p:nvPr/>
        </p:nvSpPr>
        <p:spPr>
          <a:xfrm>
            <a:off x="3771900" y="1981644"/>
            <a:ext cx="537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CHẾ DUNG DỊCH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B024B-5CA5-4457-A01D-C0DB0363DA8E}"/>
              </a:ext>
            </a:extLst>
          </p:cNvPr>
          <p:cNvSpPr txBox="1"/>
          <p:nvPr/>
        </p:nvSpPr>
        <p:spPr>
          <a:xfrm>
            <a:off x="5167424" y="5466464"/>
            <a:ext cx="3795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Lê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9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1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5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52400" y="2736850"/>
            <a:ext cx="2438400" cy="9906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PHA CHẾ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DUNG DỊCH</a:t>
            </a: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2524125" y="1822450"/>
            <a:ext cx="2047875" cy="952500"/>
          </a:xfrm>
          <a:custGeom>
            <a:avLst/>
            <a:gdLst>
              <a:gd name="T0" fmla="*/ 0 w 1086"/>
              <a:gd name="T1" fmla="*/ 592 h 592"/>
              <a:gd name="T2" fmla="*/ 66 w 1086"/>
              <a:gd name="T3" fmla="*/ 256 h 592"/>
              <a:gd name="T4" fmla="*/ 366 w 1086"/>
              <a:gd name="T5" fmla="*/ 40 h 592"/>
              <a:gd name="T6" fmla="*/ 1086 w 1086"/>
              <a:gd name="T7" fmla="*/ 1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6" h="592">
                <a:moveTo>
                  <a:pt x="0" y="592"/>
                </a:moveTo>
                <a:cubicBezTo>
                  <a:pt x="11" y="536"/>
                  <a:pt x="5" y="348"/>
                  <a:pt x="66" y="256"/>
                </a:cubicBezTo>
                <a:cubicBezTo>
                  <a:pt x="127" y="164"/>
                  <a:pt x="196" y="80"/>
                  <a:pt x="366" y="40"/>
                </a:cubicBezTo>
                <a:cubicBezTo>
                  <a:pt x="536" y="0"/>
                  <a:pt x="936" y="21"/>
                  <a:pt x="1086" y="16"/>
                </a:cubicBez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2514600" y="3708400"/>
            <a:ext cx="2095500" cy="887413"/>
          </a:xfrm>
          <a:custGeom>
            <a:avLst/>
            <a:gdLst>
              <a:gd name="T0" fmla="*/ 0 w 1320"/>
              <a:gd name="T1" fmla="*/ 0 h 559"/>
              <a:gd name="T2" fmla="*/ 105 w 1320"/>
              <a:gd name="T3" fmla="*/ 350 h 559"/>
              <a:gd name="T4" fmla="*/ 422 w 1320"/>
              <a:gd name="T5" fmla="*/ 525 h 559"/>
              <a:gd name="T6" fmla="*/ 1320 w 1320"/>
              <a:gd name="T7" fmla="*/ 55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0" h="559">
                <a:moveTo>
                  <a:pt x="0" y="0"/>
                </a:moveTo>
                <a:cubicBezTo>
                  <a:pt x="18" y="58"/>
                  <a:pt x="35" y="263"/>
                  <a:pt x="105" y="350"/>
                </a:cubicBezTo>
                <a:cubicBezTo>
                  <a:pt x="176" y="438"/>
                  <a:pt x="220" y="491"/>
                  <a:pt x="422" y="525"/>
                </a:cubicBezTo>
                <a:cubicBezTo>
                  <a:pt x="624" y="559"/>
                  <a:pt x="1133" y="546"/>
                  <a:pt x="1320" y="552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590800" y="3270250"/>
            <a:ext cx="2133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00400" y="14414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TÍNH TOÁN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95600" y="288925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CÁCH PHA CHẾ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00400" y="418465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PHA CHẾ </a:t>
            </a:r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4591050" y="4083050"/>
            <a:ext cx="1600200" cy="482600"/>
          </a:xfrm>
          <a:custGeom>
            <a:avLst/>
            <a:gdLst>
              <a:gd name="T0" fmla="*/ 0 w 1008"/>
              <a:gd name="T1" fmla="*/ 304 h 304"/>
              <a:gd name="T2" fmla="*/ 96 w 1008"/>
              <a:gd name="T3" fmla="*/ 112 h 304"/>
              <a:gd name="T4" fmla="*/ 432 w 1008"/>
              <a:gd name="T5" fmla="*/ 16 h 304"/>
              <a:gd name="T6" fmla="*/ 1008 w 1008"/>
              <a:gd name="T7" fmla="*/ 1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8" h="304">
                <a:moveTo>
                  <a:pt x="0" y="304"/>
                </a:moveTo>
                <a:cubicBezTo>
                  <a:pt x="12" y="232"/>
                  <a:pt x="24" y="160"/>
                  <a:pt x="96" y="112"/>
                </a:cubicBezTo>
                <a:cubicBezTo>
                  <a:pt x="168" y="64"/>
                  <a:pt x="280" y="32"/>
                  <a:pt x="432" y="16"/>
                </a:cubicBezTo>
                <a:cubicBezTo>
                  <a:pt x="584" y="0"/>
                  <a:pt x="796" y="8"/>
                  <a:pt x="1008" y="1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4591050" y="4565650"/>
            <a:ext cx="1562100" cy="463550"/>
          </a:xfrm>
          <a:custGeom>
            <a:avLst/>
            <a:gdLst>
              <a:gd name="T0" fmla="*/ 0 w 984"/>
              <a:gd name="T1" fmla="*/ 0 h 292"/>
              <a:gd name="T2" fmla="*/ 96 w 984"/>
              <a:gd name="T3" fmla="*/ 192 h 292"/>
              <a:gd name="T4" fmla="*/ 348 w 984"/>
              <a:gd name="T5" fmla="*/ 276 h 292"/>
              <a:gd name="T6" fmla="*/ 984 w 984"/>
              <a:gd name="T7" fmla="*/ 28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4" h="292">
                <a:moveTo>
                  <a:pt x="0" y="0"/>
                </a:moveTo>
                <a:cubicBezTo>
                  <a:pt x="20" y="76"/>
                  <a:pt x="38" y="146"/>
                  <a:pt x="96" y="192"/>
                </a:cubicBezTo>
                <a:cubicBezTo>
                  <a:pt x="154" y="238"/>
                  <a:pt x="200" y="260"/>
                  <a:pt x="348" y="276"/>
                </a:cubicBezTo>
                <a:cubicBezTo>
                  <a:pt x="496" y="292"/>
                  <a:pt x="852" y="286"/>
                  <a:pt x="984" y="28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95850" y="37417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CHUẨN BỊ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876800" y="459898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TIẾN HÀNH</a:t>
            </a:r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6172200" y="3727450"/>
            <a:ext cx="1600200" cy="381000"/>
          </a:xfrm>
          <a:custGeom>
            <a:avLst/>
            <a:gdLst>
              <a:gd name="T0" fmla="*/ 0 w 1008"/>
              <a:gd name="T1" fmla="*/ 240 h 240"/>
              <a:gd name="T2" fmla="*/ 192 w 1008"/>
              <a:gd name="T3" fmla="*/ 48 h 240"/>
              <a:gd name="T4" fmla="*/ 1008 w 1008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40">
                <a:moveTo>
                  <a:pt x="0" y="240"/>
                </a:moveTo>
                <a:cubicBezTo>
                  <a:pt x="12" y="164"/>
                  <a:pt x="24" y="88"/>
                  <a:pt x="192" y="48"/>
                </a:cubicBezTo>
                <a:cubicBezTo>
                  <a:pt x="360" y="8"/>
                  <a:pt x="684" y="4"/>
                  <a:pt x="10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6172200" y="4108450"/>
            <a:ext cx="1600200" cy="304800"/>
          </a:xfrm>
          <a:custGeom>
            <a:avLst/>
            <a:gdLst>
              <a:gd name="T0" fmla="*/ 0 w 1008"/>
              <a:gd name="T1" fmla="*/ 0 h 192"/>
              <a:gd name="T2" fmla="*/ 192 w 1008"/>
              <a:gd name="T3" fmla="*/ 144 h 192"/>
              <a:gd name="T4" fmla="*/ 1008 w 1008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192">
                <a:moveTo>
                  <a:pt x="0" y="0"/>
                </a:moveTo>
                <a:cubicBezTo>
                  <a:pt x="12" y="56"/>
                  <a:pt x="24" y="112"/>
                  <a:pt x="192" y="144"/>
                </a:cubicBezTo>
                <a:cubicBezTo>
                  <a:pt x="360" y="176"/>
                  <a:pt x="684" y="184"/>
                  <a:pt x="1008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572250" y="33797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DỤNG CỤ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553200" y="40322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HOÁ CHẤT</a:t>
            </a:r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628650" y="196850"/>
            <a:ext cx="8362950" cy="641350"/>
            <a:chOff x="396" y="124"/>
            <a:chExt cx="4452" cy="404"/>
          </a:xfrm>
        </p:grpSpPr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396" y="139"/>
              <a:ext cx="9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>
                  <a:solidFill>
                    <a:srgbClr val="002060"/>
                  </a:solidFill>
                </a:rPr>
                <a:t>: 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/>
      <p:bldP spid="9225" grpId="0"/>
      <p:bldP spid="9226" grpId="0"/>
      <p:bldP spid="9227" grpId="0" animBg="1"/>
      <p:bldP spid="9228" grpId="0" animBg="1"/>
      <p:bldP spid="9229" grpId="0"/>
      <p:bldP spid="9230" grpId="0"/>
      <p:bldP spid="9231" grpId="0" animBg="1"/>
      <p:bldP spid="9232" grpId="0" animBg="1"/>
      <p:bldP spid="9233" grpId="0"/>
      <p:bldP spid="92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628650" y="196850"/>
            <a:ext cx="7829550" cy="641350"/>
            <a:chOff x="396" y="124"/>
            <a:chExt cx="4452" cy="404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396" y="139"/>
              <a:ext cx="12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>
                  <a:solidFill>
                    <a:srgbClr val="002060"/>
                  </a:solidFill>
                </a:rPr>
                <a:t>: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33400" y="3498850"/>
            <a:ext cx="2057400" cy="9906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PHA CHẾ </a:t>
            </a:r>
          </a:p>
          <a:p>
            <a:pPr algn="ctr"/>
            <a:r>
              <a:rPr lang="en-US" sz="2400" b="1"/>
              <a:t>DUNG DỊCH</a:t>
            </a: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57325" y="2493963"/>
            <a:ext cx="7000875" cy="966787"/>
          </a:xfrm>
          <a:custGeom>
            <a:avLst/>
            <a:gdLst>
              <a:gd name="T0" fmla="*/ 0 w 3834"/>
              <a:gd name="T1" fmla="*/ 609 h 609"/>
              <a:gd name="T2" fmla="*/ 246 w 3834"/>
              <a:gd name="T3" fmla="*/ 195 h 609"/>
              <a:gd name="T4" fmla="*/ 1292 w 3834"/>
              <a:gd name="T5" fmla="*/ 31 h 609"/>
              <a:gd name="T6" fmla="*/ 3834 w 3834"/>
              <a:gd name="T7" fmla="*/ 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4" h="609">
                <a:moveTo>
                  <a:pt x="0" y="609"/>
                </a:moveTo>
                <a:cubicBezTo>
                  <a:pt x="41" y="540"/>
                  <a:pt x="31" y="291"/>
                  <a:pt x="246" y="195"/>
                </a:cubicBezTo>
                <a:cubicBezTo>
                  <a:pt x="461" y="99"/>
                  <a:pt x="694" y="62"/>
                  <a:pt x="1292" y="31"/>
                </a:cubicBezTo>
                <a:cubicBezTo>
                  <a:pt x="1890" y="0"/>
                  <a:pt x="3304" y="11"/>
                  <a:pt x="3834" y="6"/>
                </a:cubicBezTo>
              </a:path>
            </a:pathLst>
          </a:custGeom>
          <a:noFill/>
          <a:ln w="762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1447800" y="4514850"/>
            <a:ext cx="7010400" cy="895350"/>
          </a:xfrm>
          <a:custGeom>
            <a:avLst/>
            <a:gdLst>
              <a:gd name="T0" fmla="*/ 0 w 3936"/>
              <a:gd name="T1" fmla="*/ 0 h 522"/>
              <a:gd name="T2" fmla="*/ 240 w 3936"/>
              <a:gd name="T3" fmla="*/ 362 h 522"/>
              <a:gd name="T4" fmla="*/ 1258 w 3936"/>
              <a:gd name="T5" fmla="*/ 496 h 522"/>
              <a:gd name="T6" fmla="*/ 3936 w 3936"/>
              <a:gd name="T7" fmla="*/ 52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6" h="522">
                <a:moveTo>
                  <a:pt x="0" y="0"/>
                </a:moveTo>
                <a:cubicBezTo>
                  <a:pt x="40" y="60"/>
                  <a:pt x="30" y="279"/>
                  <a:pt x="240" y="362"/>
                </a:cubicBezTo>
                <a:cubicBezTo>
                  <a:pt x="450" y="445"/>
                  <a:pt x="642" y="470"/>
                  <a:pt x="1258" y="496"/>
                </a:cubicBezTo>
                <a:cubicBezTo>
                  <a:pt x="1874" y="522"/>
                  <a:pt x="3378" y="516"/>
                  <a:pt x="3936" y="52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446338" y="1981200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Cách pha chế một dung dịch theo nồng độ cho trước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362200" y="493395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Cách pha loãng một dung dịch theo nồng độ cho trước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81000" y="9144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I. PHA CHẾ MỘT DUNG DỊCH THEO NỒNG ĐỘ CHO TRƯỚC 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133600" y="19812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11272" grpId="0" animBg="1"/>
      <p:bldP spid="11272" grpId="1" animBg="1"/>
      <p:bldP spid="11273" grpId="0" animBg="1"/>
      <p:bldP spid="11273" grpId="1" animBg="1"/>
      <p:bldP spid="11286" grpId="0"/>
      <p:bldP spid="11286" grpId="1"/>
      <p:bldP spid="11287" grpId="0"/>
      <p:bldP spid="11287" grpId="1"/>
      <p:bldP spid="11289" grpId="0"/>
      <p:bldP spid="11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1905000"/>
            <a:ext cx="8763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b="1" i="1" dirty="0">
                <a:solidFill>
                  <a:schemeClr val="accent2"/>
                </a:solidFill>
              </a:rPr>
              <a:t>Vi </a:t>
            </a:r>
            <a:r>
              <a:rPr lang="en-US" b="1" i="1" dirty="0" err="1">
                <a:solidFill>
                  <a:schemeClr val="accent2"/>
                </a:solidFill>
              </a:rPr>
              <a:t>dụ</a:t>
            </a:r>
            <a:r>
              <a:rPr lang="en-US" b="1" i="1" dirty="0">
                <a:solidFill>
                  <a:schemeClr val="accent2"/>
                </a:solidFill>
              </a:rPr>
              <a:t> 1:</a:t>
            </a: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b="1" dirty="0" err="1">
                <a:solidFill>
                  <a:schemeClr val="accent2"/>
                </a:solidFill>
              </a:rPr>
              <a:t>Từ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muối</a:t>
            </a:r>
            <a:r>
              <a:rPr lang="en-US" b="1" dirty="0">
                <a:solidFill>
                  <a:schemeClr val="accent2"/>
                </a:solidFill>
              </a:rPr>
              <a:t> CuSO</a:t>
            </a:r>
            <a:r>
              <a:rPr lang="en-US" b="1" baseline="-25000" dirty="0">
                <a:solidFill>
                  <a:schemeClr val="accent2"/>
                </a:solidFill>
              </a:rPr>
              <a:t>4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nước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cất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và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các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dụng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cụ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cần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thiết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hãy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tính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toán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và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giới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thiệu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cách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pha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chế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</a:p>
          <a:p>
            <a:pPr marL="342900" indent="-342900"/>
            <a:r>
              <a:rPr lang="en-US" b="1" dirty="0">
                <a:solidFill>
                  <a:schemeClr val="accent2"/>
                </a:solidFill>
              </a:rPr>
              <a:t>50 gam dung </a:t>
            </a:r>
            <a:r>
              <a:rPr lang="en-US" b="1" dirty="0" err="1">
                <a:solidFill>
                  <a:schemeClr val="accent2"/>
                </a:solidFill>
              </a:rPr>
              <a:t>dịch</a:t>
            </a:r>
            <a:r>
              <a:rPr lang="en-US" b="1" dirty="0">
                <a:solidFill>
                  <a:schemeClr val="accent2"/>
                </a:solidFill>
              </a:rPr>
              <a:t> CuSO</a:t>
            </a:r>
            <a:r>
              <a:rPr lang="en-US" b="1" baseline="-25000" dirty="0">
                <a:solidFill>
                  <a:schemeClr val="accent2"/>
                </a:solidFill>
              </a:rPr>
              <a:t>4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có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nồng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độ</a:t>
            </a:r>
            <a:r>
              <a:rPr lang="en-US" b="1" dirty="0">
                <a:solidFill>
                  <a:schemeClr val="accent2"/>
                </a:solidFill>
              </a:rPr>
              <a:t> 10%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628650" y="196850"/>
            <a:ext cx="8134350" cy="641350"/>
            <a:chOff x="396" y="124"/>
            <a:chExt cx="4452" cy="404"/>
          </a:xfrm>
        </p:grpSpPr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396" y="139"/>
              <a:ext cx="9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>
                  <a:solidFill>
                    <a:srgbClr val="002060"/>
                  </a:solidFill>
                </a:rPr>
                <a:t>:</a:t>
              </a: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10048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PHA CHẾ MỘT DUNG DỊCH THEO NỒNG ĐỘ CHO TRƯỚC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1000" y="14478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 </a:t>
            </a:r>
            <a:r>
              <a:rPr lang="en-US"/>
              <a:t> </a:t>
            </a:r>
            <a:r>
              <a:rPr lang="en-US" b="1"/>
              <a:t>Pha chế một dung dịch theo nồng độ phần trăm cho trước.</a:t>
            </a:r>
            <a:r>
              <a:rPr lang="en-US"/>
              <a:t> 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85750" y="3200400"/>
            <a:ext cx="840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pha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yêu</a:t>
            </a:r>
            <a:r>
              <a:rPr lang="en-US" b="1" dirty="0"/>
              <a:t> </a:t>
            </a:r>
            <a:r>
              <a:rPr lang="en-US" b="1" dirty="0" err="1"/>
              <a:t>cầu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ta </a:t>
            </a:r>
            <a:r>
              <a:rPr lang="en-US" b="1" dirty="0" err="1"/>
              <a:t>phải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lượng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?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toán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?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1000" y="40386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 Ta phải tính khối lượng chất tan : CuSO</a:t>
            </a:r>
            <a:r>
              <a:rPr lang="en-US" b="1" baseline="-25000">
                <a:solidFill>
                  <a:schemeClr val="accent2"/>
                </a:solidFill>
              </a:rPr>
              <a:t>4</a:t>
            </a:r>
            <a:r>
              <a:rPr lang="en-US" b="1">
                <a:solidFill>
                  <a:schemeClr val="accent2"/>
                </a:solidFill>
              </a:rPr>
              <a:t> cần dùng và khối lượng nước (dung môi) cần dùng.</a:t>
            </a:r>
            <a:endParaRPr lang="en-US" b="1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81000" y="48006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- </a:t>
            </a:r>
            <a:r>
              <a:rPr lang="en-US" b="1" dirty="0" err="1">
                <a:solidFill>
                  <a:schemeClr val="accent2"/>
                </a:solidFill>
              </a:rPr>
              <a:t>Sử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dụng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các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công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thức</a:t>
            </a:r>
            <a:r>
              <a:rPr lang="en-US" b="1" dirty="0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733800" y="6324600"/>
            <a:ext cx="2514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 m</a:t>
            </a:r>
            <a:r>
              <a:rPr lang="en-US" sz="2400" baseline="-25000"/>
              <a:t>dm</a:t>
            </a:r>
            <a:r>
              <a:rPr lang="en-US" sz="2400"/>
              <a:t> = m</a:t>
            </a:r>
            <a:r>
              <a:rPr lang="en-US" sz="2400" baseline="-25000"/>
              <a:t>dd</a:t>
            </a:r>
            <a:r>
              <a:rPr lang="en-US" sz="2400"/>
              <a:t> – m</a:t>
            </a:r>
            <a:r>
              <a:rPr lang="en-US" sz="2400" baseline="-25000"/>
              <a:t>ct</a:t>
            </a:r>
            <a:r>
              <a:rPr lang="en-US" sz="2400"/>
              <a:t> </a:t>
            </a:r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3703320" y="5334000"/>
            <a:ext cx="2514600" cy="838200"/>
            <a:chOff x="2304" y="2832"/>
            <a:chExt cx="1584" cy="576"/>
          </a:xfrm>
        </p:grpSpPr>
        <p:graphicFrame>
          <p:nvGraphicFramePr>
            <p:cNvPr id="25615" name="Object 15"/>
            <p:cNvGraphicFramePr>
              <a:graphicFrameLocks noChangeAspect="1"/>
            </p:cNvGraphicFramePr>
            <p:nvPr/>
          </p:nvGraphicFramePr>
          <p:xfrm>
            <a:off x="2557" y="2884"/>
            <a:ext cx="1078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39600" imgH="419040" progId="Equation.DSMT4">
                    <p:embed/>
                  </p:oleObj>
                </mc:Choice>
                <mc:Fallback>
                  <p:oleObj name="Equation" r:id="rId3" imgW="939600" imgH="4190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7" y="2884"/>
                          <a:ext cx="1078" cy="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2304" y="2832"/>
              <a:ext cx="1584" cy="57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9" grpId="0"/>
      <p:bldP spid="25610" grpId="0"/>
      <p:bldP spid="25611" grpId="0"/>
      <p:bldP spid="25612" grpId="0"/>
      <p:bldP spid="256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40834"/>
              </p:ext>
            </p:extLst>
          </p:nvPr>
        </p:nvGraphicFramePr>
        <p:xfrm>
          <a:off x="457200" y="3810000"/>
          <a:ext cx="8001000" cy="2565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81" name="Group 33"/>
          <p:cNvGrpSpPr>
            <a:grpSpLocks/>
          </p:cNvGrpSpPr>
          <p:nvPr/>
        </p:nvGrpSpPr>
        <p:grpSpPr bwMode="auto">
          <a:xfrm>
            <a:off x="533400" y="4514850"/>
            <a:ext cx="4114800" cy="1722438"/>
            <a:chOff x="384" y="2112"/>
            <a:chExt cx="2592" cy="1085"/>
          </a:xfrm>
        </p:grpSpPr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384" y="2112"/>
              <a:ext cx="2592" cy="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-"/>
              </a:pPr>
              <a:r>
                <a:rPr lang="en-US" b="1"/>
                <a:t>Tính khối lượng chất tan</a:t>
              </a:r>
            </a:p>
            <a:p>
              <a:pPr>
                <a:spcBef>
                  <a:spcPct val="20000"/>
                </a:spcBef>
                <a:buFontTx/>
                <a:buChar char="-"/>
              </a:pPr>
              <a:endParaRPr lang="en-US" b="1"/>
            </a:p>
            <a:p>
              <a:pPr>
                <a:spcBef>
                  <a:spcPct val="20000"/>
                </a:spcBef>
                <a:buFontTx/>
                <a:buChar char="-"/>
              </a:pPr>
              <a:endParaRPr lang="en-US"/>
            </a:p>
            <a:p>
              <a:pPr>
                <a:spcBef>
                  <a:spcPct val="20000"/>
                </a:spcBef>
                <a:buFontTx/>
                <a:buChar char="-"/>
              </a:pPr>
              <a:r>
                <a:rPr lang="en-US" b="1"/>
                <a:t>Tính khối lượng dung môi ( nước)</a:t>
              </a:r>
            </a:p>
            <a:p>
              <a:pPr>
                <a:spcBef>
                  <a:spcPct val="20000"/>
                </a:spcBef>
              </a:pPr>
              <a:r>
                <a:rPr lang="en-US" sz="2000"/>
                <a:t> m</a:t>
              </a:r>
              <a:r>
                <a:rPr lang="en-US" sz="2000" baseline="-25000"/>
                <a:t>dm</a:t>
              </a:r>
              <a:r>
                <a:rPr lang="en-US" sz="2000"/>
                <a:t> = m</a:t>
              </a:r>
              <a:r>
                <a:rPr lang="en-US" sz="2000" baseline="-25000"/>
                <a:t>dd</a:t>
              </a:r>
              <a:r>
                <a:rPr lang="en-US" sz="2000"/>
                <a:t> – m</a:t>
              </a:r>
              <a:r>
                <a:rPr lang="en-US" sz="2000" baseline="-25000"/>
                <a:t>ct</a:t>
              </a:r>
              <a:r>
                <a:rPr lang="en-US" sz="2000"/>
                <a:t> = 50 – 5 = 45(g)</a:t>
              </a:r>
            </a:p>
          </p:txBody>
        </p:sp>
        <p:graphicFrame>
          <p:nvGraphicFramePr>
            <p:cNvPr id="2079" name="Object 31"/>
            <p:cNvGraphicFramePr>
              <a:graphicFrameLocks noChangeAspect="1"/>
            </p:cNvGraphicFramePr>
            <p:nvPr/>
          </p:nvGraphicFramePr>
          <p:xfrm>
            <a:off x="384" y="2352"/>
            <a:ext cx="2064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57400" imgH="393700" progId="Equation.DSMT4">
                    <p:embed/>
                  </p:oleObj>
                </mc:Choice>
                <mc:Fallback>
                  <p:oleObj name="Equation" r:id="rId3" imgW="2057400" imgH="3937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352"/>
                          <a:ext cx="2064" cy="3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4648200" y="4552950"/>
            <a:ext cx="3810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  Cân lấy 5g CuSO</a:t>
            </a:r>
            <a:r>
              <a:rPr lang="en-US" baseline="-25000">
                <a:latin typeface="Times New Roman" pitchFamily="18" charset="0"/>
              </a:rPr>
              <a:t>4</a:t>
            </a:r>
            <a:r>
              <a:rPr lang="en-US">
                <a:latin typeface="Times New Roman" pitchFamily="18" charset="0"/>
              </a:rPr>
              <a:t> khan  (màu trắng) cho vào cốc có dung tích 100ml. Cân lấy 45g ( hoặc đong 45 ml) nước cất, rối đổ dần dần vào cốc và khuấy nhẹ. Được 50 g dung dịch CuSO4  10%</a:t>
            </a: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5638800" y="38862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/>
              <a:t>Cách pha chế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1295400" y="39004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/>
              <a:t>Tính toán: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88" name="Group 40"/>
          <p:cNvGrpSpPr>
            <a:grpSpLocks/>
          </p:cNvGrpSpPr>
          <p:nvPr/>
        </p:nvGrpSpPr>
        <p:grpSpPr bwMode="auto">
          <a:xfrm>
            <a:off x="781050" y="349250"/>
            <a:ext cx="8667750" cy="641350"/>
            <a:chOff x="396" y="124"/>
            <a:chExt cx="4452" cy="404"/>
          </a:xfrm>
        </p:grpSpPr>
        <p:sp>
          <p:nvSpPr>
            <p:cNvPr id="2089" name="Text Box 41"/>
            <p:cNvSpPr txBox="1">
              <a:spLocks noChangeArrowheads="1"/>
            </p:cNvSpPr>
            <p:nvPr/>
          </p:nvSpPr>
          <p:spPr bwMode="auto">
            <a:xfrm>
              <a:off x="396" y="139"/>
              <a:ext cx="9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>
                  <a:solidFill>
                    <a:srgbClr val="002060"/>
                  </a:solidFill>
                </a:rPr>
                <a:t>:</a:t>
              </a:r>
            </a:p>
          </p:txBody>
        </p: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0" y="11572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PHA CHẾ MỘT DUNG DỊCH THEO NỒNG ĐỘ CHO TRƯỚC 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533400" y="16002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 </a:t>
            </a:r>
            <a:r>
              <a:rPr lang="en-US"/>
              <a:t> </a:t>
            </a:r>
            <a:r>
              <a:rPr lang="en-US" b="1"/>
              <a:t>Pha chế một dung dịch theo nồng độ phần trăm cho trước cho trước.</a:t>
            </a:r>
            <a:r>
              <a:rPr lang="en-US"/>
              <a:t> 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457200" y="2274888"/>
            <a:ext cx="80010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b="1" i="1">
                <a:solidFill>
                  <a:schemeClr val="accent2"/>
                </a:solidFill>
              </a:rPr>
              <a:t>Vi dụ 1:</a:t>
            </a:r>
            <a:r>
              <a:rPr lang="en-US" b="1">
                <a:solidFill>
                  <a:schemeClr val="accent2"/>
                </a:solidFill>
              </a:rPr>
              <a:t>  Từ muối CuSO</a:t>
            </a:r>
            <a:r>
              <a:rPr lang="en-US" b="1" baseline="-25000">
                <a:solidFill>
                  <a:schemeClr val="accent2"/>
                </a:solidFill>
              </a:rPr>
              <a:t>4</a:t>
            </a:r>
            <a:r>
              <a:rPr lang="en-US" b="1">
                <a:solidFill>
                  <a:schemeClr val="accent2"/>
                </a:solidFill>
              </a:rPr>
              <a:t>, nước cất và các dụng cụ cần thiết, hãy tính toán và giới thiệu cách pha chế:</a:t>
            </a:r>
          </a:p>
          <a:p>
            <a:pPr marL="342900" indent="-342900"/>
            <a:r>
              <a:rPr lang="en-US" b="1">
                <a:solidFill>
                  <a:schemeClr val="accent2"/>
                </a:solidFill>
              </a:rPr>
              <a:t>50 gam dung dịch CuSO</a:t>
            </a:r>
            <a:r>
              <a:rPr lang="en-US" b="1" baseline="-25000">
                <a:solidFill>
                  <a:schemeClr val="accent2"/>
                </a:solidFill>
              </a:rPr>
              <a:t>4</a:t>
            </a:r>
            <a:r>
              <a:rPr lang="en-US" b="1">
                <a:solidFill>
                  <a:schemeClr val="accent2"/>
                </a:solidFill>
              </a:rPr>
              <a:t> có nồng độ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/>
      <p:bldP spid="2084" grpId="0"/>
      <p:bldP spid="20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2400" y="369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944880" y="-50800"/>
            <a:ext cx="8065770" cy="697695"/>
            <a:chOff x="396" y="124"/>
            <a:chExt cx="4452" cy="280"/>
          </a:xfrm>
        </p:grpSpPr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96" y="139"/>
              <a:ext cx="9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/>
                <a:t>: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150" y="1168401"/>
            <a:ext cx="9086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PHA CHẾ MỘT DUNG DỊCH THEO NỒNG ĐỘ CHO TRƯỚC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" y="1592262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1. </a:t>
            </a:r>
            <a:r>
              <a:rPr lang="en-US" dirty="0"/>
              <a:t> </a:t>
            </a:r>
            <a:r>
              <a:rPr lang="en-US" b="1" dirty="0" err="1"/>
              <a:t>Pha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nồng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trăm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trước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62000" y="2701925"/>
            <a:ext cx="7848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i="1" dirty="0" err="1">
                <a:solidFill>
                  <a:schemeClr val="accent2"/>
                </a:solidFill>
              </a:rPr>
              <a:t>Ví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dụ</a:t>
            </a:r>
            <a:r>
              <a:rPr lang="en-US" b="1" i="1" dirty="0">
                <a:solidFill>
                  <a:schemeClr val="accent2"/>
                </a:solidFill>
              </a:rPr>
              <a:t> 2</a:t>
            </a:r>
            <a:r>
              <a:rPr lang="en-US" b="1" dirty="0">
                <a:solidFill>
                  <a:schemeClr val="accent2"/>
                </a:solidFill>
              </a:rPr>
              <a:t>:  </a:t>
            </a:r>
            <a:r>
              <a:rPr lang="en-US" b="1" dirty="0" err="1">
                <a:solidFill>
                  <a:schemeClr val="accent2"/>
                </a:solidFill>
              </a:rPr>
              <a:t>Từ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muối</a:t>
            </a:r>
            <a:r>
              <a:rPr lang="en-US" b="1" dirty="0">
                <a:solidFill>
                  <a:schemeClr val="accent2"/>
                </a:solidFill>
              </a:rPr>
              <a:t> CuSO</a:t>
            </a:r>
            <a:r>
              <a:rPr lang="en-US" b="1" baseline="-25000" dirty="0">
                <a:solidFill>
                  <a:schemeClr val="accent2"/>
                </a:solidFill>
              </a:rPr>
              <a:t>4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nước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cất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và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các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dụng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cụ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cần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thiết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hãy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tính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toán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và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nêu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cách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pha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chế</a:t>
            </a:r>
            <a:r>
              <a:rPr lang="en-US" b="1" dirty="0">
                <a:solidFill>
                  <a:schemeClr val="accent2"/>
                </a:solidFill>
              </a:rPr>
              <a:t> 50 ml dung </a:t>
            </a:r>
            <a:r>
              <a:rPr lang="en-US" b="1" dirty="0" err="1">
                <a:solidFill>
                  <a:schemeClr val="accent2"/>
                </a:solidFill>
              </a:rPr>
              <a:t>dịch</a:t>
            </a:r>
            <a:r>
              <a:rPr lang="en-US" b="1" dirty="0">
                <a:solidFill>
                  <a:schemeClr val="accent2"/>
                </a:solidFill>
              </a:rPr>
              <a:t> CuSO</a:t>
            </a:r>
            <a:r>
              <a:rPr lang="en-US" b="1" baseline="-25000" dirty="0">
                <a:solidFill>
                  <a:schemeClr val="accent2"/>
                </a:solidFill>
              </a:rPr>
              <a:t>4 </a:t>
            </a:r>
            <a:r>
              <a:rPr lang="en-US" b="1" dirty="0">
                <a:solidFill>
                  <a:schemeClr val="accent2"/>
                </a:solidFill>
              </a:rPr>
              <a:t>1M.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96453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2. </a:t>
            </a:r>
            <a:r>
              <a:rPr lang="en-US" dirty="0"/>
              <a:t> </a:t>
            </a:r>
            <a:r>
              <a:rPr lang="en-US" b="1" dirty="0" err="1"/>
              <a:t>Pha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dung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nồng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mol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trước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38150" y="3581400"/>
            <a:ext cx="840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Để pha chế dung dịch theo yêu cầu trên ta phải tính toán những đại lượng nào ? sử dụng những công thức tính toán nào?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33400" y="44196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- Ta phải tính số mol chất tan : CuSO</a:t>
            </a:r>
            <a:r>
              <a:rPr lang="en-US" b="1" baseline="-25000">
                <a:solidFill>
                  <a:schemeClr val="accent2"/>
                </a:solidFill>
              </a:rPr>
              <a:t>4</a:t>
            </a:r>
            <a:r>
              <a:rPr lang="en-US" b="1">
                <a:solidFill>
                  <a:schemeClr val="accent2"/>
                </a:solidFill>
              </a:rPr>
              <a:t> cần dùng và khối lượng chất tan cần dùng: CuSO</a:t>
            </a:r>
            <a:r>
              <a:rPr lang="en-US" b="1" baseline="-25000">
                <a:solidFill>
                  <a:schemeClr val="accent2"/>
                </a:solidFill>
              </a:rPr>
              <a:t>4</a:t>
            </a:r>
            <a:r>
              <a:rPr lang="en-U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33400" y="51816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Sử dụng các công thức :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886200" y="6172200"/>
            <a:ext cx="2514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 m</a:t>
            </a:r>
            <a:r>
              <a:rPr lang="en-US" sz="2400" baseline="-25000"/>
              <a:t> </a:t>
            </a:r>
            <a:r>
              <a:rPr lang="en-US" sz="2400"/>
              <a:t> = n.M </a:t>
            </a:r>
          </a:p>
        </p:txBody>
      </p:sp>
      <p:grpSp>
        <p:nvGrpSpPr>
          <p:cNvPr id="28693" name="Group 21"/>
          <p:cNvGrpSpPr>
            <a:grpSpLocks/>
          </p:cNvGrpSpPr>
          <p:nvPr/>
        </p:nvGrpSpPr>
        <p:grpSpPr bwMode="auto">
          <a:xfrm>
            <a:off x="3886200" y="5181600"/>
            <a:ext cx="2514600" cy="838200"/>
            <a:chOff x="2448" y="3264"/>
            <a:chExt cx="1584" cy="528"/>
          </a:xfrm>
        </p:grpSpPr>
        <p:graphicFrame>
          <p:nvGraphicFramePr>
            <p:cNvPr id="28691" name="Object 19"/>
            <p:cNvGraphicFramePr>
              <a:graphicFrameLocks noChangeAspect="1"/>
            </p:cNvGraphicFramePr>
            <p:nvPr/>
          </p:nvGraphicFramePr>
          <p:xfrm>
            <a:off x="2640" y="3319"/>
            <a:ext cx="111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23600" imgH="241200" progId="Equation.DSMT4">
                    <p:embed/>
                  </p:oleObj>
                </mc:Choice>
                <mc:Fallback>
                  <p:oleObj name="Equation" r:id="rId3" imgW="723600" imgH="2412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319"/>
                          <a:ext cx="1111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2448" y="3264"/>
              <a:ext cx="1584" cy="52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/>
      <p:bldP spid="28686" grpId="0"/>
      <p:bldP spid="28687" grpId="0"/>
      <p:bldP spid="28688" grpId="0"/>
      <p:bldP spid="286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6" name="Group 34"/>
          <p:cNvGraphicFramePr>
            <a:graphicFrameLocks noGrp="1"/>
          </p:cNvGraphicFramePr>
          <p:nvPr>
            <p:ph/>
          </p:nvPr>
        </p:nvGraphicFramePr>
        <p:xfrm>
          <a:off x="457200" y="3443288"/>
          <a:ext cx="8229600" cy="280511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116" name="Group 44"/>
          <p:cNvGrpSpPr>
            <a:grpSpLocks/>
          </p:cNvGrpSpPr>
          <p:nvPr/>
        </p:nvGrpSpPr>
        <p:grpSpPr bwMode="auto">
          <a:xfrm>
            <a:off x="601663" y="3879850"/>
            <a:ext cx="3894137" cy="2243138"/>
            <a:chOff x="379" y="2444"/>
            <a:chExt cx="2453" cy="1413"/>
          </a:xfrm>
        </p:grpSpPr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427" y="2444"/>
              <a:ext cx="2400" cy="1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Tính số mol chất  tan : CuSO</a:t>
              </a:r>
              <a:r>
                <a:rPr lang="en-US" b="1" baseline="-25000" dirty="0"/>
                <a:t>4</a:t>
              </a:r>
              <a:r>
                <a:rPr lang="en-US" sz="2800" dirty="0"/>
                <a:t> </a:t>
              </a:r>
              <a:endParaRPr lang="en-US" b="1" dirty="0"/>
            </a:p>
            <a:p>
              <a:pPr>
                <a:spcBef>
                  <a:spcPct val="50000"/>
                </a:spcBef>
                <a:buFontTx/>
                <a:buChar char="-"/>
              </a:pPr>
              <a:endParaRPr lang="en-US" b="1" dirty="0"/>
            </a:p>
            <a:p>
              <a:pPr>
                <a:spcBef>
                  <a:spcPct val="50000"/>
                </a:spcBef>
              </a:pPr>
              <a:r>
                <a:rPr lang="en-US" b="1" dirty="0"/>
                <a:t> Khối lượng của 0,05 mol CuSO</a:t>
              </a:r>
              <a:r>
                <a:rPr lang="en-US" b="1" baseline="-25000" dirty="0"/>
                <a:t>4</a:t>
              </a:r>
              <a:r>
                <a:rPr lang="en-US" sz="2800" dirty="0"/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/>
                <a:t>          </a:t>
              </a:r>
              <a:r>
                <a:rPr lang="en-US" sz="2000" dirty="0"/>
                <a:t>= n.M = 0,05.160 = 8(g).</a:t>
              </a:r>
            </a:p>
          </p:txBody>
        </p:sp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379" y="3465"/>
            <a:ext cx="624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307" imgH="241195" progId="Equation.DSMT4">
                    <p:embed/>
                  </p:oleObj>
                </mc:Choice>
                <mc:Fallback>
                  <p:oleObj name="Equation" r:id="rId3" imgW="444307" imgH="24119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" y="3465"/>
                          <a:ext cx="624" cy="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0" name="Object 28"/>
            <p:cNvGraphicFramePr>
              <a:graphicFrameLocks noChangeAspect="1"/>
            </p:cNvGraphicFramePr>
            <p:nvPr/>
          </p:nvGraphicFramePr>
          <p:xfrm>
            <a:off x="422" y="2703"/>
            <a:ext cx="241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8920" imgH="419040" progId="Equation.DSMT4">
                    <p:embed/>
                  </p:oleObj>
                </mc:Choice>
                <mc:Fallback>
                  <p:oleObj name="Equation" r:id="rId5" imgW="2158920" imgH="41904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" y="2703"/>
                          <a:ext cx="241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4686300" y="4038600"/>
            <a:ext cx="3962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  Cân lấy 8g CuSO</a:t>
            </a:r>
            <a:r>
              <a:rPr lang="en-US" sz="2000" baseline="-25000" dirty="0"/>
              <a:t>4</a:t>
            </a:r>
            <a:r>
              <a:rPr lang="en-US" sz="2000" dirty="0"/>
              <a:t> khan ( màu trắng) cho vào cốc có dung tích 100ml, rối đổ dần dần nước cất vào cốc và khuấy nhẹ cho đủ 50ml. Ta Được 50 ml dung dịch CuSO</a:t>
            </a:r>
            <a:r>
              <a:rPr lang="en-US" sz="2000" baseline="-25000" dirty="0"/>
              <a:t>4 </a:t>
            </a:r>
            <a:r>
              <a:rPr lang="en-US" sz="2000" dirty="0"/>
              <a:t> 1M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457200" y="2397125"/>
            <a:ext cx="8153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Ví dụ 2</a:t>
            </a:r>
            <a:r>
              <a:rPr lang="en-US" b="1" dirty="0">
                <a:solidFill>
                  <a:schemeClr val="accent2"/>
                </a:solidFill>
              </a:rPr>
              <a:t>:  Từ muối CuSO</a:t>
            </a:r>
            <a:r>
              <a:rPr lang="en-US" b="1" baseline="-25000" dirty="0">
                <a:solidFill>
                  <a:schemeClr val="accent2"/>
                </a:solidFill>
              </a:rPr>
              <a:t>4</a:t>
            </a:r>
            <a:r>
              <a:rPr lang="en-US" b="1" dirty="0">
                <a:solidFill>
                  <a:schemeClr val="accent2"/>
                </a:solidFill>
              </a:rPr>
              <a:t>, nước cất và các dụng cụ cần thiết, hãy tính toán và nêu cách pha chế 50 ml dung dịch CuSO</a:t>
            </a:r>
            <a:r>
              <a:rPr lang="en-US" b="1" baseline="-25000" dirty="0">
                <a:solidFill>
                  <a:schemeClr val="accent2"/>
                </a:solidFill>
              </a:rPr>
              <a:t>4 </a:t>
            </a:r>
            <a:r>
              <a:rPr lang="en-US" b="1" dirty="0">
                <a:solidFill>
                  <a:schemeClr val="accent2"/>
                </a:solidFill>
              </a:rPr>
              <a:t>1M.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1439863" y="35052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/>
              <a:t>Tính toán: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5410200" y="35052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/>
              <a:t>Cách pha chế</a:t>
            </a:r>
          </a:p>
        </p:txBody>
      </p: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704850" y="152400"/>
            <a:ext cx="8153400" cy="641350"/>
            <a:chOff x="396" y="124"/>
            <a:chExt cx="4452" cy="404"/>
          </a:xfrm>
        </p:grpSpPr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396" y="139"/>
              <a:ext cx="9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>
                  <a:solidFill>
                    <a:srgbClr val="002060"/>
                  </a:solidFill>
                </a:rPr>
                <a:t>:</a:t>
              </a: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0" y="96043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PHA CHẾ MỘT DUNG DỊCH THEO NỒNG ĐỘ CHO TRƯỚC 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457200" y="140335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 </a:t>
            </a:r>
            <a:r>
              <a:rPr lang="en-US"/>
              <a:t> </a:t>
            </a:r>
            <a:r>
              <a:rPr lang="en-US" b="1"/>
              <a:t>Pha chế một dung dịch theo nồng độ phần trăm cho trước cho trước.</a:t>
            </a:r>
            <a:r>
              <a:rPr lang="en-US"/>
              <a:t> 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495300" y="170815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2. </a:t>
            </a:r>
            <a:r>
              <a:rPr lang="en-US"/>
              <a:t> </a:t>
            </a:r>
            <a:r>
              <a:rPr lang="en-US" b="1"/>
              <a:t>Pha chế một dung dịch theo nồng độ mol cho trước cho trước.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/>
      <p:bldP spid="3105" grpId="0"/>
      <p:bldP spid="3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85B0C25D-ADE4-4079-9F4A-C0CF8282FAD2}"/>
              </a:ext>
            </a:extLst>
          </p:cNvPr>
          <p:cNvGrpSpPr>
            <a:grpSpLocks/>
          </p:cNvGrpSpPr>
          <p:nvPr/>
        </p:nvGrpSpPr>
        <p:grpSpPr bwMode="auto">
          <a:xfrm>
            <a:off x="1078230" y="152400"/>
            <a:ext cx="8065770" cy="697695"/>
            <a:chOff x="396" y="124"/>
            <a:chExt cx="4452" cy="280"/>
          </a:xfrm>
        </p:grpSpPr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4627F450-4E1C-4329-80C5-B8C4554C1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" y="139"/>
              <a:ext cx="9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2060"/>
                  </a:solidFill>
                </a:rPr>
                <a:t>Chủ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đề</a:t>
              </a:r>
              <a:r>
                <a:rPr lang="en-US" sz="3200" b="1" dirty="0"/>
                <a:t>: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B8569F8-7E80-4D10-831D-59D0CB86A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24"/>
              <a:ext cx="340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</a:rPr>
                <a:t>PHA CHẾ DUNG DỊCH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67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3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701</Words>
  <Application>Microsoft Office PowerPoint</Application>
  <PresentationFormat>On-screen Show (4:3)</PresentationFormat>
  <Paragraphs>81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DT:77.22.99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BENH VIEN MAY TINH</dc:creator>
  <cp:lastModifiedBy>my kim</cp:lastModifiedBy>
  <cp:revision>40</cp:revision>
  <dcterms:created xsi:type="dcterms:W3CDTF">2012-03-17T14:44:41Z</dcterms:created>
  <dcterms:modified xsi:type="dcterms:W3CDTF">2021-05-11T01:22:24Z</dcterms:modified>
</cp:coreProperties>
</file>