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306" r:id="rId4"/>
    <p:sldId id="260" r:id="rId5"/>
    <p:sldId id="263" r:id="rId6"/>
    <p:sldId id="335" r:id="rId7"/>
    <p:sldId id="264" r:id="rId8"/>
    <p:sldId id="307" r:id="rId9"/>
    <p:sldId id="308" r:id="rId10"/>
    <p:sldId id="299" r:id="rId11"/>
    <p:sldId id="269" r:id="rId12"/>
    <p:sldId id="304" r:id="rId13"/>
    <p:sldId id="271" r:id="rId14"/>
    <p:sldId id="309" r:id="rId15"/>
    <p:sldId id="274" r:id="rId16"/>
    <p:sldId id="277" r:id="rId17"/>
    <p:sldId id="278" r:id="rId18"/>
    <p:sldId id="279" r:id="rId19"/>
    <p:sldId id="293" r:id="rId20"/>
    <p:sldId id="286" r:id="rId21"/>
    <p:sldId id="289" r:id="rId22"/>
    <p:sldId id="287" r:id="rId23"/>
    <p:sldId id="298" r:id="rId24"/>
    <p:sldId id="294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933FF"/>
    <a:srgbClr val="FFCCCC"/>
    <a:srgbClr val="CCFFFF"/>
    <a:srgbClr val="FFCC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0"/>
    <p:restoredTop sz="94660"/>
  </p:normalViewPr>
  <p:slideViewPr>
    <p:cSldViewPr showGuides="1">
      <p:cViewPr varScale="1">
        <p:scale>
          <a:sx n="69" d="100"/>
          <a:sy n="69" d="100"/>
        </p:scale>
        <p:origin x="-888" y="-108"/>
      </p:cViewPr>
      <p:guideLst>
        <p:guide orient="horz" pos="2160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s 56321"/>
          <p:cNvSpPr/>
          <p:nvPr/>
        </p:nvSpPr>
        <p:spPr>
          <a:xfrm>
            <a:off x="914400" y="685800"/>
            <a:ext cx="8001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BÀI 26: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ĐẤT . CÁC NHÂN TỐ HÌNH THÀNH ĐẤT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9" name="Picture 54278" descr="ph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905000"/>
            <a:ext cx="42672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54279" descr="bonphan NP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57400"/>
            <a:ext cx="4114800" cy="461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1" name="Oval Callout 54280"/>
          <p:cNvSpPr/>
          <p:nvPr/>
        </p:nvSpPr>
        <p:spPr>
          <a:xfrm>
            <a:off x="533400" y="0"/>
            <a:ext cx="8153400" cy="1524000"/>
          </a:xfrm>
          <a:prstGeom prst="wedgeEllipseCallout">
            <a:avLst>
              <a:gd name="adj1" fmla="val -48810"/>
              <a:gd name="adj2" fmla="val 100731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b="1" i="1" dirty="0" err="1">
                <a:latin typeface="Times New Roman" panose="02020603050405020304" pitchFamily="18" charset="0"/>
              </a:rPr>
              <a:t>Trong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sinh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hoạt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sản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xuất</a:t>
            </a:r>
            <a:r>
              <a:rPr b="1" i="1">
                <a:latin typeface="Times New Roman" panose="02020603050405020304" pitchFamily="18" charset="0"/>
              </a:rPr>
              <a:t> con </a:t>
            </a:r>
            <a:r>
              <a:rPr b="1" i="1" dirty="0" err="1">
                <a:latin typeface="Times New Roman" panose="02020603050405020304" pitchFamily="18" charset="0"/>
              </a:rPr>
              <a:t>người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đã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tác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động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làm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độ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phì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của</a:t>
            </a:r>
            <a:r>
              <a:rPr b="1" i="1">
                <a:latin typeface="Times New Roman" panose="02020603050405020304" pitchFamily="18" charset="0"/>
              </a:rPr>
              <a:t> 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43" name="Cloud Callout 18442"/>
          <p:cNvSpPr/>
          <p:nvPr/>
        </p:nvSpPr>
        <p:spPr>
          <a:xfrm>
            <a:off x="457200" y="4495800"/>
            <a:ext cx="7848600" cy="2362200"/>
          </a:xfrm>
          <a:prstGeom prst="cloudCallout">
            <a:avLst>
              <a:gd name="adj1" fmla="val 19597"/>
              <a:gd name="adj2" fmla="val -39449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b="1" i="1" dirty="0" err="1">
                <a:latin typeface="Times New Roman" panose="02020603050405020304" pitchFamily="18" charset="0"/>
              </a:rPr>
              <a:t>Trong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sinh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hoạt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sản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xuất</a:t>
            </a:r>
            <a:r>
              <a:rPr b="1" i="1">
                <a:latin typeface="Times New Roman" panose="02020603050405020304" pitchFamily="18" charset="0"/>
              </a:rPr>
              <a:t> con </a:t>
            </a:r>
            <a:r>
              <a:rPr b="1" i="1" dirty="0" err="1">
                <a:latin typeface="Times New Roman" panose="02020603050405020304" pitchFamily="18" charset="0"/>
              </a:rPr>
              <a:t>người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đã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tác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động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độ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phì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của</a:t>
            </a:r>
            <a:r>
              <a:rPr b="1" i="1">
                <a:latin typeface="Times New Roman" panose="02020603050405020304" pitchFamily="18" charset="0"/>
              </a:rPr>
              <a:t> 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8447" name="Picture 18446" descr="Chat pha r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57200"/>
            <a:ext cx="40386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18447" descr="20120309-111253-1-vobaothuoctrus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"/>
            <a:ext cx="41910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Cloud Callout 61441"/>
          <p:cNvSpPr/>
          <p:nvPr/>
        </p:nvSpPr>
        <p:spPr>
          <a:xfrm>
            <a:off x="762000" y="1676400"/>
            <a:ext cx="8001000" cy="25908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43" name="Rectangles 61442"/>
          <p:cNvSpPr/>
          <p:nvPr/>
        </p:nvSpPr>
        <p:spPr>
          <a:xfrm>
            <a:off x="1752600" y="2133600"/>
            <a:ext cx="59436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SGK,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4800" y="152400"/>
            <a:ext cx="62395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b="1" i="1">
                <a:solidFill>
                  <a:srgbClr val="FF3300"/>
                </a:solidFill>
                <a:latin typeface="Times New Roman" panose="02020603050405020304" pitchFamily="18" charset="0"/>
              </a:rPr>
              <a:t>3. CÁC NHÂN TỐ HÌNH THÀNH ĐẤT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11" name="Text Box 21510"/>
          <p:cNvSpPr txBox="1"/>
          <p:nvPr/>
        </p:nvSpPr>
        <p:spPr>
          <a:xfrm>
            <a:off x="762000" y="1066800"/>
            <a:ext cx="11414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Đá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mẹ</a:t>
            </a:r>
            <a:endParaRPr b="1" i="1" u="sng">
              <a:latin typeface="Times New Roman" panose="02020603050405020304" pitchFamily="18" charset="0"/>
            </a:endParaRPr>
          </a:p>
        </p:txBody>
      </p:sp>
      <p:pic>
        <p:nvPicPr>
          <p:cNvPr id="21512" name="Picture 215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00200"/>
            <a:ext cx="36068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21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652838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Text Box 21513"/>
          <p:cNvSpPr txBox="1"/>
          <p:nvPr/>
        </p:nvSpPr>
        <p:spPr>
          <a:xfrm>
            <a:off x="1219200" y="5486400"/>
            <a:ext cx="23828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dirty="0" err="1">
                <a:latin typeface="Times New Roman" panose="02020603050405020304" pitchFamily="18" charset="0"/>
              </a:rPr>
              <a:t>Đá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mẹ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granit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1515" name="Text Box 21514"/>
          <p:cNvSpPr txBox="1"/>
          <p:nvPr/>
        </p:nvSpPr>
        <p:spPr>
          <a:xfrm>
            <a:off x="5486400" y="5486400"/>
            <a:ext cx="24018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dirty="0" err="1">
                <a:latin typeface="Times New Roman" panose="02020603050405020304" pitchFamily="18" charset="0"/>
              </a:rPr>
              <a:t>Đá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mẹ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badan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21516" name="Text Box 21515"/>
          <p:cNvSpPr txBox="1"/>
          <p:nvPr/>
        </p:nvSpPr>
        <p:spPr>
          <a:xfrm>
            <a:off x="1066800" y="228600"/>
            <a:ext cx="7543800" cy="9556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b="1" i="1">
                <a:latin typeface="Times New Roman" panose="02020603050405020304" pitchFamily="18" charset="0"/>
              </a:rPr>
              <a:t>        </a:t>
            </a:r>
            <a:r>
              <a:rPr b="1" i="1" dirty="0" err="1">
                <a:latin typeface="Times New Roman" panose="02020603050405020304" pitchFamily="18" charset="0"/>
              </a:rPr>
              <a:t>Đá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mẹ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ảnh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hưởng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đến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sự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hình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thành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4" grpId="0"/>
      <p:bldP spid="21515" grpId="0"/>
      <p:bldP spid="215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3" name="Picture 245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828800"/>
            <a:ext cx="3810000" cy="389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24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3886200" cy="394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5" name="Text Box 24584"/>
          <p:cNvSpPr txBox="1"/>
          <p:nvPr/>
        </p:nvSpPr>
        <p:spPr>
          <a:xfrm>
            <a:off x="1447800" y="1143000"/>
            <a:ext cx="1400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Sinh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vật</a:t>
            </a:r>
            <a:endParaRPr b="1" i="1" u="sng">
              <a:latin typeface="Times New Roman" panose="02020603050405020304" pitchFamily="18" charset="0"/>
            </a:endParaRPr>
          </a:p>
        </p:txBody>
      </p:sp>
      <p:sp>
        <p:nvSpPr>
          <p:cNvPr id="24586" name="Text Box 24585"/>
          <p:cNvSpPr txBox="1"/>
          <p:nvPr/>
        </p:nvSpPr>
        <p:spPr>
          <a:xfrm>
            <a:off x="1508125" y="5705475"/>
            <a:ext cx="1222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latin typeface="Times New Roman" panose="02020603050405020304" pitchFamily="18" charset="0"/>
              </a:rPr>
              <a:t>Hình</a:t>
            </a:r>
            <a:r>
              <a:rPr b="1" i="1">
                <a:latin typeface="Times New Roman" panose="02020603050405020304" pitchFamily="18" charset="0"/>
              </a:rPr>
              <a:t> 1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24588" name="Text Box 24587"/>
          <p:cNvSpPr txBox="1"/>
          <p:nvPr/>
        </p:nvSpPr>
        <p:spPr>
          <a:xfrm>
            <a:off x="6019800" y="5715000"/>
            <a:ext cx="12223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latin typeface="Times New Roman" panose="02020603050405020304" pitchFamily="18" charset="0"/>
              </a:rPr>
              <a:t>Hình</a:t>
            </a:r>
            <a:r>
              <a:rPr b="1" i="1">
                <a:latin typeface="Times New Roman" panose="02020603050405020304" pitchFamily="18" charset="0"/>
              </a:rPr>
              <a:t> 2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6" grpId="0"/>
      <p:bldP spid="24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7" name="Picture 25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752600"/>
            <a:ext cx="4038600" cy="354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256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752600"/>
            <a:ext cx="4114800" cy="3544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Text Box 25608"/>
          <p:cNvSpPr txBox="1"/>
          <p:nvPr/>
        </p:nvSpPr>
        <p:spPr>
          <a:xfrm>
            <a:off x="1447800" y="1143000"/>
            <a:ext cx="1400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Sinh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vật</a:t>
            </a:r>
            <a:endParaRPr b="1" i="1" u="sng">
              <a:latin typeface="Times New Roman" panose="02020603050405020304" pitchFamily="18" charset="0"/>
            </a:endParaRPr>
          </a:p>
        </p:txBody>
      </p:sp>
      <p:sp>
        <p:nvSpPr>
          <p:cNvPr id="25610" name="Text Box 25609"/>
          <p:cNvSpPr txBox="1"/>
          <p:nvPr/>
        </p:nvSpPr>
        <p:spPr>
          <a:xfrm>
            <a:off x="914400" y="5562600"/>
            <a:ext cx="7543800" cy="9556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b="1" i="1">
                <a:latin typeface="Times New Roman" panose="02020603050405020304" pitchFamily="18" charset="0"/>
              </a:rPr>
              <a:t>        </a:t>
            </a:r>
            <a:r>
              <a:rPr b="1" i="1" dirty="0" err="1">
                <a:latin typeface="Times New Roman" panose="02020603050405020304" pitchFamily="18" charset="0"/>
              </a:rPr>
              <a:t>Sinh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vật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ảnh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hưởng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đến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sự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hình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thành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31" name="Picture 266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600200"/>
            <a:ext cx="3886200" cy="4002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266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00200"/>
            <a:ext cx="3886200" cy="400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Text Box 26633"/>
          <p:cNvSpPr txBox="1"/>
          <p:nvPr/>
        </p:nvSpPr>
        <p:spPr>
          <a:xfrm>
            <a:off x="1508125" y="5705475"/>
            <a:ext cx="15494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latin typeface="Times New Roman" panose="02020603050405020304" pitchFamily="18" charset="0"/>
              </a:rPr>
              <a:t>Nhiệt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đới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26635" name="Text Box 26634"/>
          <p:cNvSpPr txBox="1"/>
          <p:nvPr/>
        </p:nvSpPr>
        <p:spPr>
          <a:xfrm>
            <a:off x="5943600" y="5715000"/>
            <a:ext cx="11953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latin typeface="Times New Roman" panose="02020603050405020304" pitchFamily="18" charset="0"/>
              </a:rPr>
              <a:t>Ôn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đới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26636" name="Text Box 26635"/>
          <p:cNvSpPr txBox="1"/>
          <p:nvPr/>
        </p:nvSpPr>
        <p:spPr>
          <a:xfrm>
            <a:off x="838200" y="228600"/>
            <a:ext cx="7772400" cy="95567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b="1" i="1">
                <a:latin typeface="Times New Roman" panose="02020603050405020304" pitchFamily="18" charset="0"/>
              </a:rPr>
              <a:t>        </a:t>
            </a:r>
            <a:r>
              <a:rPr b="1" i="1" dirty="0" err="1">
                <a:latin typeface="Times New Roman" panose="02020603050405020304" pitchFamily="18" charset="0"/>
              </a:rPr>
              <a:t>Khí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hậu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ảnh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hưởng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đến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sự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hình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thành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5" grpId="0"/>
      <p:bldP spid="266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5" name="Picture 40964" descr="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76400"/>
            <a:ext cx="7812088" cy="430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Text Box 40965"/>
          <p:cNvSpPr txBox="1"/>
          <p:nvPr/>
        </p:nvSpPr>
        <p:spPr>
          <a:xfrm>
            <a:off x="685800" y="6019800"/>
            <a:ext cx="7561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307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</a:t>
            </a:r>
            <a:r>
              <a:rPr sz="2400" b="1">
                <a:solidFill>
                  <a:srgbClr val="0307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ÁC ĐỘNG CỦA KHÍ HẬU</a:t>
            </a:r>
            <a:r>
              <a:rPr b="1">
                <a:solidFill>
                  <a:srgbClr val="03071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b="1">
              <a:solidFill>
                <a:srgbClr val="03071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72" name="Text Box 40971"/>
          <p:cNvSpPr txBox="1"/>
          <p:nvPr/>
        </p:nvSpPr>
        <p:spPr>
          <a:xfrm>
            <a:off x="1447800" y="1143000"/>
            <a:ext cx="13811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Khí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hậu</a:t>
            </a:r>
            <a:endParaRPr b="1" i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9" name="Text Box 33798"/>
          <p:cNvSpPr txBox="1"/>
          <p:nvPr/>
        </p:nvSpPr>
        <p:spPr>
          <a:xfrm>
            <a:off x="1447800" y="1143000"/>
            <a:ext cx="15001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Địa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hình</a:t>
            </a:r>
            <a:endParaRPr b="1" i="1" u="sng">
              <a:latin typeface="Times New Roman" panose="02020603050405020304" pitchFamily="18" charset="0"/>
            </a:endParaRPr>
          </a:p>
        </p:txBody>
      </p:sp>
      <p:pic>
        <p:nvPicPr>
          <p:cNvPr id="33800" name="Picture 337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8800"/>
            <a:ext cx="4267200" cy="3948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1" name="Text Box 33800"/>
          <p:cNvSpPr txBox="1"/>
          <p:nvPr/>
        </p:nvSpPr>
        <p:spPr>
          <a:xfrm>
            <a:off x="3429000" y="5334000"/>
            <a:ext cx="6381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latin typeface="Times New Roman" panose="02020603050405020304" pitchFamily="18" charset="0"/>
              </a:rPr>
              <a:t>đất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33802" name="Picture 33801" descr="scan0016"/>
          <p:cNvPicPr>
            <a:picLocks noChangeAspect="1"/>
          </p:cNvPicPr>
          <p:nvPr/>
        </p:nvPicPr>
        <p:blipFill>
          <a:blip r:embed="rId2">
            <a:lum bright="-12000"/>
          </a:blip>
          <a:srcRect t="1695" r="6580"/>
          <a:stretch>
            <a:fillRect/>
          </a:stretch>
        </p:blipFill>
        <p:spPr>
          <a:xfrm>
            <a:off x="4495800" y="1828800"/>
            <a:ext cx="4648200" cy="405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71" name="Picture 36870" descr="dathinhthanh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588" y="1660525"/>
            <a:ext cx="8339137" cy="413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3" name="Text Box 36872"/>
          <p:cNvSpPr txBox="1"/>
          <p:nvPr/>
        </p:nvSpPr>
        <p:spPr>
          <a:xfrm>
            <a:off x="762000" y="1066800"/>
            <a:ext cx="16303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 dirty="0" err="1">
                <a:latin typeface="Times New Roman" panose="02020603050405020304" pitchFamily="18" charset="0"/>
              </a:rPr>
              <a:t>Thời</a:t>
            </a:r>
            <a:r>
              <a:rPr b="1" i="1" u="sng">
                <a:latin typeface="Times New Roman" panose="02020603050405020304" pitchFamily="18" charset="0"/>
              </a:rPr>
              <a:t> </a:t>
            </a:r>
            <a:r>
              <a:rPr b="1" i="1" u="sng" dirty="0" err="1">
                <a:latin typeface="Times New Roman" panose="02020603050405020304" pitchFamily="18" charset="0"/>
              </a:rPr>
              <a:t>gian</a:t>
            </a:r>
            <a:endParaRPr b="1" i="1" u="sng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6" name="Picture 7175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1473200"/>
            <a:ext cx="4419600" cy="24892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7177" name="Picture 7176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127500"/>
            <a:ext cx="4419600" cy="27305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7178" name="Text Box 7177"/>
          <p:cNvSpPr txBox="1"/>
          <p:nvPr/>
        </p:nvSpPr>
        <p:spPr>
          <a:xfrm>
            <a:off x="381000" y="609600"/>
            <a:ext cx="42687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sát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hình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ảnh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sau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9" name="Picture 7178" descr="phau dien d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038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7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38600"/>
            <a:ext cx="4038600" cy="275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Text Box 7180"/>
          <p:cNvSpPr txBox="1"/>
          <p:nvPr/>
        </p:nvSpPr>
        <p:spPr>
          <a:xfrm>
            <a:off x="1676400" y="1049020"/>
            <a:ext cx="3833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b="1" i="1"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latin typeface="Times New Roman" panose="02020603050405020304" pitchFamily="18" charset="0"/>
              </a:rPr>
              <a:t>Lớp</a:t>
            </a:r>
            <a:r>
              <a:rPr sz="2000" b="1" i="1"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latin typeface="Times New Roman" panose="02020603050405020304" pitchFamily="18" charset="0"/>
              </a:rPr>
              <a:t>đất</a:t>
            </a:r>
            <a:r>
              <a:rPr sz="2000" b="1" i="1">
                <a:latin typeface="Times New Roman" panose="02020603050405020304" pitchFamily="18" charset="0"/>
              </a:rPr>
              <a:t> (hay </a:t>
            </a:r>
            <a:r>
              <a:rPr sz="2000" b="1" i="1" dirty="0" err="1">
                <a:latin typeface="Times New Roman" panose="02020603050405020304" pitchFamily="18" charset="0"/>
              </a:rPr>
              <a:t>thổ</a:t>
            </a:r>
            <a:r>
              <a:rPr sz="2000" b="1" i="1"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latin typeface="Times New Roman" panose="02020603050405020304" pitchFamily="18" charset="0"/>
              </a:rPr>
              <a:t>nhưỡng)là</a:t>
            </a:r>
            <a:r>
              <a:rPr sz="2000" b="1" i="1">
                <a:latin typeface="Times New Roman" panose="02020603050405020304" pitchFamily="18" charset="0"/>
              </a:rPr>
              <a:t> </a:t>
            </a:r>
            <a:r>
              <a:rPr sz="2000" b="1" i="1" dirty="0" err="1">
                <a:latin typeface="Times New Roman" panose="02020603050405020304" pitchFamily="18" charset="0"/>
              </a:rPr>
              <a:t>gì</a:t>
            </a:r>
            <a:r>
              <a:rPr sz="2000" b="1" i="1" dirty="0">
                <a:latin typeface="Times New Roman" panose="02020603050405020304" pitchFamily="18" charset="0"/>
              </a:rPr>
              <a:t>?</a:t>
            </a:r>
            <a:endParaRPr sz="2000" b="1" i="1"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4800" y="152400"/>
            <a:ext cx="682942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1.LỚP ĐẤT TRÊN BỀ MẶT CÁC LỤC ĐỊA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7181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3" name="Text Box 34822"/>
          <p:cNvSpPr txBox="1"/>
          <p:nvPr/>
        </p:nvSpPr>
        <p:spPr>
          <a:xfrm>
            <a:off x="1447800" y="1143000"/>
            <a:ext cx="17637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>
                <a:latin typeface="Times New Roman" panose="02020603050405020304" pitchFamily="18" charset="0"/>
              </a:rPr>
              <a:t>Con </a:t>
            </a:r>
            <a:r>
              <a:rPr b="1" i="1" u="sng" dirty="0" err="1">
                <a:latin typeface="Times New Roman" panose="02020603050405020304" pitchFamily="18" charset="0"/>
              </a:rPr>
              <a:t>người</a:t>
            </a:r>
            <a:endParaRPr b="1" i="1" u="sng">
              <a:latin typeface="Times New Roman" panose="02020603050405020304" pitchFamily="18" charset="0"/>
            </a:endParaRPr>
          </a:p>
        </p:txBody>
      </p:sp>
      <p:pic>
        <p:nvPicPr>
          <p:cNvPr id="34826" name="Picture 34825" descr="ph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57400"/>
            <a:ext cx="38100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7" name="Picture 34826" descr="bonphan NP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57400"/>
            <a:ext cx="4800600" cy="362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11" name="Text Box 47110"/>
          <p:cNvSpPr txBox="1"/>
          <p:nvPr/>
        </p:nvSpPr>
        <p:spPr>
          <a:xfrm>
            <a:off x="1524000" y="990600"/>
            <a:ext cx="17637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 u="sng">
                <a:latin typeface="Times New Roman" panose="02020603050405020304" pitchFamily="18" charset="0"/>
              </a:rPr>
              <a:t>Con </a:t>
            </a:r>
            <a:r>
              <a:rPr b="1" i="1" u="sng" dirty="0" err="1">
                <a:latin typeface="Times New Roman" panose="02020603050405020304" pitchFamily="18" charset="0"/>
              </a:rPr>
              <a:t>người</a:t>
            </a:r>
            <a:endParaRPr b="1" i="1" u="sng">
              <a:latin typeface="Times New Roman" panose="02020603050405020304" pitchFamily="18" charset="0"/>
            </a:endParaRPr>
          </a:p>
        </p:txBody>
      </p:sp>
      <p:pic>
        <p:nvPicPr>
          <p:cNvPr id="47115" name="Picture 47114" descr="12645789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1600200"/>
            <a:ext cx="3733800" cy="421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6" name="Picture 47115" descr="Chat pha 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487680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90" name="Explosion 1 41989"/>
          <p:cNvSpPr/>
          <p:nvPr/>
        </p:nvSpPr>
        <p:spPr>
          <a:xfrm>
            <a:off x="1752600" y="506413"/>
            <a:ext cx="5867400" cy="1312862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pPr algn="ctr"/>
            <a:r>
              <a:rPr b="1">
                <a:latin typeface="Times New Roman" panose="02020603050405020304" pitchFamily="18" charset="0"/>
              </a:rPr>
              <a:t>DẶN DÒ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41991" name="Text Box 41990"/>
          <p:cNvSpPr txBox="1"/>
          <p:nvPr/>
        </p:nvSpPr>
        <p:spPr>
          <a:xfrm>
            <a:off x="1600200" y="2438400"/>
            <a:ext cx="5953125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har char="-"/>
            </a:pP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SGK/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80.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27.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7" name="Picture 10246" descr="Mau d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914400"/>
            <a:ext cx="36576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Text Box 10247"/>
          <p:cNvSpPr txBox="1"/>
          <p:nvPr/>
        </p:nvSpPr>
        <p:spPr>
          <a:xfrm>
            <a:off x="4343400" y="838200"/>
            <a:ext cx="4495800" cy="222726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b="1" i="1">
                <a:latin typeface="Times New Roman" panose="02020603050405020304" pitchFamily="18" charset="0"/>
              </a:rPr>
              <a:t>        </a:t>
            </a:r>
            <a:r>
              <a:rPr b="1" i="1" dirty="0" err="1">
                <a:latin typeface="Times New Roman" panose="02020603050405020304" pitchFamily="18" charset="0"/>
              </a:rPr>
              <a:t>Quan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sát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mẫu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, </a:t>
            </a:r>
            <a:r>
              <a:rPr b="1" i="1" dirty="0" err="1">
                <a:latin typeface="Times New Roman" panose="02020603050405020304" pitchFamily="18" charset="0"/>
              </a:rPr>
              <a:t>cho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biết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lớp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có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mấy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? </a:t>
            </a:r>
            <a:r>
              <a:rPr b="1" i="1" dirty="0" err="1">
                <a:latin typeface="Times New Roman" panose="02020603050405020304" pitchFamily="18" charset="0"/>
              </a:rPr>
              <a:t>Nhận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xét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về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màu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sắc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độ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dày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của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các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khác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nhau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như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thế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7" name="Picture 10246" descr="Mau d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914400"/>
            <a:ext cx="36576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Rectangles 10248"/>
          <p:cNvSpPr/>
          <p:nvPr/>
        </p:nvSpPr>
        <p:spPr>
          <a:xfrm>
            <a:off x="4038600" y="685800"/>
            <a:ext cx="4876800" cy="521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i="1">
                <a:solidFill>
                  <a:srgbClr val="CC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b="1" i="1" dirty="0" err="1">
                <a:latin typeface="Times New Roman" panose="02020603050405020304" pitchFamily="18" charset="0"/>
              </a:rPr>
              <a:t>ẫu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gồm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có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nhiều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khác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nhau</a:t>
            </a:r>
            <a:r>
              <a:rPr b="1" i="1">
                <a:latin typeface="Times New Roman" panose="02020603050405020304" pitchFamily="18" charset="0"/>
              </a:rPr>
              <a:t>:</a:t>
            </a:r>
            <a:endParaRPr b="1" i="1"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b="1" i="1" dirty="0" err="1">
                <a:latin typeface="Times New Roman" panose="02020603050405020304" pitchFamily="18" charset="0"/>
              </a:rPr>
              <a:t>Trên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cùng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chứa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mùn</a:t>
            </a:r>
            <a:r>
              <a:rPr b="1" i="1">
                <a:solidFill>
                  <a:srgbClr val="CC0000"/>
                </a:solidFill>
                <a:latin typeface="Times New Roman" panose="02020603050405020304" pitchFamily="18" charset="0"/>
              </a:rPr>
              <a:t>   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mỏng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xám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b="1" i="1" dirty="0" err="1">
                <a:latin typeface="Times New Roman" panose="02020603050405020304" pitchFamily="18" charset="0"/>
              </a:rPr>
              <a:t>Giữa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tích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tụ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sét</a:t>
            </a:r>
            <a:r>
              <a:rPr b="1" i="1">
                <a:latin typeface="Times New Roman" panose="02020603050405020304" pitchFamily="18" charset="0"/>
              </a:rPr>
              <a:t>, </a:t>
            </a:r>
            <a:r>
              <a:rPr b="1" i="1" dirty="0" err="1">
                <a:latin typeface="Times New Roman" panose="02020603050405020304" pitchFamily="18" charset="0"/>
              </a:rPr>
              <a:t>sỏi</a:t>
            </a:r>
            <a:r>
              <a:rPr b="1" i="1">
                <a:latin typeface="Times New Roman" panose="02020603050405020304" pitchFamily="18" charset="0"/>
              </a:rPr>
              <a:t>...</a:t>
            </a:r>
            <a:r>
              <a:rPr b="1" i="1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dày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đỏ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b="1" i="1">
                <a:latin typeface="Times New Roman" panose="02020603050405020304" pitchFamily="18" charset="0"/>
              </a:rPr>
              <a:t>- </a:t>
            </a:r>
            <a:r>
              <a:rPr b="1" i="1" dirty="0" err="1">
                <a:latin typeface="Times New Roman" panose="02020603050405020304" pitchFamily="18" charset="0"/>
              </a:rPr>
              <a:t>Dưới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cùng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đá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mẹ</a:t>
            </a:r>
            <a:r>
              <a:rPr b="1" i="1">
                <a:solidFill>
                  <a:srgbClr val="CC0000"/>
                </a:solidFill>
                <a:latin typeface="Times New Roman" panose="02020603050405020304" pitchFamily="18" charset="0"/>
              </a:rPr>
              <a:t>        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xuống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sâu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tuỳ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71" name="Picture 11270" descr="Mau d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914400"/>
            <a:ext cx="36576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Text Box 11271"/>
          <p:cNvSpPr txBox="1"/>
          <p:nvPr/>
        </p:nvSpPr>
        <p:spPr>
          <a:xfrm>
            <a:off x="4572000" y="1600200"/>
            <a:ext cx="3962400" cy="18002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b="1" i="1">
                <a:latin typeface="Times New Roman" panose="02020603050405020304" pitchFamily="18" charset="0"/>
              </a:rPr>
              <a:t>        </a:t>
            </a:r>
            <a:r>
              <a:rPr b="1" i="1" dirty="0" err="1">
                <a:latin typeface="Times New Roman" panose="02020603050405020304" pitchFamily="18" charset="0"/>
              </a:rPr>
              <a:t>Tầng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nào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có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giá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trị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lớn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nhất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đối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với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sự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sinh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trưởng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và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phát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triển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của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thực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vật</a:t>
            </a:r>
            <a:r>
              <a:rPr b="1" i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11273" name="Text Box 11272"/>
          <p:cNvSpPr txBox="1"/>
          <p:nvPr/>
        </p:nvSpPr>
        <p:spPr>
          <a:xfrm>
            <a:off x="4495800" y="3886200"/>
            <a:ext cx="4267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Tầng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chứa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mùn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cấp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dinh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b="1" i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2" name="Rectangles 58371"/>
          <p:cNvSpPr/>
          <p:nvPr/>
        </p:nvSpPr>
        <p:spPr>
          <a:xfrm>
            <a:off x="304800" y="838200"/>
            <a:ext cx="1981200" cy="685800"/>
          </a:xfrm>
          <a:prstGeom prst="rect">
            <a:avLst/>
          </a:prstGeom>
          <a:noFill/>
          <a:ln w="38100" cap="flat" cmpd="dbl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2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sz="2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2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endParaRPr sz="2200" b="1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74" name="Rectangles 58373"/>
          <p:cNvSpPr/>
          <p:nvPr/>
        </p:nvSpPr>
        <p:spPr>
          <a:xfrm>
            <a:off x="57150" y="2667000"/>
            <a:ext cx="914400" cy="3048000"/>
          </a:xfrm>
          <a:prstGeom prst="rect">
            <a:avLst/>
          </a:prstGeom>
          <a:noFill/>
          <a:ln w="2857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75" name="Rectangles 58374"/>
          <p:cNvSpPr/>
          <p:nvPr/>
        </p:nvSpPr>
        <p:spPr>
          <a:xfrm>
            <a:off x="1066800" y="2667000"/>
            <a:ext cx="838200" cy="3048000"/>
          </a:xfrm>
          <a:prstGeom prst="rect">
            <a:avLst/>
          </a:prstGeom>
          <a:noFill/>
          <a:ln w="2857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76" name="Rectangles 58375"/>
          <p:cNvSpPr/>
          <p:nvPr/>
        </p:nvSpPr>
        <p:spPr>
          <a:xfrm>
            <a:off x="1981200" y="2667000"/>
            <a:ext cx="838200" cy="3048000"/>
          </a:xfrm>
          <a:prstGeom prst="rect">
            <a:avLst/>
          </a:prstGeom>
          <a:noFill/>
          <a:ln w="2857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8377" name="Straight Connector 58376"/>
          <p:cNvSpPr/>
          <p:nvPr/>
        </p:nvSpPr>
        <p:spPr>
          <a:xfrm flipH="1">
            <a:off x="457200" y="1524000"/>
            <a:ext cx="8382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8" name="Straight Connector 58377"/>
          <p:cNvSpPr/>
          <p:nvPr/>
        </p:nvSpPr>
        <p:spPr>
          <a:xfrm>
            <a:off x="1295400" y="1524000"/>
            <a:ext cx="2286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9" name="Straight Connector 58378"/>
          <p:cNvSpPr/>
          <p:nvPr/>
        </p:nvSpPr>
        <p:spPr>
          <a:xfrm>
            <a:off x="1295400" y="1524000"/>
            <a:ext cx="1066800" cy="1143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58380" name="Picture 58379" descr="bui-tren-sao-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1314450"/>
            <a:ext cx="5867400" cy="440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1" name="Rectangles 58380"/>
          <p:cNvSpPr/>
          <p:nvPr/>
        </p:nvSpPr>
        <p:spPr>
          <a:xfrm>
            <a:off x="3429000" y="5638800"/>
            <a:ext cx="5257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2.1.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4800" y="152400"/>
            <a:ext cx="86391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b="1" i="1">
                <a:solidFill>
                  <a:srgbClr val="FF3300"/>
                </a:solidFill>
                <a:latin typeface="Times New Roman" panose="02020603050405020304" pitchFamily="18" charset="0"/>
              </a:rPr>
              <a:t>2.THÀNH PHẦN VÀ ĐẶC ĐIỂM CỦA THỔ NHƯỠNG</a:t>
            </a:r>
            <a:r>
              <a:rPr b="1" i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endParaRPr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Rectangles 59395"/>
          <p:cNvSpPr/>
          <p:nvPr/>
        </p:nvSpPr>
        <p:spPr>
          <a:xfrm>
            <a:off x="304800" y="1676400"/>
            <a:ext cx="2438400" cy="685800"/>
          </a:xfrm>
          <a:prstGeom prst="rect">
            <a:avLst/>
          </a:prstGeom>
          <a:noFill/>
          <a:ln w="38100" cap="flat" cmpd="dbl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2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sz="22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sz="22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sz="2200" b="1">
              <a:solidFill>
                <a:srgbClr val="0033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8" name="Rectangles 59397"/>
          <p:cNvSpPr/>
          <p:nvPr/>
        </p:nvSpPr>
        <p:spPr>
          <a:xfrm>
            <a:off x="2133600" y="2667000"/>
            <a:ext cx="838200" cy="304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9" name="Rectangles 59398"/>
          <p:cNvSpPr/>
          <p:nvPr/>
        </p:nvSpPr>
        <p:spPr>
          <a:xfrm>
            <a:off x="76200" y="2667000"/>
            <a:ext cx="914400" cy="304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0" name="Rectangles 59399"/>
          <p:cNvSpPr/>
          <p:nvPr/>
        </p:nvSpPr>
        <p:spPr>
          <a:xfrm>
            <a:off x="1143000" y="2667000"/>
            <a:ext cx="838200" cy="304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1" name="Straight Connector 59400"/>
          <p:cNvSpPr/>
          <p:nvPr/>
        </p:nvSpPr>
        <p:spPr>
          <a:xfrm flipH="1">
            <a:off x="685800" y="2362200"/>
            <a:ext cx="838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2" name="Straight Connector 59401"/>
          <p:cNvSpPr/>
          <p:nvPr/>
        </p:nvSpPr>
        <p:spPr>
          <a:xfrm>
            <a:off x="1524000" y="2362200"/>
            <a:ext cx="838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3" name="Straight Connector 59402"/>
          <p:cNvSpPr/>
          <p:nvPr/>
        </p:nvSpPr>
        <p:spPr>
          <a:xfrm>
            <a:off x="1524000" y="23622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9404" name="Group 59403"/>
          <p:cNvGrpSpPr/>
          <p:nvPr/>
        </p:nvGrpSpPr>
        <p:grpSpPr>
          <a:xfrm>
            <a:off x="3048000" y="533400"/>
            <a:ext cx="5943600" cy="5334000"/>
            <a:chOff x="2112" y="192"/>
            <a:chExt cx="2928" cy="2304"/>
          </a:xfrm>
        </p:grpSpPr>
        <p:pic>
          <p:nvPicPr>
            <p:cNvPr id="59405" name="Picture 59404" descr="soil_profile"/>
            <p:cNvPicPr>
              <a:picLocks noChangeAspect="1"/>
            </p:cNvPicPr>
            <p:nvPr/>
          </p:nvPicPr>
          <p:blipFill>
            <a:blip r:embed="rId1"/>
            <a:srcRect t="4918"/>
            <a:stretch>
              <a:fillRect/>
            </a:stretch>
          </p:blipFill>
          <p:spPr>
            <a:xfrm>
              <a:off x="2112" y="192"/>
              <a:ext cx="1679" cy="23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9406" name="Right Brace 59405"/>
            <p:cNvSpPr/>
            <p:nvPr/>
          </p:nvSpPr>
          <p:spPr>
            <a:xfrm>
              <a:off x="3710" y="303"/>
              <a:ext cx="139" cy="372"/>
            </a:xfrm>
            <a:prstGeom prst="rightBrace">
              <a:avLst>
                <a:gd name="adj1" fmla="val 22302"/>
                <a:gd name="adj2" fmla="val 50000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9407" name="Rectangular Callout 59406"/>
            <p:cNvSpPr/>
            <p:nvPr/>
          </p:nvSpPr>
          <p:spPr>
            <a:xfrm>
              <a:off x="3988" y="229"/>
              <a:ext cx="1052" cy="443"/>
            </a:xfrm>
            <a:prstGeom prst="wedgeRectCallout">
              <a:avLst>
                <a:gd name="adj1" fmla="val -65306"/>
                <a:gd name="adj2" fmla="val 8014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sz="24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sz="2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sz="2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sz="24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endParaRPr sz="2400" b="1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9408" name="Rectangles 59407"/>
          <p:cNvSpPr/>
          <p:nvPr/>
        </p:nvSpPr>
        <p:spPr>
          <a:xfrm>
            <a:off x="2819400" y="5638800"/>
            <a:ext cx="5257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2.2.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sz="20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9409" name="Picture 59408" descr="m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7400"/>
            <a:ext cx="2819400" cy="3611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3" name="Picture 48132" descr="scan0018"/>
          <p:cNvPicPr>
            <a:picLocks noChangeAspect="1"/>
          </p:cNvPicPr>
          <p:nvPr/>
        </p:nvPicPr>
        <p:blipFill>
          <a:blip r:embed="rId1">
            <a:lum bright="-12000"/>
          </a:blip>
          <a:srcRect l="3656" t="5338" r="51419" b="24142"/>
          <a:stretch>
            <a:fillRect/>
          </a:stretch>
        </p:blipFill>
        <p:spPr>
          <a:xfrm>
            <a:off x="1066800" y="685800"/>
            <a:ext cx="4656138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9" name="Text Box 48138"/>
          <p:cNvSpPr txBox="1"/>
          <p:nvPr/>
        </p:nvSpPr>
        <p:spPr>
          <a:xfrm>
            <a:off x="5867400" y="1981200"/>
            <a:ext cx="3276600" cy="18002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khoáng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b="1" i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9" name="Picture 16398" descr="doi tr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0238"/>
            <a:ext cx="4343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Picture 16397" descr="rung nhiet d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900238"/>
            <a:ext cx="4686300" cy="357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Text Box 16391"/>
          <p:cNvSpPr txBox="1"/>
          <p:nvPr/>
        </p:nvSpPr>
        <p:spPr>
          <a:xfrm>
            <a:off x="514350" y="1371600"/>
            <a:ext cx="63119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b="1" i="1">
                <a:latin typeface="Times New Roman" panose="02020603050405020304" pitchFamily="18" charset="0"/>
              </a:rPr>
              <a:t>- </a:t>
            </a:r>
            <a:r>
              <a:rPr b="1" i="1" dirty="0" err="1">
                <a:latin typeface="Times New Roman" panose="02020603050405020304" pitchFamily="18" charset="0"/>
              </a:rPr>
              <a:t>Độ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phì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là</a:t>
            </a:r>
            <a:r>
              <a:rPr b="1" i="1">
                <a:latin typeface="Times New Roman" panose="02020603050405020304" pitchFamily="18" charset="0"/>
              </a:rPr>
              <a:t> 1 </a:t>
            </a:r>
            <a:r>
              <a:rPr b="1" i="1" dirty="0" err="1">
                <a:latin typeface="Times New Roman" panose="02020603050405020304" pitchFamily="18" charset="0"/>
              </a:rPr>
              <a:t>tính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chất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quan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trọng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của</a:t>
            </a:r>
            <a:r>
              <a:rPr b="1" i="1">
                <a:latin typeface="Times New Roman" panose="02020603050405020304" pitchFamily="18" charset="0"/>
              </a:rPr>
              <a:t> </a:t>
            </a:r>
            <a:r>
              <a:rPr b="1" i="1" dirty="0" err="1">
                <a:latin typeface="Times New Roman" panose="02020603050405020304" pitchFamily="18" charset="0"/>
              </a:rPr>
              <a:t>đất</a:t>
            </a:r>
            <a:endParaRPr b="1" i="1">
              <a:latin typeface="Times New Roman" panose="02020603050405020304" pitchFamily="18" charset="0"/>
            </a:endParaRPr>
          </a:p>
        </p:txBody>
      </p:sp>
      <p:sp>
        <p:nvSpPr>
          <p:cNvPr id="16396" name="Oval 16395"/>
          <p:cNvSpPr/>
          <p:nvPr/>
        </p:nvSpPr>
        <p:spPr>
          <a:xfrm>
            <a:off x="4533900" y="4672013"/>
            <a:ext cx="474663" cy="70485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pPr algn="ctr"/>
            <a:r>
              <a:rPr b="1">
                <a:latin typeface="Times New Roman" panose="02020603050405020304" pitchFamily="18" charset="0"/>
              </a:rPr>
              <a:t>b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6397" name="Oval 16396"/>
          <p:cNvSpPr/>
          <p:nvPr/>
        </p:nvSpPr>
        <p:spPr>
          <a:xfrm>
            <a:off x="114300" y="4681538"/>
            <a:ext cx="444500" cy="704850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>
            <a:spAutoFit/>
          </a:bodyPr>
          <a:p>
            <a:pPr algn="ctr"/>
            <a:r>
              <a:rPr b="1">
                <a:latin typeface="Times New Roman" panose="02020603050405020304" pitchFamily="18" charset="0"/>
              </a:rPr>
              <a:t>a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16401" name="Rounded Rectangular Callout 16400"/>
          <p:cNvSpPr/>
          <p:nvPr/>
        </p:nvSpPr>
        <p:spPr>
          <a:xfrm>
            <a:off x="0" y="5638800"/>
            <a:ext cx="8849360" cy="1089025"/>
          </a:xfrm>
          <a:prstGeom prst="wedgeRoundRectCallout">
            <a:avLst>
              <a:gd name="adj1" fmla="val -1463"/>
              <a:gd name="adj2" fmla="val 68380"/>
              <a:gd name="adj3" fmla="val 16667"/>
            </a:avLst>
          </a:prstGeom>
          <a:noFill/>
          <a:ln w="9525">
            <a:noFill/>
          </a:ln>
        </p:spPr>
        <p:txBody>
          <a:bodyPr/>
          <a:p>
            <a:pPr>
              <a:buChar char="-"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=&gt;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=&gt;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thuận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xấu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=&gt;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phì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kém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=&gt;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3" name="Text Box 16402"/>
          <p:cNvSpPr txBox="1"/>
          <p:nvPr/>
        </p:nvSpPr>
        <p:spPr>
          <a:xfrm>
            <a:off x="1752600" y="685800"/>
            <a:ext cx="5410200" cy="51911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p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phì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6" grpId="0" animBg="1"/>
      <p:bldP spid="16397" grpId="0" animBg="1"/>
      <p:bldP spid="16401" grpId="0"/>
      <p:bldP spid="1640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1754</Words>
  <Application>WPS Presentation</Application>
  <PresentationFormat>On-screen Show</PresentationFormat>
  <Paragraphs>126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THAI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QUYET</dc:creator>
  <cp:lastModifiedBy>admin</cp:lastModifiedBy>
  <cp:revision>191</cp:revision>
  <dcterms:created xsi:type="dcterms:W3CDTF">2010-04-04T02:05:52Z</dcterms:created>
  <dcterms:modified xsi:type="dcterms:W3CDTF">2021-05-15T14:02:53Z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