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notesMasterIdLst>
    <p:notesMasterId r:id="rId22"/>
  </p:notesMasterIdLst>
  <p:sldIdLst>
    <p:sldId id="294" r:id="rId2"/>
    <p:sldId id="318" r:id="rId3"/>
    <p:sldId id="317" r:id="rId4"/>
    <p:sldId id="269" r:id="rId5"/>
    <p:sldId id="310" r:id="rId6"/>
    <p:sldId id="270" r:id="rId7"/>
    <p:sldId id="271" r:id="rId8"/>
    <p:sldId id="286" r:id="rId9"/>
    <p:sldId id="314" r:id="rId10"/>
    <p:sldId id="312" r:id="rId11"/>
    <p:sldId id="273" r:id="rId12"/>
    <p:sldId id="292" r:id="rId13"/>
    <p:sldId id="274" r:id="rId14"/>
    <p:sldId id="275" r:id="rId15"/>
    <p:sldId id="296" r:id="rId16"/>
    <p:sldId id="277" r:id="rId17"/>
    <p:sldId id="281" r:id="rId18"/>
    <p:sldId id="301" r:id="rId19"/>
    <p:sldId id="306" r:id="rId20"/>
    <p:sldId id="293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24" autoAdjust="0"/>
  </p:normalViewPr>
  <p:slideViewPr>
    <p:cSldViewPr>
      <p:cViewPr varScale="1">
        <p:scale>
          <a:sx n="84" d="100"/>
          <a:sy n="84" d="100"/>
        </p:scale>
        <p:origin x="780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D499-D152-4E35-BA2C-1DB75521191C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2241A-4A3D-4C99-B3FE-133899B5D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96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241A-4A3D-4C99-B3FE-133899B5DB0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241A-4A3D-4C99-B3FE-133899B5DB0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241A-4A3D-4C99-B3FE-133899B5DB0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241A-4A3D-4C99-B3FE-133899B5DB0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241A-4A3D-4C99-B3FE-133899B5DB0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EB80C-457D-4F2F-BF09-50E11EE16202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AE9B-873F-46EA-A0BB-9C12E8D6A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1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53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9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417558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3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3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6F953-BEE8-4C08-BEF0-98C348E3F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54936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7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4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51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59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5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71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24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5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EB80C-457D-4F2F-BF09-50E11EE16202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7AE9B-873F-46EA-A0BB-9C12E8D6AA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E1AC698-9C10-4611-BF31-234AA6DE1A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0"/>
            <a:ext cx="9130748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57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jpeg"/><Relationship Id="rId12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12" Type="http://schemas.openxmlformats.org/officeDocument/2006/relationships/image" Target="../media/image8.jpe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9.jpeg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219200" y="15110"/>
            <a:ext cx="6858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lnSpc>
                <a:spcPct val="150000"/>
              </a:lnSpc>
            </a:pP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52400" y="1276350"/>
            <a:ext cx="8763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HÓA HỌC 9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600200" y="3409950"/>
            <a:ext cx="6858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303D7A-FB5A-4709-B9F7-28B31A685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87668"/>
      </p:ext>
    </p:extLst>
  </p:cSld>
  <p:clrMapOvr>
    <a:masterClrMapping/>
  </p:clrMapOvr>
  <p:transition spd="slow" advTm="4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228600" y="62865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bg1"/>
              </a:solidFill>
              <a:latin typeface=".VnSouthern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05941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42875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18097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29000" y="2343150"/>
            <a:ext cx="18288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29200" y="3181350"/>
            <a:ext cx="3657600" cy="167640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HIĐROCACBON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O, N,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7200" y="3181350"/>
            <a:ext cx="3276600" cy="167640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HIĐROCACBON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C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.....</a:t>
            </a:r>
          </a:p>
          <a:p>
            <a:pPr algn="ctr"/>
            <a:endParaRPr lang="en-US" b="1" baseline="-25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>
            <a:stCxn id="8" idx="2"/>
          </p:cNvCxnSpPr>
          <p:nvPr/>
        </p:nvCxnSpPr>
        <p:spPr>
          <a:xfrm rot="5400000">
            <a:off x="3886200" y="2724150"/>
            <a:ext cx="228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</p:cNvCxnSpPr>
          <p:nvPr/>
        </p:nvCxnSpPr>
        <p:spPr>
          <a:xfrm rot="16200000" flipH="1">
            <a:off x="4572000" y="2724150"/>
            <a:ext cx="228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57200" y="209550"/>
            <a:ext cx="8534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D17E3B-770F-4D17-86D9-69B8786AFD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60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92"/>
    </mc:Choice>
    <mc:Fallback>
      <p:transition spd="slow" advTm="1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228600" y="62865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bg1"/>
              </a:solidFill>
              <a:latin typeface=".VnSouthern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05941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42875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18097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57200" y="209550"/>
            <a:ext cx="8534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2470487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E74284F-CB66-472E-8478-9BF9B46D40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1"/>
    </mc:Choice>
    <mc:Fallback>
      <p:transition spd="slow" advTm="13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228600" y="62865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bg1"/>
              </a:solidFill>
              <a:latin typeface=".VnSouthern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05941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42875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1809750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CO, CO</a:t>
            </a:r>
            <a:r>
              <a:rPr lang="en-US" i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2,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i="1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i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cacbonat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,...)</a:t>
            </a:r>
          </a:p>
          <a:p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2172494" y="2686050"/>
            <a:ext cx="4342606" cy="79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" y="287655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356235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Hiđrocacbon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394335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hiđrocacbon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C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O, N,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457200" y="209550"/>
            <a:ext cx="8534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Group 9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4481750"/>
              </p:ext>
            </p:extLst>
          </p:nvPr>
        </p:nvGraphicFramePr>
        <p:xfrm>
          <a:off x="4419600" y="1581150"/>
          <a:ext cx="4495800" cy="307848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830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5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 CHẤT HỮU CƠ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LOẠI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2" marR="914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  <a:r>
                        <a:rPr lang="en-US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  <a:r>
                        <a:rPr lang="en-US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r>
                        <a:rPr lang="en-US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CCl</a:t>
                      </a:r>
                      <a:r>
                        <a:rPr lang="en-US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4343400" y="644664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u="sng" dirty="0" err="1">
                <a:solidFill>
                  <a:srgbClr val="FFFF00"/>
                </a:solidFill>
                <a:latin typeface="Times New Roman" pitchFamily="18" charset="0"/>
              </a:rPr>
              <a:t>Bài</a:t>
            </a:r>
            <a:r>
              <a:rPr lang="en-US" sz="2000" b="1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Times New Roman" pitchFamily="18" charset="0"/>
              </a:rPr>
              <a:t>tập</a:t>
            </a:r>
            <a:r>
              <a:rPr lang="en-US" sz="2000" b="1" u="sng" dirty="0">
                <a:solidFill>
                  <a:srgbClr val="FFFF00"/>
                </a:solidFill>
                <a:latin typeface="Times New Roman" pitchFamily="18" charset="0"/>
              </a:rPr>
              <a:t> 2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</a:rPr>
              <a:t>Hãy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</a:rPr>
              <a:t>phân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</a:rPr>
              <a:t>loại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</a:rPr>
              <a:t>trong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</a:rPr>
              <a:t>tập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</a:rPr>
              <a:t> 1?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9" name="Text Box 61"/>
          <p:cNvSpPr txBox="1">
            <a:spLocks noChangeArrowheads="1"/>
          </p:cNvSpPr>
          <p:nvPr/>
        </p:nvSpPr>
        <p:spPr bwMode="auto">
          <a:xfrm>
            <a:off x="6400800" y="2343150"/>
            <a:ext cx="2225675" cy="369332"/>
          </a:xfrm>
          <a:prstGeom prst="rect">
            <a:avLst/>
          </a:prstGeom>
          <a:noFill/>
          <a:ln w="28575" algn="ctr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B8"/>
                </a:solidFill>
                <a:latin typeface="Times New Roman" pitchFamily="18" charset="0"/>
              </a:rPr>
              <a:t>HIĐROCACBON</a:t>
            </a:r>
            <a:endParaRPr lang="en-US" b="1" dirty="0">
              <a:solidFill>
                <a:srgbClr val="0000B8"/>
              </a:solidFill>
              <a:latin typeface="Times New Roman" pitchFamily="18" charset="0"/>
            </a:endParaRPr>
          </a:p>
        </p:txBody>
      </p:sp>
      <p:sp>
        <p:nvSpPr>
          <p:cNvPr id="21" name="Text Box 62"/>
          <p:cNvSpPr txBox="1">
            <a:spLocks noChangeArrowheads="1"/>
          </p:cNvSpPr>
          <p:nvPr/>
        </p:nvSpPr>
        <p:spPr bwMode="auto">
          <a:xfrm>
            <a:off x="6400800" y="3562350"/>
            <a:ext cx="2057400" cy="646331"/>
          </a:xfrm>
          <a:prstGeom prst="rect">
            <a:avLst/>
          </a:prstGeom>
          <a:noFill/>
          <a:ln w="28575" algn="ctr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B8"/>
                </a:solidFill>
                <a:latin typeface="Times New Roman" pitchFamily="18" charset="0"/>
              </a:rPr>
              <a:t>DẪN</a:t>
            </a:r>
            <a:r>
              <a:rPr lang="en-US" b="1" dirty="0">
                <a:solidFill>
                  <a:srgbClr val="0000B8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B8"/>
                </a:solidFill>
                <a:latin typeface="Times New Roman" pitchFamily="18" charset="0"/>
              </a:rPr>
              <a:t>XUẤT</a:t>
            </a:r>
            <a:r>
              <a:rPr lang="en-US" b="1" dirty="0">
                <a:solidFill>
                  <a:srgbClr val="0000B8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B8"/>
                </a:solidFill>
                <a:latin typeface="Times New Roman" pitchFamily="18" charset="0"/>
              </a:rPr>
              <a:t>CỦA</a:t>
            </a:r>
            <a:r>
              <a:rPr lang="en-US" b="1" dirty="0">
                <a:solidFill>
                  <a:srgbClr val="0000B8"/>
                </a:solidFill>
                <a:latin typeface="Times New Roman" pitchFamily="18" charset="0"/>
              </a:rPr>
              <a:t> </a:t>
            </a:r>
          </a:p>
          <a:p>
            <a:r>
              <a:rPr lang="en-US" b="1" dirty="0" err="1">
                <a:solidFill>
                  <a:srgbClr val="0000B8"/>
                </a:solidFill>
                <a:latin typeface="Times New Roman" pitchFamily="18" charset="0"/>
              </a:rPr>
              <a:t>HIĐROCACBON</a:t>
            </a:r>
            <a:endParaRPr lang="en-US" b="1" dirty="0">
              <a:solidFill>
                <a:srgbClr val="0000B8"/>
              </a:solidFill>
              <a:latin typeface="Times New Roman" pitchFamily="18" charset="0"/>
            </a:endParaRPr>
          </a:p>
        </p:txBody>
      </p:sp>
      <p:sp>
        <p:nvSpPr>
          <p:cNvPr id="22" name="AutoShape 65"/>
          <p:cNvSpPr>
            <a:spLocks/>
          </p:cNvSpPr>
          <p:nvPr/>
        </p:nvSpPr>
        <p:spPr bwMode="auto">
          <a:xfrm>
            <a:off x="6019800" y="2343150"/>
            <a:ext cx="238125" cy="639763"/>
          </a:xfrm>
          <a:prstGeom prst="rightBrace">
            <a:avLst>
              <a:gd name="adj1" fmla="val 117193"/>
              <a:gd name="adj2" fmla="val 50000"/>
            </a:avLst>
          </a:prstGeom>
          <a:noFill/>
          <a:ln w="28575">
            <a:solidFill>
              <a:srgbClr val="0000B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B8"/>
              </a:solidFill>
            </a:endParaRPr>
          </a:p>
        </p:txBody>
      </p:sp>
      <p:sp>
        <p:nvSpPr>
          <p:cNvPr id="23" name="AutoShape 64"/>
          <p:cNvSpPr>
            <a:spLocks/>
          </p:cNvSpPr>
          <p:nvPr/>
        </p:nvSpPr>
        <p:spPr bwMode="auto">
          <a:xfrm>
            <a:off x="5943600" y="3105150"/>
            <a:ext cx="304800" cy="1371600"/>
          </a:xfrm>
          <a:prstGeom prst="rightBrace">
            <a:avLst>
              <a:gd name="adj1" fmla="val 192135"/>
              <a:gd name="adj2" fmla="val 56495"/>
            </a:avLst>
          </a:prstGeom>
          <a:noFill/>
          <a:ln w="28575">
            <a:solidFill>
              <a:srgbClr val="0000B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B8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1CF927-3617-4500-B17B-4AFD69C1F8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37"/>
    </mc:Choice>
    <mc:Fallback>
      <p:transition spd="slow" advTm="23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228600" y="62865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bg1"/>
              </a:solidFill>
              <a:latin typeface=".VnSouthern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05941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42875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1809750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Hợp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chất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hữu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hợp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chất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của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u="sng" dirty="0" err="1">
                <a:solidFill>
                  <a:srgbClr val="FFFF00"/>
                </a:solidFill>
              </a:rPr>
              <a:t>cacbon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(</a:t>
            </a:r>
            <a:r>
              <a:rPr lang="en-US" i="1" dirty="0" err="1">
                <a:solidFill>
                  <a:schemeClr val="bg1"/>
                </a:solidFill>
              </a:rPr>
              <a:t>trừ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một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số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hợp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chất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như</a:t>
            </a:r>
            <a:r>
              <a:rPr lang="en-US" i="1" dirty="0">
                <a:solidFill>
                  <a:schemeClr val="bg1"/>
                </a:solidFill>
              </a:rPr>
              <a:t> CO, CO</a:t>
            </a:r>
            <a:r>
              <a:rPr lang="en-US" i="1" baseline="-25000" dirty="0">
                <a:solidFill>
                  <a:schemeClr val="bg1"/>
                </a:solidFill>
              </a:rPr>
              <a:t>2,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</a:t>
            </a:r>
            <a:r>
              <a:rPr lang="en-US" i="1" baseline="-25000" dirty="0" err="1">
                <a:solidFill>
                  <a:schemeClr val="bg1"/>
                </a:solidFill>
              </a:rPr>
              <a:t>2</a:t>
            </a:r>
            <a:r>
              <a:rPr lang="en-US" i="1" dirty="0" err="1">
                <a:solidFill>
                  <a:schemeClr val="bg1"/>
                </a:solidFill>
              </a:rPr>
              <a:t>CO</a:t>
            </a:r>
            <a:r>
              <a:rPr lang="en-US" i="1" baseline="-25000" dirty="0" err="1">
                <a:solidFill>
                  <a:schemeClr val="bg1"/>
                </a:solidFill>
              </a:rPr>
              <a:t>3</a:t>
            </a:r>
            <a:r>
              <a:rPr lang="en-US" i="1" baseline="-25000" dirty="0">
                <a:solidFill>
                  <a:schemeClr val="bg1"/>
                </a:solidFill>
              </a:rPr>
              <a:t>, </a:t>
            </a:r>
            <a:r>
              <a:rPr lang="en-US" i="1" dirty="0" err="1">
                <a:solidFill>
                  <a:schemeClr val="bg1"/>
                </a:solidFill>
              </a:rPr>
              <a:t>các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muối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cacbonat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kim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loại</a:t>
            </a:r>
            <a:r>
              <a:rPr lang="en-US" i="1" dirty="0">
                <a:solidFill>
                  <a:schemeClr val="bg1"/>
                </a:solidFill>
              </a:rPr>
              <a:t>,...)</a:t>
            </a:r>
          </a:p>
          <a:p>
            <a:endParaRPr lang="en-US" baseline="-25000" dirty="0"/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2172494" y="2686050"/>
            <a:ext cx="4342606" cy="79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48200" y="971550"/>
            <a:ext cx="4343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hiđrocacbon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CO</a:t>
            </a:r>
            <a:r>
              <a:rPr lang="en-US" sz="20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4648200" y="2038350"/>
            <a:ext cx="381000" cy="3048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280035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348615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Hiđrocacbon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386715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hiđrocacbon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C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O, N,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06310" y="908490"/>
            <a:ext cx="44958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hiđrocacbon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CO</a:t>
            </a:r>
            <a:r>
              <a:rPr lang="en-US" sz="22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NaHCO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2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95800" y="3562350"/>
            <a:ext cx="381000" cy="381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457200" y="209550"/>
            <a:ext cx="8534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0CB6E2-DCCD-4CDB-B739-1CC1708041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81"/>
    </mc:Choice>
    <mc:Fallback>
      <p:transition spd="slow" advTm="27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25" grpId="1"/>
      <p:bldP spid="26" grpId="0" animBg="1"/>
      <p:bldP spid="26" grpId="1" animBg="1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228600" y="62865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bg1"/>
              </a:solidFill>
              <a:latin typeface=".VnSouthern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05941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42875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1809750"/>
            <a:ext cx="403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Hợp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chất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hữu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hợp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chất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của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u="sng" dirty="0" err="1">
                <a:solidFill>
                  <a:srgbClr val="FFFF00"/>
                </a:solidFill>
              </a:rPr>
              <a:t>cacbon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(</a:t>
            </a:r>
            <a:r>
              <a:rPr lang="en-US" i="1" dirty="0" err="1">
                <a:solidFill>
                  <a:schemeClr val="bg1"/>
                </a:solidFill>
              </a:rPr>
              <a:t>trừ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một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số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hợp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chất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như</a:t>
            </a:r>
            <a:r>
              <a:rPr lang="en-US" i="1" dirty="0">
                <a:solidFill>
                  <a:schemeClr val="bg1"/>
                </a:solidFill>
              </a:rPr>
              <a:t> CO, CO</a:t>
            </a:r>
            <a:r>
              <a:rPr lang="en-US" i="1" baseline="-25000" dirty="0">
                <a:solidFill>
                  <a:schemeClr val="bg1"/>
                </a:solidFill>
              </a:rPr>
              <a:t>2,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</a:t>
            </a:r>
            <a:r>
              <a:rPr lang="en-US" i="1" baseline="-25000" dirty="0" err="1">
                <a:solidFill>
                  <a:schemeClr val="bg1"/>
                </a:solidFill>
              </a:rPr>
              <a:t>2</a:t>
            </a:r>
            <a:r>
              <a:rPr lang="en-US" i="1" dirty="0" err="1">
                <a:solidFill>
                  <a:schemeClr val="bg1"/>
                </a:solidFill>
              </a:rPr>
              <a:t>CO</a:t>
            </a:r>
            <a:r>
              <a:rPr lang="en-US" i="1" baseline="-25000" dirty="0" err="1">
                <a:solidFill>
                  <a:schemeClr val="bg1"/>
                </a:solidFill>
              </a:rPr>
              <a:t>3</a:t>
            </a:r>
            <a:r>
              <a:rPr lang="en-US" i="1" baseline="-25000" dirty="0">
                <a:solidFill>
                  <a:schemeClr val="bg1"/>
                </a:solidFill>
              </a:rPr>
              <a:t>, </a:t>
            </a:r>
            <a:r>
              <a:rPr lang="en-US" i="1" dirty="0" err="1">
                <a:solidFill>
                  <a:schemeClr val="bg1"/>
                </a:solidFill>
              </a:rPr>
              <a:t>các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muối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cacbonat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kim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loại</a:t>
            </a:r>
            <a:r>
              <a:rPr lang="en-US" i="1" dirty="0">
                <a:solidFill>
                  <a:schemeClr val="bg1"/>
                </a:solidFill>
              </a:rPr>
              <a:t>,...</a:t>
            </a:r>
          </a:p>
          <a:p>
            <a:endParaRPr lang="en-US" baseline="-25000" dirty="0"/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2324894" y="2761456"/>
            <a:ext cx="4342606" cy="79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" y="264795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333375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Hiđrocacbon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363855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hiđrocacbon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C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O, N,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17" name="Rectangle 31"/>
          <p:cNvSpPr>
            <a:spLocks noChangeArrowheads="1"/>
          </p:cNvSpPr>
          <p:nvPr/>
        </p:nvSpPr>
        <p:spPr bwMode="auto">
          <a:xfrm>
            <a:off x="4495800" y="66675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bg1"/>
              </a:solidFill>
              <a:latin typeface=".VnSouthern" pitchFamily="34" charset="0"/>
            </a:endParaRPr>
          </a:p>
        </p:txBody>
      </p:sp>
      <p:sp>
        <p:nvSpPr>
          <p:cNvPr id="18" name="Rectangle 31"/>
          <p:cNvSpPr>
            <a:spLocks noChangeArrowheads="1"/>
          </p:cNvSpPr>
          <p:nvPr/>
        </p:nvSpPr>
        <p:spPr bwMode="auto">
          <a:xfrm>
            <a:off x="4572000" y="1708487"/>
            <a:ext cx="4495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u="sng" dirty="0">
              <a:solidFill>
                <a:srgbClr val="FFFF00"/>
              </a:solidFill>
              <a:latin typeface=".VnSouthern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457200" y="209550"/>
            <a:ext cx="8534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110293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00ABBD-C757-475B-B205-DCD971B712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46"/>
    </mc:Choice>
    <mc:Fallback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228600" y="62865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bg1"/>
              </a:solidFill>
              <a:latin typeface=".VnSouthern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05941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42875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1809750"/>
            <a:ext cx="403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Hợp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chất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hữu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hợp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chất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của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u="sng" dirty="0" err="1">
                <a:solidFill>
                  <a:srgbClr val="FFFF00"/>
                </a:solidFill>
              </a:rPr>
              <a:t>cacbon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(</a:t>
            </a:r>
            <a:r>
              <a:rPr lang="en-US" i="1" dirty="0" err="1">
                <a:solidFill>
                  <a:schemeClr val="bg1"/>
                </a:solidFill>
              </a:rPr>
              <a:t>trừ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một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số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hợp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chất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như</a:t>
            </a:r>
            <a:r>
              <a:rPr lang="en-US" i="1" dirty="0">
                <a:solidFill>
                  <a:schemeClr val="bg1"/>
                </a:solidFill>
              </a:rPr>
              <a:t> CO, CO</a:t>
            </a:r>
            <a:r>
              <a:rPr lang="en-US" i="1" baseline="-25000" dirty="0">
                <a:solidFill>
                  <a:schemeClr val="bg1"/>
                </a:solidFill>
              </a:rPr>
              <a:t>2,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</a:t>
            </a:r>
            <a:r>
              <a:rPr lang="en-US" i="1" baseline="-25000" dirty="0" err="1">
                <a:solidFill>
                  <a:schemeClr val="bg1"/>
                </a:solidFill>
              </a:rPr>
              <a:t>2</a:t>
            </a:r>
            <a:r>
              <a:rPr lang="en-US" i="1" dirty="0" err="1">
                <a:solidFill>
                  <a:schemeClr val="bg1"/>
                </a:solidFill>
              </a:rPr>
              <a:t>CO</a:t>
            </a:r>
            <a:r>
              <a:rPr lang="en-US" i="1" baseline="-25000" dirty="0" err="1">
                <a:solidFill>
                  <a:schemeClr val="bg1"/>
                </a:solidFill>
              </a:rPr>
              <a:t>3</a:t>
            </a:r>
            <a:r>
              <a:rPr lang="en-US" i="1" baseline="-25000" dirty="0">
                <a:solidFill>
                  <a:schemeClr val="bg1"/>
                </a:solidFill>
              </a:rPr>
              <a:t>, </a:t>
            </a:r>
            <a:r>
              <a:rPr lang="en-US" i="1" dirty="0" err="1">
                <a:solidFill>
                  <a:schemeClr val="bg1"/>
                </a:solidFill>
              </a:rPr>
              <a:t>các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muối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cacbonat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kim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loại</a:t>
            </a:r>
            <a:r>
              <a:rPr lang="en-US" i="1" dirty="0">
                <a:solidFill>
                  <a:schemeClr val="bg1"/>
                </a:solidFill>
              </a:rPr>
              <a:t>,...</a:t>
            </a:r>
          </a:p>
          <a:p>
            <a:endParaRPr lang="en-US" baseline="-25000" dirty="0"/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2324894" y="2761456"/>
            <a:ext cx="4342606" cy="79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" y="264795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333375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Hiđrocacbon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363855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hiđrocacbon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C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O, N,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17" name="Rectangle 31"/>
          <p:cNvSpPr>
            <a:spLocks noChangeArrowheads="1"/>
          </p:cNvSpPr>
          <p:nvPr/>
        </p:nvSpPr>
        <p:spPr bwMode="auto">
          <a:xfrm>
            <a:off x="4495800" y="66675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bg1"/>
              </a:solidFill>
              <a:latin typeface=".VnSouthern" pitchFamily="34" charset="0"/>
            </a:endParaRPr>
          </a:p>
        </p:txBody>
      </p:sp>
      <p:sp>
        <p:nvSpPr>
          <p:cNvPr id="18" name="Rectangle 31"/>
          <p:cNvSpPr>
            <a:spLocks noChangeArrowheads="1"/>
          </p:cNvSpPr>
          <p:nvPr/>
        </p:nvSpPr>
        <p:spPr bwMode="auto">
          <a:xfrm>
            <a:off x="4572000" y="1047750"/>
            <a:ext cx="4495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u="sng" dirty="0">
              <a:solidFill>
                <a:srgbClr val="FFFF00"/>
              </a:solidFill>
              <a:latin typeface=".VnSouthern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457200" y="209550"/>
            <a:ext cx="8534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69F15A-F4E7-4966-9FCF-AA3DE5683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"/>
    </mc:Choice>
    <mc:Fallback>
      <p:transition spd="slow" advTm="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thuoc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3600450"/>
            <a:ext cx="19812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7" descr="pic_tyre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600450"/>
            <a:ext cx="20574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il_fi" descr="http://images7.dantri.com.vn/Uploaded/quangcao/quaPNVN5_1710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5328" y="3639893"/>
            <a:ext cx="1897209" cy="14036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627" name="il_fi" descr="http://www.24h.com.vn/upload/3-2010/images/2010-08-04/1280902525-khach-mua-xang-sinh-ho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39484" y="1227225"/>
            <a:ext cx="2118684" cy="16697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626" name="Picture 2" descr="0015-0603-0910-5039_photo_science_and_education_concept_chemistry_lab_flasks_still_life[1]"/>
          <p:cNvPicPr>
            <a:picLocks noChangeAspect="1" noChangeArrowheads="1"/>
          </p:cNvPicPr>
          <p:nvPr/>
        </p:nvPicPr>
        <p:blipFill>
          <a:blip r:embed="rId8">
            <a:lum bright="-6000" contrast="-24000"/>
          </a:blip>
          <a:srcRect/>
          <a:stretch>
            <a:fillRect/>
          </a:stretch>
        </p:blipFill>
        <p:spPr bwMode="auto">
          <a:xfrm>
            <a:off x="2327047" y="1221999"/>
            <a:ext cx="1970179" cy="16771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images1306905_va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6609" y="1221999"/>
            <a:ext cx="1973098" cy="16771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92" name="Picture 2" descr="http://t1.gstatic.com/images?q=tbn:ANd9GcT93m2BKOldjtXwllk3Mp8K5ivgiRpzIAoU7fHKrPDEY0VuX-c&amp;t=1&amp;h=192&amp;w=193&amp;usg=__iP9JOHd0x9oIE27Nrb7Fylvaqe4=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29400" y="3600450"/>
            <a:ext cx="25146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8" descr="http://www.ecvn.com/ROOT/offerUpload/44fffdfffd6b326b21fffdfffdfffd3cfffd392972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81800" y="1177529"/>
            <a:ext cx="22098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7086600" y="720329"/>
            <a:ext cx="213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RƯỢU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5" name="TextBox 12"/>
          <p:cNvSpPr txBox="1">
            <a:spLocks noChangeArrowheads="1"/>
          </p:cNvSpPr>
          <p:nvPr/>
        </p:nvSpPr>
        <p:spPr bwMode="auto">
          <a:xfrm>
            <a:off x="6858000" y="3028950"/>
            <a:ext cx="213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altLang="en-US" sz="3200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6" name="AutoShape 10" descr="data:image/jpg;base64,/9j/4AAQSkZJRgABAQAAAQABAAD/2wCEAAkGBhQSEBQUEhQVFBUUFxUUFxgXFRQXGBgVFxUWFBgWFBoXGyYeFxkkGRQVHy8gIygqLC0sFiAxNTAqNSYrLCkBCQoKDgwOGg8PGjQkHyQtMSotKiosLCopKSwqMSwpLCw0KSkvKiwpKSwsLTUsLSkpKS8wNCwpLCwxKSwsKSwsLv/AABEIAH8AoAMBIgACEQEDEQH/xAAbAAACAgMBAAAAAAAAAAAAAAAFBgIEAQMHAP/EAEUQAAIBAgUBBAYFCAgHAQAAAAECAwARBAUSITEGEyJBUTJhcYGRsSNSocHRBxUzQlNikvAUQ3KDorLS4RdUY4KjwtMW/8QAGwEAAgMBAQEAAAAAAAAAAAAAAAQBAgMFBgf/xAAvEQABBAECAwYGAgMAAAAAAAABAAIDESEEMQUSQRMiUWFxkRQyUoGh0RXwM7HB/9oADAMBAAIRAxEAPwB/rIrAqQqiqsWr1qlXqEKNq9apWr1qEKJFQIrYRUGoQtajvCraDeqq81vGMUc3qQVKuRj+fhW5Voeubxj61bkziI+dSSoV0Cl3r9JDgJRCbSEx6Sf7Yv8AZejyY+M8Gh3UUymA2IPeX281FoXHEzvHQ/pItY81q7h+uU4kRkPrFNLKDzvVPEZVG47yD4VkhV8PnkMnouPeRVuOYFtiKD4ro+I7r3T6qFjpmVJAFla3topSnVp1HJHxqvLm0S8uPiKEJ0sT6UjH31Yj6Ti8bmhQuhAVKsWqVaIWLV61SFeoU0vWrBFZr1CKUTUDWw1AihFLU1TTAahubVFqW/ykdVy4HBiSDSHeRYwWFwo0sxNjsTZbe+jF0pTbH08p8TW5elR4E1w7C/lQzewIaE3uQGWFTtvwSD4UYwH5Uc0vaQwg7WtEjXHBPdlHjRhHKV1eXp1gDY3pVxUTKxV7gryDS/8A8WMwXTeKBgxUfopV9JlUd4SEeNO+aFZcUAb2tY28SCw+6qPcBQRylATUSab4sPEvESe0i/zq1G4HCoPYi/hU8tqKSLeqrA9oNj8K6cuIPq+ArYJz50cqhc8tUrU/TxK4s6q3tApCYbn2mgikBMwrNYFZvVlKzXq9XqFK9Xq9XqEL1QapXqLUWhVsWO49/qt8NJpN/KPhNeCwZKl40ngaTTY/RiMgnvW2NwLnz3pxxrfRv/Zb5GqmZx3gXewXSSbngL42G9K6mbsWmTwWkTA51EpA/wD2MLYuCYozFHcn6XD2VHfW7KpdiW06EsSBYEi16zgeokSSEdk5McGJBYQdpqeSV2gjJi1fRqH1Eje4HlTL9H+0iBI1A30m3mL1dws3AE0Z8rSm58BsG34rkv4u3o33v9LoDRt+tKWBxquMFh1ilWQy4ftHkgddQ1SzTFHdbhr6EJJ7yjgU44VvpE9l/jc0RhVlRtW55AuxB299B0xao4PkBsNvC3w2rTSas6p3NQAAxRu0tLGIxV2mNDVmOheGzVWAIB+w1bTNB+98RXZY4JUoggNb1FDkzhfJviK3LnA+q3xrRUV4LSFJ6R9p+Zo7mvWKwkKU3YEi7W8beVKjZvGSTfkk8+ZvVHEIpMJzuMeNROfx0u4DLpJidFu7a92A58vOjWD6U/aG/qBCj47k0nNrYojT3AFatjLtltPUiVcyvMBM4Fiq7nUQbeweupR5WFGlUQD2XPvJJq5LmEmjQYiwGw0mP7O8LVizimnO7grGFyJrl0VvTJ94/Chk2XTdpZADHcAOSBsfV42qhg5plkLmNyttl1Ixvfmwb76KnqKS20EhP92v2ltqs3iemcLLwPuoMTvBZbKN7GYevu7+7eqedYB0VTBrlJNmFhxa99uPKgOBbMTKDOiBCxJCOC2nwB23PFMkXUxXuiCS/qQAe8s1SziOmfffArzCkwuCVpsXMrKsqugYhdwRztsfPej+Iw5Kgc28zvxbeqOaYfFTz67RrGANKlgWvtctba/lapRy4pfSg1jwKSJe3rDW3pKfW6SZpjc/B81o2N7chRmwEp9DSux5TV8iNuazDls43tDe437Ijb1WNwa3pmzD0oZU9qg/5WNWos68Aj3/ALDfhSY0OhIxL/padtL4LSmBnJsSliCD3GvuCLjf2ULTpMS4uTtGJSMRrYXUMdAJJtvbcbUwPmMlriJyfIlF+0t91C8mxMpaQyjS0jF7bXAvpANvZTOj+FgJbE+7VHl78uCN4XJIVAFgAPV+NXo8sh8r/D8KW8dnqwkazp1Gw53Ni1tvUpNbML1Ar+gdVtjY8H17U4eJ6ZnzX60aWfYvIsJoXLox+qPgK2DAx/VFAFzj1Gt8ebeo/ZUfzWj+v8FHYP8ABbs56VwuJW0sYJF7MCQy3+qQdq411N042ExBiuWU95G8SpuN/WCLV1Rs5mKq2mMCQkLvIx2JtqAAHh50p9WBnkjZyrHR+qpUWuDbdifE11CQ9thY7HKzlcOkt7B86GyZ5M2PmgR1WOGPtCezVmuAtxuRyWopADFcykKDsL+fNLbZPIZcYwlw9sWNFyzkol97LpsTa3jXm3xw/FSmah3QBYvJIz9haca2QsaWgnOVfhz/ABBELdwtNIVEQUEaAdzrB52pqjUhe9YnzG219qWvzEinCCKVNGGvcNe7E76hta997VNMJiQr2xKXcq19RJBC6SAdG2o2YfVtbeuNqIoZT3HAD0I6/pdOc91pDc1mkzW+de/38aBRYfEh0JxKlRu4sN2t4d3Zdht4c1AYDGeGKXlbEgHbSb37u41cjx24tSfwjL/yD8/pK8zvpKYPw8698ORQbK8unSW7zBozqJT0jqPmSo1eBvtbjwrenUELNpDHUb6Rp3bS/Ztp8zq8Obb8Vk/THmqM8w8QgOxkUiV/v8axq/m9CR1TB3Tdhq7MDubntRqTa99xvW6LOomR3BOiMEs2nYWFyPMmxHxqDpJm7tKnnb4oiT/N6wPd4+NDpc7jUkNqWxAN19FtBkCmx9Iotx7RUD1HELelYhWB0ixDxtMpBv8AURjbna1SNJMdmo52+KLKfZ4eNDJ8UVxwUfsFP/kkq1gMesqllvsQCCLEHSrj4qyn30PmkU4/T4iBD7tb01w5pj1FOGQFDzbcLbnOVriCupmGnVsptfUNJubXG1xcfWNQhyp12Sd1FybaUIuWZjyPWPhVHNcXLHMFE0Q7VisaODckC+kED76iuOx6/wBTC/scrTErZiSA4ctmr9fMLcRYw4e6MDBTnjEW2/ZId9t+fOjMCmwvudt/OlbDZ9imBth0bSSraZlOkixIO+xsb2NW8PnGLdQyYZCpFwwmVgR5gjYj10hLp5XfNWPMK3YEdR7o3FAWggIFwqlz/it86C9RR3dPUvzphwcgGHiU7FoBbb9y5+dDcygu3uFfSoxUbR5BcF26zmOBV1AYXAN6oDKIvqfafxoziuKpyOFUs2wUFj7FGon4A14njbnDVkA7gLp6aRwjwVz7O/yg4fC4iSBsM7GNtN1kWx2B8tqd8DCkkaOFsHVXAve2pQ1r+PNcEzbGRTRPK2sYmTESSG4OkxOBYKfNWB/irp/QGfu+TvoGubCrIirzewLx7eOxt/203xLhojgY6PBsA5PXF+lqsepe5xBKdlwQ8vmamMMPKuCZV1UHkdsdLjGLW0vDNpKHe50HY+zaifVObMuEwUmHxUrEiWKRg8i6ijhl1qT3W0yb+7msXcBkDg0v361jx3UfFYXauzArnnV2dyYTGQQwYVZEYpKLq7FpDIWPZG/cILH3sfDagefJisDh8JjIMXOwmVNayOWAdk7S3kUI1bHy9dDOrOpJJZcPNHJLGJ4kd0Ej6RIHaN9IvYDuX99McP4YY5Ofm5mmx1GQqSS8wo4K7C3T8G30Ysui27baBpQix2IGwPND+o4f6Ngp3ggDtot2feKkMQpYqDv3d7jfbmuf/lNxcsOZp2Mki6hHJp7R9OvUR6JNgO6NqK9QdMTYXBYueXFSSyt2TBgzppfWQ4Fm3B1W91ZR6Tl7J8kthxFNznIxv+VJfuANkd6HkbF4YS4mEB9dgSGs6qAFcq3J3K39VMAyiHYCNbCwHPkyW/hdhbyauPdqxyLtS8msYoqG1v6LILg77juiq+a4KU5ThsTJPI15GiSO/dVBrN/WxZTz4UzJw0ySFwk5QXVWfxlUEtDZdyw2GWMaVUKPIfM/ZS9M4GaPc79jH8De1WOhsQz5dhmclmMe5JuTZmUXPsA+FAMzkP56fy7CEfP8a5ehhLdVIxx2Bz40QmC7ughUuqcYHxIYnQ0DqYydVhpk1MTa19QCj3Uto8iSAJKxD9ra0jjS5SwZnFtVnuwUjw5NdUkQMLMAR6wD86H4rp+Jh3YY7332t8vGn4+JMj7hGPstyIHDLaPklTJpZQ/0szlS07yFHZO0ZkQRkgb+kpv7au9OYiaGSEySt2cYUMgkJUqIXVwEGxvIVPuoynSic9jHe/m3+ur6dLxLGzNGg0o5tZjwpOxL7VWTXxuBbjONgrhulHR3umsCywbnaD/0QG+/NRaO9bJDuo8obf5BzU1G1evHyhcI7qjmOKCKSeBbilDrHPGfByx4eN3klXs9tICqfSJufq3HvpkxID7Hg7GhaDCFwgdtRZl54KsIzfyGo2F+a8txRobqmy8t0L9l09IYTGWyGjfRAhFA+Tph5IHLpDpC6V1iax7yG+3eN+eKUuioMXhDiFaGVVnhdNS2ukgBMbjfaxNrjwNdU/N2GuPpOePpF32v8jU48rw54e9rE98bX4vtSEfEixr2llhxvNpp0WldVEilzfPpHxOGKSZYoxTBQZ0KKL3F37vid7g7b0udRZH/AEXA4dGP0jSyu/kt0jVVB8T3d67h+Z4Lel/iHP8AJpX636AkxgjWB4kVLsTI7FiTtYALa1hTmj4s0Pax3dbdm7/7fssZoYAwlhJPRJea4vFY7B4TDrAI0iVO+ZF75CFFa3IFtW255qpn3Tzk4dMOupYIlQsXjGty7OzKNV9Op7D2V07JOhkSCNMSqtJGAupHexC+idwLHn+TWyfpmBWsICQLWIktyRJYAkWAYVdvFo2v5Ithfob67oEMNd67XPetIpcbjUmii0hUj2aSK5IJc2s3G9qaOss6/pWBeKNO/JpJu8YCAMCSTffddO1EZMnw6bjDkf3qjYC54b6t6l+ZIiSI8Nq1gA6ZBuTZitr+FYu1DHmOm/J8v9tWDYBd3lc4ODl/Nv8AQyqBu3M2rtVtYILrbm+/yrfjsPLLluHwYVA0Mhct2q2a+rSAo3v9JXSG6PJFzgTtci8o3vYMBY33VfsqD5Amuy4PURwdYHBHHjyKcfrHNItmbv7+6zDIOloV0z1AMNhIoJQA8KlDZtjy4PHk3FV4Je2zOd+O5ELeXdG1N+F6OQp3sMoPFr6traR9lqV42WHN8SrqURxGFYghNQQXBPhSkTLle8MIJBOdtxstHSxNaAxFMZjhEAWvYkjw++pw5rH5keHon5i9b8XhpAwKBStiSDe5PhY+XNVkiv8ApMPa/NtJ921ISQct87T/AH1WJdexV6HNIj+uv21ZlxStDLpYGyOD/CR99UEwkP7Nhfwsw9VWmRFhk0qVGne9xyQPGlOyZzigdwizSv4XEM7KWtcqy+iRsJlta/qXmisXFAcHqIstzt6tryObHTsthp3o9EtgAa+k9FzFVlyg3unw/wB6ET5FiQ+uOHBlr6tTBw1+Qbg802g1K9JT6aKU28LRriNkmDI8aTcxYD2/TXFWY8lxvGnAja1tM528vSFNgNSpY8P0/wBKt2jvFKpyTGH/AJLx/Um/11hMjxlh3sGCP+lOfm9NN6wTUfx2m+hHaO8UujJ8aeZsN7oJf/pWjEdMYh/SlwxO3OGY8bDmWmnVUWNS3h+macMCO0ceqXMu6TPad+SEgA7Jh1Qm4tsxc2FrjijS5GsB1xJtve3O9vwrEuDDNqDFW4JG9/aDtVWaaSJ1Zn1pYi2kCx8z50xHpYWd4Nyql7vFHI3a3oWobm5ERDi25s3AOokW3qzFmykXt86H5rlkeIszg32KkEi1uCBe16Ze0HoqAq/hGkI9XrIqtmOWo20iq4bm4BqpFhplO0ikfvIb++zWNXLH9Y3Pst8KHAOGVIwUHHTSr+hlki/d2dP4X491qx+bMQP1oX9qvGfsLCjBr1UDRsrWULTDTD+riP8AeH/RW5YJjysQ95b7NIq/XqAxl4A9lGVojhP6zXt4AaV+AqZNTNazW6qv/9k="/>
          <p:cNvSpPr>
            <a:spLocks noChangeAspect="1" noChangeArrowheads="1"/>
          </p:cNvSpPr>
          <p:nvPr/>
        </p:nvSpPr>
        <p:spPr bwMode="auto">
          <a:xfrm>
            <a:off x="144463" y="-434579"/>
            <a:ext cx="1524000" cy="90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Arial" charset="0"/>
            </a:endParaRPr>
          </a:p>
        </p:txBody>
      </p:sp>
      <p:sp>
        <p:nvSpPr>
          <p:cNvPr id="16397" name="AutoShape 12" descr="data:image/jpg;base64,/9j/4AAQSkZJRgABAQAAAQABAAD/2wCEAAkGBhQSEBQUEhQVFBUUFxUUFxgXFRQXGBgVFxUWFBgWFBoXGyYeFxkkGRQVHy8gIygqLC0sFiAxNTAqNSYrLCkBCQoKDgwOGg8PGjQkHyQtMSotKiosLCopKSwqMSwpLCw0KSkvKiwpKSwsLTUsLSkpKS8wNCwpLCwxKSwsKSwsLv/AABEIAH8AoAMBIgACEQEDEQH/xAAbAAACAgMBAAAAAAAAAAAAAAAFBgIEAQMHAP/EAEUQAAIBAgUBBAYFCAgHAQAAAAECAwARBAUSITEGEyJBUTJhcYGRsSNSocHRBxUzQlNikvAUQ3KDorLS4RdUY4KjwtMW/8QAGwEAAgMBAQEAAAAAAAAAAAAAAAQBAgMFBgf/xAAvEQABBAECAwYGAgMAAAAAAAABAAIDESEEMQUSQRMiUWFxkRQyUoGh0RXwM7HB/9oADAMBAAIRAxEAPwB/rIrAqQqiqsWr1qlXqEKNq9apWr1qEKJFQIrYRUGoQtajvCraDeqq81vGMUc3qQVKuRj+fhW5Voeubxj61bkziI+dSSoV0Cl3r9JDgJRCbSEx6Sf7Yv8AZejyY+M8Gh3UUymA2IPeX281FoXHEzvHQ/pItY81q7h+uU4kRkPrFNLKDzvVPEZVG47yD4VkhV8PnkMnouPeRVuOYFtiKD4ro+I7r3T6qFjpmVJAFla3topSnVp1HJHxqvLm0S8uPiKEJ0sT6UjH31Yj6Ti8bmhQuhAVKsWqVaIWLV61SFeoU0vWrBFZr1CKUTUDWw1AihFLU1TTAahubVFqW/ykdVy4HBiSDSHeRYwWFwo0sxNjsTZbe+jF0pTbH08p8TW5elR4E1w7C/lQzewIaE3uQGWFTtvwSD4UYwH5Uc0vaQwg7WtEjXHBPdlHjRhHKV1eXp1gDY3pVxUTKxV7gryDS/8A8WMwXTeKBgxUfopV9JlUd4SEeNO+aFZcUAb2tY28SCw+6qPcBQRylATUSab4sPEvESe0i/zq1G4HCoPYi/hU8tqKSLeqrA9oNj8K6cuIPq+ArYJz50cqhc8tUrU/TxK4s6q3tApCYbn2mgikBMwrNYFZvVlKzXq9XqFK9Xq9XqEL1QapXqLUWhVsWO49/qt8NJpN/KPhNeCwZKl40ngaTTY/RiMgnvW2NwLnz3pxxrfRv/Zb5GqmZx3gXewXSSbngL42G9K6mbsWmTwWkTA51EpA/wD2MLYuCYozFHcn6XD2VHfW7KpdiW06EsSBYEi16zgeokSSEdk5McGJBYQdpqeSV2gjJi1fRqH1Eje4HlTL9H+0iBI1A30m3mL1dws3AE0Z8rSm58BsG34rkv4u3o33v9LoDRt+tKWBxquMFh1ilWQy4ftHkgddQ1SzTFHdbhr6EJJ7yjgU44VvpE9l/jc0RhVlRtW55AuxB299B0xao4PkBsNvC3w2rTSas6p3NQAAxRu0tLGIxV2mNDVmOheGzVWAIB+w1bTNB+98RXZY4JUoggNb1FDkzhfJviK3LnA+q3xrRUV4LSFJ6R9p+Zo7mvWKwkKU3YEi7W8beVKjZvGSTfkk8+ZvVHEIpMJzuMeNROfx0u4DLpJidFu7a92A58vOjWD6U/aG/qBCj47k0nNrYojT3AFatjLtltPUiVcyvMBM4Fiq7nUQbeweupR5WFGlUQD2XPvJJq5LmEmjQYiwGw0mP7O8LVizimnO7grGFyJrl0VvTJ94/Chk2XTdpZADHcAOSBsfV42qhg5plkLmNyttl1Ixvfmwb76KnqKS20EhP92v2ltqs3iemcLLwPuoMTvBZbKN7GYevu7+7eqedYB0VTBrlJNmFhxa99uPKgOBbMTKDOiBCxJCOC2nwB23PFMkXUxXuiCS/qQAe8s1SziOmfffArzCkwuCVpsXMrKsqugYhdwRztsfPej+Iw5Kgc28zvxbeqOaYfFTz67RrGANKlgWvtctba/lapRy4pfSg1jwKSJe3rDW3pKfW6SZpjc/B81o2N7chRmwEp9DSux5TV8iNuazDls43tDe437Ijb1WNwa3pmzD0oZU9qg/5WNWos68Aj3/ALDfhSY0OhIxL/padtL4LSmBnJsSliCD3GvuCLjf2ULTpMS4uTtGJSMRrYXUMdAJJtvbcbUwPmMlriJyfIlF+0t91C8mxMpaQyjS0jF7bXAvpANvZTOj+FgJbE+7VHl78uCN4XJIVAFgAPV+NXo8sh8r/D8KW8dnqwkazp1Gw53Ni1tvUpNbML1Ar+gdVtjY8H17U4eJ6ZnzX60aWfYvIsJoXLox+qPgK2DAx/VFAFzj1Gt8ebeo/ZUfzWj+v8FHYP8ABbs56VwuJW0sYJF7MCQy3+qQdq411N042ExBiuWU95G8SpuN/WCLV1Rs5mKq2mMCQkLvIx2JtqAAHh50p9WBnkjZyrHR+qpUWuDbdifE11CQ9thY7HKzlcOkt7B86GyZ5M2PmgR1WOGPtCezVmuAtxuRyWopADFcykKDsL+fNLbZPIZcYwlw9sWNFyzkol97LpsTa3jXm3xw/FSmah3QBYvJIz9haca2QsaWgnOVfhz/ABBELdwtNIVEQUEaAdzrB52pqjUhe9YnzG219qWvzEinCCKVNGGvcNe7E76hta997VNMJiQr2xKXcq19RJBC6SAdG2o2YfVtbeuNqIoZT3HAD0I6/pdOc91pDc1mkzW+de/38aBRYfEh0JxKlRu4sN2t4d3Zdht4c1AYDGeGKXlbEgHbSb37u41cjx24tSfwjL/yD8/pK8zvpKYPw8698ORQbK8unSW7zBozqJT0jqPmSo1eBvtbjwrenUELNpDHUb6Rp3bS/Ztp8zq8Obb8Vk/THmqM8w8QgOxkUiV/v8axq/m9CR1TB3Tdhq7MDubntRqTa99xvW6LOomR3BOiMEs2nYWFyPMmxHxqDpJm7tKnnb4oiT/N6wPd4+NDpc7jUkNqWxAN19FtBkCmx9Iotx7RUD1HELelYhWB0ixDxtMpBv8AURjbna1SNJMdmo52+KLKfZ4eNDJ8UVxwUfsFP/kkq1gMesqllvsQCCLEHSrj4qyn30PmkU4/T4iBD7tb01w5pj1FOGQFDzbcLbnOVriCupmGnVsptfUNJubXG1xcfWNQhyp12Sd1FybaUIuWZjyPWPhVHNcXLHMFE0Q7VisaODckC+kED76iuOx6/wBTC/scrTErZiSA4ctmr9fMLcRYw4e6MDBTnjEW2/ZId9t+fOjMCmwvudt/OlbDZ9imBth0bSSraZlOkixIO+xsb2NW8PnGLdQyYZCpFwwmVgR5gjYj10hLp5XfNWPMK3YEdR7o3FAWggIFwqlz/it86C9RR3dPUvzphwcgGHiU7FoBbb9y5+dDcygu3uFfSoxUbR5BcF26zmOBV1AYXAN6oDKIvqfafxoziuKpyOFUs2wUFj7FGon4A14njbnDVkA7gLp6aRwjwVz7O/yg4fC4iSBsM7GNtN1kWx2B8tqd8DCkkaOFsHVXAve2pQ1r+PNcEzbGRTRPK2sYmTESSG4OkxOBYKfNWB/irp/QGfu+TvoGubCrIirzewLx7eOxt/203xLhojgY6PBsA5PXF+lqsepe5xBKdlwQ8vmamMMPKuCZV1UHkdsdLjGLW0vDNpKHe50HY+zaifVObMuEwUmHxUrEiWKRg8i6ijhl1qT3W0yb+7msXcBkDg0v361jx3UfFYXauzArnnV2dyYTGQQwYVZEYpKLq7FpDIWPZG/cILH3sfDagefJisDh8JjIMXOwmVNayOWAdk7S3kUI1bHy9dDOrOpJJZcPNHJLGJ4kd0Ej6RIHaN9IvYDuX99McP4YY5Ofm5mmx1GQqSS8wo4K7C3T8G30Ysui27baBpQix2IGwPND+o4f6Ngp3ggDtot2feKkMQpYqDv3d7jfbmuf/lNxcsOZp2Mki6hHJp7R9OvUR6JNgO6NqK9QdMTYXBYueXFSSyt2TBgzppfWQ4Fm3B1W91ZR6Tl7J8kthxFNznIxv+VJfuANkd6HkbF4YS4mEB9dgSGs6qAFcq3J3K39VMAyiHYCNbCwHPkyW/hdhbyauPdqxyLtS8msYoqG1v6LILg77juiq+a4KU5ThsTJPI15GiSO/dVBrN/WxZTz4UzJw0ySFwk5QXVWfxlUEtDZdyw2GWMaVUKPIfM/ZS9M4GaPc79jH8De1WOhsQz5dhmclmMe5JuTZmUXPsA+FAMzkP56fy7CEfP8a5ehhLdVIxx2Bz40QmC7ughUuqcYHxIYnQ0DqYydVhpk1MTa19QCj3Uto8iSAJKxD9ra0jjS5SwZnFtVnuwUjw5NdUkQMLMAR6wD86H4rp+Jh3YY7332t8vGn4+JMj7hGPstyIHDLaPklTJpZQ/0szlS07yFHZO0ZkQRkgb+kpv7au9OYiaGSEySt2cYUMgkJUqIXVwEGxvIVPuoynSic9jHe/m3+ur6dLxLGzNGg0o5tZjwpOxL7VWTXxuBbjONgrhulHR3umsCywbnaD/0QG+/NRaO9bJDuo8obf5BzU1G1evHyhcI7qjmOKCKSeBbilDrHPGfByx4eN3klXs9tICqfSJufq3HvpkxID7Hg7GhaDCFwgdtRZl54KsIzfyGo2F+a8txRobqmy8t0L9l09IYTGWyGjfRAhFA+Tph5IHLpDpC6V1iax7yG+3eN+eKUuioMXhDiFaGVVnhdNS2ukgBMbjfaxNrjwNdU/N2GuPpOePpF32v8jU48rw54e9rE98bX4vtSEfEixr2llhxvNpp0WldVEilzfPpHxOGKSZYoxTBQZ0KKL3F37vid7g7b0udRZH/AEXA4dGP0jSyu/kt0jVVB8T3d67h+Z4Lel/iHP8AJpX636AkxgjWB4kVLsTI7FiTtYALa1hTmj4s0Pax3dbdm7/7fssZoYAwlhJPRJea4vFY7B4TDrAI0iVO+ZF75CFFa3IFtW255qpn3Tzk4dMOupYIlQsXjGty7OzKNV9Op7D2V07JOhkSCNMSqtJGAupHexC+idwLHn+TWyfpmBWsICQLWIktyRJYAkWAYVdvFo2v5Ithfob67oEMNd67XPetIpcbjUmii0hUj2aSK5IJc2s3G9qaOss6/pWBeKNO/JpJu8YCAMCSTffddO1EZMnw6bjDkf3qjYC54b6t6l+ZIiSI8Nq1gA6ZBuTZitr+FYu1DHmOm/J8v9tWDYBd3lc4ODl/Nv8AQyqBu3M2rtVtYILrbm+/yrfjsPLLluHwYVA0Mhct2q2a+rSAo3v9JXSG6PJFzgTtci8o3vYMBY33VfsqD5Amuy4PURwdYHBHHjyKcfrHNItmbv7+6zDIOloV0z1AMNhIoJQA8KlDZtjy4PHk3FV4Je2zOd+O5ELeXdG1N+F6OQp3sMoPFr6traR9lqV42WHN8SrqURxGFYghNQQXBPhSkTLle8MIJBOdtxstHSxNaAxFMZjhEAWvYkjw++pw5rH5keHon5i9b8XhpAwKBStiSDe5PhY+XNVkiv8ApMPa/NtJ921ISQct87T/AH1WJdexV6HNIj+uv21ZlxStDLpYGyOD/CR99UEwkP7Nhfwsw9VWmRFhk0qVGne9xyQPGlOyZzigdwizSv4XEM7KWtcqy+iRsJlta/qXmisXFAcHqIstzt6tryObHTsthp3o9EtgAa+k9FzFVlyg3unw/wB6ET5FiQ+uOHBlr6tTBw1+Qbg802g1K9JT6aKU28LRriNkmDI8aTcxYD2/TXFWY8lxvGnAja1tM528vSFNgNSpY8P0/wBKt2jvFKpyTGH/AJLx/Um/11hMjxlh3sGCP+lOfm9NN6wTUfx2m+hHaO8UujJ8aeZsN7oJf/pWjEdMYh/SlwxO3OGY8bDmWmnVUWNS3h+macMCO0ceqXMu6TPad+SEgA7Jh1Qm4tsxc2FrjijS5GsB1xJtve3O9vwrEuDDNqDFW4JG9/aDtVWaaSJ1Zn1pYi2kCx8z50xHpYWd4Nyql7vFHI3a3oWobm5ERDi25s3AOokW3qzFmykXt86H5rlkeIszg32KkEi1uCBe16Ze0HoqAq/hGkI9XrIqtmOWo20iq4bm4BqpFhplO0ikfvIb++zWNXLH9Y3Pst8KHAOGVIwUHHTSr+hlki/d2dP4X491qx+bMQP1oX9qvGfsLCjBr1UDRsrWULTDTD+riP8AeH/RW5YJjysQ95b7NIq/XqAxl4A9lGVojhP6zXt4AaV+AqZNTNazW6qv/9k="/>
          <p:cNvSpPr>
            <a:spLocks noChangeAspect="1" noChangeArrowheads="1"/>
          </p:cNvSpPr>
          <p:nvPr/>
        </p:nvSpPr>
        <p:spPr bwMode="auto">
          <a:xfrm>
            <a:off x="144463" y="-434579"/>
            <a:ext cx="1524000" cy="90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Arial" charset="0"/>
            </a:endParaRPr>
          </a:p>
        </p:txBody>
      </p:sp>
      <p:sp>
        <p:nvSpPr>
          <p:cNvPr id="16398" name="TextBox 10"/>
          <p:cNvSpPr txBox="1">
            <a:spLocks noChangeArrowheads="1"/>
          </p:cNvSpPr>
          <p:nvPr/>
        </p:nvSpPr>
        <p:spPr bwMode="auto">
          <a:xfrm>
            <a:off x="533400" y="68580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9" name="TextBox 10"/>
          <p:cNvSpPr txBox="1">
            <a:spLocks noChangeArrowheads="1"/>
          </p:cNvSpPr>
          <p:nvPr/>
        </p:nvSpPr>
        <p:spPr bwMode="auto">
          <a:xfrm>
            <a:off x="2514600" y="720329"/>
            <a:ext cx="213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0" name="TextBox 10"/>
          <p:cNvSpPr txBox="1">
            <a:spLocks noChangeArrowheads="1"/>
          </p:cNvSpPr>
          <p:nvPr/>
        </p:nvSpPr>
        <p:spPr bwMode="auto">
          <a:xfrm>
            <a:off x="4648200" y="742950"/>
            <a:ext cx="213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1" name="TextBox 12"/>
          <p:cNvSpPr txBox="1">
            <a:spLocks noChangeArrowheads="1"/>
          </p:cNvSpPr>
          <p:nvPr/>
        </p:nvSpPr>
        <p:spPr bwMode="auto">
          <a:xfrm>
            <a:off x="4267200" y="3105150"/>
            <a:ext cx="251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altLang="en-US" sz="2800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2" name="TextBox 12"/>
          <p:cNvSpPr txBox="1">
            <a:spLocks noChangeArrowheads="1"/>
          </p:cNvSpPr>
          <p:nvPr/>
        </p:nvSpPr>
        <p:spPr bwMode="auto">
          <a:xfrm>
            <a:off x="2133600" y="3105150"/>
            <a:ext cx="251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en-US" altLang="en-US" sz="2800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3" name="TextBox 12"/>
          <p:cNvSpPr txBox="1">
            <a:spLocks noChangeArrowheads="1"/>
          </p:cNvSpPr>
          <p:nvPr/>
        </p:nvSpPr>
        <p:spPr bwMode="auto">
          <a:xfrm>
            <a:off x="0" y="3105150"/>
            <a:ext cx="251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LỐP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altLang="en-US" sz="2800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4" name="Rectangle 33"/>
          <p:cNvSpPr>
            <a:spLocks noChangeArrowheads="1"/>
          </p:cNvSpPr>
          <p:nvPr/>
        </p:nvSpPr>
        <p:spPr bwMode="auto">
          <a:xfrm>
            <a:off x="152400" y="132160"/>
            <a:ext cx="8991600" cy="61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en-US" sz="2800" b="1" i="1" dirty="0" err="1">
                <a:solidFill>
                  <a:srgbClr val="FFFF00"/>
                </a:solidFill>
                <a:latin typeface="Times New Roman" pitchFamily="18" charset="0"/>
              </a:rPr>
              <a:t>Một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itchFamily="18" charset="0"/>
              </a:rPr>
              <a:t>số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itchFamily="18" charset="0"/>
              </a:rPr>
              <a:t>hình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itchFamily="18" charset="0"/>
              </a:rPr>
              <a:t>ảnh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itchFamily="18" charset="0"/>
              </a:rPr>
              <a:t>về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itchFamily="18" charset="0"/>
              </a:rPr>
              <a:t>sản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itchFamily="18" charset="0"/>
              </a:rPr>
              <a:t>phẩm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itchFamily="18" charset="0"/>
              </a:rPr>
              <a:t>của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itchFamily="18" charset="0"/>
              </a:rPr>
              <a:t>ngành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itchFamily="18" charset="0"/>
              </a:rPr>
              <a:t>hóa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itchFamily="18" charset="0"/>
              </a:rPr>
              <a:t>học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itchFamily="18" charset="0"/>
              </a:rPr>
              <a:t>hữu</a:t>
            </a:r>
            <a:r>
              <a:rPr lang="en-US" altLang="en-US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Times New Roman" pitchFamily="18" charset="0"/>
              </a:rPr>
              <a:t>cơ</a:t>
            </a:r>
            <a:endParaRPr lang="en-US" altLang="en-US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altLang="en-US" sz="28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D636B1-2EB7-4DFD-B87E-52C6EECD2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8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g_081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742950"/>
            <a:ext cx="39624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8" descr="O_nhiem_moi_truo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2876550"/>
            <a:ext cx="3962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1" y="742950"/>
            <a:ext cx="403859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16"/>
          <p:cNvSpPr>
            <a:spLocks noChangeArrowheads="1"/>
          </p:cNvSpPr>
          <p:nvPr/>
        </p:nvSpPr>
        <p:spPr bwMode="auto">
          <a:xfrm>
            <a:off x="152400" y="131763"/>
            <a:ext cx="89916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ctr">
              <a:spcBef>
                <a:spcPct val="20000"/>
              </a:spcBef>
              <a:buFontTx/>
              <a:buChar char="•"/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tải xuống (3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2" y="2876550"/>
            <a:ext cx="4038598" cy="1905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5BA07A-7F59-408C-A380-F804C9188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3"/>
    </mc:Choice>
    <mc:Fallback>
      <p:transition spd="slow" advTm="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438150"/>
            <a:ext cx="8229600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3/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108/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9:</a:t>
            </a:r>
          </a:p>
          <a:p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 so sánh thành phần phần trăm khối lượng C trong các hợp chất sau: CH</a:t>
            </a:r>
            <a:r>
              <a:rPr lang="vi-VN" sz="28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CH</a:t>
            </a:r>
            <a:r>
              <a:rPr lang="vi-VN" sz="28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Cl, CH</a:t>
            </a:r>
            <a:r>
              <a:rPr lang="vi-VN" sz="28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vi-VN" sz="28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CHCl</a:t>
            </a:r>
            <a:r>
              <a:rPr lang="vi-VN" sz="28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2647950"/>
            <a:ext cx="8610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thấy các chất trên đều có một nguyên tử C nhưng phân tử khối tăng dần nên % khối lượng C trong các hợp chất giảm dần.</a:t>
            </a:r>
          </a:p>
          <a:p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43200" y="1909763"/>
            <a:ext cx="2743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32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409575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% khối lượng C 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</a:t>
            </a:r>
            <a:r>
              <a:rPr lang="vi-VN" sz="28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</a:t>
            </a:r>
            <a:r>
              <a:rPr lang="vi-VN" sz="28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</a:t>
            </a:r>
            <a:r>
              <a:rPr lang="vi-VN" sz="28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vi-VN" sz="28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CHCl</a:t>
            </a:r>
            <a:r>
              <a:rPr lang="vi-VN" sz="28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1DB7E2-66B0-406C-9505-B3BDF8BAB2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691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82"/>
    </mc:Choice>
    <mc:Fallback>
      <p:transition spd="slow" advTm="28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20955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4/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108/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9:</a:t>
            </a:r>
          </a:p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axetic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%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axetic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grpSp>
        <p:nvGrpSpPr>
          <p:cNvPr id="9" name="Group 8"/>
          <p:cNvGrpSpPr/>
          <p:nvPr/>
        </p:nvGrpSpPr>
        <p:grpSpPr>
          <a:xfrm>
            <a:off x="641140" y="1740753"/>
            <a:ext cx="7848600" cy="921842"/>
            <a:chOff x="342900" y="1912203"/>
            <a:chExt cx="7848600" cy="921842"/>
          </a:xfrm>
        </p:grpSpPr>
        <p:sp>
          <p:nvSpPr>
            <p:cNvPr id="10" name="Text Box 36"/>
            <p:cNvSpPr txBox="1">
              <a:spLocks noChangeArrowheads="1"/>
            </p:cNvSpPr>
            <p:nvPr/>
          </p:nvSpPr>
          <p:spPr bwMode="auto">
            <a:xfrm>
              <a:off x="342900" y="1912203"/>
              <a:ext cx="7848600" cy="830997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khối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mol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           =  2.12  + 1.4 + 2.16  = 60 (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gam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/mol)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8796" y="2433935"/>
              <a:ext cx="12397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000" baseline="-250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2000" baseline="-250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20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000" baseline="-250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90600" y="3009902"/>
            <a:ext cx="4306620" cy="928688"/>
            <a:chOff x="990600" y="3886200"/>
            <a:chExt cx="4306620" cy="928688"/>
          </a:xfrm>
        </p:grpSpPr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990600" y="3886200"/>
              <a:ext cx="2074863" cy="928688"/>
              <a:chOff x="288" y="2064"/>
              <a:chExt cx="1307" cy="585"/>
            </a:xfrm>
          </p:grpSpPr>
          <p:sp>
            <p:nvSpPr>
              <p:cNvPr id="16" name="Text Box 22"/>
              <p:cNvSpPr txBox="1">
                <a:spLocks noChangeArrowheads="1"/>
              </p:cNvSpPr>
              <p:nvPr/>
            </p:nvSpPr>
            <p:spPr bwMode="auto">
              <a:xfrm>
                <a:off x="288" y="2217"/>
                <a:ext cx="76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%C =</a:t>
                </a:r>
              </a:p>
            </p:txBody>
          </p:sp>
          <p:sp>
            <p:nvSpPr>
              <p:cNvPr id="17" name="Text Box 23"/>
              <p:cNvSpPr txBox="1">
                <a:spLocks noChangeArrowheads="1"/>
              </p:cNvSpPr>
              <p:nvPr/>
            </p:nvSpPr>
            <p:spPr bwMode="auto">
              <a:xfrm>
                <a:off x="827" y="2064"/>
                <a:ext cx="76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2. 12</a:t>
                </a:r>
              </a:p>
            </p:txBody>
          </p:sp>
          <p:sp>
            <p:nvSpPr>
              <p:cNvPr id="18" name="Line 24"/>
              <p:cNvSpPr>
                <a:spLocks noChangeShapeType="1"/>
              </p:cNvSpPr>
              <p:nvPr/>
            </p:nvSpPr>
            <p:spPr bwMode="auto">
              <a:xfrm>
                <a:off x="841" y="235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 Box 25"/>
              <p:cNvSpPr txBox="1">
                <a:spLocks noChangeArrowheads="1"/>
              </p:cNvSpPr>
              <p:nvPr/>
            </p:nvSpPr>
            <p:spPr bwMode="auto">
              <a:xfrm>
                <a:off x="864" y="2352"/>
                <a:ext cx="28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 Box 26"/>
              <p:cNvSpPr txBox="1">
                <a:spLocks noChangeArrowheads="1"/>
              </p:cNvSpPr>
              <p:nvPr/>
            </p:nvSpPr>
            <p:spPr bwMode="auto">
              <a:xfrm>
                <a:off x="874" y="2358"/>
                <a:ext cx="720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60</a:t>
                </a:r>
              </a:p>
            </p:txBody>
          </p:sp>
        </p:grpSp>
        <p:sp>
          <p:nvSpPr>
            <p:cNvPr id="15" name="Text Box 27"/>
            <p:cNvSpPr txBox="1">
              <a:spLocks noChangeArrowheads="1"/>
            </p:cNvSpPr>
            <p:nvPr/>
          </p:nvSpPr>
          <p:spPr bwMode="auto">
            <a:xfrm>
              <a:off x="2858820" y="4038600"/>
              <a:ext cx="2438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.100% = 40%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66800" y="3750882"/>
            <a:ext cx="4219910" cy="919163"/>
            <a:chOff x="1066800" y="4724400"/>
            <a:chExt cx="4219910" cy="919163"/>
          </a:xfrm>
        </p:grpSpPr>
        <p:grpSp>
          <p:nvGrpSpPr>
            <p:cNvPr id="22" name="Group 28"/>
            <p:cNvGrpSpPr>
              <a:grpSpLocks/>
            </p:cNvGrpSpPr>
            <p:nvPr/>
          </p:nvGrpSpPr>
          <p:grpSpPr bwMode="auto">
            <a:xfrm>
              <a:off x="1066800" y="4724400"/>
              <a:ext cx="2192600" cy="919163"/>
              <a:chOff x="288" y="2064"/>
              <a:chExt cx="1338" cy="579"/>
            </a:xfrm>
          </p:grpSpPr>
          <p:sp>
            <p:nvSpPr>
              <p:cNvPr id="24" name="Text Box 29"/>
              <p:cNvSpPr txBox="1">
                <a:spLocks noChangeArrowheads="1"/>
              </p:cNvSpPr>
              <p:nvPr/>
            </p:nvSpPr>
            <p:spPr bwMode="auto">
              <a:xfrm>
                <a:off x="288" y="2217"/>
                <a:ext cx="76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%H =</a:t>
                </a:r>
              </a:p>
            </p:txBody>
          </p:sp>
          <p:sp>
            <p:nvSpPr>
              <p:cNvPr id="25" name="Text Box 30"/>
              <p:cNvSpPr txBox="1">
                <a:spLocks noChangeArrowheads="1"/>
              </p:cNvSpPr>
              <p:nvPr/>
            </p:nvSpPr>
            <p:spPr bwMode="auto">
              <a:xfrm>
                <a:off x="858" y="2064"/>
                <a:ext cx="76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1. 4</a:t>
                </a:r>
              </a:p>
            </p:txBody>
          </p:sp>
          <p:sp>
            <p:nvSpPr>
              <p:cNvPr id="26" name="Line 31"/>
              <p:cNvSpPr>
                <a:spLocks noChangeShapeType="1"/>
              </p:cNvSpPr>
              <p:nvPr/>
            </p:nvSpPr>
            <p:spPr bwMode="auto">
              <a:xfrm>
                <a:off x="840" y="234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 Box 32"/>
              <p:cNvSpPr txBox="1">
                <a:spLocks noChangeArrowheads="1"/>
              </p:cNvSpPr>
              <p:nvPr/>
            </p:nvSpPr>
            <p:spPr bwMode="auto">
              <a:xfrm>
                <a:off x="864" y="2352"/>
                <a:ext cx="28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Text Box 33"/>
              <p:cNvSpPr txBox="1">
                <a:spLocks noChangeArrowheads="1"/>
              </p:cNvSpPr>
              <p:nvPr/>
            </p:nvSpPr>
            <p:spPr bwMode="auto">
              <a:xfrm>
                <a:off x="894" y="2344"/>
                <a:ext cx="720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60</a:t>
                </a:r>
              </a:p>
            </p:txBody>
          </p:sp>
        </p:grpSp>
        <p:sp>
          <p:nvSpPr>
            <p:cNvPr id="23" name="Rectangle 34"/>
            <p:cNvSpPr>
              <a:spLocks noChangeArrowheads="1"/>
            </p:cNvSpPr>
            <p:nvPr/>
          </p:nvSpPr>
          <p:spPr bwMode="auto">
            <a:xfrm>
              <a:off x="2924510" y="4845270"/>
              <a:ext cx="2362200" cy="4616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.100% = 6,67%</a:t>
              </a:r>
            </a:p>
          </p:txBody>
        </p:sp>
      </p:grp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1043150" y="4568710"/>
            <a:ext cx="5433850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%O = 100% - ( %C + % H) = 53,33%</a:t>
            </a:r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685800" y="2643485"/>
            <a:ext cx="4495800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150" y="1352550"/>
            <a:ext cx="3034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370606-C0B0-4D08-A962-2F9D3C4E17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258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22"/>
    </mc:Choice>
    <mc:Fallback>
      <p:transition spd="slow" advTm="30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29" grpId="0"/>
      <p:bldP spid="30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57200" y="209550"/>
            <a:ext cx="8534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43-BÀI 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34: KHÁI NIỆM VỀ HỢP CHẤT HỮU CƠ VÀ HÓA HỌC HỮU CƠ</a:t>
            </a:r>
            <a:endParaRPr lang="en-US" sz="20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228600" y="62865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bg1"/>
              </a:solidFill>
              <a:latin typeface=".VnSouthern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05941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cxnSp>
        <p:nvCxnSpPr>
          <p:cNvPr id="9" name="Straight Connector 8"/>
          <p:cNvCxnSpPr>
            <a:stCxn id="4" idx="2"/>
          </p:cNvCxnSpPr>
          <p:nvPr/>
        </p:nvCxnSpPr>
        <p:spPr>
          <a:xfrm rot="5400000">
            <a:off x="2578894" y="2712244"/>
            <a:ext cx="4291012" cy="158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917100-172D-46B1-839D-E27884D2D5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20"/>
    </mc:Choice>
    <mc:Fallback>
      <p:transition spd="slow" advTm="1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2256" y="128885"/>
            <a:ext cx="1371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69232" y="1310055"/>
            <a:ext cx="2590800" cy="286346"/>
            <a:chOff x="2132806" y="1752600"/>
            <a:chExt cx="2439194" cy="305594"/>
          </a:xfrm>
        </p:grpSpPr>
        <p:cxnSp>
          <p:nvCxnSpPr>
            <p:cNvPr id="29" name="Straight Connector 28"/>
            <p:cNvCxnSpPr/>
            <p:nvPr/>
          </p:nvCxnSpPr>
          <p:spPr>
            <a:xfrm rot="5400000">
              <a:off x="1981200" y="1905000"/>
              <a:ext cx="304800" cy="158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133600" y="1752600"/>
              <a:ext cx="2438400" cy="1588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721632" y="874208"/>
            <a:ext cx="20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74432" y="309618"/>
            <a:ext cx="353616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CO; CO</a:t>
            </a:r>
            <a:r>
              <a:rPr lang="en-US" sz="20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2;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cacbonnat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000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36432" y="1428750"/>
            <a:ext cx="2850368" cy="6858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Hiđrocacbon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 </a:t>
            </a:r>
            <a:endParaRPr lang="en-US" sz="2000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66576" y="2343150"/>
            <a:ext cx="2850368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Hiđrocacbon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O; N;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000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550432" y="2114550"/>
            <a:ext cx="1143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2000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Straight Arrow Connector 35"/>
          <p:cNvCxnSpPr>
            <a:stCxn id="35" idx="3"/>
            <a:endCxn id="33" idx="1"/>
          </p:cNvCxnSpPr>
          <p:nvPr/>
        </p:nvCxnSpPr>
        <p:spPr>
          <a:xfrm flipV="1">
            <a:off x="4693432" y="1771650"/>
            <a:ext cx="1143000" cy="6858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5" idx="3"/>
          </p:cNvCxnSpPr>
          <p:nvPr/>
        </p:nvCxnSpPr>
        <p:spPr>
          <a:xfrm>
            <a:off x="4693432" y="2457450"/>
            <a:ext cx="1173968" cy="4191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114800" y="1023140"/>
            <a:ext cx="990600" cy="285750"/>
            <a:chOff x="4551278" y="1364186"/>
            <a:chExt cx="776862" cy="381000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4566140" y="1371600"/>
              <a:ext cx="762000" cy="1588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 flipH="1" flipV="1">
              <a:off x="4361572" y="1553892"/>
              <a:ext cx="381000" cy="158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568438" y="2572345"/>
            <a:ext cx="3003562" cy="1772246"/>
            <a:chOff x="1980406" y="3429794"/>
            <a:chExt cx="3201194" cy="2362994"/>
          </a:xfrm>
        </p:grpSpPr>
        <p:cxnSp>
          <p:nvCxnSpPr>
            <p:cNvPr id="42" name="Straight Connector 41"/>
            <p:cNvCxnSpPr/>
            <p:nvPr/>
          </p:nvCxnSpPr>
          <p:spPr>
            <a:xfrm rot="5400000">
              <a:off x="800100" y="4610100"/>
              <a:ext cx="2362200" cy="15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1981200" y="5791200"/>
              <a:ext cx="3200400" cy="158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4572000" y="3943350"/>
            <a:ext cx="3993368" cy="85725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74032" y="3924240"/>
            <a:ext cx="1859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304800" y="1550816"/>
            <a:ext cx="2590800" cy="1249534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rot="5400000">
            <a:off x="3712811" y="1712561"/>
            <a:ext cx="783172" cy="2080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A16D13-4BF1-4550-84A5-33AEFB1E1A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87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05"/>
    </mc:Choice>
    <mc:Fallback>
      <p:transition spd="slow" advTm="4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31" grpId="0"/>
      <p:bldP spid="32" grpId="0" animBg="1"/>
      <p:bldP spid="33" grpId="0" animBg="1"/>
      <p:bldP spid="34" grpId="0" animBg="1"/>
      <p:bldP spid="35" grpId="0" animBg="1"/>
      <p:bldP spid="44" grpId="0" animBg="1"/>
      <p:bldP spid="45" grpId="0"/>
      <p:bldP spid="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33350"/>
            <a:ext cx="2895599" cy="2438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133351"/>
            <a:ext cx="2935288" cy="24383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0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5213" y="2647950"/>
            <a:ext cx="2927350" cy="25384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1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133350"/>
            <a:ext cx="3124200" cy="2457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2" name="Picture 4" descr="bong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9" y="2632472"/>
            <a:ext cx="2949575" cy="251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8842376" y="485775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3</a:t>
            </a:r>
          </a:p>
        </p:txBody>
      </p:sp>
      <p:pic>
        <p:nvPicPr>
          <p:cNvPr id="9" name="Picture 8" descr="tải xuống (2)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2647950"/>
            <a:ext cx="3124199" cy="24955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90D639-E32A-4FA8-AACA-7B2D79EA4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9"/>
    </mc:Choice>
    <mc:Fallback>
      <p:transition spd="slow" advTm="2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57200" y="209550"/>
            <a:ext cx="8534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228600" y="62865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bg1"/>
              </a:solidFill>
              <a:latin typeface=".VnSouthern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819150"/>
            <a:ext cx="2514600" cy="1524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105941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cxnSp>
        <p:nvCxnSpPr>
          <p:cNvPr id="9" name="Straight Connector 8"/>
          <p:cNvCxnSpPr>
            <a:stCxn id="4" idx="2"/>
          </p:cNvCxnSpPr>
          <p:nvPr/>
        </p:nvCxnSpPr>
        <p:spPr>
          <a:xfrm rot="5400000">
            <a:off x="2578894" y="2712244"/>
            <a:ext cx="4291012" cy="158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" y="198508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270767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31675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365098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181600" y="742950"/>
            <a:ext cx="3657600" cy="3352800"/>
            <a:chOff x="5181600" y="819150"/>
            <a:chExt cx="3657600" cy="3352800"/>
          </a:xfrm>
        </p:grpSpPr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81600" y="2419350"/>
              <a:ext cx="3657600" cy="17526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5" name="Picture 1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81600" y="819150"/>
              <a:ext cx="3657600" cy="16764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4876800" y="737086"/>
            <a:ext cx="4038600" cy="3358664"/>
            <a:chOff x="4876800" y="737086"/>
            <a:chExt cx="4038600" cy="3358664"/>
          </a:xfrm>
        </p:grpSpPr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876800" y="749275"/>
              <a:ext cx="2176272" cy="16700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010400" y="737086"/>
              <a:ext cx="1903413" cy="18288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2" name="Picture 21" descr="tải xuống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76800" y="2428852"/>
              <a:ext cx="2209800" cy="1666898"/>
            </a:xfrm>
            <a:prstGeom prst="rect">
              <a:avLst/>
            </a:prstGeom>
          </p:spPr>
        </p:pic>
        <p:pic>
          <p:nvPicPr>
            <p:cNvPr id="23" name="Picture 22" descr="tải xuống (1)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86184" y="2495550"/>
              <a:ext cx="1829216" cy="1600200"/>
            </a:xfrm>
            <a:prstGeom prst="rect">
              <a:avLst/>
            </a:prstGeom>
          </p:spPr>
        </p:pic>
      </p:grpSp>
      <p:pic>
        <p:nvPicPr>
          <p:cNvPr id="25" name="Picture 24" descr="tải xuống (2)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3600" y="1657350"/>
            <a:ext cx="2428875" cy="188595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1000" y="1352550"/>
            <a:ext cx="4342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85190F-FD83-4EA5-8A21-C7AE015235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76"/>
    </mc:Choice>
    <mc:Fallback>
      <p:transition spd="slow" advTm="1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228600" y="62865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bg1"/>
              </a:solidFill>
              <a:latin typeface=".VnSouthern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05941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42875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122488" y="2811462"/>
            <a:ext cx="4291012" cy="158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57200" y="209550"/>
            <a:ext cx="8534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F05CDE-73E5-4D27-893D-02E31515A9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6"/>
    </mc:Choice>
    <mc:Fallback>
      <p:transition spd="slow" advTm="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228600" y="62865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bg1"/>
              </a:solidFill>
              <a:latin typeface=".VnSouthern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05941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42875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739899" y="2735262"/>
            <a:ext cx="4291012" cy="158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" name="Picture 23" descr="hinh 4-2"/>
          <p:cNvPicPr>
            <a:picLocks noChangeAspect="1" noChangeArrowheads="1"/>
          </p:cNvPicPr>
          <p:nvPr/>
        </p:nvPicPr>
        <p:blipFill>
          <a:blip r:embed="rId5"/>
          <a:srcRect l="27423"/>
          <a:stretch>
            <a:fillRect/>
          </a:stretch>
        </p:blipFill>
        <p:spPr bwMode="auto">
          <a:xfrm>
            <a:off x="3926392" y="712788"/>
            <a:ext cx="5029200" cy="18589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91000" y="257175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vẩn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đục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PTHH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CO</a:t>
            </a:r>
            <a:r>
              <a:rPr lang="en-US" sz="20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sz="20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000" y="323844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sz="20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180975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cacbon</a:t>
            </a:r>
            <a:endParaRPr lang="en-US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57200" y="209550"/>
            <a:ext cx="8534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3616464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cồn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nến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sz="2000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249555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CO, CO</a:t>
            </a:r>
            <a:r>
              <a:rPr lang="en-US" sz="2000" i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2,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i="1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i="1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i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cacbonat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,...)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48200" y="1428750"/>
            <a:ext cx="3505200" cy="1384995"/>
            <a:chOff x="4267200" y="666750"/>
            <a:chExt cx="3505200" cy="1384995"/>
          </a:xfrm>
        </p:grpSpPr>
        <p:sp>
          <p:nvSpPr>
            <p:cNvPr id="17" name="TextBox 16"/>
            <p:cNvSpPr txBox="1"/>
            <p:nvPr/>
          </p:nvSpPr>
          <p:spPr>
            <a:xfrm>
              <a:off x="4267200" y="666750"/>
              <a:ext cx="3505200" cy="138499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mọi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cacbon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hữu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  <p:pic>
          <p:nvPicPr>
            <p:cNvPr id="18" name="Picture 17" descr="tải xuống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43400" y="742950"/>
              <a:ext cx="404813" cy="457200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880DB8-A91B-40A6-8E49-745F9DDCDF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65"/>
    </mc:Choice>
    <mc:Fallback>
      <p:transition spd="slow" advTm="50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5" grpId="0"/>
      <p:bldP spid="15" grpId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228600" y="62865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bg1"/>
              </a:solidFill>
              <a:latin typeface=".VnSouthern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05941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42875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1809750"/>
            <a:ext cx="403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CO, CO</a:t>
            </a:r>
            <a:r>
              <a:rPr lang="en-US" i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2,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i="1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i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cacbonat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2172494" y="2686050"/>
            <a:ext cx="4342606" cy="79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57200" y="209550"/>
            <a:ext cx="8534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419600" y="742950"/>
            <a:ext cx="4572000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u="sng" dirty="0" err="1">
                <a:solidFill>
                  <a:srgbClr val="FFFF00"/>
                </a:solidFill>
                <a:latin typeface="Times New Roman" pitchFamily="18" charset="0"/>
              </a:rPr>
              <a:t>Bài</a:t>
            </a:r>
            <a:r>
              <a:rPr lang="en-US" sz="2000" b="1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Times New Roman" pitchFamily="18" charset="0"/>
              </a:rPr>
              <a:t>tập</a:t>
            </a:r>
            <a:r>
              <a:rPr lang="en-US" sz="2000" b="1" u="sng" dirty="0">
                <a:solidFill>
                  <a:srgbClr val="FFFF00"/>
                </a:solidFill>
                <a:latin typeface="Times New Roman" pitchFamily="18" charset="0"/>
              </a:rPr>
              <a:t> 1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Cho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sau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: C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H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6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,  CaCO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3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,  CH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4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, CO,  C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H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6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O, 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KCl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,  CH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3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NO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, NaHCO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3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,  C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H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3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O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Na, CCl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4,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H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CO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3,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CO</a:t>
            </a:r>
            <a:r>
              <a:rPr lang="en-US" sz="2000" b="1" baseline="-25000" dirty="0">
                <a:solidFill>
                  <a:schemeClr val="bg1"/>
                </a:solidFill>
                <a:latin typeface="Times New Roman" pitchFamily="18" charset="0"/>
              </a:rPr>
              <a:t>2.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cơ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vô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</a:rPr>
              <a:t>cơ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?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DE1B2B-D120-4F91-AF70-7A7CAD392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68"/>
    </mc:Choice>
    <mc:Fallback>
      <p:transition spd="slow" advTm="1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228600" y="62865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bg1"/>
              </a:solidFill>
              <a:latin typeface=".VnSouthern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05941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42875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1809750"/>
            <a:ext cx="403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CO, CO</a:t>
            </a:r>
            <a:r>
              <a:rPr lang="en-US" i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2,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i="1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i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cacbonat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,...)</a:t>
            </a:r>
          </a:p>
          <a:p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2172494" y="2686050"/>
            <a:ext cx="4342606" cy="79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57200" y="209550"/>
            <a:ext cx="8534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Group 9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748484"/>
              </p:ext>
            </p:extLst>
          </p:nvPr>
        </p:nvGraphicFramePr>
        <p:xfrm>
          <a:off x="4876800" y="1821180"/>
          <a:ext cx="3443287" cy="307848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78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8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 CHẤT HỮU CƠ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 CHẤT VÔ CƠ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6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CaCO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6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6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KCl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6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NaHCO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6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6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CCl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Times New Roman" pitchFamily="18" charset="0"/>
                        </a:rPr>
                        <a:t>CO</a:t>
                      </a:r>
                      <a:r>
                        <a:rPr lang="en-US" sz="2000" b="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</a:rPr>
                        <a:t>2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419600" y="590550"/>
            <a:ext cx="4572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u="sng" dirty="0" err="1">
                <a:solidFill>
                  <a:srgbClr val="FFFF00"/>
                </a:solidFill>
                <a:latin typeface="Times New Roman" pitchFamily="18" charset="0"/>
              </a:rPr>
              <a:t>Bài</a:t>
            </a:r>
            <a:r>
              <a:rPr lang="en-US" b="1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>
                <a:solidFill>
                  <a:srgbClr val="FFFF00"/>
                </a:solidFill>
                <a:latin typeface="Times New Roman" pitchFamily="18" charset="0"/>
              </a:rPr>
              <a:t>tập1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</a:rPr>
              <a:t>.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Cho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sau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: C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H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6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,  CaCO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3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,  CH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4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, CO,  C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H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6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O, 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KCl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,  CH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3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NO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, NaHCO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3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,  C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H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3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O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Na, CCl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4,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H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CO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3,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CO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2.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hợp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hữu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cơ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hợp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vô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</a:rPr>
              <a:t>cơ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 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607C98-06E9-4ECB-BC3A-B4DB59272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15"/>
    </mc:Choice>
    <mc:Fallback>
      <p:transition spd="slow" advTm="1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228600" y="62865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chemeClr val="bg1"/>
              </a:solidFill>
              <a:latin typeface=".VnSouthern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05941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42875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18097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029200" y="2952750"/>
            <a:ext cx="3657600" cy="167640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0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7200" y="2952750"/>
            <a:ext cx="3276600" cy="167640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2, .....</a:t>
            </a:r>
          </a:p>
          <a:p>
            <a:pPr algn="ctr"/>
            <a:endParaRPr lang="en-US" b="1" baseline="-25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57200" y="209550"/>
            <a:ext cx="8534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000" b="1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226695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397A75-2FD8-4A34-A43E-BDA9F2543D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02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18"/>
    </mc:Choice>
    <mc:Fallback>
      <p:transition spd="slow" advTm="4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9" grpId="0" animBg="1"/>
      <p:bldP spid="10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0.9|1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5.9|5.2|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2.5|0.7|7.2|1.2|1.4|5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2.2|5.9|9.7|1.4|7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3.1|1.6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3|4.4|3.5|8.4|4.1|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4|1.1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2.6|4.5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7.1|2.5|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2101</TotalTime>
  <Words>1906</Words>
  <Application>Microsoft Office PowerPoint</Application>
  <PresentationFormat>On-screen Show (16:9)</PresentationFormat>
  <Paragraphs>187</Paragraphs>
  <Slides>20</Slides>
  <Notes>5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.VnSouthern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SAMSUNG</dc:creator>
  <cp:lastModifiedBy>my kim</cp:lastModifiedBy>
  <cp:revision>278</cp:revision>
  <dcterms:created xsi:type="dcterms:W3CDTF">2020-03-15T10:05:02Z</dcterms:created>
  <dcterms:modified xsi:type="dcterms:W3CDTF">2021-02-03T07:01:30Z</dcterms:modified>
</cp:coreProperties>
</file>