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5tBStE1Xp27HOANab4GQL5MN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g chiếu Tiêu đề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ahoma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ội dung có Chú thích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ahoma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1293813" y="533400"/>
            <a:ext cx="6858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Char char="▪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 sz="1600"/>
            </a:lvl4pPr>
            <a:lvl5pPr marL="2286000" lvl="4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Ảnh có Chú thích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ahoma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2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4837113" y="-1028700"/>
            <a:ext cx="4114800" cy="9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 rot="5400000">
            <a:off x="8017814" y="2152001"/>
            <a:ext cx="5410200" cy="1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 rot="5400000">
            <a:off x="3256107" y="-741506"/>
            <a:ext cx="5410200" cy="750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Nội dung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ội dung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2"/>
          </p:nvPr>
        </p:nvSpPr>
        <p:spPr>
          <a:xfrm>
            <a:off x="70088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của Mục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ahoma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 sánh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22082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70088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sz="21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70088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marL="914400" lvl="1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marL="1371600" lvl="2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marL="2286000" lvl="4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ỉ Tiêu đề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ống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  <a:defRPr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1E4E7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spcBef>
                <a:spcPts val="0"/>
              </a:spcBef>
              <a:buNone/>
              <a:defRPr sz="125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07637"/>
            <a:ext cx="1454785" cy="106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3650"/>
            <a:ext cx="12192000" cy="76052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-1550254" y="328795"/>
            <a:ext cx="10975340" cy="110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WELCOME OUR TEACHERS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237130" y="5422400"/>
            <a:ext cx="7809875" cy="144655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Class: 6A1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Teacher: Phan thị Mộng Linh</a:t>
            </a:r>
            <a:endParaRPr sz="4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2215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1294" t="6076" r="9743" b="15844"/>
          <a:stretch/>
        </p:blipFill>
        <p:spPr>
          <a:xfrm>
            <a:off x="5970905" y="75501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1543987" y="2168525"/>
            <a:ext cx="4183078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Before the main verb.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1543987" y="4333875"/>
            <a:ext cx="4278328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 the verb “To Be”.</a:t>
            </a:r>
            <a:endParaRPr/>
          </a:p>
        </p:txBody>
      </p:sp>
      <p:pic>
        <p:nvPicPr>
          <p:cNvPr id="213" name="Google Shape;213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l="10366" t="6630" r="9742" b="16951"/>
          <a:stretch/>
        </p:blipFill>
        <p:spPr>
          <a:xfrm>
            <a:off x="5970905" y="355663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112395" y="23495"/>
            <a:ext cx="199009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2174240" y="3688080"/>
            <a:ext cx="36474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 happy.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2280285" y="1475740"/>
            <a:ext cx="222948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400" u="sng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2280285" y="0"/>
            <a:ext cx="4509568" cy="5847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Adverbs of frequency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50165" y="0"/>
            <a:ext cx="1870710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ahoma"/>
              <a:buNone/>
            </a:pPr>
            <a:r>
              <a:rPr lang="en-US" sz="2800" b="1" u="sng">
                <a:solidFill>
                  <a:srgbClr val="FF0000"/>
                </a:solidFill>
              </a:rPr>
              <a:t>Grammar:</a:t>
            </a:r>
            <a:endParaRPr sz="2800" b="1" u="sng">
              <a:solidFill>
                <a:srgbClr val="FF0000"/>
              </a:solidFill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2097525" y="240405"/>
            <a:ext cx="799770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Put adverbs of frequency in the correct place </a:t>
            </a: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l="1777"/>
          <a:stretch/>
        </p:blipFill>
        <p:spPr>
          <a:xfrm>
            <a:off x="985520" y="1521460"/>
            <a:ext cx="10144760" cy="2788285"/>
          </a:xfrm>
          <a:prstGeom prst="rect">
            <a:avLst/>
          </a:prstGeom>
          <a:noFill/>
          <a:ln w="9525" cap="flat" cmpd="sng">
            <a:solidFill>
              <a:srgbClr val="1B291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11"/>
          <p:cNvSpPr txBox="1"/>
          <p:nvPr/>
        </p:nvSpPr>
        <p:spPr>
          <a:xfrm>
            <a:off x="4318635" y="5467985"/>
            <a:ext cx="18548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sometimes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6607810" y="4876165"/>
            <a:ext cx="97917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2353310" y="5567680"/>
            <a:ext cx="145605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2449195" y="4754245"/>
            <a:ext cx="126428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4611370" y="4754245"/>
            <a:ext cx="126936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1130935" y="3532505"/>
            <a:ext cx="1240155" cy="312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6682740" y="5467985"/>
            <a:ext cx="107569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85645"/>
            <a:ext cx="12192000" cy="46367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2661314" y="3183482"/>
            <a:ext cx="140571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2818262" y="3749665"/>
            <a:ext cx="14466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2674961" y="4350725"/>
            <a:ext cx="139207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2661314" y="4876442"/>
            <a:ext cx="20335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2661314" y="5438823"/>
            <a:ext cx="15421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0" y="1276350"/>
            <a:ext cx="1691005" cy="472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-7621" y="-30480"/>
            <a:ext cx="4211131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449579" y="469900"/>
            <a:ext cx="27702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  <p:pic>
        <p:nvPicPr>
          <p:cNvPr id="247" name="Google Shape;24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809480" y="-30480"/>
            <a:ext cx="2382520" cy="134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29431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93345" y="1846580"/>
            <a:ext cx="6864350" cy="9836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Ex:How often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go to the park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-&gt; I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sometimes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the park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weekends. </a:t>
            </a:r>
            <a:endParaRPr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4">
            <a:alphaModFix/>
          </a:blip>
          <a:srcRect t="14917"/>
          <a:stretch/>
        </p:blipFill>
        <p:spPr>
          <a:xfrm>
            <a:off x="0" y="2934970"/>
            <a:ext cx="12283440" cy="38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/>
          <p:nvPr/>
        </p:nvSpPr>
        <p:spPr>
          <a:xfrm>
            <a:off x="93345" y="683895"/>
            <a:ext cx="6864350" cy="9836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often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 + do/ does + Subject + Verb ......?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-&gt; Subject +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 of frequency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Verb......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32385"/>
            <a:ext cx="1873885" cy="472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/>
          </a:p>
        </p:txBody>
      </p:sp>
      <p:pic>
        <p:nvPicPr>
          <p:cNvPr id="257" name="Google Shape;257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888220" y="32385"/>
            <a:ext cx="2303780" cy="129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 l="3101"/>
          <a:stretch/>
        </p:blipFill>
        <p:spPr>
          <a:xfrm>
            <a:off x="-635" y="2466975"/>
            <a:ext cx="12193270" cy="43237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 txBox="1"/>
          <p:nvPr/>
        </p:nvSpPr>
        <p:spPr>
          <a:xfrm>
            <a:off x="6931660" y="3454400"/>
            <a:ext cx="368871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goes shopping.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6931660" y="4283710"/>
            <a:ext cx="376301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does homework.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6863080" y="5284470"/>
            <a:ext cx="402971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sometimes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plays soccer.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6847536" y="6102468"/>
            <a:ext cx="3248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has barbecues.</a:t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83185" y="1751330"/>
            <a:ext cx="1582420" cy="5467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-7620" y="-30480"/>
            <a:ext cx="4406000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449580" y="469900"/>
            <a:ext cx="289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  <p:pic>
        <p:nvPicPr>
          <p:cNvPr id="271" name="Google Shape;27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852660" y="0"/>
            <a:ext cx="2339975" cy="131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9808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/>
          <p:nvPr/>
        </p:nvSpPr>
        <p:spPr>
          <a:xfrm>
            <a:off x="0" y="1628140"/>
            <a:ext cx="2272030" cy="631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/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81" y="2327478"/>
            <a:ext cx="11871348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/>
          <p:nvPr/>
        </p:nvSpPr>
        <p:spPr>
          <a:xfrm>
            <a:off x="4502094" y="3762081"/>
            <a:ext cx="900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4502094" y="4487953"/>
            <a:ext cx="8052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4502094" y="5195295"/>
            <a:ext cx="4094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4488445" y="5936603"/>
            <a:ext cx="4367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283" name="Google Shape;283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772650" y="0"/>
            <a:ext cx="2398395" cy="13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/>
          <p:nvPr/>
        </p:nvSpPr>
        <p:spPr>
          <a:xfrm>
            <a:off x="0" y="-319008"/>
            <a:ext cx="4406000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538653" y="324253"/>
            <a:ext cx="289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/>
          <p:nvPr/>
        </p:nvSpPr>
        <p:spPr>
          <a:xfrm>
            <a:off x="97790" y="1327150"/>
            <a:ext cx="11955145" cy="45231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often / and makes / laugh a lot. /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teacher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our class / tells the jokes 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after eating  /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and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often do / dinner. /  her sister / the dishes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is / when his / problems with /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 / 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helpful / friends have / their homework. 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usually / a walk /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grandmother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early to / around the park. / gets up / go for/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107950" y="794385"/>
            <a:ext cx="1551305" cy="460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>
            <a:off x="2072640" y="347663"/>
            <a:ext cx="929195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Rearrange these phrases to make meaningful sentences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558165" y="1774190"/>
            <a:ext cx="92970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teacher often tell the jokes and make our class laugh a lot.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5853430"/>
            <a:ext cx="1793240" cy="86423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/>
          <p:nvPr/>
        </p:nvSpPr>
        <p:spPr>
          <a:xfrm>
            <a:off x="595630" y="2923540"/>
            <a:ext cx="849439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 and her sister often do the dishes after eating dinner.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619125" y="3961765"/>
            <a:ext cx="1120330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Nam is always helpful when his friends have problems with their homework.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595630" y="5139055"/>
            <a:ext cx="104584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grandmother usually gets up early to go for a walk around the park.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68115" y="469265"/>
            <a:ext cx="5601335" cy="59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585335" y="1163955"/>
            <a:ext cx="3931285" cy="55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/>
          <p:nvPr/>
        </p:nvSpPr>
        <p:spPr>
          <a:xfrm>
            <a:off x="-7620" y="-30480"/>
            <a:ext cx="4534650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449580" y="524947"/>
            <a:ext cx="3024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622" y="1799064"/>
            <a:ext cx="2931283" cy="460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3215" y="0"/>
            <a:ext cx="678878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/>
          <p:nvPr/>
        </p:nvSpPr>
        <p:spPr>
          <a:xfrm>
            <a:off x="535940" y="3522980"/>
            <a:ext cx="8271510" cy="9836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How often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.............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B: I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usually/ sometimes/ always/ often/ never/ rarely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............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-7620" y="-30480"/>
            <a:ext cx="4534650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449580" y="524947"/>
            <a:ext cx="3024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9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-30480" y="295275"/>
            <a:ext cx="2463800" cy="7131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 Practice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WB page 20</a:t>
            </a:r>
            <a:endParaRPr sz="2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" y="1430814"/>
            <a:ext cx="12109024" cy="522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3869" y="245908"/>
            <a:ext cx="9475609" cy="63563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1665105" y="4217953"/>
            <a:ext cx="1596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endParaRPr/>
          </a:p>
        </p:txBody>
      </p:sp>
      <p:sp>
        <p:nvSpPr>
          <p:cNvPr id="328" name="Google Shape;328;p19"/>
          <p:cNvSpPr txBox="1"/>
          <p:nvPr/>
        </p:nvSpPr>
        <p:spPr>
          <a:xfrm>
            <a:off x="1613521" y="4679618"/>
            <a:ext cx="1596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endParaRPr/>
          </a:p>
        </p:txBody>
      </p:sp>
      <p:sp>
        <p:nvSpPr>
          <p:cNvPr id="329" name="Google Shape;329;p19"/>
          <p:cNvSpPr txBox="1"/>
          <p:nvPr/>
        </p:nvSpPr>
        <p:spPr>
          <a:xfrm>
            <a:off x="4961890" y="5135880"/>
            <a:ext cx="193484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sometimes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1709935" y="5586898"/>
            <a:ext cx="1596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endParaRPr/>
          </a:p>
        </p:txBody>
      </p:sp>
      <p:sp>
        <p:nvSpPr>
          <p:cNvPr id="331" name="Google Shape;331;p19"/>
          <p:cNvSpPr txBox="1"/>
          <p:nvPr/>
        </p:nvSpPr>
        <p:spPr>
          <a:xfrm>
            <a:off x="1709935" y="6032513"/>
            <a:ext cx="1596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10249535" y="1824990"/>
            <a:ext cx="1333500" cy="3498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10386695" y="1813560"/>
            <a:ext cx="104711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soccer</a:t>
            </a:r>
            <a:endParaRPr/>
          </a:p>
        </p:txBody>
      </p:sp>
      <p:sp>
        <p:nvSpPr>
          <p:cNvPr id="334" name="Google Shape;334;p19"/>
          <p:cNvSpPr txBox="1"/>
          <p:nvPr/>
        </p:nvSpPr>
        <p:spPr>
          <a:xfrm>
            <a:off x="3949700" y="4365625"/>
            <a:ext cx="1078865" cy="398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soccer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1710640" y="571311"/>
            <a:ext cx="8817610" cy="7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ahoma"/>
              <a:buNone/>
            </a:pPr>
            <a:r>
              <a:rPr lang="en-US" sz="3600" u="sng">
                <a:solidFill>
                  <a:srgbClr val="FF0000"/>
                </a:solidFill>
              </a:rPr>
              <a:t>Unit 4</a:t>
            </a:r>
            <a:r>
              <a:rPr lang="en-US" sz="3600">
                <a:solidFill>
                  <a:srgbClr val="FF0000"/>
                </a:solidFill>
              </a:rPr>
              <a:t>: Festivals and Free Time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765653" y="156611"/>
            <a:ext cx="6708854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Wednesday, November 9</a:t>
            </a:r>
            <a:r>
              <a:rPr lang="en-US" sz="2800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, 2022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3992880" y="1233170"/>
            <a:ext cx="42062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2: Grammar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63573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3218815" y="292735"/>
            <a:ext cx="498538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Quizz: Complete the sentences </a:t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0" y="0"/>
            <a:ext cx="2380615" cy="571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1783080" y="3566160"/>
            <a:ext cx="7332345" cy="17312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Which sentence is correct?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He often doesn’t wear jeans.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B. He doesn’t often wear jeans.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C. He doesn’t wear jeans often.</a:t>
            </a:r>
            <a:endParaRPr/>
          </a:p>
        </p:txBody>
      </p:sp>
      <p:grpSp>
        <p:nvGrpSpPr>
          <p:cNvPr id="344" name="Google Shape;344;p20"/>
          <p:cNvGrpSpPr/>
          <p:nvPr/>
        </p:nvGrpSpPr>
        <p:grpSpPr>
          <a:xfrm>
            <a:off x="2538095" y="846823"/>
            <a:ext cx="7350760" cy="829945"/>
            <a:chOff x="3997" y="1437"/>
            <a:chExt cx="11576" cy="1307"/>
          </a:xfrm>
        </p:grpSpPr>
        <p:sp>
          <p:nvSpPr>
            <p:cNvPr id="345" name="Google Shape;345;p20"/>
            <p:cNvSpPr txBox="1"/>
            <p:nvPr/>
          </p:nvSpPr>
          <p:spPr>
            <a:xfrm>
              <a:off x="3997" y="1437"/>
              <a:ext cx="11576" cy="1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I am always on time. I .....................late.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		B. usually		C. always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 txBox="1"/>
            <p:nvPr/>
          </p:nvSpPr>
          <p:spPr>
            <a:xfrm>
              <a:off x="4679" y="2010"/>
              <a:ext cx="2385" cy="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A. never</a:t>
              </a:r>
              <a:endParaRPr/>
            </a:p>
          </p:txBody>
        </p:sp>
      </p:grpSp>
      <p:sp>
        <p:nvSpPr>
          <p:cNvPr id="347" name="Google Shape;347;p20"/>
          <p:cNvSpPr txBox="1"/>
          <p:nvPr/>
        </p:nvSpPr>
        <p:spPr>
          <a:xfrm>
            <a:off x="2971302" y="1203400"/>
            <a:ext cx="1514400" cy="460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never</a:t>
            </a:r>
            <a:endParaRPr/>
          </a:p>
        </p:txBody>
      </p:sp>
      <p:sp>
        <p:nvSpPr>
          <p:cNvPr id="348" name="Google Shape;348;p20"/>
          <p:cNvSpPr txBox="1"/>
          <p:nvPr/>
        </p:nvSpPr>
        <p:spPr>
          <a:xfrm>
            <a:off x="2538101" y="1988175"/>
            <a:ext cx="81426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Emily lives next door, so I ...................see her.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never	B. often	C. rarely</a:t>
            </a:r>
            <a:endParaRPr/>
          </a:p>
        </p:txBody>
      </p:sp>
      <p:sp>
        <p:nvSpPr>
          <p:cNvPr id="349" name="Google Shape;349;p20"/>
          <p:cNvSpPr txBox="1"/>
          <p:nvPr/>
        </p:nvSpPr>
        <p:spPr>
          <a:xfrm>
            <a:off x="4415450" y="2384776"/>
            <a:ext cx="13176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often</a:t>
            </a:r>
            <a:endParaRPr/>
          </a:p>
        </p:txBody>
      </p:sp>
      <p:sp>
        <p:nvSpPr>
          <p:cNvPr id="350" name="Google Shape;350;p20"/>
          <p:cNvSpPr txBox="1"/>
          <p:nvPr/>
        </p:nvSpPr>
        <p:spPr>
          <a:xfrm>
            <a:off x="2380617" y="4478148"/>
            <a:ext cx="47211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She doesn’t often wear jeans.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1"/>
          <p:cNvSpPr txBox="1"/>
          <p:nvPr/>
        </p:nvSpPr>
        <p:spPr>
          <a:xfrm>
            <a:off x="3389630" y="292735"/>
            <a:ext cx="525208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Quizz: Complete the sentences </a:t>
            </a: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0" y="0"/>
            <a:ext cx="2380615" cy="571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2528570" y="1274445"/>
            <a:ext cx="7135495" cy="1749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Which sentence is correct?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Are you sometimes tired at work?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B. Are you tired sometimes at work?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C. You are sometimes tired at work?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2528570" y="3536950"/>
            <a:ext cx="7136130" cy="1749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Which sentence is correct?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My brother watches rarely TV.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B. My brother rarely watches  TV.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C. My brother watches TV rarely.</a:t>
            </a:r>
            <a:endParaRPr/>
          </a:p>
        </p:txBody>
      </p:sp>
      <p:sp>
        <p:nvSpPr>
          <p:cNvPr id="361" name="Google Shape;361;p21"/>
          <p:cNvSpPr txBox="1"/>
          <p:nvPr/>
        </p:nvSpPr>
        <p:spPr>
          <a:xfrm>
            <a:off x="3389630" y="1688732"/>
            <a:ext cx="5347335" cy="460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A. Are you sometimes tired at work?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3445048" y="4411612"/>
            <a:ext cx="477508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My brother rarelywatches TV.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5" y="-325889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6483" y="-478289"/>
            <a:ext cx="13702553" cy="824304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 txBox="1">
            <a:spLocks noGrp="1"/>
          </p:cNvSpPr>
          <p:nvPr>
            <p:ph type="ctrTitle"/>
          </p:nvPr>
        </p:nvSpPr>
        <p:spPr>
          <a:xfrm>
            <a:off x="1710640" y="571311"/>
            <a:ext cx="8817610" cy="7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ahoma"/>
              <a:buNone/>
            </a:pPr>
            <a:r>
              <a:rPr lang="en-US" sz="3600" u="sng">
                <a:solidFill>
                  <a:srgbClr val="FF0000"/>
                </a:solidFill>
              </a:rPr>
              <a:t>Unit 4</a:t>
            </a:r>
            <a:r>
              <a:rPr lang="en-US" sz="3600">
                <a:solidFill>
                  <a:srgbClr val="FF0000"/>
                </a:solidFill>
              </a:rPr>
              <a:t>: Festivals and Free Time</a:t>
            </a:r>
            <a:endParaRPr/>
          </a:p>
        </p:txBody>
      </p:sp>
      <p:sp>
        <p:nvSpPr>
          <p:cNvPr id="371" name="Google Shape;371;p22"/>
          <p:cNvSpPr txBox="1"/>
          <p:nvPr/>
        </p:nvSpPr>
        <p:spPr>
          <a:xfrm>
            <a:off x="2765653" y="156611"/>
            <a:ext cx="6708854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Wednesday, November 9</a:t>
            </a:r>
            <a:r>
              <a:rPr lang="en-US" sz="2800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, 2022</a:t>
            </a:r>
            <a:endParaRPr/>
          </a:p>
        </p:txBody>
      </p:sp>
      <p:sp>
        <p:nvSpPr>
          <p:cNvPr id="372" name="Google Shape;372;p22"/>
          <p:cNvSpPr txBox="1"/>
          <p:nvPr/>
        </p:nvSpPr>
        <p:spPr>
          <a:xfrm>
            <a:off x="3992880" y="1233170"/>
            <a:ext cx="420624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2765653" y="2704245"/>
            <a:ext cx="4183078" cy="52197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Before the main verb.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2765653" y="3860865"/>
            <a:ext cx="4278328" cy="52197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After the verb “To Be”.</a:t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270168" y="1856354"/>
            <a:ext cx="199009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76" name="Google Shape;376;p22"/>
          <p:cNvSpPr txBox="1"/>
          <p:nvPr/>
        </p:nvSpPr>
        <p:spPr>
          <a:xfrm>
            <a:off x="3301291" y="4545644"/>
            <a:ext cx="33454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You are </a:t>
            </a:r>
            <a:r>
              <a:rPr lang="en-US" sz="24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happy.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3301499" y="3182850"/>
            <a:ext cx="257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4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sing.</a:t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2228923" y="1855144"/>
            <a:ext cx="450956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Adverbs of frequency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8748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56448" y="-430856"/>
            <a:ext cx="13702553" cy="824304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 txBox="1">
            <a:spLocks noGrp="1"/>
          </p:cNvSpPr>
          <p:nvPr>
            <p:ph type="ctrTitle"/>
          </p:nvPr>
        </p:nvSpPr>
        <p:spPr>
          <a:xfrm>
            <a:off x="1710640" y="571311"/>
            <a:ext cx="8817610" cy="7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ahoma"/>
              <a:buNone/>
            </a:pPr>
            <a:r>
              <a:rPr lang="en-US" sz="3600" u="sng">
                <a:solidFill>
                  <a:srgbClr val="FF0000"/>
                </a:solidFill>
              </a:rPr>
              <a:t>Unit 4</a:t>
            </a:r>
            <a:r>
              <a:rPr lang="en-US" sz="3600">
                <a:solidFill>
                  <a:srgbClr val="FF0000"/>
                </a:solidFill>
              </a:rPr>
              <a:t>: Festivals and Free Time</a:t>
            </a:r>
            <a:endParaRPr/>
          </a:p>
        </p:txBody>
      </p:sp>
      <p:sp>
        <p:nvSpPr>
          <p:cNvPr id="387" name="Google Shape;387;p23"/>
          <p:cNvSpPr txBox="1"/>
          <p:nvPr/>
        </p:nvSpPr>
        <p:spPr>
          <a:xfrm>
            <a:off x="2765653" y="156611"/>
            <a:ext cx="6708854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Wednesday, November 9</a:t>
            </a:r>
            <a:r>
              <a:rPr lang="en-US" sz="2800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, 2022</a:t>
            </a:r>
            <a:endParaRPr/>
          </a:p>
        </p:txBody>
      </p:sp>
      <p:sp>
        <p:nvSpPr>
          <p:cNvPr id="388" name="Google Shape;388;p23"/>
          <p:cNvSpPr txBox="1"/>
          <p:nvPr/>
        </p:nvSpPr>
        <p:spPr>
          <a:xfrm>
            <a:off x="3992880" y="1233170"/>
            <a:ext cx="420624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  <p:sp>
        <p:nvSpPr>
          <p:cNvPr id="389" name="Google Shape;389;p23"/>
          <p:cNvSpPr/>
          <p:nvPr/>
        </p:nvSpPr>
        <p:spPr>
          <a:xfrm>
            <a:off x="270168" y="1856354"/>
            <a:ext cx="199009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90" name="Google Shape;390;p23"/>
          <p:cNvSpPr/>
          <p:nvPr/>
        </p:nvSpPr>
        <p:spPr>
          <a:xfrm>
            <a:off x="2228923" y="1855144"/>
            <a:ext cx="450956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Adverbs of frequency 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2859782" y="4084643"/>
            <a:ext cx="6864350" cy="983615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Ex:How often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go to the park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-&gt; I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sometimes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the park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weekends. </a:t>
            </a: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2859782" y="2950110"/>
            <a:ext cx="6864350" cy="983615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often</a:t>
            </a:r>
            <a:r>
              <a:rPr lang="en-US" sz="2400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 + do/ does + Subject + Verb ......?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-&gt; Subject +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 of frequency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Verb......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71D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987" y="-1192305"/>
            <a:ext cx="9278471" cy="927847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4"/>
          <p:cNvSpPr/>
          <p:nvPr/>
        </p:nvSpPr>
        <p:spPr>
          <a:xfrm>
            <a:off x="4661800" y="1061767"/>
            <a:ext cx="2736647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Homewwork:</a:t>
            </a:r>
            <a:endParaRPr/>
          </a:p>
        </p:txBody>
      </p:sp>
      <p:sp>
        <p:nvSpPr>
          <p:cNvPr id="399" name="Google Shape;399;p24"/>
          <p:cNvSpPr txBox="1"/>
          <p:nvPr/>
        </p:nvSpPr>
        <p:spPr>
          <a:xfrm>
            <a:off x="3133164" y="2290517"/>
            <a:ext cx="626632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</a:t>
            </a:r>
            <a:r>
              <a:rPr lang="en-US" sz="2800" b="1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3 sentences </a:t>
            </a:r>
            <a:endParaRPr sz="2800" b="1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Times New Roman"/>
              <a:buChar char="-"/>
            </a:pPr>
            <a:r>
              <a:rPr lang="en-US" sz="2800" b="1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exercises on page 23 ( workbook)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Times New Roman"/>
              <a:buChar char="-"/>
            </a:pPr>
            <a:r>
              <a:rPr lang="en-US" sz="2800" b="1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 the next lesson on page 32 (students book)</a:t>
            </a:r>
            <a:endParaRPr sz="2800" b="1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0205" y="838200"/>
            <a:ext cx="11370945" cy="577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-7620" y="-30480"/>
            <a:ext cx="4174886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49580" y="469900"/>
            <a:ext cx="31930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2215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683260" y="4155440"/>
            <a:ext cx="1122934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about: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often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....................or 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often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...................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0" y="0"/>
            <a:ext cx="6947535" cy="63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07B5"/>
              </a:buClr>
              <a:buSzPts val="2400"/>
              <a:buFont typeface="Tahoma"/>
              <a:buNone/>
            </a:pPr>
            <a:r>
              <a:rPr lang="en-US" sz="2400">
                <a:solidFill>
                  <a:srgbClr val="2407B5"/>
                </a:solidFill>
                <a:latin typeface="Tahoma"/>
                <a:ea typeface="Tahoma"/>
                <a:cs typeface="Tahoma"/>
                <a:sym typeface="Tahoma"/>
              </a:rPr>
              <a:t>1. A</a:t>
            </a:r>
            <a:r>
              <a:rPr lang="en-US" sz="2400" u="sng">
                <a:solidFill>
                  <a:srgbClr val="2407B5"/>
                </a:solidFill>
                <a:latin typeface="Tahoma"/>
                <a:ea typeface="Tahoma"/>
                <a:cs typeface="Tahoma"/>
                <a:sym typeface="Tahoma"/>
              </a:rPr>
              <a:t>dverbs of frequency</a:t>
            </a:r>
            <a:r>
              <a:rPr lang="en-US" sz="2400">
                <a:solidFill>
                  <a:srgbClr val="2407B5"/>
                </a:solidFill>
                <a:latin typeface="Tahoma"/>
                <a:ea typeface="Tahoma"/>
                <a:cs typeface="Tahoma"/>
                <a:sym typeface="Tahoma"/>
              </a:rPr>
              <a:t> in the song: 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181735" y="82296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181735" y="141351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181735" y="201168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normally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184275" y="257937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rarely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057650" y="822960"/>
            <a:ext cx="258699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sometimes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4057650" y="136525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4074160" y="2006600"/>
            <a:ext cx="21990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40054" y="3278245"/>
            <a:ext cx="5681363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Adverbs of frequency are used to: 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5579110" y="4035425"/>
            <a:ext cx="172402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things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9550400" y="4022725"/>
            <a:ext cx="241490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things happen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4171950" y="4956810"/>
            <a:ext cx="5388610" cy="460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I usually go swimming on Sunday.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171950" y="5696585"/>
            <a:ext cx="5388610" cy="460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It is often hot in the summer.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247015" y="1353820"/>
            <a:ext cx="550545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07B5"/>
              </a:buClr>
              <a:buSzPts val="2800"/>
              <a:buFont typeface="Tahoma"/>
              <a:buNone/>
            </a:pPr>
            <a:r>
              <a:rPr lang="en-US" sz="2800">
                <a:solidFill>
                  <a:srgbClr val="2407B5"/>
                </a:solidFill>
              </a:rPr>
              <a:t>2. Main </a:t>
            </a:r>
            <a:r>
              <a:rPr lang="en-US" sz="2800" u="sng">
                <a:solidFill>
                  <a:srgbClr val="2407B5"/>
                </a:solidFill>
              </a:rPr>
              <a:t>verbs</a:t>
            </a:r>
            <a:r>
              <a:rPr lang="en-US" sz="2800">
                <a:solidFill>
                  <a:srgbClr val="2407B5"/>
                </a:solidFill>
              </a:rPr>
              <a:t> in the song: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3474085" y="2345690"/>
            <a:ext cx="219900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474085" y="4819015"/>
            <a:ext cx="181483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Dance</a:t>
            </a:r>
            <a:endParaRPr/>
          </a:p>
        </p:txBody>
      </p:sp>
      <p:pic>
        <p:nvPicPr>
          <p:cNvPr id="145" name="Google Shape;14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1294" t="6076" r="9743" b="15844"/>
          <a:stretch/>
        </p:blipFill>
        <p:spPr>
          <a:xfrm>
            <a:off x="6024245" y="610235"/>
            <a:ext cx="5498465" cy="309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 l="9405" t="5826" r="8185" b="16007"/>
          <a:stretch/>
        </p:blipFill>
        <p:spPr>
          <a:xfrm>
            <a:off x="5948680" y="3920490"/>
            <a:ext cx="5504815" cy="293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-7620" y="-30480"/>
            <a:ext cx="4534650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49580" y="524947"/>
            <a:ext cx="3024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29" y="-441173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8448" t="5893" r="7979" b="16582"/>
          <a:stretch/>
        </p:blipFill>
        <p:spPr>
          <a:xfrm>
            <a:off x="856615" y="2555240"/>
            <a:ext cx="4572000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l="9337" t="5999" r="9488" b="24031"/>
          <a:stretch/>
        </p:blipFill>
        <p:spPr>
          <a:xfrm>
            <a:off x="5553710" y="2555875"/>
            <a:ext cx="5285105" cy="213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0" y="1282700"/>
            <a:ext cx="8665210" cy="63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27F7"/>
              </a:buClr>
              <a:buSzPts val="2400"/>
              <a:buFont typeface="Tahoma"/>
              <a:buNone/>
            </a:pPr>
            <a:r>
              <a:rPr lang="en-US" sz="2400">
                <a:solidFill>
                  <a:srgbClr val="4A27F7"/>
                </a:solidFill>
                <a:latin typeface="Tahoma"/>
                <a:ea typeface="Tahoma"/>
                <a:cs typeface="Tahoma"/>
                <a:sym typeface="Tahoma"/>
              </a:rPr>
              <a:t>3. Q</a:t>
            </a:r>
            <a:r>
              <a:rPr lang="en-US" sz="2400" u="sng">
                <a:solidFill>
                  <a:srgbClr val="4A27F7"/>
                </a:solidFill>
                <a:latin typeface="Tahoma"/>
                <a:ea typeface="Tahoma"/>
                <a:cs typeface="Tahoma"/>
                <a:sym typeface="Tahoma"/>
              </a:rPr>
              <a:t>uestion word</a:t>
            </a:r>
            <a:r>
              <a:rPr lang="en-US" sz="2400">
                <a:solidFill>
                  <a:srgbClr val="4A27F7"/>
                </a:solidFill>
                <a:latin typeface="Tahoma"/>
                <a:ea typeface="Tahoma"/>
                <a:cs typeface="Tahoma"/>
                <a:sym typeface="Tahoma"/>
              </a:rPr>
              <a:t> to ask for adverbs of frequency in the song: 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-7620" y="-30480"/>
            <a:ext cx="4024984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Festivals</a:t>
            </a: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and Free Time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449580" y="530860"/>
            <a:ext cx="2818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1270000" y="1024255"/>
            <a:ext cx="954468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often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+ do/ does + Subject + Verb + Phrase/ Noun?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716280" y="2954655"/>
            <a:ext cx="710882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Subject + Adv of Frequency + Verb + ...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370330" y="1661160"/>
            <a:ext cx="594360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407B5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Ex: How often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soccer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?	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153305" y="-47922"/>
            <a:ext cx="3982180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Adverbs of frequency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716280" y="3666490"/>
            <a:ext cx="756920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407B5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Ex: I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r>
              <a:rPr lang="en-US" sz="2800">
                <a:solidFill>
                  <a:srgbClr val="2407B5"/>
                </a:solidFill>
                <a:latin typeface="Arial"/>
                <a:ea typeface="Arial"/>
                <a:cs typeface="Arial"/>
                <a:sym typeface="Arial"/>
              </a:rPr>
              <a:t> soccer on the weekends.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169" name="Google Shape;16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285480" y="2743200"/>
            <a:ext cx="35972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 l="27091" r="17635"/>
          <a:stretch/>
        </p:blipFill>
        <p:spPr>
          <a:xfrm>
            <a:off x="398780" y="676910"/>
            <a:ext cx="941070" cy="108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028440" y="2183130"/>
            <a:ext cx="9448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Subject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5058410" y="2183130"/>
            <a:ext cx="6527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Verb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1488440" y="4186555"/>
            <a:ext cx="1311910" cy="92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Adverb of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2800350" y="4248150"/>
            <a:ext cx="6527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Verb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5875655" y="2183130"/>
            <a:ext cx="7289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Noun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690" y="1111885"/>
            <a:ext cx="3676015" cy="54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000" y="1597660"/>
            <a:ext cx="4304030" cy="492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7772" y="111163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5605145" y="2816860"/>
            <a:ext cx="5797550" cy="460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How often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play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soccer?</a:t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5605145" y="3829050"/>
            <a:ext cx="5797550" cy="460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B: I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play soccer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weekends.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-45116" y="-66613"/>
            <a:ext cx="4603146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US" sz="2000" b="1" u="sng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Unit 4</a:t>
            </a: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Festivals and Free Time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442066" y="427811"/>
            <a:ext cx="3028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Lesson 1.2: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2215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3937"/>
            <a:ext cx="12192000" cy="78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4640" y="2623820"/>
            <a:ext cx="359727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6769735" y="1395095"/>
            <a:ext cx="295783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27F7"/>
              </a:buClr>
              <a:buSzPts val="2800"/>
              <a:buFont typeface="Noto Sans Symbols"/>
              <a:buNone/>
            </a:pPr>
            <a:r>
              <a:rPr lang="en-US" sz="2800" b="1">
                <a:solidFill>
                  <a:srgbClr val="4A27F7"/>
                </a:solidFill>
                <a:latin typeface="Arial"/>
                <a:ea typeface="Arial"/>
                <a:cs typeface="Arial"/>
                <a:sym typeface="Arial"/>
              </a:rPr>
              <a:t>Always, usually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3733901" y="232430"/>
            <a:ext cx="4509568" cy="5847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Adverbs of frequency </a:t>
            </a:r>
            <a:endParaRPr/>
          </a:p>
        </p:txBody>
      </p:sp>
      <p:pic>
        <p:nvPicPr>
          <p:cNvPr id="197" name="Google Shape;197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160" y="1324610"/>
            <a:ext cx="4489450" cy="1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5068570" y="2101850"/>
            <a:ext cx="450913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☹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always play soccer.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5699760" y="3054985"/>
            <a:ext cx="393255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always play soccer 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5068570" y="2962910"/>
            <a:ext cx="80899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☺ 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9517380" y="3054985"/>
            <a:ext cx="25781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Saturdays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10122535" y="3638550"/>
            <a:ext cx="150812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time phrase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5398770" y="1395095"/>
            <a:ext cx="117983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ẻ em Vui vẻ 16x9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Widescreen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Tahoma</vt:lpstr>
      <vt:lpstr>Arial</vt:lpstr>
      <vt:lpstr>Noto Sans Symbols</vt:lpstr>
      <vt:lpstr>Times New Roman</vt:lpstr>
      <vt:lpstr>Trẻ em Vui vẻ 16x9</vt:lpstr>
      <vt:lpstr>PowerPoint Presentation</vt:lpstr>
      <vt:lpstr>Unit 4: Festivals and Free Time</vt:lpstr>
      <vt:lpstr>PowerPoint Presentation</vt:lpstr>
      <vt:lpstr>PowerPoint Presentation</vt:lpstr>
      <vt:lpstr>2. Main verbs in the song: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Festivals and Free Time</vt:lpstr>
      <vt:lpstr>Unit 4: Festivals and Free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Khoa Nguyen</cp:lastModifiedBy>
  <cp:revision>1</cp:revision>
  <dcterms:created xsi:type="dcterms:W3CDTF">2017-06-06T07:34:00Z</dcterms:created>
  <dcterms:modified xsi:type="dcterms:W3CDTF">2023-04-06T16:49:39Z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1033-11.2.0.11380</vt:lpwstr>
  </property>
  <property fmtid="{D5CDD505-2E9C-101B-9397-08002B2CF9AE}" pid="4" name="ICV">
    <vt:lpwstr>B6C4AAB2BAEC4C00A729DB3263864CA5</vt:lpwstr>
  </property>
</Properties>
</file>