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6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9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2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D8BCB-1565-48B3-8C5A-3655F95080D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3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48602" y="6442350"/>
            <a:ext cx="2717074" cy="8312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4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3589" y="528110"/>
            <a:ext cx="10123713" cy="574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85495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Khuê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Khuê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0"/>
              </a:lnSpc>
            </a:pPr>
            <a:r>
              <a:rPr lang="en-US" sz="32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78740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Nam,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Khuê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5"/>
              </a:lnSpc>
            </a:pPr>
            <a:r>
              <a:rPr lang="en-US" sz="32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78740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125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488950" algn="l"/>
              </a:tabLs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vững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chắc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2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2960" y="755800"/>
            <a:ext cx="1048947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242021"/>
                </a:solidFill>
                <a:latin typeface="+mj-lt"/>
              </a:rPr>
              <a:t>– Mỗi gia đình, dòng họ Việt Nam đều có truyền thống về văn hoá, đạo đức, lao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động,</a:t>
            </a:r>
            <a:r>
              <a:rPr lang="en-US" sz="28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nghề 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>nghiệp, học tập,...</a:t>
            </a:r>
            <a:br>
              <a:rPr lang="vi-VN" sz="2800" dirty="0">
                <a:solidFill>
                  <a:srgbClr val="242021"/>
                </a:solidFill>
                <a:latin typeface="+mj-lt"/>
              </a:rPr>
            </a:br>
            <a:r>
              <a:rPr lang="vi-VN" sz="2800" dirty="0">
                <a:solidFill>
                  <a:srgbClr val="242021"/>
                </a:solidFill>
                <a:latin typeface="+mj-lt"/>
              </a:rPr>
              <a:t>– Tự hào về truyền thống gia đình, dòng họ là thể hiện sự hài lòng, hãnh diện về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các</a:t>
            </a:r>
            <a:r>
              <a:rPr lang="en-US" sz="2800" dirty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giá 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>trị tốt đẹp mà gia đình, dòng họ đã tạo ra.</a:t>
            </a:r>
            <a:br>
              <a:rPr lang="vi-VN" sz="2800" dirty="0">
                <a:solidFill>
                  <a:srgbClr val="242021"/>
                </a:solidFill>
                <a:latin typeface="+mj-lt"/>
              </a:rPr>
            </a:br>
            <a:r>
              <a:rPr lang="vi-VN" sz="2800" dirty="0">
                <a:solidFill>
                  <a:srgbClr val="242021"/>
                </a:solidFill>
                <a:latin typeface="+mj-lt"/>
              </a:rPr>
              <a:t>– Truyền thống của gia đình, dòng họ giúp chúng ta có thêm kinh nghiệm, động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lực,</a:t>
            </a:r>
            <a:r>
              <a:rPr lang="en-US" sz="28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vượt 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>qua khó khăn, thử thách và nỗ lực vươn lên để thành công.</a:t>
            </a:r>
            <a:br>
              <a:rPr lang="vi-VN" sz="2800" dirty="0">
                <a:solidFill>
                  <a:srgbClr val="242021"/>
                </a:solidFill>
                <a:latin typeface="+mj-lt"/>
              </a:rPr>
            </a:br>
            <a:r>
              <a:rPr lang="vi-VN" sz="2800" dirty="0">
                <a:solidFill>
                  <a:srgbClr val="242021"/>
                </a:solidFill>
                <a:latin typeface="+mj-lt"/>
              </a:rPr>
              <a:t>– Chúng ta cần tự hào, trân trọng, nối tiếp và gìn giữ truyền thống của gia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đình,</a:t>
            </a:r>
            <a:r>
              <a:rPr lang="en-US" sz="28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dòng 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>họ bằng hành động và thái độ phù hợp.</a:t>
            </a:r>
            <a:r>
              <a:rPr lang="vi-VN" sz="2800" dirty="0">
                <a:latin typeface="+mj-lt"/>
              </a:rPr>
              <a:t> </a:t>
            </a:r>
            <a:br>
              <a:rPr lang="vi-VN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274320" y="435448"/>
            <a:ext cx="862149" cy="84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2069" y="271842"/>
            <a:ext cx="11804469" cy="4968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2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nhậ̣p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63031"/>
            <a:ext cx="12488091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242021"/>
                </a:solidFill>
                <a:latin typeface="+mj-lt"/>
              </a:rPr>
              <a:t>Em nhận xét gì về thái độ của Hoàng? Nếu là bạn của Hoàng, em sẽ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khuyên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Hoàng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như thế nào?</a:t>
            </a:r>
            <a:r>
              <a:rPr lang="vi-VN" sz="3200" dirty="0">
                <a:latin typeface="+mj-lt"/>
              </a:rPr>
              <a:t>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985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423" y="691553"/>
            <a:ext cx="115301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Tình huống 2: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Lan là học sinh của lớp 6A1. Ngày chủ nhật của tuần cuối tháng là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ngày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mà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Lan yêu thích nhất. Vì khi đến ngày đó, Lan cùng gia đình tham gia những việc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làm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thiện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nguyện đầy ý nghĩa như: tặng quà cho các cụ già neo đơn; tặng sách vở, quần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áo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cho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trẻ em cơ nhỡ... Theo kế hoạch của gia đình trong lần tới, là sẽ đi đến miền Trung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để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giúp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đỡ những gia đình bị tổn thất nhiều do thiên tai</a:t>
            </a:r>
            <a:r>
              <a:rPr lang="vi-VN" sz="3200" dirty="0">
                <a:latin typeface="+mj-lt"/>
              </a:rPr>
              <a:t> </a:t>
            </a:r>
            <a:br>
              <a:rPr lang="vi-VN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136470" y="4443438"/>
            <a:ext cx="13506995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75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6" y="1677835"/>
            <a:ext cx="54602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b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FDB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Chọn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rút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Ca Dao Tục Ngữ Bằng Tranh (Tái Bản 2016) | T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91" y="106433"/>
            <a:ext cx="4716870" cy="6682234"/>
          </a:xfrm>
          <a:prstGeom prst="rect">
            <a:avLst/>
          </a:prstGeom>
          <a:solidFill>
            <a:srgbClr val="0000FF"/>
          </a:solidFill>
          <a:ln w="76200">
            <a:solidFill>
              <a:srgbClr val="0000FF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6201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09" y="869242"/>
            <a:ext cx="117783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      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Em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hãy xây dựng kịch bản và sắm vai xử lí tình huống sau:</a:t>
            </a:r>
            <a:br>
              <a:rPr lang="vi-VN" sz="3200" b="1" dirty="0">
                <a:solidFill>
                  <a:srgbClr val="FF0000"/>
                </a:solidFill>
                <a:latin typeface="+mj-lt"/>
              </a:rPr>
            </a:br>
            <a:r>
              <a:rPr lang="vi-VN" sz="3200" b="1" dirty="0">
                <a:solidFill>
                  <a:srgbClr val="000000"/>
                </a:solidFill>
                <a:latin typeface="+mj-lt"/>
              </a:rPr>
              <a:t>Tình huống: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Giang sinh ra trong một gia đình có truyền thống hiếu học, có trình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độ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học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vấn cao, vì vậy bố mẹ muốn Giang trở thành một nhà khoa học. Giang còn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đang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phân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vân thì các bạn bảo rằng cứ làm theo ý mình chứ sao phải vì gia đình</a:t>
            </a:r>
            <a:r>
              <a:rPr lang="vi-VN" sz="3200" dirty="0">
                <a:latin typeface="+mj-lt"/>
              </a:rPr>
              <a:t> </a:t>
            </a:r>
            <a:br>
              <a:rPr lang="vi-VN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95934"/>
            <a:ext cx="121920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Nếu là Giang em sẽ ứng xử như thế nào với bạn bè?</a:t>
            </a:r>
            <a:br>
              <a:rPr lang="vi-VN" sz="3200" dirty="0">
                <a:solidFill>
                  <a:srgbClr val="242021"/>
                </a:solidFill>
                <a:latin typeface="+mj-lt"/>
              </a:rPr>
            </a:br>
            <a:r>
              <a:rPr lang="vi-VN" sz="32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Em sẽ làm gì để thể hiện sự tự hào về truyền thống của gia đình em?</a:t>
            </a:r>
            <a:r>
              <a:rPr lang="vi-VN" sz="3200" dirty="0">
                <a:latin typeface="+mj-lt"/>
              </a:rPr>
              <a:t>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869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8417" y="428178"/>
            <a:ext cx="11395166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đình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họ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đình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họ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bài viết; làm báo ảnh; làm áp phích hoặc làm video,... về gia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 Tôn Thất Tùng hoặc một gia đình tại địa phương em. 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vẽ một bức tranh nói về ước mơ của em trong tương lai để duy trì, phát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 của gia đình, dòng họ.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07558"/>
            <a:ext cx="12192000" cy="536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973197" y="0"/>
            <a:ext cx="5443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85057" y="-1"/>
            <a:ext cx="5443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606908"/>
            <a:ext cx="12192000" cy="536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36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711" r="51134" b="-711"/>
          <a:stretch/>
        </p:blipFill>
        <p:spPr bwMode="auto">
          <a:xfrm>
            <a:off x="2430876" y="1593669"/>
            <a:ext cx="6882942" cy="52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9978" y="208674"/>
            <a:ext cx="95228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242021"/>
                </a:solidFill>
                <a:latin typeface="+mj-lt"/>
              </a:rPr>
              <a:t>Quan sát những hình ảnh dưới đây và cho biết các hình ảnh đó thể hiện </a:t>
            </a:r>
            <a:r>
              <a:rPr lang="vi-VN" sz="2800" b="1" dirty="0" smtClean="0">
                <a:solidFill>
                  <a:srgbClr val="242021"/>
                </a:solidFill>
                <a:latin typeface="+mj-lt"/>
              </a:rPr>
              <a:t>những</a:t>
            </a:r>
            <a:r>
              <a:rPr lang="en-US" sz="2800" b="1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242021"/>
                </a:solidFill>
                <a:latin typeface="+mj-lt"/>
              </a:rPr>
              <a:t>truyền </a:t>
            </a:r>
            <a:r>
              <a:rPr lang="vi-VN" sz="2800" b="1" dirty="0">
                <a:solidFill>
                  <a:srgbClr val="242021"/>
                </a:solidFill>
                <a:latin typeface="+mj-lt"/>
              </a:rPr>
              <a:t>thống nào của gia đình, dòng họ.</a:t>
            </a:r>
            <a:r>
              <a:rPr lang="vi-VN" sz="2800" dirty="0">
                <a:latin typeface="+mj-lt"/>
              </a:rPr>
              <a:t> </a:t>
            </a:r>
            <a:br>
              <a:rPr lang="vi-VN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88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5" t="711" r="267" b="-711"/>
          <a:stretch/>
        </p:blipFill>
        <p:spPr bwMode="auto">
          <a:xfrm>
            <a:off x="1489165" y="156570"/>
            <a:ext cx="8830492" cy="670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4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2"/>
          <a:stretch/>
        </p:blipFill>
        <p:spPr bwMode="auto">
          <a:xfrm>
            <a:off x="1991611" y="127230"/>
            <a:ext cx="8719933" cy="662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98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8"/>
          <a:stretch/>
        </p:blipFill>
        <p:spPr bwMode="auto">
          <a:xfrm>
            <a:off x="1436914" y="60673"/>
            <a:ext cx="9013372" cy="67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0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Khuôn Viên Thanh Niên Mùa Gió Trường Thiết Kế Nền Bảng đen, Phong Cách Trẻ  Trung, Khuôn Viên Trường, Bảng đen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5395" y="1111185"/>
            <a:ext cx="79030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HÀO 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TRUYỀN THỐNG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ĐÌNH, DÒNG HỌ.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8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3486"/>
            <a:ext cx="120178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778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7371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̃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tập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được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rèn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luyện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nay,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thưởng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thuyết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Nam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niềm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1795"/>
            <a:ext cx="907868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905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1077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50"/>
              </a:lnSpc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3370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00"/>
              </a:lnSpc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4005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THÔNG TIN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37614"/>
            <a:ext cx="2245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4005" marR="0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 TIN</a:t>
            </a:r>
            <a:endParaRPr lang="en-US" sz="24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29" y="115856"/>
            <a:ext cx="8408127" cy="687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261620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tabLst>
                <a:tab pos="80391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sẵn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xóm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giềng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đoàn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xóm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0" t="18457" r="6777" b="44966"/>
          <a:stretch/>
        </p:blipFill>
        <p:spPr bwMode="auto">
          <a:xfrm>
            <a:off x="5860135" y="1344460"/>
            <a:ext cx="6331865" cy="449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1" t="56636" r="42684" b="5451"/>
          <a:stretch/>
        </p:blipFill>
        <p:spPr bwMode="auto">
          <a:xfrm>
            <a:off x="176354" y="1335663"/>
            <a:ext cx="6413862" cy="43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83285" y="239300"/>
            <a:ext cx="8608423" cy="659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03600" marR="1397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̃.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̃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rỗ̃i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xưởng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cha.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đỗ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̃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huy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1110</Words>
  <Application>Microsoft Office PowerPoint</Application>
  <PresentationFormat>Widescreen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Win10</cp:lastModifiedBy>
  <cp:revision>22</cp:revision>
  <dcterms:created xsi:type="dcterms:W3CDTF">2021-05-30T14:14:41Z</dcterms:created>
  <dcterms:modified xsi:type="dcterms:W3CDTF">2021-06-07T06:19:49Z</dcterms:modified>
</cp:coreProperties>
</file>