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5524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303371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4997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144943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04515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3918873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1900457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4058422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427762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D43A1A-61F9-4E78-94C5-929592049736}"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262247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D43A1A-61F9-4E78-94C5-92959204973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65785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D43A1A-61F9-4E78-94C5-929592049736}"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363662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D43A1A-61F9-4E78-94C5-929592049736}"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270190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43A1A-61F9-4E78-94C5-929592049736}"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269904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43A1A-61F9-4E78-94C5-92959204973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10410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D43A1A-61F9-4E78-94C5-929592049736}"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5285-1EB0-4314-9D6A-E3512194B7F7}" type="slidenum">
              <a:rPr lang="en-US" smtClean="0"/>
              <a:t>‹#›</a:t>
            </a:fld>
            <a:endParaRPr lang="en-US"/>
          </a:p>
        </p:txBody>
      </p:sp>
    </p:spTree>
    <p:extLst>
      <p:ext uri="{BB962C8B-B14F-4D97-AF65-F5344CB8AC3E}">
        <p14:creationId xmlns:p14="http://schemas.microsoft.com/office/powerpoint/2010/main" val="225830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D43A1A-61F9-4E78-94C5-929592049736}" type="datetimeFigureOut">
              <a:rPr lang="en-US" smtClean="0"/>
              <a:t>3/7/2023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0F55285-1EB0-4314-9D6A-E3512194B7F7}" type="slidenum">
              <a:rPr lang="en-US" smtClean="0"/>
              <a:t>‹#›</a:t>
            </a:fld>
            <a:endParaRPr lang="en-US"/>
          </a:p>
        </p:txBody>
      </p:sp>
    </p:spTree>
    <p:extLst>
      <p:ext uri="{BB962C8B-B14F-4D97-AF65-F5344CB8AC3E}">
        <p14:creationId xmlns:p14="http://schemas.microsoft.com/office/powerpoint/2010/main" val="204697241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58" y="1083726"/>
            <a:ext cx="10142806" cy="1208713"/>
          </a:xfrm>
        </p:spPr>
        <p:txBody>
          <a:bodyPr>
            <a:normAutofit fontScale="90000"/>
          </a:bodyPr>
          <a:lstStyle/>
          <a:p>
            <a:pPr algn="ctr"/>
            <a:r>
              <a:rPr lang="en-US" b="1" dirty="0" smtClean="0">
                <a:ln w="22225">
                  <a:solidFill>
                    <a:schemeClr val="accent2"/>
                  </a:solidFill>
                  <a:prstDash val="solid"/>
                </a:ln>
                <a:solidFill>
                  <a:schemeClr val="accent2">
                    <a:lumMod val="40000"/>
                    <a:lumOff val="60000"/>
                  </a:schemeClr>
                </a:solidFill>
              </a:rPr>
              <a:t/>
            </a:r>
            <a:br>
              <a:rPr lang="en-US" b="1" dirty="0" smtClean="0">
                <a:ln w="22225">
                  <a:solidFill>
                    <a:schemeClr val="accent2"/>
                  </a:solidFill>
                  <a:prstDash val="solid"/>
                </a:ln>
                <a:solidFill>
                  <a:schemeClr val="accent2">
                    <a:lumMod val="40000"/>
                    <a:lumOff val="60000"/>
                  </a:schemeClr>
                </a:solidFill>
              </a:rPr>
            </a:br>
            <a:r>
              <a:rPr lang="en-US" b="1" dirty="0">
                <a:ln w="22225">
                  <a:solidFill>
                    <a:schemeClr val="accent2"/>
                  </a:solidFill>
                  <a:prstDash val="solid"/>
                </a:ln>
                <a:solidFill>
                  <a:schemeClr val="accent2">
                    <a:lumMod val="40000"/>
                    <a:lumOff val="60000"/>
                  </a:schemeClr>
                </a:solidFill>
              </a:rPr>
              <a:t/>
            </a:r>
            <a:br>
              <a:rPr lang="en-US" b="1" dirty="0">
                <a:ln w="22225">
                  <a:solidFill>
                    <a:schemeClr val="accent2"/>
                  </a:solidFill>
                  <a:prstDash val="solid"/>
                </a:ln>
                <a:solidFill>
                  <a:schemeClr val="accent2">
                    <a:lumMod val="40000"/>
                    <a:lumOff val="60000"/>
                  </a:schemeClr>
                </a:solidFill>
              </a:rPr>
            </a:br>
            <a:r>
              <a:rPr lang="en-US" b="1" dirty="0" smtClean="0">
                <a:ln w="22225">
                  <a:solidFill>
                    <a:schemeClr val="accent2"/>
                  </a:solidFill>
                  <a:prstDash val="solid"/>
                </a:ln>
                <a:solidFill>
                  <a:schemeClr val="accent2">
                    <a:lumMod val="40000"/>
                    <a:lumOff val="60000"/>
                  </a:schemeClr>
                </a:solidFill>
              </a:rPr>
              <a:t/>
            </a:r>
            <a:br>
              <a:rPr lang="en-US" b="1" dirty="0" smtClean="0">
                <a:ln w="22225">
                  <a:solidFill>
                    <a:schemeClr val="accent2"/>
                  </a:solidFill>
                  <a:prstDash val="solid"/>
                </a:ln>
                <a:solidFill>
                  <a:schemeClr val="accent2">
                    <a:lumMod val="40000"/>
                    <a:lumOff val="60000"/>
                  </a:schemeClr>
                </a:solidFill>
              </a:rPr>
            </a:br>
            <a:r>
              <a:rPr lang="en-US" b="1" dirty="0">
                <a:ln w="22225">
                  <a:solidFill>
                    <a:schemeClr val="accent2"/>
                  </a:solidFill>
                  <a:prstDash val="solid"/>
                </a:ln>
                <a:solidFill>
                  <a:schemeClr val="accent2">
                    <a:lumMod val="40000"/>
                    <a:lumOff val="60000"/>
                  </a:schemeClr>
                </a:solidFill>
              </a:rPr>
              <a:t/>
            </a:r>
            <a:br>
              <a:rPr lang="en-US" b="1" dirty="0">
                <a:ln w="22225">
                  <a:solidFill>
                    <a:schemeClr val="accent2"/>
                  </a:solidFill>
                  <a:prstDash val="solid"/>
                </a:ln>
                <a:solidFill>
                  <a:schemeClr val="accent2">
                    <a:lumMod val="40000"/>
                    <a:lumOff val="60000"/>
                  </a:schemeClr>
                </a:solidFill>
              </a:rPr>
            </a:br>
            <a:r>
              <a:rPr lang="en-US" b="1" dirty="0" smtClean="0">
                <a:ln w="22225">
                  <a:solidFill>
                    <a:schemeClr val="accent2"/>
                  </a:solidFill>
                  <a:prstDash val="solid"/>
                </a:ln>
                <a:solidFill>
                  <a:schemeClr val="accent2">
                    <a:lumMod val="40000"/>
                    <a:lumOff val="60000"/>
                  </a:schemeClr>
                </a:solidFill>
              </a:rPr>
              <a:t/>
            </a:r>
            <a:br>
              <a:rPr lang="en-US" b="1" dirty="0" smtClean="0">
                <a:ln w="22225">
                  <a:solidFill>
                    <a:schemeClr val="accent2"/>
                  </a:solidFill>
                  <a:prstDash val="solid"/>
                </a:ln>
                <a:solidFill>
                  <a:schemeClr val="accent2">
                    <a:lumMod val="40000"/>
                    <a:lumOff val="60000"/>
                  </a:schemeClr>
                </a:solidFill>
              </a:rPr>
            </a:br>
            <a:r>
              <a:rPr lang="en-US" b="1" dirty="0" smtClean="0">
                <a:ln w="22225">
                  <a:solidFill>
                    <a:schemeClr val="accent2"/>
                  </a:solidFill>
                  <a:prstDash val="solid"/>
                </a:ln>
                <a:solidFill>
                  <a:schemeClr val="accent2">
                    <a:lumMod val="40000"/>
                    <a:lumOff val="60000"/>
                  </a:schemeClr>
                </a:solidFill>
              </a:rPr>
              <a:t>UBND QUẬN GÒ VẤP</a:t>
            </a:r>
            <a:br>
              <a:rPr lang="en-US" b="1" dirty="0" smtClean="0">
                <a:ln w="22225">
                  <a:solidFill>
                    <a:schemeClr val="accent2"/>
                  </a:solidFill>
                  <a:prstDash val="solid"/>
                </a:ln>
                <a:solidFill>
                  <a:schemeClr val="accent2">
                    <a:lumMod val="40000"/>
                    <a:lumOff val="60000"/>
                  </a:schemeClr>
                </a:solidFill>
              </a:rPr>
            </a:br>
            <a:r>
              <a:rPr lang="en-US" b="1" dirty="0" smtClean="0">
                <a:ln w="22225">
                  <a:solidFill>
                    <a:schemeClr val="accent2"/>
                  </a:solidFill>
                  <a:prstDash val="solid"/>
                </a:ln>
                <a:solidFill>
                  <a:schemeClr val="accent2">
                    <a:lumMod val="40000"/>
                    <a:lumOff val="60000"/>
                  </a:schemeClr>
                </a:solidFill>
              </a:rPr>
              <a:t>TRƯỜNG THCS HUỲNH VĂN NGHỆ</a:t>
            </a:r>
            <a:endParaRPr lang="en-US" b="1" dirty="0">
              <a:ln w="22225">
                <a:solidFill>
                  <a:schemeClr val="accent2"/>
                </a:solidFill>
                <a:prstDash val="solid"/>
              </a:ln>
              <a:solidFill>
                <a:schemeClr val="accent2">
                  <a:lumMod val="40000"/>
                  <a:lumOff val="60000"/>
                </a:schemeClr>
              </a:solidFill>
            </a:endParaRPr>
          </a:p>
        </p:txBody>
      </p:sp>
      <p:sp>
        <p:nvSpPr>
          <p:cNvPr id="3" name="Subtitle 2"/>
          <p:cNvSpPr>
            <a:spLocks noGrp="1"/>
          </p:cNvSpPr>
          <p:nvPr>
            <p:ph type="subTitle" idx="1"/>
          </p:nvPr>
        </p:nvSpPr>
        <p:spPr>
          <a:xfrm>
            <a:off x="590844" y="2562896"/>
            <a:ext cx="9692639" cy="2694904"/>
          </a:xfrm>
        </p:spPr>
        <p:txBody>
          <a:bodyPr>
            <a:normAutofit/>
          </a:bodyPr>
          <a:lstStyle/>
          <a:p>
            <a:pPr algn="ctr"/>
            <a:r>
              <a:rPr lang="en-US" sz="2800" b="1" dirty="0" smtClean="0">
                <a:ln w="0"/>
                <a:solidFill>
                  <a:srgbClr val="FF0000"/>
                </a:solidFill>
                <a:effectLst>
                  <a:outerShdw blurRad="38100" dist="25400" dir="5400000" algn="ctr" rotWithShape="0">
                    <a:srgbClr val="6E747A">
                      <a:alpha val="43000"/>
                    </a:srgbClr>
                  </a:outerShdw>
                </a:effectLst>
              </a:rPr>
              <a:t>TỔNG KẾT CUỘC THI “VẼ TRANH THEO BÌA SÁCH”</a:t>
            </a:r>
          </a:p>
          <a:p>
            <a:pPr algn="ctr"/>
            <a:r>
              <a:rPr lang="en-US" sz="2800" b="1" dirty="0" smtClean="0">
                <a:ln w="0"/>
                <a:solidFill>
                  <a:srgbClr val="FF0000"/>
                </a:solidFill>
                <a:effectLst>
                  <a:outerShdw blurRad="38100" dist="25400" dir="5400000" algn="ctr" rotWithShape="0">
                    <a:srgbClr val="6E747A">
                      <a:alpha val="43000"/>
                    </a:srgbClr>
                  </a:outerShdw>
                </a:effectLst>
              </a:rPr>
              <a:t> NĂM HỌC 2022-2023</a:t>
            </a:r>
            <a:endParaRPr lang="en-US" sz="2800" b="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2130445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a:solidFill>
                  <a:prstClr val="black"/>
                </a:solidFill>
                <a:latin typeface="inherit"/>
              </a:rPr>
              <a:t>Giải </a:t>
            </a:r>
            <a:r>
              <a:rPr lang="en-US" sz="1700" b="1" dirty="0" smtClean="0">
                <a:solidFill>
                  <a:prstClr val="black"/>
                </a:solidFill>
                <a:latin typeface="inherit"/>
              </a:rPr>
              <a:t>Khuyến khích </a:t>
            </a:r>
            <a:r>
              <a:rPr lang="en-US" sz="1700" b="1" dirty="0">
                <a:solidFill>
                  <a:prstClr val="black"/>
                </a:solidFill>
                <a:latin typeface="inherit"/>
              </a:rPr>
              <a:t>khối 8-9 </a:t>
            </a:r>
            <a:r>
              <a:rPr lang="vi-VN" sz="1700" b="1" dirty="0">
                <a:solidFill>
                  <a:prstClr val="black"/>
                </a:solidFill>
                <a:latin typeface="inherit"/>
              </a:rPr>
              <a:t>thuộc về tác phẩm:</a:t>
            </a:r>
            <a:r>
              <a:rPr lang="vi-VN" sz="1700" b="1" dirty="0">
                <a:solidFill>
                  <a:prstClr val="black"/>
                </a:solidFill>
                <a:latin typeface="Roboto"/>
              </a:rPr>
              <a:t/>
            </a:r>
            <a:br>
              <a:rPr lang="vi-VN" sz="1700" b="1" dirty="0">
                <a:solidFill>
                  <a:prstClr val="black"/>
                </a:solidFill>
                <a:latin typeface="Roboto"/>
              </a:rPr>
            </a:br>
            <a:r>
              <a:rPr lang="vi-VN" sz="1700" b="1" dirty="0">
                <a:solidFill>
                  <a:prstClr val="black"/>
                </a:solidFill>
                <a:latin typeface="Arial" panose="020B0604020202020204" pitchFamily="34" charset="0"/>
              </a:rPr>
              <a:t>+</a:t>
            </a:r>
            <a:r>
              <a:rPr lang="en-US" sz="1700" b="1" dirty="0">
                <a:solidFill>
                  <a:prstClr val="black"/>
                </a:solidFill>
                <a:latin typeface="Arial" panose="020B0604020202020204" pitchFamily="34" charset="0"/>
              </a:rPr>
              <a:t> Dũng cảm đối mặt với khó khăn</a:t>
            </a:r>
            <a:r>
              <a:rPr lang="vi-VN" sz="1700" b="1" dirty="0">
                <a:solidFill>
                  <a:prstClr val="black"/>
                </a:solidFill>
                <a:latin typeface="Arial" panose="020B0604020202020204" pitchFamily="34" charset="0"/>
              </a:rPr>
              <a:t>- Học sinh: </a:t>
            </a:r>
            <a:r>
              <a:rPr lang="en-US" sz="1700" b="1" dirty="0" smtClean="0">
                <a:solidFill>
                  <a:prstClr val="black"/>
                </a:solidFill>
                <a:latin typeface="Arial" panose="020B0604020202020204" pitchFamily="34" charset="0"/>
              </a:rPr>
              <a:t>Quách Tú Anh lớp 9/9</a:t>
            </a:r>
            <a:endParaRPr lang="en-US" dirty="0"/>
          </a:p>
        </p:txBody>
      </p:sp>
      <p:pic>
        <p:nvPicPr>
          <p:cNvPr id="4" name="Content Placeholder 3"/>
          <p:cNvPicPr>
            <a:picLocks noGrp="1" noChangeAspect="1"/>
          </p:cNvPicPr>
          <p:nvPr>
            <p:ph idx="1"/>
          </p:nvPr>
        </p:nvPicPr>
        <p:blipFill>
          <a:blip r:embed="rId2"/>
          <a:stretch>
            <a:fillRect/>
          </a:stretch>
        </p:blipFill>
        <p:spPr>
          <a:xfrm>
            <a:off x="1800664" y="1561515"/>
            <a:ext cx="6808763" cy="5465298"/>
          </a:xfrm>
          <a:prstGeom prst="rect">
            <a:avLst/>
          </a:prstGeom>
        </p:spPr>
      </p:pic>
    </p:spTree>
    <p:extLst>
      <p:ext uri="{BB962C8B-B14F-4D97-AF65-F5344CB8AC3E}">
        <p14:creationId xmlns:p14="http://schemas.microsoft.com/office/powerpoint/2010/main" val="189347558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Những bức tranh đẹp nhất của cuộc thi</a:t>
            </a:r>
            <a:endParaRPr lang="en-US" dirty="0"/>
          </a:p>
        </p:txBody>
      </p:sp>
      <p:pic>
        <p:nvPicPr>
          <p:cNvPr id="6" name="Content Placeholder 5"/>
          <p:cNvPicPr>
            <a:picLocks noGrp="1" noChangeAspect="1"/>
          </p:cNvPicPr>
          <p:nvPr>
            <p:ph idx="1"/>
          </p:nvPr>
        </p:nvPicPr>
        <p:blipFill>
          <a:blip r:embed="rId2"/>
          <a:stretch>
            <a:fillRect/>
          </a:stretch>
        </p:blipFill>
        <p:spPr>
          <a:xfrm>
            <a:off x="1558345" y="1365161"/>
            <a:ext cx="7340956" cy="5492839"/>
          </a:xfrm>
          <a:prstGeom prst="rect">
            <a:avLst/>
          </a:prstGeom>
        </p:spPr>
      </p:pic>
    </p:spTree>
    <p:extLst>
      <p:ext uri="{BB962C8B-B14F-4D97-AF65-F5344CB8AC3E}">
        <p14:creationId xmlns:p14="http://schemas.microsoft.com/office/powerpoint/2010/main" val="1156307831"/>
      </p:ext>
    </p:extLst>
  </p:cSld>
  <p:clrMapOvr>
    <a:masterClrMapping/>
  </p:clrMapOvr>
  <p:transition spd="slow" advTm="4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smtClean="0">
                <a:solidFill>
                  <a:srgbClr val="FF0000"/>
                </a:solidFill>
              </a:rPr>
              <a:t>Thầy Nguyễn Văn Hiền Hiệu trưởng lên trao giấy khen và phần thưởng cho các em học sinh đạt giải.</a:t>
            </a:r>
            <a:endParaRPr lang="en-US" sz="24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525502" y="1930400"/>
            <a:ext cx="6900332" cy="3881437"/>
          </a:xfrm>
          <a:prstGeom prst="rect">
            <a:avLst/>
          </a:prstGeom>
        </p:spPr>
      </p:pic>
    </p:spTree>
    <p:extLst>
      <p:ext uri="{BB962C8B-B14F-4D97-AF65-F5344CB8AC3E}">
        <p14:creationId xmlns:p14="http://schemas.microsoft.com/office/powerpoint/2010/main" val="217207148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8007" y="257577"/>
            <a:ext cx="7766936" cy="1977338"/>
          </a:xfrm>
        </p:spPr>
        <p:txBody>
          <a:bodyPr>
            <a:normAutofit fontScale="90000"/>
          </a:bodyPr>
          <a:lstStyle/>
          <a:p>
            <a:pPr algn="ctr"/>
            <a:r>
              <a:rPr lang="en-US" sz="1400" b="1" dirty="0">
                <a:solidFill>
                  <a:srgbClr val="FF0000"/>
                </a:solidFill>
              </a:rPr>
              <a:t>	</a:t>
            </a:r>
            <a:r>
              <a:rPr lang="en-US" sz="1400" b="1" dirty="0" smtClean="0">
                <a:solidFill>
                  <a:srgbClr val="FF0000"/>
                </a:solidFill>
              </a:rPr>
              <a:t/>
            </a:r>
            <a:br>
              <a:rPr lang="en-US" sz="1400" b="1" dirty="0" smtClean="0">
                <a:solidFill>
                  <a:srgbClr val="FF0000"/>
                </a:solidFill>
              </a:rPr>
            </a:br>
            <a:r>
              <a:rPr lang="en-US" sz="1400" b="1" dirty="0">
                <a:solidFill>
                  <a:srgbClr val="FF0000"/>
                </a:solidFill>
              </a:rPr>
              <a:t/>
            </a:r>
            <a:br>
              <a:rPr lang="en-US" sz="1400" b="1" dirty="0">
                <a:solidFill>
                  <a:srgbClr val="FF0000"/>
                </a:solidFill>
              </a:rPr>
            </a:br>
            <a:r>
              <a:rPr lang="en-US" sz="1400" b="1" dirty="0" smtClean="0">
                <a:solidFill>
                  <a:srgbClr val="FF0000"/>
                </a:solidFill>
              </a:rPr>
              <a:t>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Với </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mong muốn lan tỏa văn hóa đọc tới cộng đồng nói chung và giáo viên, học sinh nhà trường nói riêng,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Thư viện trường THCS Huỳnh Văn Nghệ đã xây dựng và </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thực hiện Kế hoạch số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38</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/KH-THCS.</a:t>
            </a:r>
            <a:r>
              <a:rPr lang="en-US" sz="2000" b="1" dirty="0" smtClean="0">
                <a:solidFill>
                  <a:srgbClr val="FF0000"/>
                </a:solidFill>
                <a:latin typeface="Times" panose="020B0500000000000000" pitchFamily="34" charset="0"/>
                <a:ea typeface="Times" panose="020B0500000000000000" pitchFamily="34" charset="0"/>
                <a:cs typeface="Times" panose="020B0500000000000000" pitchFamily="34" charset="0"/>
              </a:rPr>
              <a:t>HVN</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ngày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10</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tháng 0</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2</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năm 202</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3</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về việc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tổ chức</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hoạt động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“V</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ẽ tranh theo bìa sách</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a:t>
            </a:r>
            <a:r>
              <a:rPr lang="en-US" sz="2000"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sz="2000" b="1" dirty="0" smtClean="0">
                <a:solidFill>
                  <a:srgbClr val="FF0000"/>
                </a:solidFill>
                <a:latin typeface="Times" panose="020B0500000000000000" pitchFamily="34" charset="0"/>
                <a:ea typeface="Times" panose="020B0500000000000000" pitchFamily="34" charset="0"/>
                <a:cs typeface="Times" panose="020B0500000000000000" pitchFamily="34" charset="0"/>
              </a:rPr>
              <a:t>năm học 2022-2023. </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Đây là một trong những hoạt động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hưởng ứng 113 năm ngày Quốc tế phụ nữ  8/3 </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của trường THCS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Huỳnh Văn Nghệ</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 Cuộc thi được tổng kết và trao giải vào ngày </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07</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02</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/202</a:t>
            </a:r>
            <a:r>
              <a:rPr lang="en-US"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3</a:t>
            </a:r>
            <a:r>
              <a:rPr lang="vi-VN" sz="2000" b="1" i="0" dirty="0" smtClean="0">
                <a:solidFill>
                  <a:srgbClr val="FF0000"/>
                </a:solidFill>
                <a:effectLst/>
                <a:latin typeface="Times" panose="020B0500000000000000" pitchFamily="34" charset="0"/>
                <a:ea typeface="Times" panose="020B0500000000000000" pitchFamily="34" charset="0"/>
                <a:cs typeface="Times" panose="020B0500000000000000" pitchFamily="34" charset="0"/>
              </a:rPr>
              <a:t>.</a:t>
            </a:r>
            <a:endParaRPr lang="en-US" sz="2000" dirty="0">
              <a:solidFill>
                <a:srgbClr val="FF0000"/>
              </a:solidFill>
              <a:latin typeface="Times" panose="020B0500000000000000" pitchFamily="34" charset="0"/>
              <a:ea typeface="Times" panose="020B0500000000000000" pitchFamily="34" charset="0"/>
              <a:cs typeface="Times" panose="020B0500000000000000" pitchFamily="34" charset="0"/>
            </a:endParaRPr>
          </a:p>
        </p:txBody>
      </p:sp>
      <p:sp>
        <p:nvSpPr>
          <p:cNvPr id="14" name="Subtitle 13"/>
          <p:cNvSpPr>
            <a:spLocks noGrp="1"/>
          </p:cNvSpPr>
          <p:nvPr>
            <p:ph type="subTitle" idx="1"/>
          </p:nvPr>
        </p:nvSpPr>
        <p:spPr>
          <a:xfrm>
            <a:off x="1365160" y="2329168"/>
            <a:ext cx="8332631" cy="4432240"/>
          </a:xfrm>
        </p:spPr>
        <p:txBody>
          <a:bodyPr>
            <a:normAutofit/>
          </a:bodyPr>
          <a:lstStyle/>
          <a:p>
            <a:pPr algn="l"/>
            <a:r>
              <a:rPr lang="en-US" dirty="0" smtClean="0">
                <a:solidFill>
                  <a:srgbClr val="161616"/>
                </a:solidFill>
              </a:rPr>
              <a:t>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Cuộc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thi được phát động tại trường từ ngày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13</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02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/202</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đến ngày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23</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02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/202</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3</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và đã thu hút được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225</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tác phẩm dự thi. Ban giám khảo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đã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làm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việc công tâm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để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đưa ra kết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quả</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chính xác nhất</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Chung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cuộc</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có</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8/</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225</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tác phẩm dự thi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đạt giải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gồm</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giải Nhất,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giải Nhì,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giải Ba,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2</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giải Khuyến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khích</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chia ra hai khối 6-7 và 8-9.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Là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một trong những thành viên của Ban giám khảo cuộc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thi</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tôi nhận thấy</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Sau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hơn hai tuần phát động,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các em học sinh đã rất nhiệt tình tham gia, B</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an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tổ chức đã nhận được rất nhiều bức tranh đẹp và ý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nghĩa</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các em học sinh rất có năng khiếu về hội họa</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Các thành viên của Ban tổ chức như được hòa mình vào những cảm xúc và tư duy của các em. Những nét vẽ độc đáo, những ý tưởng sáng tạo đều được các em tái hiện rõ nét trong từng sản phẩm dự thi. Điều này khẳng định niềm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yêu</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thích của các em đến với bộ môn Mĩ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thuật</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 những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cuốn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sách mà các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em</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đã đọc và</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yêu thích". </a:t>
            </a:r>
            <a:endPar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endParaRPr>
          </a:p>
          <a:p>
            <a:pPr algn="l"/>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Và </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sau đây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chúng </a:t>
            </a:r>
            <a:r>
              <a:rPr lang="vi-VN" b="1" dirty="0">
                <a:solidFill>
                  <a:srgbClr val="FF0000"/>
                </a:solidFill>
                <a:latin typeface="Times" panose="020B0500000000000000" pitchFamily="34" charset="0"/>
                <a:ea typeface="Times" panose="020B0500000000000000" pitchFamily="34" charset="0"/>
                <a:cs typeface="Times" panose="020B0500000000000000" pitchFamily="34" charset="0"/>
              </a:rPr>
              <a:t>ta cùng đến với các tác phẩm dự thi đạt </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giải</a:t>
            </a:r>
            <a:r>
              <a:rPr lang="en-US" b="1" dirty="0" smtClean="0">
                <a:solidFill>
                  <a:srgbClr val="FF0000"/>
                </a:solidFill>
                <a:latin typeface="Times" panose="020B0500000000000000" pitchFamily="34" charset="0"/>
                <a:ea typeface="Times" panose="020B0500000000000000" pitchFamily="34" charset="0"/>
                <a:cs typeface="Times" panose="020B0500000000000000" pitchFamily="34" charset="0"/>
              </a:rPr>
              <a:t> của cuộc thi nhé!</a:t>
            </a:r>
            <a:r>
              <a:rPr lang="vi-VN" b="1" dirty="0" smtClean="0">
                <a:solidFill>
                  <a:srgbClr val="FF0000"/>
                </a:solidFill>
                <a:latin typeface="Times" panose="020B0500000000000000" pitchFamily="34" charset="0"/>
                <a:ea typeface="Times" panose="020B0500000000000000" pitchFamily="34" charset="0"/>
                <a:cs typeface="Times" panose="020B0500000000000000" pitchFamily="34" charset="0"/>
              </a:rPr>
              <a:t>.</a:t>
            </a:r>
            <a:endParaRPr lang="vi-VN" b="1" dirty="0">
              <a:solidFill>
                <a:srgbClr val="FF0000"/>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88596844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circle(in)">
                                      <p:cBhvr>
                                        <p:cTn id="15"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ts val="1000"/>
              </a:spcBef>
            </a:pPr>
            <a:r>
              <a:rPr lang="vi-VN" sz="1700" b="1" dirty="0">
                <a:solidFill>
                  <a:srgbClr val="FF0000"/>
                </a:solidFill>
                <a:latin typeface="inherit"/>
                <a:ea typeface="+mn-ea"/>
                <a:cs typeface="+mn-cs"/>
              </a:rPr>
              <a:t>01 giải Nhất thuộc về tác phẩm:</a:t>
            </a:r>
            <a:r>
              <a:rPr lang="vi-VN" sz="1700" b="1" dirty="0">
                <a:solidFill>
                  <a:srgbClr val="FF0000"/>
                </a:solidFill>
                <a:latin typeface="Roboto"/>
                <a:ea typeface="+mn-ea"/>
                <a:cs typeface="+mn-cs"/>
              </a:rPr>
              <a:t/>
            </a:r>
            <a:br>
              <a:rPr lang="vi-VN" sz="1700" b="1" dirty="0">
                <a:solidFill>
                  <a:srgbClr val="FF0000"/>
                </a:solidFill>
                <a:latin typeface="Roboto"/>
                <a:ea typeface="+mn-ea"/>
                <a:cs typeface="+mn-cs"/>
              </a:rPr>
            </a:br>
            <a:r>
              <a:rPr lang="vi-VN" sz="1700" b="1" dirty="0" smtClean="0">
                <a:solidFill>
                  <a:srgbClr val="FF0000"/>
                </a:solidFill>
                <a:latin typeface="Arial" panose="020B0604020202020204" pitchFamily="34" charset="0"/>
                <a:ea typeface="+mn-ea"/>
                <a:cs typeface="+mn-cs"/>
              </a:rPr>
              <a:t>+</a:t>
            </a:r>
            <a:r>
              <a:rPr lang="en-US" sz="1700" b="1" dirty="0" smtClean="0">
                <a:solidFill>
                  <a:srgbClr val="FF0000"/>
                </a:solidFill>
                <a:latin typeface="Arial" panose="020B0604020202020204" pitchFamily="34" charset="0"/>
                <a:ea typeface="+mn-ea"/>
                <a:cs typeface="+mn-cs"/>
              </a:rPr>
              <a:t> Khu vườn bí ẩn</a:t>
            </a:r>
            <a:r>
              <a:rPr lang="vi-VN" sz="1700" b="1" dirty="0" smtClean="0">
                <a:solidFill>
                  <a:srgbClr val="FF0000"/>
                </a:solidFill>
                <a:latin typeface="Arial" panose="020B0604020202020204" pitchFamily="34" charset="0"/>
                <a:ea typeface="+mn-ea"/>
                <a:cs typeface="+mn-cs"/>
              </a:rPr>
              <a:t> - </a:t>
            </a:r>
            <a:r>
              <a:rPr lang="vi-VN" sz="1700" b="1" dirty="0">
                <a:solidFill>
                  <a:srgbClr val="FF0000"/>
                </a:solidFill>
                <a:latin typeface="Arial" panose="020B0604020202020204" pitchFamily="34" charset="0"/>
                <a:ea typeface="+mn-ea"/>
                <a:cs typeface="+mn-cs"/>
              </a:rPr>
              <a:t>Học sinh: </a:t>
            </a:r>
            <a:r>
              <a:rPr lang="en-US" sz="1700" b="1" dirty="0" smtClean="0">
                <a:solidFill>
                  <a:srgbClr val="FF0000"/>
                </a:solidFill>
                <a:latin typeface="Arial" panose="020B0604020202020204" pitchFamily="34" charset="0"/>
                <a:ea typeface="+mn-ea"/>
                <a:cs typeface="+mn-cs"/>
              </a:rPr>
              <a:t>Trần Ngọc Bảo Châu lớp 6/1</a:t>
            </a:r>
            <a:r>
              <a:rPr lang="en-US" sz="1700" dirty="0">
                <a:solidFill>
                  <a:prstClr val="black">
                    <a:lumMod val="50000"/>
                    <a:lumOff val="50000"/>
                  </a:prstClr>
                </a:solidFill>
                <a:ea typeface="+mn-ea"/>
                <a:cs typeface="+mn-cs"/>
              </a:rPr>
              <a:t/>
            </a:r>
            <a:br>
              <a:rPr lang="en-US" sz="1700" dirty="0">
                <a:solidFill>
                  <a:prstClr val="black">
                    <a:lumMod val="50000"/>
                    <a:lumOff val="50000"/>
                  </a:prstClr>
                </a:solidFill>
                <a:ea typeface="+mn-ea"/>
                <a:cs typeface="+mn-cs"/>
              </a:rPr>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0066" y="1378041"/>
            <a:ext cx="7384841" cy="5595870"/>
          </a:xfrm>
        </p:spPr>
      </p:pic>
    </p:spTree>
    <p:extLst>
      <p:ext uri="{BB962C8B-B14F-4D97-AF65-F5344CB8AC3E}">
        <p14:creationId xmlns:p14="http://schemas.microsoft.com/office/powerpoint/2010/main" val="195926463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1700" b="1" dirty="0">
                <a:solidFill>
                  <a:srgbClr val="FF0000"/>
                </a:solidFill>
                <a:latin typeface="inherit"/>
              </a:rPr>
              <a:t>01 giải </a:t>
            </a:r>
            <a:r>
              <a:rPr lang="en-US" sz="1700" b="1" dirty="0" smtClean="0">
                <a:solidFill>
                  <a:srgbClr val="FF0000"/>
                </a:solidFill>
                <a:latin typeface="inherit"/>
              </a:rPr>
              <a:t>Nhì</a:t>
            </a:r>
            <a:r>
              <a:rPr lang="vi-VN" sz="1700" b="1" dirty="0" smtClean="0">
                <a:solidFill>
                  <a:srgbClr val="FF0000"/>
                </a:solidFill>
                <a:latin typeface="inherit"/>
              </a:rPr>
              <a:t> </a:t>
            </a:r>
            <a:r>
              <a:rPr lang="vi-VN" sz="1700" b="1" dirty="0">
                <a:solidFill>
                  <a:srgbClr val="FF0000"/>
                </a:solidFill>
                <a:latin typeface="inherit"/>
              </a:rPr>
              <a:t>thuộc về tác phẩm:</a:t>
            </a:r>
            <a:r>
              <a:rPr lang="vi-VN" sz="1700" b="1" dirty="0">
                <a:solidFill>
                  <a:srgbClr val="FF0000"/>
                </a:solidFill>
                <a:latin typeface="Roboto"/>
              </a:rPr>
              <a:t/>
            </a:r>
            <a:br>
              <a:rPr lang="vi-VN" sz="1700" b="1" dirty="0">
                <a:solidFill>
                  <a:srgbClr val="FF0000"/>
                </a:solidFill>
                <a:latin typeface="Roboto"/>
              </a:rPr>
            </a:br>
            <a:r>
              <a:rPr lang="vi-VN" sz="1700" b="1" dirty="0">
                <a:solidFill>
                  <a:srgbClr val="FF0000"/>
                </a:solidFill>
                <a:latin typeface="Arial" panose="020B0604020202020204" pitchFamily="34" charset="0"/>
              </a:rPr>
              <a:t>+</a:t>
            </a:r>
            <a:r>
              <a:rPr lang="en-US" sz="1700" b="1" dirty="0">
                <a:solidFill>
                  <a:srgbClr val="FF0000"/>
                </a:solidFill>
                <a:latin typeface="Arial" panose="020B0604020202020204" pitchFamily="34" charset="0"/>
              </a:rPr>
              <a:t> </a:t>
            </a:r>
            <a:r>
              <a:rPr lang="en-US" sz="1700" b="1" dirty="0" smtClean="0">
                <a:solidFill>
                  <a:srgbClr val="FF0000"/>
                </a:solidFill>
                <a:latin typeface="Arial" panose="020B0604020202020204" pitchFamily="34" charset="0"/>
              </a:rPr>
              <a:t>Ông già và biển cả</a:t>
            </a:r>
            <a:r>
              <a:rPr lang="vi-VN" sz="1700" b="1" dirty="0" smtClean="0">
                <a:solidFill>
                  <a:srgbClr val="FF0000"/>
                </a:solidFill>
                <a:latin typeface="Arial" panose="020B0604020202020204" pitchFamily="34" charset="0"/>
              </a:rPr>
              <a:t>- </a:t>
            </a:r>
            <a:r>
              <a:rPr lang="vi-VN" sz="1700" b="1" dirty="0">
                <a:solidFill>
                  <a:srgbClr val="FF0000"/>
                </a:solidFill>
                <a:latin typeface="Arial" panose="020B0604020202020204" pitchFamily="34" charset="0"/>
              </a:rPr>
              <a:t>Học sinh: </a:t>
            </a:r>
            <a:r>
              <a:rPr lang="en-US" sz="1700" b="1" dirty="0" smtClean="0">
                <a:solidFill>
                  <a:srgbClr val="FF0000"/>
                </a:solidFill>
                <a:latin typeface="Arial" panose="020B0604020202020204" pitchFamily="34" charset="0"/>
              </a:rPr>
              <a:t>Lê Huỳnh Lan Chi lớp 7/3</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920" y="1270000"/>
            <a:ext cx="7315200" cy="5588000"/>
          </a:xfrm>
        </p:spPr>
      </p:pic>
    </p:spTree>
    <p:extLst>
      <p:ext uri="{BB962C8B-B14F-4D97-AF65-F5344CB8AC3E}">
        <p14:creationId xmlns:p14="http://schemas.microsoft.com/office/powerpoint/2010/main" val="2157202854"/>
      </p:ext>
    </p:extLst>
  </p:cSld>
  <p:clrMapOvr>
    <a:masterClrMapping/>
  </p:clrMapOvr>
  <mc:AlternateContent xmlns:mc="http://schemas.openxmlformats.org/markup-compatibility/2006">
    <mc:Choice xmlns:p14="http://schemas.microsoft.com/office/powerpoint/2010/main"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smtClean="0">
                <a:solidFill>
                  <a:srgbClr val="FF0000"/>
                </a:solidFill>
                <a:latin typeface="inherit"/>
              </a:rPr>
              <a:t>G</a:t>
            </a:r>
            <a:r>
              <a:rPr lang="vi-VN" sz="1700" b="1" dirty="0" smtClean="0">
                <a:solidFill>
                  <a:srgbClr val="FF0000"/>
                </a:solidFill>
                <a:latin typeface="inherit"/>
              </a:rPr>
              <a:t>iải </a:t>
            </a:r>
            <a:r>
              <a:rPr lang="en-US" sz="1700" b="1" dirty="0" smtClean="0">
                <a:solidFill>
                  <a:srgbClr val="FF0000"/>
                </a:solidFill>
                <a:latin typeface="inherit"/>
              </a:rPr>
              <a:t>ba khối 6-7</a:t>
            </a:r>
            <a:r>
              <a:rPr lang="vi-VN" sz="1700" b="1" dirty="0" smtClean="0">
                <a:solidFill>
                  <a:srgbClr val="FF0000"/>
                </a:solidFill>
                <a:latin typeface="inherit"/>
              </a:rPr>
              <a:t> </a:t>
            </a:r>
            <a:r>
              <a:rPr lang="vi-VN" sz="1700" b="1" dirty="0">
                <a:solidFill>
                  <a:srgbClr val="FF0000"/>
                </a:solidFill>
                <a:latin typeface="inherit"/>
              </a:rPr>
              <a:t>thuộc về tác phẩm:</a:t>
            </a:r>
            <a:r>
              <a:rPr lang="vi-VN" sz="1700" b="1" dirty="0">
                <a:solidFill>
                  <a:srgbClr val="FF0000"/>
                </a:solidFill>
                <a:latin typeface="Roboto"/>
              </a:rPr>
              <a:t/>
            </a:r>
            <a:br>
              <a:rPr lang="vi-VN" sz="1700" b="1" dirty="0">
                <a:solidFill>
                  <a:srgbClr val="FF0000"/>
                </a:solidFill>
                <a:latin typeface="Roboto"/>
              </a:rPr>
            </a:br>
            <a:r>
              <a:rPr lang="vi-VN" sz="1700" b="1" dirty="0">
                <a:solidFill>
                  <a:srgbClr val="FF0000"/>
                </a:solidFill>
                <a:latin typeface="Arial" panose="020B0604020202020204" pitchFamily="34" charset="0"/>
              </a:rPr>
              <a:t>+</a:t>
            </a:r>
            <a:r>
              <a:rPr lang="en-US" sz="1700" b="1" dirty="0">
                <a:solidFill>
                  <a:srgbClr val="FF0000"/>
                </a:solidFill>
                <a:latin typeface="Arial" panose="020B0604020202020204" pitchFamily="34" charset="0"/>
              </a:rPr>
              <a:t> </a:t>
            </a:r>
            <a:r>
              <a:rPr lang="en-US" sz="1700" b="1" dirty="0" smtClean="0">
                <a:solidFill>
                  <a:srgbClr val="FF0000"/>
                </a:solidFill>
                <a:latin typeface="Arial" panose="020B0604020202020204" pitchFamily="34" charset="0"/>
              </a:rPr>
              <a:t>Ước nguyện của cha</a:t>
            </a:r>
            <a:r>
              <a:rPr lang="vi-VN" sz="1700" b="1" dirty="0" smtClean="0">
                <a:solidFill>
                  <a:srgbClr val="FF0000"/>
                </a:solidFill>
                <a:latin typeface="Arial" panose="020B0604020202020204" pitchFamily="34" charset="0"/>
              </a:rPr>
              <a:t>- </a:t>
            </a:r>
            <a:r>
              <a:rPr lang="vi-VN" sz="1700" b="1" dirty="0">
                <a:solidFill>
                  <a:srgbClr val="FF0000"/>
                </a:solidFill>
                <a:latin typeface="Arial" panose="020B0604020202020204" pitchFamily="34" charset="0"/>
              </a:rPr>
              <a:t>Học sinh: </a:t>
            </a:r>
            <a:r>
              <a:rPr lang="en-US" sz="1700" b="1" dirty="0" smtClean="0">
                <a:solidFill>
                  <a:srgbClr val="FF0000"/>
                </a:solidFill>
                <a:latin typeface="Arial" panose="020B0604020202020204" pitchFamily="34" charset="0"/>
              </a:rPr>
              <a:t>Nguyễn Phạm Linh Đan lớp 6/2</a:t>
            </a:r>
            <a:endParaRPr lang="en-US" dirty="0"/>
          </a:p>
        </p:txBody>
      </p:sp>
      <p:pic>
        <p:nvPicPr>
          <p:cNvPr id="8" name="Content Placeholder 7"/>
          <p:cNvPicPr>
            <a:picLocks noGrp="1" noChangeAspect="1"/>
          </p:cNvPicPr>
          <p:nvPr>
            <p:ph idx="1"/>
          </p:nvPr>
        </p:nvPicPr>
        <p:blipFill>
          <a:blip r:embed="rId2"/>
          <a:stretch>
            <a:fillRect/>
          </a:stretch>
        </p:blipFill>
        <p:spPr>
          <a:xfrm>
            <a:off x="2236764" y="1280160"/>
            <a:ext cx="7037238" cy="5718517"/>
          </a:xfrm>
          <a:prstGeom prst="rect">
            <a:avLst/>
          </a:prstGeom>
        </p:spPr>
      </p:pic>
    </p:spTree>
    <p:extLst>
      <p:ext uri="{BB962C8B-B14F-4D97-AF65-F5344CB8AC3E}">
        <p14:creationId xmlns:p14="http://schemas.microsoft.com/office/powerpoint/2010/main" val="1258919164"/>
      </p:ext>
    </p:extLst>
  </p:cSld>
  <p:clrMapOvr>
    <a:masterClrMapping/>
  </p:clrMapOvr>
  <p:transition spd="slow"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smtClean="0">
                <a:solidFill>
                  <a:srgbClr val="FF0000"/>
                </a:solidFill>
                <a:latin typeface="inherit"/>
              </a:rPr>
              <a:t>Giải khuyến khích 6-7</a:t>
            </a:r>
            <a:r>
              <a:rPr lang="vi-VN" sz="1700" b="1" dirty="0" smtClean="0">
                <a:solidFill>
                  <a:srgbClr val="FF0000"/>
                </a:solidFill>
                <a:latin typeface="inherit"/>
              </a:rPr>
              <a:t> </a:t>
            </a:r>
            <a:r>
              <a:rPr lang="vi-VN" sz="1700" b="1" dirty="0">
                <a:solidFill>
                  <a:srgbClr val="FF0000"/>
                </a:solidFill>
                <a:latin typeface="inherit"/>
              </a:rPr>
              <a:t>thuộc về tác phẩm:</a:t>
            </a:r>
            <a:r>
              <a:rPr lang="vi-VN" sz="1700" b="1" dirty="0">
                <a:solidFill>
                  <a:srgbClr val="FF0000"/>
                </a:solidFill>
                <a:latin typeface="Roboto"/>
              </a:rPr>
              <a:t/>
            </a:r>
            <a:br>
              <a:rPr lang="vi-VN" sz="1700" b="1" dirty="0">
                <a:solidFill>
                  <a:srgbClr val="FF0000"/>
                </a:solidFill>
                <a:latin typeface="Roboto"/>
              </a:rPr>
            </a:br>
            <a:r>
              <a:rPr lang="vi-VN" sz="1700" b="1" dirty="0">
                <a:solidFill>
                  <a:srgbClr val="FF0000"/>
                </a:solidFill>
                <a:latin typeface="Arial" panose="020B0604020202020204" pitchFamily="34" charset="0"/>
              </a:rPr>
              <a:t>+</a:t>
            </a:r>
            <a:r>
              <a:rPr lang="en-US" sz="1700" b="1" dirty="0">
                <a:solidFill>
                  <a:srgbClr val="FF0000"/>
                </a:solidFill>
                <a:latin typeface="Arial" panose="020B0604020202020204" pitchFamily="34" charset="0"/>
              </a:rPr>
              <a:t> </a:t>
            </a:r>
            <a:r>
              <a:rPr lang="en-US" sz="1700" b="1" dirty="0" smtClean="0">
                <a:solidFill>
                  <a:srgbClr val="FF0000"/>
                </a:solidFill>
                <a:latin typeface="Arial" panose="020B0604020202020204" pitchFamily="34" charset="0"/>
              </a:rPr>
              <a:t>Ngồi khóc trên cây</a:t>
            </a:r>
            <a:r>
              <a:rPr lang="vi-VN" sz="1700" b="1" dirty="0" smtClean="0">
                <a:solidFill>
                  <a:srgbClr val="FF0000"/>
                </a:solidFill>
                <a:latin typeface="Arial" panose="020B0604020202020204" pitchFamily="34" charset="0"/>
              </a:rPr>
              <a:t>- </a:t>
            </a:r>
            <a:r>
              <a:rPr lang="vi-VN" sz="1700" b="1" dirty="0">
                <a:solidFill>
                  <a:srgbClr val="FF0000"/>
                </a:solidFill>
                <a:latin typeface="Arial" panose="020B0604020202020204" pitchFamily="34" charset="0"/>
              </a:rPr>
              <a:t>Học sinh: </a:t>
            </a:r>
            <a:r>
              <a:rPr lang="en-US" sz="1700" b="1" dirty="0" smtClean="0">
                <a:solidFill>
                  <a:srgbClr val="FF0000"/>
                </a:solidFill>
                <a:latin typeface="Arial" panose="020B0604020202020204" pitchFamily="34" charset="0"/>
              </a:rPr>
              <a:t>Lưu Hoài Uyên Nhi lớp </a:t>
            </a:r>
            <a:r>
              <a:rPr lang="en-US" sz="1700" b="1" dirty="0">
                <a:solidFill>
                  <a:srgbClr val="FF0000"/>
                </a:solidFill>
                <a:latin typeface="Arial" panose="020B0604020202020204" pitchFamily="34" charset="0"/>
              </a:rPr>
              <a:t>7/3</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9643" y="1270000"/>
            <a:ext cx="6569614" cy="5655212"/>
          </a:xfrm>
        </p:spPr>
      </p:pic>
    </p:spTree>
    <p:extLst>
      <p:ext uri="{BB962C8B-B14F-4D97-AF65-F5344CB8AC3E}">
        <p14:creationId xmlns:p14="http://schemas.microsoft.com/office/powerpoint/2010/main" val="3612058705"/>
      </p:ext>
    </p:ext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a:solidFill>
                  <a:schemeClr val="tx1"/>
                </a:solidFill>
                <a:latin typeface="inherit"/>
              </a:rPr>
              <a:t>Giải </a:t>
            </a:r>
            <a:r>
              <a:rPr lang="en-US" sz="1700" b="1" dirty="0" smtClean="0">
                <a:solidFill>
                  <a:schemeClr val="tx1"/>
                </a:solidFill>
                <a:latin typeface="inherit"/>
              </a:rPr>
              <a:t>Nhất khối 8-9 </a:t>
            </a:r>
            <a:r>
              <a:rPr lang="vi-VN" sz="1700" b="1" dirty="0" smtClean="0">
                <a:solidFill>
                  <a:schemeClr val="tx1"/>
                </a:solidFill>
                <a:latin typeface="inherit"/>
              </a:rPr>
              <a:t>thuộc </a:t>
            </a:r>
            <a:r>
              <a:rPr lang="vi-VN" sz="1700" b="1" dirty="0">
                <a:solidFill>
                  <a:schemeClr val="tx1"/>
                </a:solidFill>
                <a:latin typeface="inherit"/>
              </a:rPr>
              <a:t>về tác phẩm:</a:t>
            </a:r>
            <a:r>
              <a:rPr lang="vi-VN" sz="1700" b="1" dirty="0">
                <a:solidFill>
                  <a:schemeClr val="tx1"/>
                </a:solidFill>
                <a:latin typeface="Roboto"/>
              </a:rPr>
              <a:t/>
            </a:r>
            <a:br>
              <a:rPr lang="vi-VN" sz="1700" b="1" dirty="0">
                <a:solidFill>
                  <a:schemeClr val="tx1"/>
                </a:solidFill>
                <a:latin typeface="Roboto"/>
              </a:rPr>
            </a:br>
            <a:r>
              <a:rPr lang="vi-VN" sz="1700" b="1" dirty="0">
                <a:solidFill>
                  <a:schemeClr val="tx1"/>
                </a:solidFill>
                <a:latin typeface="Arial" panose="020B0604020202020204" pitchFamily="34" charset="0"/>
              </a:rPr>
              <a:t>+</a:t>
            </a:r>
            <a:r>
              <a:rPr lang="en-US" sz="1700" b="1" dirty="0">
                <a:solidFill>
                  <a:schemeClr val="tx1"/>
                </a:solidFill>
                <a:latin typeface="Arial" panose="020B0604020202020204" pitchFamily="34" charset="0"/>
              </a:rPr>
              <a:t> </a:t>
            </a:r>
            <a:r>
              <a:rPr lang="en-US" sz="1700" b="1" dirty="0" smtClean="0">
                <a:solidFill>
                  <a:schemeClr val="tx1"/>
                </a:solidFill>
                <a:latin typeface="Arial" panose="020B0604020202020204" pitchFamily="34" charset="0"/>
              </a:rPr>
              <a:t>Con chó nhỏ mang giỏ hoa hồng</a:t>
            </a:r>
            <a:r>
              <a:rPr lang="vi-VN" sz="1700" b="1" dirty="0" smtClean="0">
                <a:solidFill>
                  <a:schemeClr val="tx1"/>
                </a:solidFill>
                <a:latin typeface="Arial" panose="020B0604020202020204" pitchFamily="34" charset="0"/>
              </a:rPr>
              <a:t>- </a:t>
            </a:r>
            <a:r>
              <a:rPr lang="vi-VN" sz="1700" b="1" dirty="0">
                <a:solidFill>
                  <a:schemeClr val="tx1"/>
                </a:solidFill>
                <a:latin typeface="Arial" panose="020B0604020202020204" pitchFamily="34" charset="0"/>
              </a:rPr>
              <a:t>Học sinh: </a:t>
            </a:r>
            <a:r>
              <a:rPr lang="en-US" sz="1700" b="1" dirty="0" smtClean="0">
                <a:solidFill>
                  <a:schemeClr val="tx1"/>
                </a:solidFill>
                <a:latin typeface="Arial" panose="020B0604020202020204" pitchFamily="34" charset="0"/>
              </a:rPr>
              <a:t>Lê Ngọc Quỳnh Như lớp 8/5</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250830" y="1392702"/>
            <a:ext cx="6836897" cy="5465298"/>
          </a:xfrm>
          <a:prstGeom prst="rect">
            <a:avLst/>
          </a:prstGeom>
        </p:spPr>
      </p:pic>
    </p:spTree>
    <p:extLst>
      <p:ext uri="{BB962C8B-B14F-4D97-AF65-F5344CB8AC3E}">
        <p14:creationId xmlns:p14="http://schemas.microsoft.com/office/powerpoint/2010/main" val="3073802172"/>
      </p:ext>
    </p:extLst>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a:solidFill>
                  <a:prstClr val="black"/>
                </a:solidFill>
                <a:latin typeface="inherit"/>
              </a:rPr>
              <a:t>Giải </a:t>
            </a:r>
            <a:r>
              <a:rPr lang="en-US" sz="1700" b="1" dirty="0" smtClean="0">
                <a:solidFill>
                  <a:prstClr val="black"/>
                </a:solidFill>
                <a:latin typeface="inherit"/>
              </a:rPr>
              <a:t>Nhì </a:t>
            </a:r>
            <a:r>
              <a:rPr lang="en-US" sz="1700" b="1" dirty="0">
                <a:solidFill>
                  <a:prstClr val="black"/>
                </a:solidFill>
                <a:latin typeface="inherit"/>
              </a:rPr>
              <a:t>khối 8-9 </a:t>
            </a:r>
            <a:r>
              <a:rPr lang="vi-VN" sz="1700" b="1" dirty="0">
                <a:solidFill>
                  <a:prstClr val="black"/>
                </a:solidFill>
                <a:latin typeface="inherit"/>
              </a:rPr>
              <a:t>thuộc về tác phẩm:</a:t>
            </a:r>
            <a:r>
              <a:rPr lang="vi-VN" sz="1700" b="1" dirty="0">
                <a:solidFill>
                  <a:prstClr val="black"/>
                </a:solidFill>
                <a:latin typeface="Roboto"/>
              </a:rPr>
              <a:t/>
            </a:r>
            <a:br>
              <a:rPr lang="vi-VN" sz="1700" b="1" dirty="0">
                <a:solidFill>
                  <a:prstClr val="black"/>
                </a:solidFill>
                <a:latin typeface="Roboto"/>
              </a:rPr>
            </a:br>
            <a:r>
              <a:rPr lang="vi-VN" sz="1700" b="1" dirty="0">
                <a:solidFill>
                  <a:prstClr val="black"/>
                </a:solidFill>
                <a:latin typeface="Arial" panose="020B0604020202020204" pitchFamily="34" charset="0"/>
              </a:rPr>
              <a:t>+</a:t>
            </a:r>
            <a:r>
              <a:rPr lang="en-US" sz="1700" b="1" dirty="0">
                <a:solidFill>
                  <a:prstClr val="black"/>
                </a:solidFill>
                <a:latin typeface="Arial" panose="020B0604020202020204" pitchFamily="34" charset="0"/>
              </a:rPr>
              <a:t> </a:t>
            </a:r>
            <a:r>
              <a:rPr lang="en-US" sz="1700" b="1" dirty="0" smtClean="0">
                <a:solidFill>
                  <a:prstClr val="black"/>
                </a:solidFill>
                <a:latin typeface="Arial" panose="020B0604020202020204" pitchFamily="34" charset="0"/>
              </a:rPr>
              <a:t>Vợ Nhặt</a:t>
            </a:r>
            <a:r>
              <a:rPr lang="vi-VN" sz="1700" b="1" dirty="0" smtClean="0">
                <a:solidFill>
                  <a:prstClr val="black"/>
                </a:solidFill>
                <a:latin typeface="Arial" panose="020B0604020202020204" pitchFamily="34" charset="0"/>
              </a:rPr>
              <a:t>- </a:t>
            </a:r>
            <a:r>
              <a:rPr lang="vi-VN" sz="1700" b="1" dirty="0">
                <a:solidFill>
                  <a:prstClr val="black"/>
                </a:solidFill>
                <a:latin typeface="Arial" panose="020B0604020202020204" pitchFamily="34" charset="0"/>
              </a:rPr>
              <a:t>Học sinh: </a:t>
            </a:r>
            <a:r>
              <a:rPr lang="en-US" sz="1700" b="1" dirty="0" smtClean="0">
                <a:solidFill>
                  <a:prstClr val="black"/>
                </a:solidFill>
                <a:latin typeface="Arial" panose="020B0604020202020204" pitchFamily="34" charset="0"/>
              </a:rPr>
              <a:t>Nguyễn Nguyệt Hà </a:t>
            </a:r>
            <a:r>
              <a:rPr lang="en-US" sz="1700" b="1" dirty="0">
                <a:solidFill>
                  <a:prstClr val="black"/>
                </a:solidFill>
                <a:latin typeface="Arial" panose="020B0604020202020204" pitchFamily="34" charset="0"/>
              </a:rPr>
              <a:t>lớp </a:t>
            </a:r>
            <a:r>
              <a:rPr lang="en-US" sz="1700" b="1" dirty="0" smtClean="0">
                <a:solidFill>
                  <a:prstClr val="black"/>
                </a:solidFill>
                <a:latin typeface="Arial" panose="020B0604020202020204" pitchFamily="34" charset="0"/>
              </a:rPr>
              <a:t>8/8</a:t>
            </a:r>
            <a:endParaRPr lang="en-US" dirty="0"/>
          </a:p>
        </p:txBody>
      </p:sp>
      <p:pic>
        <p:nvPicPr>
          <p:cNvPr id="4" name="Content Placeholder 3"/>
          <p:cNvPicPr>
            <a:picLocks noGrp="1" noChangeAspect="1"/>
          </p:cNvPicPr>
          <p:nvPr>
            <p:ph idx="1"/>
          </p:nvPr>
        </p:nvPicPr>
        <p:blipFill>
          <a:blip r:embed="rId2"/>
          <a:stretch>
            <a:fillRect/>
          </a:stretch>
        </p:blipFill>
        <p:spPr>
          <a:xfrm>
            <a:off x="1420837" y="1519312"/>
            <a:ext cx="7441809" cy="5338688"/>
          </a:xfrm>
          <a:prstGeom prst="rect">
            <a:avLst/>
          </a:prstGeom>
        </p:spPr>
      </p:pic>
    </p:spTree>
    <p:extLst>
      <p:ext uri="{BB962C8B-B14F-4D97-AF65-F5344CB8AC3E}">
        <p14:creationId xmlns:p14="http://schemas.microsoft.com/office/powerpoint/2010/main" val="2594363979"/>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b="1" dirty="0">
                <a:solidFill>
                  <a:prstClr val="black"/>
                </a:solidFill>
                <a:latin typeface="inherit"/>
              </a:rPr>
              <a:t>Giải </a:t>
            </a:r>
            <a:r>
              <a:rPr lang="en-US" sz="1700" b="1" dirty="0" smtClean="0">
                <a:solidFill>
                  <a:prstClr val="black"/>
                </a:solidFill>
                <a:latin typeface="inherit"/>
              </a:rPr>
              <a:t>ba </a:t>
            </a:r>
            <a:r>
              <a:rPr lang="en-US" sz="1700" b="1" dirty="0">
                <a:solidFill>
                  <a:prstClr val="black"/>
                </a:solidFill>
                <a:latin typeface="inherit"/>
              </a:rPr>
              <a:t>khối 8-9 </a:t>
            </a:r>
            <a:r>
              <a:rPr lang="vi-VN" sz="1700" b="1" dirty="0">
                <a:solidFill>
                  <a:prstClr val="black"/>
                </a:solidFill>
                <a:latin typeface="inherit"/>
              </a:rPr>
              <a:t>thuộc về tác phẩm:</a:t>
            </a:r>
            <a:r>
              <a:rPr lang="vi-VN" sz="1700" b="1" dirty="0">
                <a:solidFill>
                  <a:prstClr val="black"/>
                </a:solidFill>
                <a:latin typeface="Roboto"/>
              </a:rPr>
              <a:t/>
            </a:r>
            <a:br>
              <a:rPr lang="vi-VN" sz="1700" b="1" dirty="0">
                <a:solidFill>
                  <a:prstClr val="black"/>
                </a:solidFill>
                <a:latin typeface="Roboto"/>
              </a:rPr>
            </a:br>
            <a:r>
              <a:rPr lang="vi-VN" sz="1700" b="1" dirty="0">
                <a:solidFill>
                  <a:prstClr val="black"/>
                </a:solidFill>
                <a:latin typeface="Arial" panose="020B0604020202020204" pitchFamily="34" charset="0"/>
              </a:rPr>
              <a:t>+</a:t>
            </a:r>
            <a:r>
              <a:rPr lang="en-US" sz="1700" b="1" dirty="0">
                <a:solidFill>
                  <a:prstClr val="black"/>
                </a:solidFill>
                <a:latin typeface="Arial" panose="020B0604020202020204" pitchFamily="34" charset="0"/>
              </a:rPr>
              <a:t> </a:t>
            </a:r>
            <a:r>
              <a:rPr lang="en-US" sz="1700" b="1" dirty="0" smtClean="0">
                <a:solidFill>
                  <a:prstClr val="black"/>
                </a:solidFill>
                <a:latin typeface="Arial" panose="020B0604020202020204" pitchFamily="34" charset="0"/>
              </a:rPr>
              <a:t>Dũng cảm đối mặt với khó khăn</a:t>
            </a:r>
            <a:r>
              <a:rPr lang="vi-VN" sz="1700" b="1" dirty="0" smtClean="0">
                <a:solidFill>
                  <a:prstClr val="black"/>
                </a:solidFill>
                <a:latin typeface="Arial" panose="020B0604020202020204" pitchFamily="34" charset="0"/>
              </a:rPr>
              <a:t>- </a:t>
            </a:r>
            <a:r>
              <a:rPr lang="vi-VN" sz="1700" b="1" dirty="0">
                <a:solidFill>
                  <a:prstClr val="black"/>
                </a:solidFill>
                <a:latin typeface="Arial" panose="020B0604020202020204" pitchFamily="34" charset="0"/>
              </a:rPr>
              <a:t>Học sinh: </a:t>
            </a:r>
            <a:r>
              <a:rPr lang="en-US" sz="1700" b="1" dirty="0" smtClean="0">
                <a:solidFill>
                  <a:prstClr val="black"/>
                </a:solidFill>
                <a:latin typeface="Arial" panose="020B0604020202020204" pitchFamily="34" charset="0"/>
              </a:rPr>
              <a:t>Đỗ Ngọc Anh Vy lớp 9/2</a:t>
            </a:r>
            <a:endParaRPr lang="en-US" dirty="0"/>
          </a:p>
        </p:txBody>
      </p:sp>
      <p:pic>
        <p:nvPicPr>
          <p:cNvPr id="4" name="Content Placeholder 3"/>
          <p:cNvPicPr>
            <a:picLocks noGrp="1" noChangeAspect="1"/>
          </p:cNvPicPr>
          <p:nvPr>
            <p:ph idx="1"/>
          </p:nvPr>
        </p:nvPicPr>
        <p:blipFill>
          <a:blip r:embed="rId2"/>
          <a:stretch>
            <a:fillRect/>
          </a:stretch>
        </p:blipFill>
        <p:spPr>
          <a:xfrm>
            <a:off x="2067950" y="1336432"/>
            <a:ext cx="6316393" cy="5563772"/>
          </a:xfrm>
          <a:prstGeom prst="rect">
            <a:avLst/>
          </a:prstGeom>
        </p:spPr>
      </p:pic>
    </p:spTree>
    <p:extLst>
      <p:ext uri="{BB962C8B-B14F-4D97-AF65-F5344CB8AC3E}">
        <p14:creationId xmlns:p14="http://schemas.microsoft.com/office/powerpoint/2010/main" val="146432216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103</TotalTime>
  <Words>116</Words>
  <Application>Microsoft Office PowerPoint</Application>
  <PresentationFormat>Widescreen</PresentationFormat>
  <Paragraphs>16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inherit</vt:lpstr>
      <vt:lpstr>Roboto</vt:lpstr>
      <vt:lpstr>Times</vt:lpstr>
      <vt:lpstr>Trebuchet MS</vt:lpstr>
      <vt:lpstr>Wingdings 3</vt:lpstr>
      <vt:lpstr>Facet</vt:lpstr>
      <vt:lpstr>     UBND QUẬN GÒ VẤP TRƯỜNG THCS HUỲNH VĂN NGHỆ</vt:lpstr>
      <vt:lpstr>    Với mong muốn lan tỏa văn hóa đọc tới cộng đồng nói chung và giáo viên, học sinh nhà trường nói riêng, Thư viện trường THCS Huỳnh Văn Nghệ đã xây dựng và thực hiện Kế hoạch số 38/KH-THCS.HVN ngày 10 tháng 02 năm 2023 về việc tổ chức hoạt động “Vẽ tranh theo bìa sách” năm học 2022-2023. Đây là một trong những hoạt động hưởng ứng 113 năm ngày Quốc tế phụ nữ  8/3 của trường THCS Huỳnh Văn Nghệ. Cuộc thi được tổng kết và trao giải vào ngày 07/02/2023.</vt:lpstr>
      <vt:lpstr>01 giải Nhất thuộc về tác phẩm: + Khu vườn bí ẩn - Học sinh: Trần Ngọc Bảo Châu lớp 6/1 </vt:lpstr>
      <vt:lpstr>01 giải Nhì thuộc về tác phẩm: + Ông già và biển cả- Học sinh: Lê Huỳnh Lan Chi lớp 7/3</vt:lpstr>
      <vt:lpstr>Giải ba khối 6-7 thuộc về tác phẩm: + Ước nguyện của cha- Học sinh: Nguyễn Phạm Linh Đan lớp 6/2</vt:lpstr>
      <vt:lpstr>Giải khuyến khích 6-7 thuộc về tác phẩm: + Ngồi khóc trên cây- Học sinh: Lưu Hoài Uyên Nhi lớp 7/3</vt:lpstr>
      <vt:lpstr>Giải Nhất khối 8-9 thuộc về tác phẩm: + Con chó nhỏ mang giỏ hoa hồng- Học sinh: Lê Ngọc Quỳnh Như lớp 8/5</vt:lpstr>
      <vt:lpstr>Giải Nhì khối 8-9 thuộc về tác phẩm: + Vợ Nhặt- Học sinh: Nguyễn Nguyệt Hà lớp 8/8</vt:lpstr>
      <vt:lpstr>Giải ba khối 8-9 thuộc về tác phẩm: + Dũng cảm đối mặt với khó khăn- Học sinh: Đỗ Ngọc Anh Vy lớp 9/2</vt:lpstr>
      <vt:lpstr>Giải Khuyến khích khối 8-9 thuộc về tác phẩm: + Dũng cảm đối mặt với khó khăn- Học sinh: Quách Tú Anh lớp 9/9</vt:lpstr>
      <vt:lpstr>Những bức tranh đẹp nhất của cuộc thi</vt:lpstr>
      <vt:lpstr>Thầy Nguyễn Văn Hiền Hiệu trưởng lên trao giấy khen và phần thưởng cho các em học sinh đạt giải.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GÒ VẤP TRƯỜNG THCS HUỲNH VĂN NGHỆ</dc:title>
  <dc:creator>njh</dc:creator>
  <cp:lastModifiedBy>njh</cp:lastModifiedBy>
  <cp:revision>17</cp:revision>
  <dcterms:created xsi:type="dcterms:W3CDTF">2023-03-07T07:49:56Z</dcterms:created>
  <dcterms:modified xsi:type="dcterms:W3CDTF">2023-03-07T09:33:21Z</dcterms:modified>
</cp:coreProperties>
</file>