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notesMasterIdLst>
    <p:notesMasterId r:id="rId14"/>
  </p:notesMasterIdLst>
  <p:handoutMasterIdLst>
    <p:handoutMasterId r:id="rId15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33"/>
    <a:srgbClr val="FF0000"/>
    <a:srgbClr val="0000FF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6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35293F99-1B34-4C4A-9F5D-AB84B9E8767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BD077D9E-F971-4B60-9DFB-4DF392BB592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E8F45951-22CA-4C81-87A8-C5BBCA09C3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ECAC61AC-C92F-48A4-A7E3-1D140FEAF27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2C58631-D0EF-408F-9C00-FCC43A627A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FF542CB-43CA-4589-8C61-CA7E39194DA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6C15A6B-FB28-4F30-86EF-384138D2267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558203B2-8A29-4D04-B2C1-6997523B184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FC79AB5B-CBF5-4E4C-94AA-D4A374B5500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571E84C8-9D6B-43E1-8E83-935E061C4B5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BEABC44-AD64-4AEE-A23E-95D282E4A5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064205C-18F2-401A-B1D2-2846EF07099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FF5C04-9FE3-4D46-9514-0BB37DD6FE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325225-1457-4EAD-96EB-9E60BB7C9A47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9218" name="Rectangle 2">
            <a:extLst>
              <a:ext uri="{FF2B5EF4-FFF2-40B4-BE49-F238E27FC236}">
                <a16:creationId xmlns:a16="http://schemas.microsoft.com/office/drawing/2014/main" id="{13B3E6E4-D28B-4EDF-9E67-C1DBB191B8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87EC877F-259C-4C99-8F49-7CF836BFE8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AC5218A-8CEF-47E2-8553-67CC189B1FD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FC04391-E557-43F3-899F-7CE5348C3A07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82454DFA-41B1-48D2-9AD4-84CF070EDC3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DC079825-520C-4827-BF91-3E48F951D0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032CFA-6C36-467D-9620-81D945C6BC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4840BE-1C20-44A2-B20B-3A2E3002C9CE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76B40CE5-6B16-467E-89F4-89D79FD259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77EF2685-EF2A-432F-9DDB-EBA4A095E5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9429DC3-F354-4F23-90A2-34BF3A1E895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989F32-DBCE-445E-9705-FE3CA362F18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C75AA8DC-B811-4DA1-B7CB-B54F39D114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1D4D7155-1A2F-4713-9FAC-9943374047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5B372EE-6DA1-4905-B40E-D4D638FF32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072D34-4534-4170-9338-FEA43AE155AB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10242" name="Rectangle 2">
            <a:extLst>
              <a:ext uri="{FF2B5EF4-FFF2-40B4-BE49-F238E27FC236}">
                <a16:creationId xmlns:a16="http://schemas.microsoft.com/office/drawing/2014/main" id="{72B5BCC2-206E-4B5E-8130-7D16AC3575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9353702A-1CD4-4D1A-8167-9811D4CD86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93726D6-E9C2-4FEC-9455-2B7526B013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FE3617-AC62-44D9-826D-BAD43E2F7B76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084DC5E9-0D18-48B1-B78F-18A882922D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1B6BA508-1D01-4DB7-B25C-2923EFCC10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EA7CFC-6193-4D90-BE83-550249717B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ACC9F6-1177-4758-B198-EE2A34D42AC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7F67265E-757A-4490-BFC2-EFACD32351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C84F1144-1C8A-4CF0-88A9-660E2DCD21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4C4C56E-5BE3-47D5-BEF5-A6EA1AEE48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DF1E52-3E78-4C01-8E30-17DC4E1646B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7410" name="Rectangle 2">
            <a:extLst>
              <a:ext uri="{FF2B5EF4-FFF2-40B4-BE49-F238E27FC236}">
                <a16:creationId xmlns:a16="http://schemas.microsoft.com/office/drawing/2014/main" id="{597F2DE5-7F16-42F8-A585-92D190C2C9B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A29F27AE-19C8-40D5-979A-DEE513B872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198F3A-275C-47ED-B18F-342CF1B00A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51603A-4503-426A-8425-B2697F668F2A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5823448E-4624-48C0-B3F0-824B4C2E385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2244A8D-8F77-489F-9FB7-F5D254D1C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ED743E-F32D-4F63-A1BD-310E6FC8F0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41FDCE-64D0-4487-84A0-B228082393D2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9458" name="Rectangle 2">
            <a:extLst>
              <a:ext uri="{FF2B5EF4-FFF2-40B4-BE49-F238E27FC236}">
                <a16:creationId xmlns:a16="http://schemas.microsoft.com/office/drawing/2014/main" id="{6F6518E9-89DC-43F9-A2CE-826FD5D25A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3909620-81A4-467B-BBA2-17E40812C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C3F6E08-E662-4943-BAF6-279521F194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0F41A5-773B-410F-B8A7-5893DA140F7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4ED0A75F-603A-4B5F-87AE-79BCA7E3112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F73B7619-0295-4C75-A682-4F64E72A19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8B03D33-6A9A-4160-8C45-F9C8B2661F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D6F21D-3432-461E-B743-0DF4799D2EA5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55720FA9-7CA2-4257-B171-5B7C97776B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FD683050-7A28-472E-A572-5F406C6600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70" name="Group 2">
            <a:extLst>
              <a:ext uri="{FF2B5EF4-FFF2-40B4-BE49-F238E27FC236}">
                <a16:creationId xmlns:a16="http://schemas.microsoft.com/office/drawing/2014/main" id="{0CF53577-728D-4D57-AE31-7F85ACFD7A0A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2771" name="Rectangle 3">
              <a:extLst>
                <a:ext uri="{FF2B5EF4-FFF2-40B4-BE49-F238E27FC236}">
                  <a16:creationId xmlns:a16="http://schemas.microsoft.com/office/drawing/2014/main" id="{4133A2ED-386D-452C-9FC2-E0B1905D3025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2772" name="Rectangle 4">
              <a:extLst>
                <a:ext uri="{FF2B5EF4-FFF2-40B4-BE49-F238E27FC236}">
                  <a16:creationId xmlns:a16="http://schemas.microsoft.com/office/drawing/2014/main" id="{73790F52-371E-4CE1-A43A-F333669D54D4}"/>
                </a:ext>
              </a:extLst>
            </p:cNvPr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32773" name="Group 5">
              <a:extLst>
                <a:ext uri="{FF2B5EF4-FFF2-40B4-BE49-F238E27FC236}">
                  <a16:creationId xmlns:a16="http://schemas.microsoft.com/office/drawing/2014/main" id="{1E045998-65DE-4AA9-8007-E73E0677BD6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32774" name="Rectangle 6">
                <a:extLst>
                  <a:ext uri="{FF2B5EF4-FFF2-40B4-BE49-F238E27FC236}">
                    <a16:creationId xmlns:a16="http://schemas.microsoft.com/office/drawing/2014/main" id="{3322F578-BAF8-4A74-946B-C6EE4E1F9B7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75" name="Rectangle 7">
                <a:extLst>
                  <a:ext uri="{FF2B5EF4-FFF2-40B4-BE49-F238E27FC236}">
                    <a16:creationId xmlns:a16="http://schemas.microsoft.com/office/drawing/2014/main" id="{1EB67055-6E85-4224-806D-B6BD41D3A62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76" name="Rectangle 8">
                <a:extLst>
                  <a:ext uri="{FF2B5EF4-FFF2-40B4-BE49-F238E27FC236}">
                    <a16:creationId xmlns:a16="http://schemas.microsoft.com/office/drawing/2014/main" id="{48248B6E-21AC-47C4-B4F5-EF0D79184DD6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77" name="Rectangle 9">
                <a:extLst>
                  <a:ext uri="{FF2B5EF4-FFF2-40B4-BE49-F238E27FC236}">
                    <a16:creationId xmlns:a16="http://schemas.microsoft.com/office/drawing/2014/main" id="{4A94A7D6-57F9-43DE-96AC-52D707FDFCB0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78" name="Rectangle 10">
                <a:extLst>
                  <a:ext uri="{FF2B5EF4-FFF2-40B4-BE49-F238E27FC236}">
                    <a16:creationId xmlns:a16="http://schemas.microsoft.com/office/drawing/2014/main" id="{EDBD0872-82CA-487D-B98F-64833ABE643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79" name="Rectangle 11">
                <a:extLst>
                  <a:ext uri="{FF2B5EF4-FFF2-40B4-BE49-F238E27FC236}">
                    <a16:creationId xmlns:a16="http://schemas.microsoft.com/office/drawing/2014/main" id="{BC40C46F-E442-490E-9243-DF3963951D81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80" name="Rectangle 12">
                <a:extLst>
                  <a:ext uri="{FF2B5EF4-FFF2-40B4-BE49-F238E27FC236}">
                    <a16:creationId xmlns:a16="http://schemas.microsoft.com/office/drawing/2014/main" id="{46AE43F8-B30A-409B-BB66-5249ED0E92C3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81" name="Rectangle 13">
                <a:extLst>
                  <a:ext uri="{FF2B5EF4-FFF2-40B4-BE49-F238E27FC236}">
                    <a16:creationId xmlns:a16="http://schemas.microsoft.com/office/drawing/2014/main" id="{64185469-D28F-412E-B782-C086DA1F985B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82" name="Rectangle 14">
                <a:extLst>
                  <a:ext uri="{FF2B5EF4-FFF2-40B4-BE49-F238E27FC236}">
                    <a16:creationId xmlns:a16="http://schemas.microsoft.com/office/drawing/2014/main" id="{D34D2870-0794-450D-B01D-F80504B6B51F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83" name="Rectangle 15">
                <a:extLst>
                  <a:ext uri="{FF2B5EF4-FFF2-40B4-BE49-F238E27FC236}">
                    <a16:creationId xmlns:a16="http://schemas.microsoft.com/office/drawing/2014/main" id="{6FC42548-0B22-4552-88A4-A34F59CD4B34}"/>
                  </a:ext>
                </a:extLst>
              </p:cNvPr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/>
                <a:endParaRPr lang="en-US" altLang="en-US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32784" name="Rectangle 16">
            <a:extLst>
              <a:ext uri="{FF2B5EF4-FFF2-40B4-BE49-F238E27FC236}">
                <a16:creationId xmlns:a16="http://schemas.microsoft.com/office/drawing/2014/main" id="{9C945186-BD42-4D24-949F-89E96EDC8C7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785" name="Rectangle 17">
            <a:extLst>
              <a:ext uri="{FF2B5EF4-FFF2-40B4-BE49-F238E27FC236}">
                <a16:creationId xmlns:a16="http://schemas.microsoft.com/office/drawing/2014/main" id="{4E939084-3EDB-43B5-826D-F01B408863E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2786" name="Rectangle 18">
            <a:extLst>
              <a:ext uri="{FF2B5EF4-FFF2-40B4-BE49-F238E27FC236}">
                <a16:creationId xmlns:a16="http://schemas.microsoft.com/office/drawing/2014/main" id="{B69E2390-FCAD-470F-995D-B33DCCB4DC2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F5F64F5-9D4D-4C92-917F-F7F3059AFBF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32787" name="Rectangle 19">
            <a:extLst>
              <a:ext uri="{FF2B5EF4-FFF2-40B4-BE49-F238E27FC236}">
                <a16:creationId xmlns:a16="http://schemas.microsoft.com/office/drawing/2014/main" id="{503051EF-FBD2-4C40-9F02-6034A26D012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2788" name="Rectangle 20">
            <a:extLst>
              <a:ext uri="{FF2B5EF4-FFF2-40B4-BE49-F238E27FC236}">
                <a16:creationId xmlns:a16="http://schemas.microsoft.com/office/drawing/2014/main" id="{B722EB99-111D-4E18-942D-32018E6D67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2486D-9795-4B53-8304-7E6B3556B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98EC43-18EE-4D7F-860E-2627C1793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609067-9EC5-42D9-8BAD-40E46F958A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7C60A11-D23A-48E7-834A-3216F78D2E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EC70735-FD3D-49E1-9FBE-20A00EF9A42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9BAA73-1C9A-4D0E-A6D8-1D65577089F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759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D55077-2D42-4033-8ADC-1C0CCF1A7C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9C4155-4BFD-42CA-8D4C-4B17642500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AD23A0-DB02-49C7-A491-AD6D4894237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F2DA6A-BF0B-42D6-9CE7-88AAC0FDC6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8280613-17BC-4D27-A709-CCA8812F7A2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340FF96-D177-4008-A5E1-BB2B00254439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85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8B088-F0DF-4851-B633-A1BA9392C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5686C-2A62-47B7-AAED-B0F713F0A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A99DC88-CF16-4A2B-804E-D6C2A7760B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B885BC-D556-4345-81EA-DB095A2882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345FB4-F766-45DF-8174-0BE4B2460E3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86BF727-1ED1-4D0D-B6C0-1F2666FC422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34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6327D-595B-4987-A32A-DC719602B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ACDEAA-EF67-4470-8AD4-98AA666770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B072F4-DE6D-409C-9FC9-E54E85C65D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95EF9D-3298-4F4E-87CA-4A174D35B0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95CE2C-B66D-42FF-B58A-71E8F4FD8E0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7490A2-1E45-4DBE-8271-62D6CDC91D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768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616BD5-84E0-4D2F-8EB2-A8FDEDC752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0B31AD-D66D-4B43-AE7C-EFD55371CF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8EDDE-8939-4545-894E-7948F9A4E6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C48E2A-18F5-49FC-8ABF-3C799E27AE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188B1-2356-4811-913B-C2F65E9F17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D05A4F-2CFF-4320-BDC4-E4E8DE56166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0AAE0C-D98D-41A3-8F65-14EE5CEB99A4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3908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33B26E-9A52-4E78-AC5F-89C003EE0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D02F8-B19E-4192-BCD0-16D4C85B3B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58FE5D-276A-44CC-B84C-E1DAF85D1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E80C9A-75EE-4A90-B1FF-235A16FFE4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E782C3-F102-40D5-A5FD-B2490377EA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48186114-3A24-4385-A6D1-D3113C303FC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9383307-DA8D-4BE3-81E7-48AE21EA34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6368784-64B6-4CE4-85F3-FBCC55C60FE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9FB34483-F611-4947-BDEB-8AEC7E24DD18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338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926B1-00BB-4FFB-AE26-5FA7CE183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6A48F3-6C32-4889-B2B8-77A48AEDE1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4FFFEA-293D-415E-924C-03A6076BF2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43044FA-7CAE-41AA-AF68-DA2503DF7EF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AACA90-4AD2-4A51-9E10-F0DA2FC3C2F1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766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1026A3E-BBB4-47B0-9CDE-FBA7C84411B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663E6C7-18B6-45F3-85A8-617E7BA227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0430ACE-616D-4292-B058-7F09FDC9021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95400-6436-4C23-94E2-E833F157DF5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847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AE8C2-2069-4AA4-8F37-B5B4FB6D1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A8554-76FB-4772-9FC1-3ACD4CEC7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CFD8E62-7285-4738-8604-E928BAF809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EA72E-D4BB-4054-A248-8DDA80A55B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003CA3-A6C1-45EB-AC3D-40E2237DEB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840252-C938-4EB1-A7C6-D3C5C2C5360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298DF8-7F02-4394-81E0-34573F491C25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4368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0862F1-99BE-4477-88AE-2FD20DD3D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D47769-EBAC-48BF-9B46-879E61C2E5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58FEC-82F1-4D6E-8614-A3BC90C5D1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5B04B-CB9F-4AD4-A85B-14EE501A763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1B3DF4-4131-4437-8BF6-02963351B4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F275AF-A888-4D6B-9E9A-2FB599A67BD2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CE07F56-4F2C-4E9C-9F9A-0766286F7B20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8910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EFF62A0-73EA-4C8E-A8BF-489CCA85BE1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39C4D2D1-52B1-4325-A60A-944479E3D5E4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anose="020B0A04020102020204" pitchFamily="34" charset="0"/>
              </a:defRPr>
            </a:lvl1pPr>
          </a:lstStyle>
          <a:p>
            <a:fld id="{64AE58EB-C7BE-4A48-8990-ABAB08148EA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31748" name="Group 4">
            <a:extLst>
              <a:ext uri="{FF2B5EF4-FFF2-40B4-BE49-F238E27FC236}">
                <a16:creationId xmlns:a16="http://schemas.microsoft.com/office/drawing/2014/main" id="{A51A9133-1F80-4859-B57F-82712C643B5C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1749" name="Rectangle 5">
              <a:extLst>
                <a:ext uri="{FF2B5EF4-FFF2-40B4-BE49-F238E27FC236}">
                  <a16:creationId xmlns:a16="http://schemas.microsoft.com/office/drawing/2014/main" id="{C7B6FA9B-6ACB-4CB8-A4D4-928C468683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1750" name="Rectangle 6">
              <a:extLst>
                <a:ext uri="{FF2B5EF4-FFF2-40B4-BE49-F238E27FC236}">
                  <a16:creationId xmlns:a16="http://schemas.microsoft.com/office/drawing/2014/main" id="{6F38A3C2-2CAE-45EE-B9A0-B6746F3314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1751" name="Rectangle 7">
              <a:extLst>
                <a:ext uri="{FF2B5EF4-FFF2-40B4-BE49-F238E27FC236}">
                  <a16:creationId xmlns:a16="http://schemas.microsoft.com/office/drawing/2014/main" id="{B5FF4088-55BC-4941-BE35-CB9C66B463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31752" name="Rectangle 8">
              <a:extLst>
                <a:ext uri="{FF2B5EF4-FFF2-40B4-BE49-F238E27FC236}">
                  <a16:creationId xmlns:a16="http://schemas.microsoft.com/office/drawing/2014/main" id="{884BC118-041E-4F5E-B39C-3489890195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31753" name="Rectangle 9">
              <a:extLst>
                <a:ext uri="{FF2B5EF4-FFF2-40B4-BE49-F238E27FC236}">
                  <a16:creationId xmlns:a16="http://schemas.microsoft.com/office/drawing/2014/main" id="{5440AA87-C6AD-4CB1-A0F5-E66DCC46A9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31754" name="Rectangle 10">
              <a:extLst>
                <a:ext uri="{FF2B5EF4-FFF2-40B4-BE49-F238E27FC236}">
                  <a16:creationId xmlns:a16="http://schemas.microsoft.com/office/drawing/2014/main" id="{EE67CC83-6F05-45F9-A344-A1C99E89A9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hlink"/>
                </a:solidFill>
              </a:endParaRPr>
            </a:p>
          </p:txBody>
        </p:sp>
        <p:sp>
          <p:nvSpPr>
            <p:cNvPr id="31755" name="Rectangle 11">
              <a:extLst>
                <a:ext uri="{FF2B5EF4-FFF2-40B4-BE49-F238E27FC236}">
                  <a16:creationId xmlns:a16="http://schemas.microsoft.com/office/drawing/2014/main" id="{8BAD5E1B-80BD-4CD0-A978-888E07DA87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 sz="2400">
                <a:latin typeface="Times New Roman" panose="02020603050405020304" pitchFamily="18" charset="0"/>
              </a:endParaRPr>
            </a:p>
          </p:txBody>
        </p:sp>
        <p:sp>
          <p:nvSpPr>
            <p:cNvPr id="31756" name="Rectangle 12">
              <a:extLst>
                <a:ext uri="{FF2B5EF4-FFF2-40B4-BE49-F238E27FC236}">
                  <a16:creationId xmlns:a16="http://schemas.microsoft.com/office/drawing/2014/main" id="{5B6827A2-9B91-4CE9-90ED-20797D8477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  <p:sp>
          <p:nvSpPr>
            <p:cNvPr id="31757" name="Rectangle 13">
              <a:extLst>
                <a:ext uri="{FF2B5EF4-FFF2-40B4-BE49-F238E27FC236}">
                  <a16:creationId xmlns:a16="http://schemas.microsoft.com/office/drawing/2014/main" id="{59C441C0-0170-44B2-A41B-A7F2FF4C0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en-US" altLang="en-US">
                <a:solidFill>
                  <a:schemeClr val="accent2"/>
                </a:solidFill>
              </a:endParaRPr>
            </a:p>
          </p:txBody>
        </p:sp>
      </p:grpSp>
      <p:sp>
        <p:nvSpPr>
          <p:cNvPr id="31758" name="Rectangle 14">
            <a:extLst>
              <a:ext uri="{FF2B5EF4-FFF2-40B4-BE49-F238E27FC236}">
                <a16:creationId xmlns:a16="http://schemas.microsoft.com/office/drawing/2014/main" id="{666C5CA9-2123-4A0F-97F3-B3C8A52F48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1759" name="Rectangle 15">
            <a:extLst>
              <a:ext uri="{FF2B5EF4-FFF2-40B4-BE49-F238E27FC236}">
                <a16:creationId xmlns:a16="http://schemas.microsoft.com/office/drawing/2014/main" id="{033FD321-0E92-45B0-BD37-15377748BA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1760" name="Rectangle 16">
            <a:extLst>
              <a:ext uri="{FF2B5EF4-FFF2-40B4-BE49-F238E27FC236}">
                <a16:creationId xmlns:a16="http://schemas.microsoft.com/office/drawing/2014/main" id="{C6DFDA68-7938-457A-93C0-F30F51B5E6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>
            <a:extLst>
              <a:ext uri="{FF2B5EF4-FFF2-40B4-BE49-F238E27FC236}">
                <a16:creationId xmlns:a16="http://schemas.microsoft.com/office/drawing/2014/main" id="{16EC9773-0303-4FA0-A856-FB3B66CC41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-228600"/>
            <a:ext cx="9601200" cy="73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AutoShape 4">
            <a:extLst>
              <a:ext uri="{FF2B5EF4-FFF2-40B4-BE49-F238E27FC236}">
                <a16:creationId xmlns:a16="http://schemas.microsoft.com/office/drawing/2014/main" id="{D34D5462-355E-4838-A500-F3D241F398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8915400" cy="838200"/>
          </a:xfrm>
          <a:prstGeom prst="flowChartTerminator">
            <a:avLst/>
          </a:prstGeom>
          <a:solidFill>
            <a:srgbClr val="FFFF99"/>
          </a:solidFill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>
                <a:solidFill>
                  <a:srgbClr val="0000CC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Ti</a:t>
            </a: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ết 117 : Viếng lăng Bác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 </a:t>
            </a:r>
            <a:r>
              <a:rPr lang="en-US" altLang="en-US" sz="2400" b="1" i="1">
                <a:solidFill>
                  <a:srgbClr val="0000CC"/>
                </a:solidFill>
                <a:cs typeface="Arial" panose="020B0604020202020204" pitchFamily="34" charset="0"/>
              </a:rPr>
              <a:t>( Viễn Phương</a:t>
            </a:r>
            <a:r>
              <a:rPr lang="en-US" altLang="en-US" sz="2400">
                <a:solidFill>
                  <a:srgbClr val="0000CC"/>
                </a:solidFill>
                <a:cs typeface="Arial" panose="020B0604020202020204" pitchFamily="34" charset="0"/>
              </a:rPr>
              <a:t>)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F02E27CF-5439-4FB4-A67E-EAD66CBD4E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3598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/>
              <a:t>I</a:t>
            </a:r>
            <a:r>
              <a:rPr lang="en-US" altLang="en-US" sz="2400" b="1" u="sng"/>
              <a:t>. Đọc – Tìm hiểu chung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153B50FC-7897-48A0-8B29-68E8427D87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9200"/>
            <a:ext cx="334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u="sng"/>
              <a:t>II. Đọc - Hiểu văn bản.</a:t>
            </a:r>
          </a:p>
        </p:txBody>
      </p:sp>
      <p:sp>
        <p:nvSpPr>
          <p:cNvPr id="38920" name="Line 8">
            <a:extLst>
              <a:ext uri="{FF2B5EF4-FFF2-40B4-BE49-F238E27FC236}">
                <a16:creationId xmlns:a16="http://schemas.microsoft.com/office/drawing/2014/main" id="{6E8C6428-2089-4A7A-890D-687EFA09E66A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838200"/>
            <a:ext cx="0" cy="601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1" name="Text Box 9">
            <a:extLst>
              <a:ext uri="{FF2B5EF4-FFF2-40B4-BE49-F238E27FC236}">
                <a16:creationId xmlns:a16="http://schemas.microsoft.com/office/drawing/2014/main" id="{7EEE8398-3654-49DB-B579-9AF23F23BB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822325"/>
            <a:ext cx="44958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>
                    <a:alpha val="71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81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eaLnBrk="1" hangingPunct="1"/>
            <a:r>
              <a:rPr lang="en-US" altLang="en-US" sz="2000" i="1">
                <a:cs typeface="Arial" panose="020B0604020202020204" pitchFamily="34" charset="0"/>
              </a:rPr>
              <a:t>Bác nằm trong giấc ngủ bình yên</a:t>
            </a:r>
          </a:p>
          <a:p>
            <a:pPr eaLnBrk="1" hangingPunct="1"/>
            <a:r>
              <a:rPr lang="en-US" altLang="en-US" sz="2000" i="1">
                <a:cs typeface="Arial" panose="020B0604020202020204" pitchFamily="34" charset="0"/>
              </a:rPr>
              <a:t>Giữa một vầng trăng sáng dịu hiền </a:t>
            </a:r>
          </a:p>
          <a:p>
            <a:pPr eaLnBrk="1" hangingPunct="1"/>
            <a:r>
              <a:rPr lang="en-US" altLang="en-US" sz="2000" i="1">
                <a:cs typeface="Arial" panose="020B0604020202020204" pitchFamily="34" charset="0"/>
              </a:rPr>
              <a:t>Vẫn biết trời xanh là mãi mãi.</a:t>
            </a:r>
          </a:p>
          <a:p>
            <a:pPr eaLnBrk="1" hangingPunct="1"/>
            <a:r>
              <a:rPr lang="en-US" altLang="en-US" sz="2000" i="1">
                <a:cs typeface="Arial" panose="020B0604020202020204" pitchFamily="34" charset="0"/>
              </a:rPr>
              <a:t>Mà sao nghe nhói ở trong tim!</a:t>
            </a:r>
          </a:p>
        </p:txBody>
      </p:sp>
      <p:sp>
        <p:nvSpPr>
          <p:cNvPr id="38922" name="Rectangle 10">
            <a:extLst>
              <a:ext uri="{FF2B5EF4-FFF2-40B4-BE49-F238E27FC236}">
                <a16:creationId xmlns:a16="http://schemas.microsoft.com/office/drawing/2014/main" id="{D03FE17D-7B13-4BE2-B96E-771F8F14EF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62100"/>
            <a:ext cx="4572000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2400" b="1" i="1" dirty="0"/>
              <a:t>3.Cảm </a:t>
            </a:r>
            <a:r>
              <a:rPr lang="en-US" altLang="en-US" sz="2400" b="1" i="1" dirty="0" err="1"/>
              <a:t>xúc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khi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vào</a:t>
            </a:r>
            <a:r>
              <a:rPr lang="en-US" altLang="en-US" sz="2400" b="1" i="1" dirty="0"/>
              <a:t>  </a:t>
            </a:r>
            <a:r>
              <a:rPr lang="en-US" altLang="en-US" sz="2400" b="1" i="1" dirty="0" err="1"/>
              <a:t>lăng</a:t>
            </a:r>
            <a:r>
              <a:rPr lang="en-US" altLang="en-US" sz="2400" b="1" i="1" dirty="0"/>
              <a:t> </a:t>
            </a:r>
            <a:r>
              <a:rPr lang="en-US" altLang="en-US" sz="2400" b="1" i="1" dirty="0" err="1"/>
              <a:t>Bác</a:t>
            </a:r>
            <a:endParaRPr lang="en-US" altLang="en-US" sz="2400" b="1" i="1" dirty="0"/>
          </a:p>
          <a:p>
            <a:r>
              <a:rPr lang="en-US" altLang="en-US" sz="2400" b="1" i="1" dirty="0"/>
              <a:t>-</a:t>
            </a:r>
            <a:r>
              <a:rPr lang="en-US" altLang="en-US" sz="2400" dirty="0"/>
              <a:t> “</a:t>
            </a:r>
            <a:r>
              <a:rPr lang="en-US" altLang="en-US" sz="2400" dirty="0" err="1"/>
              <a:t>Vầng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trăng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sáng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dịu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hiền</a:t>
            </a:r>
            <a:r>
              <a:rPr lang="en-US" altLang="en-US" sz="2400" dirty="0"/>
              <a:t>” </a:t>
            </a:r>
            <a:r>
              <a:rPr lang="en-US" altLang="en-US" sz="2400" dirty="0" err="1"/>
              <a:t>nâng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niu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giấc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ngủ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yên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của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Người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gợi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lên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tâm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hồn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cao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đẹp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sáng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của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Người</a:t>
            </a:r>
            <a:r>
              <a:rPr lang="en-US" altLang="en-US" sz="2400" dirty="0"/>
              <a:t>.</a:t>
            </a:r>
            <a:r>
              <a:rPr lang="en-US" altLang="en-US" sz="2400" dirty="0">
                <a:solidFill>
                  <a:srgbClr val="FFFF00"/>
                </a:solidFill>
              </a:rPr>
              <a:t> </a:t>
            </a:r>
          </a:p>
          <a:p>
            <a:endParaRPr lang="en-US" altLang="en-US" sz="2400" dirty="0"/>
          </a:p>
          <a:p>
            <a:r>
              <a:rPr lang="en-US" altLang="en-US" sz="2400" dirty="0"/>
              <a:t>-</a:t>
            </a:r>
            <a:r>
              <a:rPr lang="en-US" altLang="en-US" sz="2400" dirty="0" err="1"/>
              <a:t>Lý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trí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thấy</a:t>
            </a:r>
            <a:r>
              <a:rPr lang="en-US" altLang="en-US" sz="2400" dirty="0"/>
              <a:t> </a:t>
            </a:r>
            <a:r>
              <a:rPr lang="en-US" altLang="en-US" sz="2400" dirty="0" err="1"/>
              <a:t>rõ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Bác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trở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thành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bất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tử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Người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hoá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thân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vào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thiên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nhiên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đất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nước</a:t>
            </a:r>
            <a:r>
              <a:rPr lang="en-US" altLang="en-US" sz="2400" dirty="0"/>
              <a:t>. </a:t>
            </a:r>
            <a:r>
              <a:rPr lang="en-US" altLang="en-US" sz="2400" dirty="0" err="1"/>
              <a:t>Tình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cảm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lại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nhói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đau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vì</a:t>
            </a:r>
            <a:r>
              <a:rPr lang="en-US" altLang="en-US" sz="2400" dirty="0"/>
              <a:t> </a:t>
            </a:r>
            <a:r>
              <a:rPr lang="en-US" altLang="en-US" sz="2400" dirty="0" err="1"/>
              <a:t>sự</a:t>
            </a:r>
            <a:r>
              <a:rPr lang="en-US" altLang="en-US" sz="2400" dirty="0"/>
              <a:t> ra </a:t>
            </a:r>
            <a:r>
              <a:rPr lang="en-US" altLang="en-US" sz="2400" dirty="0" err="1"/>
              <a:t>đi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của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Người</a:t>
            </a:r>
            <a:r>
              <a:rPr lang="en-US" altLang="en-US" sz="2400" dirty="0"/>
              <a:t> .</a:t>
            </a:r>
          </a:p>
          <a:p>
            <a:r>
              <a:rPr lang="en-US" altLang="en-US" sz="2400" b="1" dirty="0"/>
              <a:t>=&gt; </a:t>
            </a:r>
            <a:r>
              <a:rPr lang="en-US" altLang="en-US" sz="2400" b="1" dirty="0" err="1"/>
              <a:t>Nỗi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lòng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chung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của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cả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dân</a:t>
            </a:r>
            <a:r>
              <a:rPr lang="en-US" altLang="en-US" sz="2400" b="1" dirty="0"/>
              <a:t> </a:t>
            </a:r>
            <a:r>
              <a:rPr lang="en-US" altLang="en-US" sz="2400" b="1" dirty="0" err="1"/>
              <a:t>tộc</a:t>
            </a:r>
            <a:r>
              <a:rPr lang="en-US" altLang="en-US" sz="2400" dirty="0"/>
              <a:t> </a:t>
            </a:r>
          </a:p>
        </p:txBody>
      </p:sp>
      <p:sp>
        <p:nvSpPr>
          <p:cNvPr id="38924" name="AutoShape 12">
            <a:extLst>
              <a:ext uri="{FF2B5EF4-FFF2-40B4-BE49-F238E27FC236}">
                <a16:creationId xmlns:a16="http://schemas.microsoft.com/office/drawing/2014/main" id="{A026300D-7026-41A8-A2D2-7C0FE897A5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2819400"/>
            <a:ext cx="4038600" cy="2667000"/>
          </a:xfrm>
          <a:prstGeom prst="flowChartDocument">
            <a:avLst/>
          </a:prstGeom>
          <a:solidFill>
            <a:schemeClr val="bg1"/>
          </a:solidFill>
          <a:ln w="19050">
            <a:solidFill>
              <a:srgbClr val="800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Tình cảm của nhà thơ và </a:t>
            </a:r>
          </a:p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của mọi gười đối với Bác</a:t>
            </a:r>
          </a:p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 đã được thể hiện như thế</a:t>
            </a:r>
          </a:p>
          <a:p>
            <a:pPr eaLnBrk="1" hangingPunct="1"/>
            <a:r>
              <a:rPr lang="en-US" altLang="en-US" sz="2400">
                <a:solidFill>
                  <a:srgbClr val="0000FF"/>
                </a:solidFill>
              </a:rPr>
              <a:t> nào trong khổ thơ ?</a:t>
            </a:r>
          </a:p>
        </p:txBody>
      </p:sp>
      <p:pic>
        <p:nvPicPr>
          <p:cNvPr id="38925" name="Picture 13">
            <a:extLst>
              <a:ext uri="{FF2B5EF4-FFF2-40B4-BE49-F238E27FC236}">
                <a16:creationId xmlns:a16="http://schemas.microsoft.com/office/drawing/2014/main" id="{B81DD126-9784-4769-80FA-13CBD4F254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362200"/>
            <a:ext cx="43434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26" name="Oval 14">
            <a:extLst>
              <a:ext uri="{FF2B5EF4-FFF2-40B4-BE49-F238E27FC236}">
                <a16:creationId xmlns:a16="http://schemas.microsoft.com/office/drawing/2014/main" id="{40DA956E-FA79-4234-8C36-6B5808C609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3276600"/>
            <a:ext cx="3657600" cy="2286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/>
              <a:t>Hai câu thơ cuối có ý </a:t>
            </a:r>
          </a:p>
          <a:p>
            <a:pPr algn="ctr"/>
            <a:r>
              <a:rPr lang="en-US" altLang="en-US" sz="2400"/>
              <a:t>Nghĩa như thế </a:t>
            </a:r>
          </a:p>
          <a:p>
            <a:pPr algn="ctr"/>
            <a:r>
              <a:rPr lang="en-US" altLang="en-US" sz="2400"/>
              <a:t>nào ?</a:t>
            </a:r>
          </a:p>
        </p:txBody>
      </p:sp>
      <p:pic>
        <p:nvPicPr>
          <p:cNvPr id="38927" name="Picture 15">
            <a:extLst>
              <a:ext uri="{FF2B5EF4-FFF2-40B4-BE49-F238E27FC236}">
                <a16:creationId xmlns:a16="http://schemas.microsoft.com/office/drawing/2014/main" id="{1F911D2E-7A9D-41BE-8ADA-56B5FE9770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1075" y="2438400"/>
            <a:ext cx="4200525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38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38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389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7" dur="2000"/>
                                        <p:tgtEl>
                                          <p:spTgt spid="389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89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21" grpId="0"/>
      <p:bldP spid="38924" grpId="0" animBg="1"/>
      <p:bldP spid="38924" grpId="1" animBg="1"/>
      <p:bldP spid="3892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AutoShape 4">
            <a:extLst>
              <a:ext uri="{FF2B5EF4-FFF2-40B4-BE49-F238E27FC236}">
                <a16:creationId xmlns:a16="http://schemas.microsoft.com/office/drawing/2014/main" id="{D22A4C35-3367-4C01-99D7-D9C31C0C0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8915400" cy="838200"/>
          </a:xfrm>
          <a:prstGeom prst="flowChartTerminator">
            <a:avLst/>
          </a:prstGeom>
          <a:solidFill>
            <a:srgbClr val="FFFF99"/>
          </a:solidFill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>
                <a:solidFill>
                  <a:srgbClr val="0000CC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Ti</a:t>
            </a: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ết 117 : Viếng lăng Bác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 </a:t>
            </a:r>
            <a:r>
              <a:rPr lang="en-US" altLang="en-US" sz="2400" b="1" i="1">
                <a:solidFill>
                  <a:srgbClr val="0000CC"/>
                </a:solidFill>
                <a:cs typeface="Arial" panose="020B0604020202020204" pitchFamily="34" charset="0"/>
              </a:rPr>
              <a:t>( Viễn Phương</a:t>
            </a:r>
            <a:r>
              <a:rPr lang="en-US" altLang="en-US" sz="2400">
                <a:solidFill>
                  <a:srgbClr val="0000CC"/>
                </a:solidFill>
                <a:cs typeface="Arial" panose="020B0604020202020204" pitchFamily="34" charset="0"/>
              </a:rPr>
              <a:t>)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0E6FD109-F434-49CA-BA80-9389727CD8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3598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/>
              <a:t>I</a:t>
            </a:r>
            <a:r>
              <a:rPr lang="en-US" altLang="en-US" sz="2400" b="1" u="sng"/>
              <a:t>. Đọc – Tìm hiểu chung</a:t>
            </a:r>
          </a:p>
        </p:txBody>
      </p:sp>
      <p:sp>
        <p:nvSpPr>
          <p:cNvPr id="40966" name="Rectangle 6">
            <a:extLst>
              <a:ext uri="{FF2B5EF4-FFF2-40B4-BE49-F238E27FC236}">
                <a16:creationId xmlns:a16="http://schemas.microsoft.com/office/drawing/2014/main" id="{03E231F6-AD66-483A-B418-63D3374B4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9200"/>
            <a:ext cx="334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u="sng"/>
              <a:t>II. Đọc - Hiểu văn bản.</a:t>
            </a:r>
          </a:p>
        </p:txBody>
      </p:sp>
      <p:sp>
        <p:nvSpPr>
          <p:cNvPr id="40967" name="Line 7">
            <a:extLst>
              <a:ext uri="{FF2B5EF4-FFF2-40B4-BE49-F238E27FC236}">
                <a16:creationId xmlns:a16="http://schemas.microsoft.com/office/drawing/2014/main" id="{DE8DF3A7-2B46-4D35-B915-78B00354E36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838200"/>
            <a:ext cx="0" cy="601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Rectangle 8">
            <a:extLst>
              <a:ext uri="{FF2B5EF4-FFF2-40B4-BE49-F238E27FC236}">
                <a16:creationId xmlns:a16="http://schemas.microsoft.com/office/drawing/2014/main" id="{A4B033A5-7AFE-4B6C-A20C-6A31C6290A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63" y="1600200"/>
            <a:ext cx="416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/>
              <a:t>4.Cảm xúc khi rời  lăng Bác</a:t>
            </a:r>
          </a:p>
        </p:txBody>
      </p:sp>
      <p:sp>
        <p:nvSpPr>
          <p:cNvPr id="40969" name="Text Box 9">
            <a:extLst>
              <a:ext uri="{FF2B5EF4-FFF2-40B4-BE49-F238E27FC236}">
                <a16:creationId xmlns:a16="http://schemas.microsoft.com/office/drawing/2014/main" id="{95EED0DC-3DFB-4C1E-B342-0A33DF766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990600"/>
            <a:ext cx="50292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>
                    <a:alpha val="71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81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eaLnBrk="1" hangingPunct="1"/>
            <a:r>
              <a:rPr lang="en-US" altLang="en-US" sz="2000" i="1">
                <a:cs typeface="Arial" panose="020B0604020202020204" pitchFamily="34" charset="0"/>
              </a:rPr>
              <a:t>Mai về miền Nam thương trào nước mắt</a:t>
            </a:r>
          </a:p>
          <a:p>
            <a:pPr eaLnBrk="1" hangingPunct="1"/>
            <a:r>
              <a:rPr lang="en-US" altLang="en-US" sz="2000" i="1">
                <a:cs typeface="Arial" panose="020B0604020202020204" pitchFamily="34" charset="0"/>
              </a:rPr>
              <a:t>Muốn làm con chim hót quanh lăng Bác</a:t>
            </a:r>
          </a:p>
          <a:p>
            <a:pPr eaLnBrk="1" hangingPunct="1"/>
            <a:r>
              <a:rPr lang="en-US" altLang="en-US" sz="2000" i="1">
                <a:cs typeface="Arial" panose="020B0604020202020204" pitchFamily="34" charset="0"/>
              </a:rPr>
              <a:t>Muốn làm đoá hoa toả hương đâu đây</a:t>
            </a:r>
          </a:p>
          <a:p>
            <a:pPr eaLnBrk="1" hangingPunct="1"/>
            <a:r>
              <a:rPr lang="en-US" altLang="en-US" sz="2000" i="1">
                <a:cs typeface="Arial" panose="020B0604020202020204" pitchFamily="34" charset="0"/>
              </a:rPr>
              <a:t>Muốn làm cây tre trung hiếu chốn này.</a:t>
            </a:r>
          </a:p>
        </p:txBody>
      </p:sp>
      <p:sp>
        <p:nvSpPr>
          <p:cNvPr id="40970" name="Text Box 10">
            <a:extLst>
              <a:ext uri="{FF2B5EF4-FFF2-40B4-BE49-F238E27FC236}">
                <a16:creationId xmlns:a16="http://schemas.microsoft.com/office/drawing/2014/main" id="{EDFDA45F-5A14-4ECA-8F57-9757FC02FD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286000"/>
            <a:ext cx="4267200" cy="3925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-Khổ cuối tác giả lưu luyến không muốn rời xa nhưng đó là điều không thể và tác giả muốn gửi gắm tình cảm lại nơi đây.</a:t>
            </a:r>
          </a:p>
          <a:p>
            <a:pPr>
              <a:spcBef>
                <a:spcPct val="50000"/>
              </a:spcBef>
            </a:pPr>
            <a:r>
              <a:rPr lang="en-US" altLang="en-US" sz="2400"/>
              <a:t>-Muốn làm con chim hót, làm đoá hoa toả hương, làm cây tre trung hiếu để ngày đêm canh giử cho giấc ngủ của Bác.</a:t>
            </a:r>
          </a:p>
        </p:txBody>
      </p:sp>
      <p:sp>
        <p:nvSpPr>
          <p:cNvPr id="40972" name="AutoShape 12">
            <a:extLst>
              <a:ext uri="{FF2B5EF4-FFF2-40B4-BE49-F238E27FC236}">
                <a16:creationId xmlns:a16="http://schemas.microsoft.com/office/drawing/2014/main" id="{689A4880-4983-4EB7-BF7D-C32016415A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819400"/>
            <a:ext cx="4419600" cy="3581400"/>
          </a:xfrm>
          <a:prstGeom prst="irregularSeal2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/>
              <a:t>Khi ra về thì tâm trạng </a:t>
            </a:r>
          </a:p>
          <a:p>
            <a:pPr algn="ctr"/>
            <a:r>
              <a:rPr lang="en-US" altLang="en-US" sz="2400"/>
              <a:t>của tác giả như </a:t>
            </a:r>
          </a:p>
          <a:p>
            <a:pPr algn="ctr"/>
            <a:r>
              <a:rPr lang="en-US" altLang="en-US" sz="2400"/>
              <a:t>thế nào ?</a:t>
            </a:r>
          </a:p>
        </p:txBody>
      </p:sp>
      <p:sp>
        <p:nvSpPr>
          <p:cNvPr id="40973" name="AutoShape 13">
            <a:extLst>
              <a:ext uri="{FF2B5EF4-FFF2-40B4-BE49-F238E27FC236}">
                <a16:creationId xmlns:a16="http://schemas.microsoft.com/office/drawing/2014/main" id="{5A9FE369-25B4-4B95-BAB6-3C34E27A7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19600" y="2362200"/>
            <a:ext cx="4724400" cy="4495800"/>
          </a:xfrm>
          <a:prstGeom prst="star32">
            <a:avLst>
              <a:gd name="adj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2400"/>
              <a:t>Ở ba câu thơ cuối, </a:t>
            </a:r>
          </a:p>
          <a:p>
            <a:pPr algn="ctr"/>
            <a:r>
              <a:rPr lang="en-US" altLang="en-US" sz="2400"/>
              <a:t>tác giả sử dụng </a:t>
            </a:r>
          </a:p>
          <a:p>
            <a:pPr algn="ctr"/>
            <a:r>
              <a:rPr lang="en-US" altLang="en-US" sz="2400"/>
              <a:t>điệp ngữ gì ? </a:t>
            </a:r>
          </a:p>
          <a:p>
            <a:pPr algn="ctr"/>
            <a:r>
              <a:rPr lang="en-US" altLang="en-US" sz="2400"/>
              <a:t>Điệp ngữ đó thể</a:t>
            </a:r>
          </a:p>
          <a:p>
            <a:pPr algn="ctr"/>
            <a:r>
              <a:rPr lang="en-US" altLang="en-US" sz="2400"/>
              <a:t> hiện điều gì ?</a:t>
            </a:r>
          </a:p>
        </p:txBody>
      </p:sp>
      <p:pic>
        <p:nvPicPr>
          <p:cNvPr id="40974" name="Picture 14">
            <a:extLst>
              <a:ext uri="{FF2B5EF4-FFF2-40B4-BE49-F238E27FC236}">
                <a16:creationId xmlns:a16="http://schemas.microsoft.com/office/drawing/2014/main" id="{C57FB348-7579-4675-8525-6E08E028F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286000"/>
            <a:ext cx="46482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5" name="Picture 15">
            <a:extLst>
              <a:ext uri="{FF2B5EF4-FFF2-40B4-BE49-F238E27FC236}">
                <a16:creationId xmlns:a16="http://schemas.microsoft.com/office/drawing/2014/main" id="{5CB44015-EDAD-4096-8529-9ABE2788A8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286000"/>
            <a:ext cx="46482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76" name="Picture 16">
            <a:extLst>
              <a:ext uri="{FF2B5EF4-FFF2-40B4-BE49-F238E27FC236}">
                <a16:creationId xmlns:a16="http://schemas.microsoft.com/office/drawing/2014/main" id="{DF66135A-C8F2-42DA-AB93-8B459F1885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286000"/>
            <a:ext cx="46482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77" name="AutoShape 17">
            <a:extLst>
              <a:ext uri="{FF2B5EF4-FFF2-40B4-BE49-F238E27FC236}">
                <a16:creationId xmlns:a16="http://schemas.microsoft.com/office/drawing/2014/main" id="{9ABA446D-EBFA-47C3-A04B-F1A80FCFB9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276600"/>
            <a:ext cx="3429000" cy="2971800"/>
          </a:xfrm>
          <a:prstGeom prst="wedgeEllipseCallout">
            <a:avLst>
              <a:gd name="adj1" fmla="val -43889"/>
              <a:gd name="adj2" fmla="val 5155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/>
            <a:r>
              <a:rPr lang="en-US" altLang="en-US" sz="2400">
                <a:solidFill>
                  <a:srgbClr val="0000FF"/>
                </a:solidFill>
              </a:rPr>
              <a:t>Hình ảnh cây tre cuối bài đã bổ sung thêm ý nghĩa gì của hình ảnh cây tre Việt Nam ?</a:t>
            </a:r>
          </a:p>
          <a:p>
            <a:pPr algn="ctr"/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0" dur="2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51" dur="2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61" dur="20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409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1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4)">
                                      <p:cBhvr>
                                        <p:cTn id="76" dur="20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8" grpId="0"/>
      <p:bldP spid="40969" grpId="0"/>
      <p:bldP spid="40972" grpId="0" animBg="1"/>
      <p:bldP spid="40972" grpId="1" animBg="1"/>
      <p:bldP spid="40973" grpId="0" animBg="1"/>
      <p:bldP spid="40973" grpId="1" animBg="1"/>
      <p:bldP spid="4097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AutoShape 4">
            <a:extLst>
              <a:ext uri="{FF2B5EF4-FFF2-40B4-BE49-F238E27FC236}">
                <a16:creationId xmlns:a16="http://schemas.microsoft.com/office/drawing/2014/main" id="{04D83B10-860D-4EF6-9E8E-9A8B9091B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8915400" cy="838200"/>
          </a:xfrm>
          <a:prstGeom prst="flowChartTerminator">
            <a:avLst/>
          </a:prstGeom>
          <a:solidFill>
            <a:srgbClr val="FFFF99"/>
          </a:solidFill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>
                <a:solidFill>
                  <a:srgbClr val="0000CC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Ti</a:t>
            </a: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ết 117 : Viếng lăng Bác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 </a:t>
            </a:r>
            <a:r>
              <a:rPr lang="en-US" altLang="en-US" sz="2400" b="1" i="1">
                <a:solidFill>
                  <a:srgbClr val="0000CC"/>
                </a:solidFill>
                <a:cs typeface="Arial" panose="020B0604020202020204" pitchFamily="34" charset="0"/>
              </a:rPr>
              <a:t>( Viễn Phương</a:t>
            </a:r>
            <a:r>
              <a:rPr lang="en-US" altLang="en-US" sz="2400">
                <a:solidFill>
                  <a:srgbClr val="0000CC"/>
                </a:solidFill>
                <a:cs typeface="Arial" panose="020B0604020202020204" pitchFamily="34" charset="0"/>
              </a:rPr>
              <a:t>)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43013" name="Rectangle 5">
            <a:extLst>
              <a:ext uri="{FF2B5EF4-FFF2-40B4-BE49-F238E27FC236}">
                <a16:creationId xmlns:a16="http://schemas.microsoft.com/office/drawing/2014/main" id="{E9A4F1C4-277C-4F06-813F-A41CC5F67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3598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/>
              <a:t>I</a:t>
            </a:r>
            <a:r>
              <a:rPr lang="en-US" altLang="en-US" sz="2400" b="1" u="sng"/>
              <a:t>. Đọc – Tìm hiểu chung</a:t>
            </a:r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2724F614-6BCB-4C9D-9CCB-BB641D7DE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9200"/>
            <a:ext cx="3346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u="sng"/>
              <a:t>II. Đọc - Hiểu văn bản.</a:t>
            </a:r>
          </a:p>
          <a:p>
            <a:pPr eaLnBrk="1" hangingPunct="1"/>
            <a:r>
              <a:rPr lang="en-US" altLang="en-US" sz="2400" b="1" u="sng"/>
              <a:t>III.Tổng Kết.</a:t>
            </a:r>
          </a:p>
        </p:txBody>
      </p:sp>
      <p:sp>
        <p:nvSpPr>
          <p:cNvPr id="43017" name="Line 9">
            <a:extLst>
              <a:ext uri="{FF2B5EF4-FFF2-40B4-BE49-F238E27FC236}">
                <a16:creationId xmlns:a16="http://schemas.microsoft.com/office/drawing/2014/main" id="{643D1122-6542-4BC2-96E7-D8CB20790FA7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838200"/>
            <a:ext cx="0" cy="601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8" name="AutoShape 10">
            <a:extLst>
              <a:ext uri="{FF2B5EF4-FFF2-40B4-BE49-F238E27FC236}">
                <a16:creationId xmlns:a16="http://schemas.microsoft.com/office/drawing/2014/main" id="{749E34F4-CEC8-42E7-8377-AA37EA3B6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438400"/>
            <a:ext cx="2286000" cy="1752600"/>
          </a:xfrm>
          <a:prstGeom prst="wedgeRectCallout">
            <a:avLst>
              <a:gd name="adj1" fmla="val -44583"/>
              <a:gd name="adj2" fmla="val 5434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400"/>
              <a:t>Tác giả thể hiện tình cảm gì khi vào lăng viếng Bác ?</a:t>
            </a:r>
          </a:p>
        </p:txBody>
      </p:sp>
      <p:sp>
        <p:nvSpPr>
          <p:cNvPr id="43019" name="Text Box 11">
            <a:extLst>
              <a:ext uri="{FF2B5EF4-FFF2-40B4-BE49-F238E27FC236}">
                <a16:creationId xmlns:a16="http://schemas.microsoft.com/office/drawing/2014/main" id="{CA467AB9-745A-42DC-A1EE-7FFB42CF7F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7432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Ghi nhớ</a:t>
            </a:r>
          </a:p>
        </p:txBody>
      </p:sp>
      <p:sp>
        <p:nvSpPr>
          <p:cNvPr id="43020" name="Text Box 12">
            <a:extLst>
              <a:ext uri="{FF2B5EF4-FFF2-40B4-BE49-F238E27FC236}">
                <a16:creationId xmlns:a16="http://schemas.microsoft.com/office/drawing/2014/main" id="{1DFE0C77-DA45-426A-BBAF-6FB43BF36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5181600"/>
            <a:ext cx="2819400" cy="7112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/>
              <a:t>KẾT THÚC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430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3" dur="2000" fill="hold"/>
                                        <p:tgtEl>
                                          <p:spTgt spid="430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8" grpId="0" animBg="1"/>
      <p:bldP spid="43019" grpId="0"/>
      <p:bldP spid="43020" grpId="0" animBg="1"/>
      <p:bldP spid="43020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>
            <a:extLst>
              <a:ext uri="{FF2B5EF4-FFF2-40B4-BE49-F238E27FC236}">
                <a16:creationId xmlns:a16="http://schemas.microsoft.com/office/drawing/2014/main" id="{EAB93908-97B5-4F1B-9F74-A0F4F91589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7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3" name="Text Box 5">
            <a:extLst>
              <a:ext uri="{FF2B5EF4-FFF2-40B4-BE49-F238E27FC236}">
                <a16:creationId xmlns:a16="http://schemas.microsoft.com/office/drawing/2014/main" id="{6429C4E3-D2E6-4EE7-BF9E-505BA09CC6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04800"/>
            <a:ext cx="3429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>
                    <a:alpha val="71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81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en-US" sz="4000">
                <a:solidFill>
                  <a:srgbClr val="FFFF00"/>
                </a:solidFill>
                <a:latin typeface="VNI-Times" pitchFamily="2" charset="0"/>
                <a:cs typeface="Arial" panose="020B0604020202020204" pitchFamily="34" charset="0"/>
              </a:rPr>
              <a:t>NGÖÕ VAÊN 9</a:t>
            </a:r>
          </a:p>
        </p:txBody>
      </p:sp>
      <p:sp>
        <p:nvSpPr>
          <p:cNvPr id="7175" name="WordArt 7">
            <a:extLst>
              <a:ext uri="{FF2B5EF4-FFF2-40B4-BE49-F238E27FC236}">
                <a16:creationId xmlns:a16="http://schemas.microsoft.com/office/drawing/2014/main" id="{FD80699F-698D-4B33-92BA-6CADB36F14E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47800" y="1752600"/>
            <a:ext cx="5878513" cy="34734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  <a:scene3d>
              <a:camera prst="legacyPerspectiveFront">
                <a:rot lat="1500000" lon="20099999" rev="0"/>
              </a:camera>
              <a:lightRig rig="legacyFlat4" dir="t"/>
            </a:scene3d>
            <a:sp3d extrusionH="430200" prstMaterial="legacyMatte">
              <a:extrusionClr>
                <a:srgbClr val="FF66FF"/>
              </a:extrusionClr>
              <a:contourClr>
                <a:srgbClr val="FF66FF"/>
              </a:contourClr>
            </a:sp3d>
          </a:bodyPr>
          <a:lstStyle/>
          <a:p>
            <a:pPr algn="ctr"/>
            <a:r>
              <a:rPr lang="en-US" sz="6600" b="1" kern="10" spc="-330" dirty="0" err="1">
                <a:ln w="12700">
                  <a:round/>
                  <a:headEnd/>
                  <a:tailEnd/>
                </a:ln>
                <a:solidFill>
                  <a:srgbClr val="FF66FF">
                    <a:alpha val="71001"/>
                  </a:srgbClr>
                </a:solidFill>
                <a:latin typeface="Arial Unicode MS"/>
              </a:rPr>
              <a:t>Viếng</a:t>
            </a:r>
            <a:r>
              <a:rPr lang="en-US" sz="6600" b="1" kern="10" spc="-330" dirty="0">
                <a:ln w="12700">
                  <a:round/>
                  <a:headEnd/>
                  <a:tailEnd/>
                </a:ln>
                <a:solidFill>
                  <a:srgbClr val="FF66FF">
                    <a:alpha val="71001"/>
                  </a:srgbClr>
                </a:solidFill>
                <a:latin typeface="Arial Unicode MS"/>
              </a:rPr>
              <a:t> </a:t>
            </a:r>
            <a:r>
              <a:rPr lang="en-US" sz="6600" b="1" kern="10" spc="-330" dirty="0" err="1">
                <a:ln w="12700">
                  <a:round/>
                  <a:headEnd/>
                  <a:tailEnd/>
                </a:ln>
                <a:solidFill>
                  <a:srgbClr val="FF66FF">
                    <a:alpha val="71001"/>
                  </a:srgbClr>
                </a:solidFill>
                <a:latin typeface="Arial Unicode MS"/>
              </a:rPr>
              <a:t>lăng</a:t>
            </a:r>
            <a:r>
              <a:rPr lang="en-US" sz="6600" b="1" kern="10" spc="-330" dirty="0">
                <a:ln w="12700">
                  <a:round/>
                  <a:headEnd/>
                  <a:tailEnd/>
                </a:ln>
                <a:solidFill>
                  <a:srgbClr val="FF66FF">
                    <a:alpha val="71001"/>
                  </a:srgbClr>
                </a:solidFill>
                <a:latin typeface="Arial Unicode MS"/>
              </a:rPr>
              <a:t> </a:t>
            </a:r>
            <a:r>
              <a:rPr lang="en-US" sz="6600" b="1" kern="10" spc="-330" dirty="0" err="1">
                <a:ln w="12700">
                  <a:round/>
                  <a:headEnd/>
                  <a:tailEnd/>
                </a:ln>
                <a:solidFill>
                  <a:srgbClr val="FF66FF">
                    <a:alpha val="71001"/>
                  </a:srgbClr>
                </a:solidFill>
                <a:latin typeface="Arial Unicode MS"/>
              </a:rPr>
              <a:t>Bác</a:t>
            </a:r>
            <a:r>
              <a:rPr lang="en-US" sz="6600" b="1" kern="10" spc="-330" dirty="0">
                <a:ln w="12700">
                  <a:round/>
                  <a:headEnd/>
                  <a:tailEnd/>
                </a:ln>
                <a:solidFill>
                  <a:srgbClr val="FF66FF">
                    <a:alpha val="71001"/>
                  </a:srgbClr>
                </a:solidFill>
                <a:latin typeface="Arial Unicode MS"/>
              </a:rPr>
              <a:t> </a:t>
            </a:r>
          </a:p>
        </p:txBody>
      </p:sp>
      <p:sp>
        <p:nvSpPr>
          <p:cNvPr id="7176" name="WordArt 8">
            <a:extLst>
              <a:ext uri="{FF2B5EF4-FFF2-40B4-BE49-F238E27FC236}">
                <a16:creationId xmlns:a16="http://schemas.microsoft.com/office/drawing/2014/main" id="{A1E067CD-1BBF-4613-B40D-20A09ACB082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029200" y="5029200"/>
            <a:ext cx="2667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 Unicode MS"/>
              </a:rPr>
              <a:t>Viễn Phương</a:t>
            </a:r>
            <a:endParaRPr lang="en-US" sz="36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 Unicode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AutoShape 4">
            <a:extLst>
              <a:ext uri="{FF2B5EF4-FFF2-40B4-BE49-F238E27FC236}">
                <a16:creationId xmlns:a16="http://schemas.microsoft.com/office/drawing/2014/main" id="{675A1C22-0AE4-47FE-AF8D-992D9CCDE5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8915400" cy="838200"/>
          </a:xfrm>
          <a:prstGeom prst="flowChartTerminator">
            <a:avLst/>
          </a:prstGeom>
          <a:solidFill>
            <a:srgbClr val="FFFF99"/>
          </a:solidFill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 dirty="0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cs typeface="Arial" panose="020B0604020202020204" pitchFamily="34" charset="0"/>
              </a:rPr>
              <a:t>Viếng</a:t>
            </a:r>
            <a:r>
              <a:rPr lang="en-US" altLang="en-US" sz="3200" b="1" dirty="0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cs typeface="Arial" panose="020B0604020202020204" pitchFamily="34" charset="0"/>
              </a:rPr>
              <a:t>lăng</a:t>
            </a:r>
            <a:r>
              <a:rPr lang="en-US" altLang="en-US" sz="3200" b="1" dirty="0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cs typeface="Arial" panose="020B0604020202020204" pitchFamily="34" charset="0"/>
              </a:rPr>
              <a:t>Bác</a:t>
            </a:r>
            <a:r>
              <a:rPr lang="en-US" altLang="en-US" b="1" dirty="0">
                <a:solidFill>
                  <a:srgbClr val="0000CC"/>
                </a:solidFill>
                <a:cs typeface="Arial" panose="020B0604020202020204" pitchFamily="34" charset="0"/>
              </a:rPr>
              <a:t>  </a:t>
            </a:r>
            <a:r>
              <a:rPr lang="en-US" altLang="en-US" sz="2400" b="1" i="1" dirty="0">
                <a:solidFill>
                  <a:srgbClr val="0000CC"/>
                </a:solidFill>
                <a:cs typeface="Arial" panose="020B0604020202020204" pitchFamily="34" charset="0"/>
              </a:rPr>
              <a:t>( </a:t>
            </a:r>
            <a:r>
              <a:rPr lang="en-US" altLang="en-US" sz="2400" b="1" i="1" dirty="0" err="1">
                <a:solidFill>
                  <a:srgbClr val="0000CC"/>
                </a:solidFill>
                <a:cs typeface="Arial" panose="020B0604020202020204" pitchFamily="34" charset="0"/>
              </a:rPr>
              <a:t>Viễn</a:t>
            </a:r>
            <a:r>
              <a:rPr lang="en-US" altLang="en-US" sz="2400" b="1" i="1" dirty="0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  <a:r>
              <a:rPr lang="en-US" altLang="en-US" sz="2400" b="1" i="1" dirty="0" err="1">
                <a:solidFill>
                  <a:srgbClr val="0000CC"/>
                </a:solidFill>
                <a:cs typeface="Arial" panose="020B0604020202020204" pitchFamily="34" charset="0"/>
              </a:rPr>
              <a:t>Phương</a:t>
            </a:r>
            <a:r>
              <a:rPr lang="en-US" altLang="en-US" sz="2400" b="1" dirty="0">
                <a:solidFill>
                  <a:srgbClr val="0000CC"/>
                </a:solidFill>
                <a:cs typeface="Arial" panose="020B0604020202020204" pitchFamily="34" charset="0"/>
              </a:rPr>
              <a:t>)</a:t>
            </a:r>
            <a:r>
              <a:rPr lang="en-US" altLang="en-US" b="1" dirty="0">
                <a:cs typeface="Arial" panose="020B0604020202020204" pitchFamily="34" charset="0"/>
              </a:rPr>
              <a:t> 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A620C93D-B56C-4591-AF01-3E6A74515C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14400"/>
            <a:ext cx="5486400" cy="61863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>
                    <a:alpha val="71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81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>
            <a:lvl1pPr marL="4572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u="sng" dirty="0">
                <a:cs typeface="Arial" panose="020B0604020202020204" pitchFamily="34" charset="0"/>
              </a:rPr>
              <a:t>I</a:t>
            </a:r>
            <a:r>
              <a:rPr lang="en-US" altLang="en-US" sz="2400" b="1" u="sng" dirty="0">
                <a:cs typeface="Arial" panose="020B0604020202020204" pitchFamily="34" charset="0"/>
              </a:rPr>
              <a:t>. </a:t>
            </a:r>
            <a:r>
              <a:rPr lang="en-US" altLang="en-US" sz="2400" b="1" u="sng" dirty="0" err="1">
                <a:cs typeface="Arial" panose="020B0604020202020204" pitchFamily="34" charset="0"/>
              </a:rPr>
              <a:t>Đọc</a:t>
            </a:r>
            <a:r>
              <a:rPr lang="en-US" altLang="en-US" sz="2400" b="1" u="sng" dirty="0">
                <a:cs typeface="Arial" panose="020B0604020202020204" pitchFamily="34" charset="0"/>
              </a:rPr>
              <a:t> – </a:t>
            </a:r>
            <a:r>
              <a:rPr lang="en-US" altLang="en-US" sz="2400" b="1" u="sng" dirty="0" err="1">
                <a:cs typeface="Arial" panose="020B0604020202020204" pitchFamily="34" charset="0"/>
              </a:rPr>
              <a:t>Tìm</a:t>
            </a:r>
            <a:r>
              <a:rPr lang="en-US" altLang="en-US" sz="2400" b="1" u="sng" dirty="0">
                <a:cs typeface="Arial" panose="020B0604020202020204" pitchFamily="34" charset="0"/>
              </a:rPr>
              <a:t> </a:t>
            </a:r>
            <a:r>
              <a:rPr lang="en-US" altLang="en-US" sz="2400" b="1" u="sng" dirty="0" err="1">
                <a:cs typeface="Arial" panose="020B0604020202020204" pitchFamily="34" charset="0"/>
              </a:rPr>
              <a:t>hiểu</a:t>
            </a:r>
            <a:r>
              <a:rPr lang="en-US" altLang="en-US" sz="2400" b="1" u="sng" dirty="0">
                <a:cs typeface="Arial" panose="020B0604020202020204" pitchFamily="34" charset="0"/>
              </a:rPr>
              <a:t> </a:t>
            </a:r>
            <a:r>
              <a:rPr lang="en-US" altLang="en-US" sz="2400" b="1" u="sng" dirty="0" err="1">
                <a:cs typeface="Arial" panose="020B0604020202020204" pitchFamily="34" charset="0"/>
              </a:rPr>
              <a:t>chú</a:t>
            </a:r>
            <a:r>
              <a:rPr lang="en-US" altLang="en-US" sz="2400" b="1" u="sng" dirty="0">
                <a:cs typeface="Arial" panose="020B0604020202020204" pitchFamily="34" charset="0"/>
              </a:rPr>
              <a:t> </a:t>
            </a:r>
            <a:r>
              <a:rPr lang="en-US" altLang="en-US" sz="2400" b="1" u="sng" dirty="0" err="1">
                <a:cs typeface="Arial" panose="020B0604020202020204" pitchFamily="34" charset="0"/>
              </a:rPr>
              <a:t>thích</a:t>
            </a:r>
            <a:endParaRPr lang="en-US" altLang="en-US" sz="2400" b="1" u="sng" dirty="0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b="1" i="1" u="sng" dirty="0">
                <a:cs typeface="Arial" panose="020B0604020202020204" pitchFamily="34" charset="0"/>
              </a:rPr>
              <a:t>1. </a:t>
            </a:r>
            <a:r>
              <a:rPr lang="en-US" altLang="en-US" sz="2400" b="1" i="1" u="sng" dirty="0" err="1">
                <a:cs typeface="Arial" panose="020B0604020202020204" pitchFamily="34" charset="0"/>
              </a:rPr>
              <a:t>Tác</a:t>
            </a:r>
            <a:r>
              <a:rPr lang="en-US" altLang="en-US" sz="2400" b="1" i="1" u="sng" dirty="0">
                <a:cs typeface="Arial" panose="020B0604020202020204" pitchFamily="34" charset="0"/>
              </a:rPr>
              <a:t> </a:t>
            </a:r>
            <a:r>
              <a:rPr lang="en-US" altLang="en-US" sz="2400" b="1" i="1" u="sng" dirty="0" err="1">
                <a:cs typeface="Arial" panose="020B0604020202020204" pitchFamily="34" charset="0"/>
              </a:rPr>
              <a:t>giả</a:t>
            </a:r>
            <a:r>
              <a:rPr lang="en-US" altLang="en-US" sz="2400" b="1" i="1" u="sng" dirty="0">
                <a:cs typeface="Arial" panose="020B0604020202020204" pitchFamily="34" charset="0"/>
              </a:rPr>
              <a:t> </a:t>
            </a:r>
          </a:p>
          <a:p>
            <a:pPr eaLnBrk="1" hangingPunct="1"/>
            <a:r>
              <a:rPr lang="en-US" altLang="en-US" sz="2400" dirty="0">
                <a:cs typeface="Arial" panose="020B0604020202020204" pitchFamily="34" charset="0"/>
              </a:rPr>
              <a:t>-</a:t>
            </a:r>
            <a:r>
              <a:rPr lang="en-US" altLang="en-US" sz="2400" dirty="0" err="1">
                <a:cs typeface="Arial" panose="020B0604020202020204" pitchFamily="34" charset="0"/>
              </a:rPr>
              <a:t>Tên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thật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là</a:t>
            </a:r>
            <a:r>
              <a:rPr lang="en-US" altLang="en-US" sz="2400" dirty="0">
                <a:cs typeface="Arial" panose="020B0604020202020204" pitchFamily="34" charset="0"/>
              </a:rPr>
              <a:t> Phan Thanh </a:t>
            </a:r>
            <a:r>
              <a:rPr lang="en-US" altLang="en-US" sz="2400" dirty="0" err="1">
                <a:cs typeface="Arial" panose="020B0604020202020204" pitchFamily="34" charset="0"/>
              </a:rPr>
              <a:t>Viễn</a:t>
            </a:r>
            <a:r>
              <a:rPr lang="en-US" altLang="en-US" sz="2400" dirty="0">
                <a:cs typeface="Arial" panose="020B0604020202020204" pitchFamily="34" charset="0"/>
              </a:rPr>
              <a:t>, </a:t>
            </a:r>
            <a:r>
              <a:rPr lang="en-US" altLang="en-US" sz="2400" dirty="0" err="1">
                <a:cs typeface="Arial" panose="020B0604020202020204" pitchFamily="34" charset="0"/>
              </a:rPr>
              <a:t>sinh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năm</a:t>
            </a:r>
            <a:r>
              <a:rPr lang="en-US" altLang="en-US" sz="2400" dirty="0">
                <a:cs typeface="Arial" panose="020B0604020202020204" pitchFamily="34" charset="0"/>
              </a:rPr>
              <a:t> 1928, </a:t>
            </a:r>
            <a:r>
              <a:rPr lang="en-US" altLang="en-US" sz="2400" dirty="0" err="1">
                <a:cs typeface="Arial" panose="020B0604020202020204" pitchFamily="34" charset="0"/>
              </a:rPr>
              <a:t>quê</a:t>
            </a:r>
            <a:r>
              <a:rPr lang="en-US" altLang="en-US" sz="2400" dirty="0">
                <a:cs typeface="Arial" panose="020B0604020202020204" pitchFamily="34" charset="0"/>
              </a:rPr>
              <a:t> ở An </a:t>
            </a:r>
            <a:r>
              <a:rPr lang="en-US" altLang="en-US" sz="2400" dirty="0" err="1">
                <a:cs typeface="Arial" panose="020B0604020202020204" pitchFamily="34" charset="0"/>
              </a:rPr>
              <a:t>Giang</a:t>
            </a:r>
            <a:r>
              <a:rPr lang="en-US" altLang="en-US" sz="2400" dirty="0">
                <a:cs typeface="Arial" panose="020B0604020202020204" pitchFamily="34" charset="0"/>
              </a:rPr>
              <a:t>. </a:t>
            </a:r>
            <a:r>
              <a:rPr lang="en-US" altLang="en-US" sz="2400" dirty="0" err="1">
                <a:cs typeface="Arial" panose="020B0604020202020204" pitchFamily="34" charset="0"/>
              </a:rPr>
              <a:t>Mất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năm</a:t>
            </a:r>
            <a:r>
              <a:rPr lang="en-US" altLang="en-US" sz="2400" dirty="0">
                <a:cs typeface="Arial" panose="020B0604020202020204" pitchFamily="34" charset="0"/>
              </a:rPr>
              <a:t> 2005.</a:t>
            </a:r>
          </a:p>
          <a:p>
            <a:pPr eaLnBrk="1" hangingPunct="1"/>
            <a:r>
              <a:rPr lang="en-US" altLang="en-US" sz="2400" dirty="0">
                <a:cs typeface="Arial" panose="020B0604020202020204" pitchFamily="34" charset="0"/>
              </a:rPr>
              <a:t>-</a:t>
            </a:r>
            <a:r>
              <a:rPr lang="en-US" altLang="en-US" sz="2400" dirty="0" err="1">
                <a:cs typeface="Arial" panose="020B0604020202020204" pitchFamily="34" charset="0"/>
              </a:rPr>
              <a:t>Ông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là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một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trong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những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cây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bút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có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mặt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sớm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nhất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của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lực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lượng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văn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nghệ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giải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phóng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miền</a:t>
            </a:r>
            <a:r>
              <a:rPr lang="en-US" altLang="en-US" sz="2400" dirty="0">
                <a:cs typeface="Arial" panose="020B0604020202020204" pitchFamily="34" charset="0"/>
              </a:rPr>
              <a:t> Nam </a:t>
            </a:r>
            <a:r>
              <a:rPr lang="en-US" altLang="en-US" sz="2400" dirty="0" err="1">
                <a:cs typeface="Arial" panose="020B0604020202020204" pitchFamily="34" charset="0"/>
              </a:rPr>
              <a:t>thời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kỳ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chống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Mỹ</a:t>
            </a:r>
            <a:r>
              <a:rPr lang="en-US" altLang="en-US" sz="2400" dirty="0"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altLang="en-US" sz="2400" b="1" i="1" dirty="0">
                <a:cs typeface="Arial" panose="020B0604020202020204" pitchFamily="34" charset="0"/>
              </a:rPr>
              <a:t> </a:t>
            </a:r>
            <a:r>
              <a:rPr lang="en-US" altLang="en-US" sz="2400" b="1" i="1" u="sng" dirty="0" err="1">
                <a:cs typeface="Arial" panose="020B0604020202020204" pitchFamily="34" charset="0"/>
              </a:rPr>
              <a:t>Tác</a:t>
            </a:r>
            <a:r>
              <a:rPr lang="en-US" altLang="en-US" sz="2400" b="1" i="1" u="sng" dirty="0">
                <a:cs typeface="Arial" panose="020B0604020202020204" pitchFamily="34" charset="0"/>
              </a:rPr>
              <a:t> </a:t>
            </a:r>
            <a:r>
              <a:rPr lang="en-US" altLang="en-US" sz="2400" b="1" i="1" u="sng" dirty="0" err="1">
                <a:cs typeface="Arial" panose="020B0604020202020204" pitchFamily="34" charset="0"/>
              </a:rPr>
              <a:t>phẩm</a:t>
            </a:r>
            <a:r>
              <a:rPr lang="en-US" altLang="en-US" sz="2400" b="1" i="1" u="sng" dirty="0">
                <a:cs typeface="Arial" panose="020B0604020202020204" pitchFamily="34" charset="0"/>
              </a:rPr>
              <a:t> </a:t>
            </a:r>
            <a:r>
              <a:rPr lang="en-US" altLang="en-US" sz="2400" b="1" i="1" u="sng" dirty="0" err="1">
                <a:cs typeface="Arial" panose="020B0604020202020204" pitchFamily="34" charset="0"/>
              </a:rPr>
              <a:t>chính</a:t>
            </a:r>
            <a:r>
              <a:rPr lang="en-US" altLang="en-US" sz="2400" dirty="0">
                <a:cs typeface="Arial" panose="020B0604020202020204" pitchFamily="34" charset="0"/>
              </a:rPr>
              <a:t> : </a:t>
            </a:r>
          </a:p>
          <a:p>
            <a:pPr eaLnBrk="1" hangingPunct="1"/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Mắt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sáng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học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trò</a:t>
            </a:r>
            <a:r>
              <a:rPr lang="en-US" altLang="en-US" sz="2400" dirty="0"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Như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mây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mùa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xuân</a:t>
            </a:r>
            <a:r>
              <a:rPr lang="en-US" altLang="en-US" sz="2400" dirty="0"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Quê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hương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địa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  <a:r>
              <a:rPr lang="en-US" altLang="en-US" sz="2400" dirty="0" err="1">
                <a:cs typeface="Arial" panose="020B0604020202020204" pitchFamily="34" charset="0"/>
              </a:rPr>
              <a:t>đạo</a:t>
            </a:r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/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/>
            <a:endParaRPr lang="en-US" altLang="en-US" dirty="0">
              <a:cs typeface="Arial" panose="020B0604020202020204" pitchFamily="34" charset="0"/>
            </a:endParaRPr>
          </a:p>
          <a:p>
            <a:pPr eaLnBrk="1" hangingPunct="1"/>
            <a:endParaRPr lang="en-US" altLang="en-US" dirty="0">
              <a:cs typeface="Arial" panose="020B0604020202020204" pitchFamily="34" charset="0"/>
            </a:endParaRPr>
          </a:p>
        </p:txBody>
      </p:sp>
      <p:sp>
        <p:nvSpPr>
          <p:cNvPr id="8200" name="AutoShape 8">
            <a:extLst>
              <a:ext uri="{FF2B5EF4-FFF2-40B4-BE49-F238E27FC236}">
                <a16:creationId xmlns:a16="http://schemas.microsoft.com/office/drawing/2014/main" id="{482F94BD-5480-49C7-BC5F-6BECE3858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1828800"/>
            <a:ext cx="3581400" cy="2743200"/>
          </a:xfrm>
          <a:prstGeom prst="star5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/>
              <a:t>Hãy cho biết </a:t>
            </a:r>
          </a:p>
          <a:p>
            <a:pPr algn="ctr" eaLnBrk="1" hangingPunct="1"/>
            <a:r>
              <a:rPr lang="en-US" altLang="en-US"/>
              <a:t>Đôi nét về tác giả </a:t>
            </a:r>
          </a:p>
          <a:p>
            <a:pPr algn="ctr" eaLnBrk="1" hangingPunct="1"/>
            <a:r>
              <a:rPr lang="en-US" altLang="en-US"/>
              <a:t>Viễn Phương</a:t>
            </a:r>
          </a:p>
        </p:txBody>
      </p:sp>
      <p:pic>
        <p:nvPicPr>
          <p:cNvPr id="8201" name="Picture 9">
            <a:extLst>
              <a:ext uri="{FF2B5EF4-FFF2-40B4-BE49-F238E27FC236}">
                <a16:creationId xmlns:a16="http://schemas.microsoft.com/office/drawing/2014/main" id="{A155B773-C530-488E-B0B8-544108918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914400"/>
            <a:ext cx="3733800" cy="594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>
            <a:extLst>
              <a:ext uri="{FF2B5EF4-FFF2-40B4-BE49-F238E27FC236}">
                <a16:creationId xmlns:a16="http://schemas.microsoft.com/office/drawing/2014/main" id="{DBA327C2-AB4B-4782-8A51-9EF91E846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762000"/>
            <a:ext cx="37338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203" name="Line 11">
            <a:extLst>
              <a:ext uri="{FF2B5EF4-FFF2-40B4-BE49-F238E27FC236}">
                <a16:creationId xmlns:a16="http://schemas.microsoft.com/office/drawing/2014/main" id="{C9B9EE34-0B5B-4045-A7D7-C6C1C6D95417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838200"/>
            <a:ext cx="0" cy="601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81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81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1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81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1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81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1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8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AutoShape 4">
            <a:extLst>
              <a:ext uri="{FF2B5EF4-FFF2-40B4-BE49-F238E27FC236}">
                <a16:creationId xmlns:a16="http://schemas.microsoft.com/office/drawing/2014/main" id="{C9188E57-E538-4A74-8EA5-47BA367752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0"/>
            <a:ext cx="8915400" cy="838200"/>
          </a:xfrm>
          <a:prstGeom prst="flowChartTerminator">
            <a:avLst/>
          </a:prstGeom>
          <a:solidFill>
            <a:srgbClr val="FFFF99"/>
          </a:solidFill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>
                <a:solidFill>
                  <a:srgbClr val="0000CC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Ti</a:t>
            </a: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ết 117 : Viếng lăng Bác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 </a:t>
            </a:r>
            <a:r>
              <a:rPr lang="en-US" altLang="en-US" sz="2400" b="1" i="1">
                <a:solidFill>
                  <a:srgbClr val="0000CC"/>
                </a:solidFill>
                <a:cs typeface="Arial" panose="020B0604020202020204" pitchFamily="34" charset="0"/>
              </a:rPr>
              <a:t>( Viễn Phương</a:t>
            </a:r>
            <a:r>
              <a:rPr lang="en-US" altLang="en-US" sz="2400">
                <a:solidFill>
                  <a:srgbClr val="0000CC"/>
                </a:solidFill>
                <a:cs typeface="Arial" panose="020B0604020202020204" pitchFamily="34" charset="0"/>
              </a:rPr>
              <a:t>)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799D2480-1FB6-445D-BE7C-55ADD62C99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8835" y="838200"/>
            <a:ext cx="0" cy="601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690627FE-1B2C-4F70-8BFF-D11C3F9B6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71330"/>
            <a:ext cx="48006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i="1" u="sng" dirty="0"/>
              <a:t>2.Tác </a:t>
            </a:r>
            <a:r>
              <a:rPr lang="en-US" altLang="en-US" sz="2400" b="1" i="1" u="sng" dirty="0" err="1"/>
              <a:t>phẩm</a:t>
            </a:r>
            <a:r>
              <a:rPr lang="en-US" altLang="en-US" sz="2400" b="1" i="1" u="sng" dirty="0"/>
              <a:t> :</a:t>
            </a:r>
            <a:r>
              <a:rPr lang="en-US" altLang="en-US" sz="2400" i="1" u="sng" dirty="0"/>
              <a:t> 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  </a:t>
            </a:r>
            <a:r>
              <a:rPr lang="en-US" altLang="en-US" sz="2400" dirty="0" err="1"/>
              <a:t>Bài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thơ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viết</a:t>
            </a:r>
            <a:r>
              <a:rPr lang="en-US" altLang="en-US" sz="2400" dirty="0"/>
              <a:t> 1976, </a:t>
            </a:r>
            <a:r>
              <a:rPr lang="en-US" altLang="en-US" sz="2400" dirty="0" err="1"/>
              <a:t>lúc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công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trình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lăng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Chủ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tịch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Hồ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Chí</a:t>
            </a:r>
            <a:r>
              <a:rPr lang="en-US" altLang="en-US" sz="2400" dirty="0"/>
              <a:t> Minh </a:t>
            </a:r>
            <a:r>
              <a:rPr lang="en-US" altLang="en-US" sz="2400" dirty="0" err="1"/>
              <a:t>được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hoàn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thành</a:t>
            </a:r>
            <a:r>
              <a:rPr lang="en-US" altLang="en-US" sz="2400" dirty="0"/>
              <a:t> </a:t>
            </a:r>
          </a:p>
          <a:p>
            <a:pPr eaLnBrk="1" hangingPunct="1"/>
            <a:r>
              <a:rPr lang="en-US" altLang="en-US" sz="2400" dirty="0"/>
              <a:t>-In </a:t>
            </a:r>
            <a:r>
              <a:rPr lang="en-US" altLang="en-US" sz="2400" dirty="0" err="1"/>
              <a:t>trong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tập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thơ</a:t>
            </a:r>
            <a:r>
              <a:rPr lang="en-US" altLang="en-US" sz="2400" dirty="0"/>
              <a:t> “ </a:t>
            </a:r>
            <a:r>
              <a:rPr lang="en-US" altLang="en-US" sz="2400" i="1" dirty="0" err="1"/>
              <a:t>Như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mây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mùa</a:t>
            </a:r>
            <a:r>
              <a:rPr lang="en-US" altLang="en-US" sz="2400" i="1" dirty="0"/>
              <a:t> </a:t>
            </a:r>
            <a:r>
              <a:rPr lang="en-US" altLang="en-US" sz="2400" i="1" dirty="0" err="1"/>
              <a:t>xuân</a:t>
            </a:r>
            <a:r>
              <a:rPr lang="en-US" altLang="en-US" sz="2400" dirty="0"/>
              <a:t>” 1978.</a:t>
            </a:r>
          </a:p>
        </p:txBody>
      </p:sp>
      <p:pic>
        <p:nvPicPr>
          <p:cNvPr id="12296" name="Picture 8">
            <a:extLst>
              <a:ext uri="{FF2B5EF4-FFF2-40B4-BE49-F238E27FC236}">
                <a16:creationId xmlns:a16="http://schemas.microsoft.com/office/drawing/2014/main" id="{8659AB24-28AC-43AF-9467-F936EF4D21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644" y="1028700"/>
            <a:ext cx="4114800" cy="419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7" name="Rectangle 9">
            <a:extLst>
              <a:ext uri="{FF2B5EF4-FFF2-40B4-BE49-F238E27FC236}">
                <a16:creationId xmlns:a16="http://schemas.microsoft.com/office/drawing/2014/main" id="{933F433C-2F0D-4394-88CA-24C619C2DF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3124200"/>
            <a:ext cx="4572000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 i="1" dirty="0"/>
              <a:t>- </a:t>
            </a:r>
          </a:p>
          <a:p>
            <a:pPr eaLnBrk="1" hangingPunct="1"/>
            <a:endParaRPr lang="en-US" altLang="en-US" sz="2400" b="1" i="1" u="sng" dirty="0"/>
          </a:p>
          <a:p>
            <a:pPr eaLnBrk="1" hangingPunct="1"/>
            <a:r>
              <a:rPr lang="en-US" altLang="en-US" sz="2400" b="1" i="1" u="sng" dirty="0"/>
              <a:t>3. </a:t>
            </a:r>
            <a:r>
              <a:rPr lang="en-US" altLang="en-US" sz="2400" b="1" i="1" u="sng" dirty="0" err="1"/>
              <a:t>Chú</a:t>
            </a:r>
            <a:r>
              <a:rPr lang="en-US" altLang="en-US" sz="2400" b="1" i="1" u="sng" dirty="0"/>
              <a:t> </a:t>
            </a:r>
            <a:r>
              <a:rPr lang="en-US" altLang="en-US" sz="2400" b="1" i="1" u="sng" dirty="0" err="1"/>
              <a:t>thích</a:t>
            </a:r>
            <a:r>
              <a:rPr lang="en-US" altLang="en-US" sz="2400" b="1" i="1" u="sng" dirty="0"/>
              <a:t>.</a:t>
            </a:r>
          </a:p>
          <a:p>
            <a:pPr eaLnBrk="1" hangingPunct="1"/>
            <a:endParaRPr lang="en-US" altLang="en-US" sz="2400" b="1" i="1" u="sng" dirty="0"/>
          </a:p>
          <a:p>
            <a:pPr eaLnBrk="1" hangingPunct="1"/>
            <a:r>
              <a:rPr lang="en-US" altLang="en-US" sz="2400" b="1" i="1" u="sng" dirty="0"/>
              <a:t>4. </a:t>
            </a:r>
            <a:r>
              <a:rPr lang="en-US" altLang="en-US" sz="2400" b="1" i="1" u="sng" dirty="0" err="1"/>
              <a:t>Thể</a:t>
            </a:r>
            <a:r>
              <a:rPr lang="en-US" altLang="en-US" sz="2400" b="1" i="1" u="sng" dirty="0"/>
              <a:t> </a:t>
            </a:r>
            <a:r>
              <a:rPr lang="en-US" altLang="en-US" sz="2400" b="1" i="1" u="sng" dirty="0" err="1"/>
              <a:t>loại</a:t>
            </a:r>
            <a:r>
              <a:rPr lang="en-US" altLang="en-US" sz="2400" dirty="0"/>
              <a:t> .</a:t>
            </a:r>
          </a:p>
          <a:p>
            <a:pPr eaLnBrk="1" hangingPunct="1"/>
            <a:endParaRPr lang="en-US" altLang="en-US" sz="2400" dirty="0"/>
          </a:p>
          <a:p>
            <a:pPr eaLnBrk="1" hangingPunct="1"/>
            <a:r>
              <a:rPr lang="en-US" altLang="en-US" sz="2400" dirty="0"/>
              <a:t>  </a:t>
            </a:r>
            <a:r>
              <a:rPr lang="en-US" altLang="en-US" sz="2400" dirty="0" err="1"/>
              <a:t>Thơ</a:t>
            </a:r>
            <a:r>
              <a:rPr lang="en-US" altLang="en-US" sz="2400" dirty="0"/>
              <a:t> 8 </a:t>
            </a:r>
            <a:r>
              <a:rPr lang="en-US" altLang="en-US" sz="2400" dirty="0" err="1"/>
              <a:t>tiếng</a:t>
            </a:r>
            <a:r>
              <a:rPr lang="en-US" altLang="en-US" sz="2400" dirty="0"/>
              <a:t> (</a:t>
            </a:r>
            <a:r>
              <a:rPr lang="en-US" altLang="en-US" sz="2400" dirty="0" err="1"/>
              <a:t>gồm</a:t>
            </a:r>
            <a:r>
              <a:rPr lang="en-US" altLang="en-US" sz="2400" dirty="0"/>
              <a:t> 4 </a:t>
            </a:r>
            <a:r>
              <a:rPr lang="en-US" altLang="en-US" sz="2400" dirty="0" err="1"/>
              <a:t>khổ</a:t>
            </a:r>
            <a:r>
              <a:rPr lang="en-US" altLang="en-US" sz="2400" dirty="0"/>
              <a:t> 16 </a:t>
            </a:r>
            <a:r>
              <a:rPr lang="en-US" altLang="en-US" sz="2400" dirty="0" err="1"/>
              <a:t>dòng</a:t>
            </a:r>
            <a:r>
              <a:rPr lang="en-US" altLang="en-US" sz="2400" dirty="0"/>
              <a:t>) </a:t>
            </a:r>
            <a:r>
              <a:rPr lang="en-US" altLang="en-US" sz="2400" dirty="0" err="1"/>
              <a:t>kết</a:t>
            </a:r>
            <a:r>
              <a:rPr lang="en-US" altLang="en-US" sz="2400" dirty="0"/>
              <a:t> </a:t>
            </a:r>
            <a:r>
              <a:rPr lang="en-US" altLang="en-US" sz="2400" dirty="0" err="1"/>
              <a:t>hợp</a:t>
            </a:r>
            <a:r>
              <a:rPr lang="en-US" altLang="en-US" sz="2400" dirty="0"/>
              <a:t> </a:t>
            </a:r>
            <a:r>
              <a:rPr lang="en-US" altLang="en-US" sz="2400" dirty="0" err="1"/>
              <a:t>giữa</a:t>
            </a:r>
            <a:r>
              <a:rPr lang="en-US" altLang="en-US" sz="2400" dirty="0"/>
              <a:t> </a:t>
            </a:r>
            <a:r>
              <a:rPr lang="en-US" altLang="en-US" sz="2400" dirty="0" err="1"/>
              <a:t>miêu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tả</a:t>
            </a:r>
            <a:r>
              <a:rPr lang="en-US" altLang="en-US" sz="2400" dirty="0"/>
              <a:t> </a:t>
            </a:r>
            <a:r>
              <a:rPr lang="en-US" altLang="en-US" sz="2400" dirty="0" err="1"/>
              <a:t>và</a:t>
            </a:r>
            <a:r>
              <a:rPr lang="en-US" altLang="en-US" sz="2400" dirty="0"/>
              <a:t> </a:t>
            </a:r>
            <a:r>
              <a:rPr lang="en-US" altLang="en-US" sz="2400" dirty="0" err="1"/>
              <a:t>biểu</a:t>
            </a:r>
            <a:r>
              <a:rPr lang="en-US" altLang="en-US" sz="2400" dirty="0"/>
              <a:t> </a:t>
            </a:r>
            <a:r>
              <a:rPr lang="en-US" altLang="en-US" sz="2400" dirty="0" err="1"/>
              <a:t>cảm</a:t>
            </a:r>
            <a:endParaRPr lang="en-US" altLang="en-US" sz="2400" dirty="0"/>
          </a:p>
        </p:txBody>
      </p:sp>
      <p:sp>
        <p:nvSpPr>
          <p:cNvPr id="12298" name="AutoShape 10">
            <a:extLst>
              <a:ext uri="{FF2B5EF4-FFF2-40B4-BE49-F238E27FC236}">
                <a16:creationId xmlns:a16="http://schemas.microsoft.com/office/drawing/2014/main" id="{2C9C3627-44A3-49F3-9BBC-81756E7F0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486400"/>
            <a:ext cx="2819400" cy="914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/>
              <a:t>Em hãy đọc phần </a:t>
            </a:r>
          </a:p>
          <a:p>
            <a:pPr algn="ctr" eaLnBrk="1" hangingPunct="1"/>
            <a:r>
              <a:rPr lang="en-US" altLang="en-US" sz="2400"/>
              <a:t>chú thích từ.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2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2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2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2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2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122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3" dur="2000"/>
                                        <p:tgtEl>
                                          <p:spTgt spid="122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>
            <a:extLst>
              <a:ext uri="{FF2B5EF4-FFF2-40B4-BE49-F238E27FC236}">
                <a16:creationId xmlns:a16="http://schemas.microsoft.com/office/drawing/2014/main" id="{9A1AE3E0-C03E-43CE-B57D-CB7D91D6CA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08063"/>
            <a:ext cx="3598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/>
              <a:t>I</a:t>
            </a:r>
            <a:r>
              <a:rPr lang="en-US" altLang="en-US" sz="2400" b="1" u="sng"/>
              <a:t>. Đọc – Tìm hiểu chung</a:t>
            </a:r>
          </a:p>
        </p:txBody>
      </p:sp>
      <p:sp>
        <p:nvSpPr>
          <p:cNvPr id="14341" name="AutoShape 5">
            <a:extLst>
              <a:ext uri="{FF2B5EF4-FFF2-40B4-BE49-F238E27FC236}">
                <a16:creationId xmlns:a16="http://schemas.microsoft.com/office/drawing/2014/main" id="{05D03116-D3F3-4626-A98D-B0C53B09BC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8915400" cy="838200"/>
          </a:xfrm>
          <a:prstGeom prst="flowChartTerminator">
            <a:avLst/>
          </a:prstGeom>
          <a:solidFill>
            <a:srgbClr val="FFFF99"/>
          </a:solidFill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>
                <a:solidFill>
                  <a:srgbClr val="0000CC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Ti</a:t>
            </a: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ết 117 : Viếng lăng Bác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 </a:t>
            </a:r>
            <a:r>
              <a:rPr lang="en-US" altLang="en-US" sz="2400" b="1" i="1">
                <a:solidFill>
                  <a:srgbClr val="0000CC"/>
                </a:solidFill>
                <a:cs typeface="Arial" panose="020B0604020202020204" pitchFamily="34" charset="0"/>
              </a:rPr>
              <a:t>( Viễn Phương</a:t>
            </a:r>
            <a:r>
              <a:rPr lang="en-US" altLang="en-US" sz="2400">
                <a:solidFill>
                  <a:srgbClr val="0000CC"/>
                </a:solidFill>
                <a:cs typeface="Arial" panose="020B0604020202020204" pitchFamily="34" charset="0"/>
              </a:rPr>
              <a:t>)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A47BDD8D-CDD5-4446-9B36-17B576CAD4E4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838200"/>
            <a:ext cx="0" cy="601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9C261609-7FA9-4B29-B5B7-AFE79DDF7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417638"/>
            <a:ext cx="334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u="sng"/>
              <a:t>II. Đọc - Hiểu văn bản.</a:t>
            </a: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E70676A7-DDFD-4A19-A5F0-9636B107A3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38325"/>
            <a:ext cx="4600575" cy="410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i="1"/>
              <a:t> </a:t>
            </a:r>
            <a:r>
              <a:rPr lang="en-US" altLang="en-US" sz="2400" b="1" i="1"/>
              <a:t>1.Cảm xúc khi  mới đến thăm lăng Bác.</a:t>
            </a:r>
          </a:p>
          <a:p>
            <a:pPr eaLnBrk="1" hangingPunct="1"/>
            <a:endParaRPr lang="en-US" altLang="en-US" sz="2400" b="1" i="1"/>
          </a:p>
          <a:p>
            <a:pPr eaLnBrk="1" hangingPunct="1"/>
            <a:r>
              <a:rPr lang="en-US" altLang="en-US" sz="2400" i="1"/>
              <a:t>- Nhà thơ từ miền Nam ra thăm Bác với tâm trạng mong mỏi. </a:t>
            </a:r>
          </a:p>
          <a:p>
            <a:pPr eaLnBrk="1" hangingPunct="1"/>
            <a:endParaRPr lang="en-US" altLang="en-US" sz="2400" i="1"/>
          </a:p>
          <a:p>
            <a:pPr eaLnBrk="1" hangingPunct="1">
              <a:buFontTx/>
              <a:buChar char="-"/>
            </a:pPr>
            <a:r>
              <a:rPr lang="en-US" altLang="en-US" sz="2400" i="1"/>
              <a:t>Cách xưng hô gần gũi, thân thương và kính trọng, bộc lộ tình cha con xúc động và tình</a:t>
            </a:r>
          </a:p>
          <a:p>
            <a:pPr eaLnBrk="1" hangingPunct="1"/>
            <a:r>
              <a:rPr lang="en-US" altLang="en-US" sz="2400" i="1"/>
              <a:t>    cảm của lãnh tụ với  quần chúng thiêng liêng.</a:t>
            </a:r>
            <a:r>
              <a:rPr lang="en-US" altLang="en-US" sz="2400"/>
              <a:t> </a:t>
            </a:r>
          </a:p>
        </p:txBody>
      </p:sp>
      <p:sp>
        <p:nvSpPr>
          <p:cNvPr id="14345" name="Rectangle 9">
            <a:extLst>
              <a:ext uri="{FF2B5EF4-FFF2-40B4-BE49-F238E27FC236}">
                <a16:creationId xmlns:a16="http://schemas.microsoft.com/office/drawing/2014/main" id="{FAF6A364-E27E-4C70-87DB-9BBE964A9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171575"/>
            <a:ext cx="4191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i="1" u="sng"/>
              <a:t>Con</a:t>
            </a:r>
            <a:r>
              <a:rPr lang="en-US" altLang="en-US" i="1"/>
              <a:t> ở </a:t>
            </a:r>
            <a:r>
              <a:rPr lang="en-US" altLang="en-US" i="1" u="sng"/>
              <a:t>miền Nam</a:t>
            </a:r>
            <a:r>
              <a:rPr lang="en-US" altLang="en-US" i="1"/>
              <a:t> ra </a:t>
            </a:r>
            <a:r>
              <a:rPr lang="en-US" altLang="en-US" i="1" u="sng"/>
              <a:t>thăm lăng Bác.</a:t>
            </a:r>
          </a:p>
          <a:p>
            <a:pPr eaLnBrk="1" hangingPunct="1"/>
            <a:r>
              <a:rPr lang="en-US" altLang="en-US" i="1"/>
              <a:t>Đã thấy trong sương hàng tre bát ngát.</a:t>
            </a:r>
          </a:p>
          <a:p>
            <a:pPr eaLnBrk="1" hangingPunct="1"/>
            <a:r>
              <a:rPr lang="en-US" altLang="en-US" i="1"/>
              <a:t>Ôi! Hàng tre xanh xanh Việt Nam.</a:t>
            </a:r>
          </a:p>
          <a:p>
            <a:pPr eaLnBrk="1" hangingPunct="1"/>
            <a:r>
              <a:rPr lang="en-US" altLang="en-US" i="1"/>
              <a:t>Bão táp mưa sa đứng thẳng hàng.</a:t>
            </a:r>
          </a:p>
        </p:txBody>
      </p:sp>
      <p:sp>
        <p:nvSpPr>
          <p:cNvPr id="14347" name="AutoShape 11">
            <a:extLst>
              <a:ext uri="{FF2B5EF4-FFF2-40B4-BE49-F238E27FC236}">
                <a16:creationId xmlns:a16="http://schemas.microsoft.com/office/drawing/2014/main" id="{F2B85F88-6990-4773-AFB0-2ABF2851E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971800"/>
            <a:ext cx="3962400" cy="1981200"/>
          </a:xfrm>
          <a:prstGeom prst="flowChartDecision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b="1">
              <a:solidFill>
                <a:srgbClr val="0000CC"/>
              </a:solidFill>
            </a:endParaRPr>
          </a:p>
          <a:p>
            <a:pPr algn="ctr" eaLnBrk="1" hangingPunct="1"/>
            <a:r>
              <a:rPr lang="en-US" altLang="en-US" b="1">
                <a:solidFill>
                  <a:srgbClr val="0000CC"/>
                </a:solidFill>
              </a:rPr>
              <a:t>Câu thơ đầu tiên </a:t>
            </a:r>
          </a:p>
          <a:p>
            <a:pPr algn="ctr" eaLnBrk="1" hangingPunct="1"/>
            <a:r>
              <a:rPr lang="en-US" altLang="en-US" b="1">
                <a:solidFill>
                  <a:srgbClr val="0000CC"/>
                </a:solidFill>
              </a:rPr>
              <a:t>gợi cho em suy nghĩ </a:t>
            </a:r>
          </a:p>
          <a:p>
            <a:pPr algn="ctr" eaLnBrk="1" hangingPunct="1"/>
            <a:r>
              <a:rPr lang="en-US" altLang="en-US" b="1">
                <a:solidFill>
                  <a:srgbClr val="0000CC"/>
                </a:solidFill>
              </a:rPr>
              <a:t>gì ? </a:t>
            </a:r>
          </a:p>
          <a:p>
            <a:pPr algn="ctr" eaLnBrk="1" hangingPunct="1"/>
            <a:endParaRPr lang="en-US" altLang="en-US"/>
          </a:p>
        </p:txBody>
      </p:sp>
      <p:pic>
        <p:nvPicPr>
          <p:cNvPr id="14348" name="Picture 9" descr="2212jc8">
            <a:extLst>
              <a:ext uri="{FF2B5EF4-FFF2-40B4-BE49-F238E27FC236}">
                <a16:creationId xmlns:a16="http://schemas.microsoft.com/office/drawing/2014/main" id="{1067B427-4AC9-429B-8363-CC8C7AA3B2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52700"/>
            <a:ext cx="4495800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3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4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43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3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3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3" grpId="0"/>
      <p:bldP spid="14345" grpId="0"/>
      <p:bldP spid="1434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>
            <a:extLst>
              <a:ext uri="{FF2B5EF4-FFF2-40B4-BE49-F238E27FC236}">
                <a16:creationId xmlns:a16="http://schemas.microsoft.com/office/drawing/2014/main" id="{19E67F4E-954C-4503-A58F-ECA8BA8C1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8915400" cy="838200"/>
          </a:xfrm>
          <a:prstGeom prst="flowChartTerminator">
            <a:avLst/>
          </a:prstGeom>
          <a:solidFill>
            <a:srgbClr val="FFFF99"/>
          </a:solidFill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>
                <a:solidFill>
                  <a:srgbClr val="0000CC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Ti</a:t>
            </a: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ết 117 : Viếng lăng Bác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 </a:t>
            </a:r>
            <a:r>
              <a:rPr lang="en-US" altLang="en-US" sz="2400" b="1" i="1">
                <a:solidFill>
                  <a:srgbClr val="0000CC"/>
                </a:solidFill>
                <a:cs typeface="Arial" panose="020B0604020202020204" pitchFamily="34" charset="0"/>
              </a:rPr>
              <a:t>( Viễn Phương</a:t>
            </a:r>
            <a:r>
              <a:rPr lang="en-US" altLang="en-US" sz="2400">
                <a:solidFill>
                  <a:srgbClr val="0000CC"/>
                </a:solidFill>
                <a:cs typeface="Arial" panose="020B0604020202020204" pitchFamily="34" charset="0"/>
              </a:rPr>
              <a:t>)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A478DFA9-F571-4743-9987-7758989A55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3598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/>
              <a:t>I</a:t>
            </a:r>
            <a:r>
              <a:rPr lang="en-US" altLang="en-US" sz="2400" b="1" u="sng"/>
              <a:t>. Đọc – Tìm hiểu chung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335D81D1-8CC2-4C70-8EE4-FF1D6089F7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9200"/>
            <a:ext cx="334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u="sng"/>
              <a:t>II. Đọc - Hiểu văn bản.</a:t>
            </a:r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4CE48B99-F88F-40FE-94D9-672F80F7A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03375"/>
            <a:ext cx="44846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/>
              <a:t>1.Cảm xúc khi  mới đến thăm </a:t>
            </a:r>
          </a:p>
          <a:p>
            <a:pPr eaLnBrk="1" hangingPunct="1"/>
            <a:r>
              <a:rPr lang="en-US" altLang="en-US" sz="2400" b="1" i="1"/>
              <a:t>lăng Bác.</a:t>
            </a:r>
          </a:p>
        </p:txBody>
      </p:sp>
      <p:sp>
        <p:nvSpPr>
          <p:cNvPr id="15368" name="Line 8">
            <a:extLst>
              <a:ext uri="{FF2B5EF4-FFF2-40B4-BE49-F238E27FC236}">
                <a16:creationId xmlns:a16="http://schemas.microsoft.com/office/drawing/2014/main" id="{A92055C8-AA3F-402F-80EB-FEE6B4AC17FB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838200"/>
            <a:ext cx="0" cy="601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AE1A7F57-E4C1-4C91-8A3E-F799C0505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566988"/>
            <a:ext cx="4572000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400" i="1"/>
              <a:t>- Nghệ thuật ẩn dụ, liên tưởng, tượng trưng.</a:t>
            </a:r>
          </a:p>
          <a:p>
            <a:pPr eaLnBrk="1" hangingPunct="1">
              <a:buFontTx/>
              <a:buChar char="-"/>
            </a:pPr>
            <a:r>
              <a:rPr lang="en-US" altLang="en-US" sz="2400" i="1"/>
              <a:t>Hình ảnh hàng tre thân thuộc  với sức sống bền bỉ kiên cường.</a:t>
            </a:r>
            <a:r>
              <a:rPr lang="en-US" altLang="en-US" sz="2400"/>
              <a:t> </a:t>
            </a:r>
            <a:r>
              <a:rPr lang="en-US" altLang="en-US" sz="2400" i="1"/>
              <a:t>Tượng trưng cho cả dân tộc Việt Nam đang quây quần bên Bác.</a:t>
            </a:r>
          </a:p>
          <a:p>
            <a:pPr eaLnBrk="1" hangingPunct="1"/>
            <a:endParaRPr lang="en-US" altLang="en-US" sz="2400" i="1"/>
          </a:p>
          <a:p>
            <a:pPr eaLnBrk="1" hangingPunct="1"/>
            <a:r>
              <a:rPr lang="en-US" altLang="en-US" sz="2400" i="1"/>
              <a:t>* </a:t>
            </a:r>
            <a:r>
              <a:rPr lang="en-US" altLang="en-US" sz="2400" b="1" i="1"/>
              <a:t>Tâm trạng mong mỏi, xúc động và tự hào pha lẫn nỗi xót đau.</a:t>
            </a:r>
          </a:p>
        </p:txBody>
      </p:sp>
      <p:sp>
        <p:nvSpPr>
          <p:cNvPr id="15370" name="Oval 10">
            <a:extLst>
              <a:ext uri="{FF2B5EF4-FFF2-40B4-BE49-F238E27FC236}">
                <a16:creationId xmlns:a16="http://schemas.microsoft.com/office/drawing/2014/main" id="{0BF19427-9BBA-4787-AF16-8025ED5C49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1371600"/>
            <a:ext cx="3657600" cy="1752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/>
          </a:p>
          <a:p>
            <a:pPr algn="ctr" eaLnBrk="1" hangingPunct="1"/>
            <a:endParaRPr lang="en-US" altLang="en-US" sz="2000"/>
          </a:p>
          <a:p>
            <a:pPr algn="ctr" eaLnBrk="1" hangingPunct="1"/>
            <a:r>
              <a:rPr lang="en-US" altLang="en-US" sz="2000"/>
              <a:t>Hình ảnh hàng tre có nét </a:t>
            </a:r>
          </a:p>
          <a:p>
            <a:pPr algn="ctr" eaLnBrk="1" hangingPunct="1"/>
            <a:r>
              <a:rPr lang="en-US" altLang="en-US" sz="2000"/>
              <a:t>gì nổi bật ?</a:t>
            </a:r>
          </a:p>
          <a:p>
            <a:pPr algn="ctr" eaLnBrk="1" hangingPunct="1"/>
            <a:r>
              <a:rPr lang="en-US" altLang="en-US" sz="2000"/>
              <a:t>Điều đó có ý nghĩa ẩn dụ </a:t>
            </a:r>
          </a:p>
          <a:p>
            <a:pPr algn="ctr" eaLnBrk="1" hangingPunct="1"/>
            <a:r>
              <a:rPr lang="en-US" altLang="en-US" sz="2000"/>
              <a:t>như thế nào ?</a:t>
            </a:r>
          </a:p>
          <a:p>
            <a:pPr algn="ctr" eaLnBrk="1" hangingPunct="1"/>
            <a:endParaRPr lang="en-US" altLang="en-US" sz="2000"/>
          </a:p>
        </p:txBody>
      </p:sp>
      <p:pic>
        <p:nvPicPr>
          <p:cNvPr id="15375" name="Picture 15">
            <a:extLst>
              <a:ext uri="{FF2B5EF4-FFF2-40B4-BE49-F238E27FC236}">
                <a16:creationId xmlns:a16="http://schemas.microsoft.com/office/drawing/2014/main" id="{640DCE81-19CB-4C2F-B5ED-FC6E59BCD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990600"/>
            <a:ext cx="3657600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376" name="Oval 16">
            <a:extLst>
              <a:ext uri="{FF2B5EF4-FFF2-40B4-BE49-F238E27FC236}">
                <a16:creationId xmlns:a16="http://schemas.microsoft.com/office/drawing/2014/main" id="{5024CE90-5292-45B0-B844-9B716E425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048000"/>
            <a:ext cx="3657600" cy="2133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b="1">
                <a:solidFill>
                  <a:srgbClr val="0000FF"/>
                </a:solidFill>
              </a:rPr>
              <a:t>Cảm xúc của nhà thơ được </a:t>
            </a:r>
          </a:p>
          <a:p>
            <a:pPr algn="ctr" eaLnBrk="1" hangingPunct="1"/>
            <a:r>
              <a:rPr lang="en-US" altLang="en-US" b="1">
                <a:solidFill>
                  <a:srgbClr val="0000FF"/>
                </a:solidFill>
              </a:rPr>
              <a:t>thể hiện như thế nào </a:t>
            </a:r>
          </a:p>
          <a:p>
            <a:pPr algn="ctr" eaLnBrk="1" hangingPunct="1"/>
            <a:r>
              <a:rPr lang="en-US" altLang="en-US" b="1">
                <a:solidFill>
                  <a:srgbClr val="0000FF"/>
                </a:solidFill>
              </a:rPr>
              <a:t>trong khổ thơ đầu</a:t>
            </a:r>
            <a:r>
              <a:rPr lang="en-US" altLang="en-US">
                <a:solidFill>
                  <a:srgbClr val="0000FF"/>
                </a:solidFill>
              </a:rPr>
              <a:t>?</a:t>
            </a:r>
          </a:p>
          <a:p>
            <a:pPr algn="ctr"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1" dur="20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53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536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5" dur="20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5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3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nimBg="1"/>
      <p:bldP spid="15370" grpId="1" animBg="1"/>
      <p:bldP spid="1537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AutoShape 5">
            <a:extLst>
              <a:ext uri="{FF2B5EF4-FFF2-40B4-BE49-F238E27FC236}">
                <a16:creationId xmlns:a16="http://schemas.microsoft.com/office/drawing/2014/main" id="{D59C0E26-1844-413A-954A-6CD849831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8915400" cy="838200"/>
          </a:xfrm>
          <a:prstGeom prst="flowChartTerminator">
            <a:avLst/>
          </a:prstGeom>
          <a:solidFill>
            <a:srgbClr val="FFFF99"/>
          </a:solidFill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>
                <a:solidFill>
                  <a:srgbClr val="0000CC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Ti</a:t>
            </a: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ết 117 : Viếng lăng Bác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 </a:t>
            </a:r>
            <a:r>
              <a:rPr lang="en-US" altLang="en-US" sz="2400" b="1" i="1">
                <a:solidFill>
                  <a:srgbClr val="0000CC"/>
                </a:solidFill>
                <a:cs typeface="Arial" panose="020B0604020202020204" pitchFamily="34" charset="0"/>
              </a:rPr>
              <a:t>( Viễn Phương</a:t>
            </a:r>
            <a:r>
              <a:rPr lang="en-US" altLang="en-US" sz="2400">
                <a:solidFill>
                  <a:srgbClr val="0000CC"/>
                </a:solidFill>
                <a:cs typeface="Arial" panose="020B0604020202020204" pitchFamily="34" charset="0"/>
              </a:rPr>
              <a:t>)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E7095BBF-3928-44DF-9ABA-82C93705AC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3598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/>
              <a:t>I</a:t>
            </a:r>
            <a:r>
              <a:rPr lang="en-US" altLang="en-US" sz="2400" b="1" u="sng"/>
              <a:t>. Đọc – Tìm hiểu chung</a:t>
            </a:r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7424069E-6AD0-46D0-A0C9-B773F8B38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9200"/>
            <a:ext cx="334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u="sng"/>
              <a:t>II. Đọc - Hiểu văn bản.</a:t>
            </a:r>
          </a:p>
        </p:txBody>
      </p:sp>
      <p:sp>
        <p:nvSpPr>
          <p:cNvPr id="16394" name="Line 10">
            <a:extLst>
              <a:ext uri="{FF2B5EF4-FFF2-40B4-BE49-F238E27FC236}">
                <a16:creationId xmlns:a16="http://schemas.microsoft.com/office/drawing/2014/main" id="{D6A7A0E6-35E3-40E6-92FD-022F09538D88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838200"/>
            <a:ext cx="0" cy="601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Rectangle 11">
            <a:extLst>
              <a:ext uri="{FF2B5EF4-FFF2-40B4-BE49-F238E27FC236}">
                <a16:creationId xmlns:a16="http://schemas.microsoft.com/office/drawing/2014/main" id="{F29F3043-15EB-4FF8-A1E8-B7B05D8331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1600200"/>
            <a:ext cx="37338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i="1" u="sng"/>
              <a:t>2.Cảm xúc khi đứng trước lăng Bác</a:t>
            </a:r>
            <a:r>
              <a:rPr lang="en-US" altLang="en-US" sz="2400" b="1" u="sng"/>
              <a:t>.</a:t>
            </a:r>
            <a:r>
              <a:rPr lang="en-US" altLang="en-US" sz="2400"/>
              <a:t> 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- Hình ảnh thực và hình ảnh ẩn dụ sóng đôi.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- Mặt trời trên lăng là mặt trời của thiên nhiên vũ trụ, mặt trời trong lăng là Bác. Bác chính</a:t>
            </a:r>
            <a:r>
              <a:rPr lang="en-US" altLang="en-US"/>
              <a:t> </a:t>
            </a:r>
            <a:r>
              <a:rPr lang="en-US" altLang="en-US" sz="2400"/>
              <a:t>là mặt trời soi sáng cho cách mạng và sưởi ấm trái tim mỗi chúng ta.</a:t>
            </a:r>
          </a:p>
        </p:txBody>
      </p:sp>
      <p:sp>
        <p:nvSpPr>
          <p:cNvPr id="16396" name="Rectangle 12">
            <a:extLst>
              <a:ext uri="{FF2B5EF4-FFF2-40B4-BE49-F238E27FC236}">
                <a16:creationId xmlns:a16="http://schemas.microsoft.com/office/drawing/2014/main" id="{2144C576-58B2-45CC-8307-5911CCBC82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123950"/>
            <a:ext cx="4876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>
                    <a:alpha val="71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81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  <a:flatTx/>
          </a:bodyPr>
          <a:lstStyle/>
          <a:p>
            <a:pPr eaLnBrk="1" hangingPunct="1"/>
            <a:r>
              <a:rPr lang="en-US" altLang="en-US" i="1">
                <a:cs typeface="Arial" panose="020B0604020202020204" pitchFamily="34" charset="0"/>
              </a:rPr>
              <a:t>Ngày ngày mặt trời đi qua trên lăng</a:t>
            </a:r>
            <a:endParaRPr lang="en-US" altLang="en-US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i="1">
                <a:cs typeface="Arial" panose="020B0604020202020204" pitchFamily="34" charset="0"/>
              </a:rPr>
              <a:t>Thấy một mặt trời trong lăng rất đỏ.</a:t>
            </a:r>
            <a:endParaRPr lang="en-US" altLang="en-US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i="1">
                <a:cs typeface="Arial" panose="020B0604020202020204" pitchFamily="34" charset="0"/>
              </a:rPr>
              <a:t>Ngày ngày dòng người đi trong thương nhớ</a:t>
            </a:r>
            <a:endParaRPr lang="en-US" altLang="en-US">
              <a:cs typeface="Arial" panose="020B0604020202020204" pitchFamily="34" charset="0"/>
            </a:endParaRPr>
          </a:p>
          <a:p>
            <a:pPr eaLnBrk="1" hangingPunct="1"/>
            <a:r>
              <a:rPr lang="en-US" altLang="en-US" i="1">
                <a:cs typeface="Arial" panose="020B0604020202020204" pitchFamily="34" charset="0"/>
              </a:rPr>
              <a:t>Kết tràng hoa dâng bảy mươi chín mùa xuân</a:t>
            </a:r>
            <a:r>
              <a:rPr lang="en-US" altLang="en-US">
                <a:cs typeface="Arial" panose="020B0604020202020204" pitchFamily="34" charset="0"/>
              </a:rPr>
              <a:t>. </a:t>
            </a:r>
          </a:p>
        </p:txBody>
      </p:sp>
      <p:sp>
        <p:nvSpPr>
          <p:cNvPr id="16397" name="AutoShape 13">
            <a:extLst>
              <a:ext uri="{FF2B5EF4-FFF2-40B4-BE49-F238E27FC236}">
                <a16:creationId xmlns:a16="http://schemas.microsoft.com/office/drawing/2014/main" id="{20F5A324-561A-4BEB-86FE-1C78CC4B50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2895600"/>
            <a:ext cx="3657600" cy="1447800"/>
          </a:xfrm>
          <a:prstGeom prst="flowChartTerminator">
            <a:avLst/>
          </a:prstGeom>
          <a:solidFill>
            <a:srgbClr val="FFFF99"/>
          </a:solidFill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altLang="en-US" sz="2000">
              <a:latin typeface=".VnTime" panose="020B7200000000000000" pitchFamily="34" charset="0"/>
              <a:cs typeface="Arial" panose="020B0604020202020204" pitchFamily="34" charset="0"/>
            </a:endParaRPr>
          </a:p>
          <a:p>
            <a:pPr algn="ctr" eaLnBrk="1" hangingPunct="1"/>
            <a:r>
              <a:rPr lang="en-US" altLang="en-US" sz="2000">
                <a:solidFill>
                  <a:srgbClr val="0000FF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C</a:t>
            </a:r>
            <a:r>
              <a:rPr lang="en-US" altLang="en-US" sz="2000">
                <a:solidFill>
                  <a:srgbClr val="0000FF"/>
                </a:solidFill>
                <a:cs typeface="Arial" panose="020B0604020202020204" pitchFamily="34" charset="0"/>
              </a:rPr>
              <a:t>ảm nhận của em về nghệ </a:t>
            </a:r>
          </a:p>
          <a:p>
            <a:pPr algn="ctr" eaLnBrk="1" hangingPunct="1"/>
            <a:r>
              <a:rPr lang="en-US" altLang="en-US" sz="2000">
                <a:solidFill>
                  <a:srgbClr val="0000FF"/>
                </a:solidFill>
                <a:cs typeface="Arial" panose="020B0604020202020204" pitchFamily="34" charset="0"/>
              </a:rPr>
              <a:t>thuật đặc sắc trong</a:t>
            </a:r>
          </a:p>
          <a:p>
            <a:pPr algn="ctr" eaLnBrk="1" hangingPunct="1"/>
            <a:r>
              <a:rPr lang="en-US" altLang="en-US" sz="2000">
                <a:solidFill>
                  <a:srgbClr val="0000FF"/>
                </a:solidFill>
                <a:cs typeface="Arial" panose="020B0604020202020204" pitchFamily="34" charset="0"/>
              </a:rPr>
              <a:t> hai câu đầu khổ thơ?</a:t>
            </a:r>
            <a:r>
              <a:rPr lang="en-US" altLang="en-US" sz="2400">
                <a:solidFill>
                  <a:srgbClr val="0000FF"/>
                </a:solidFill>
                <a:cs typeface="Arial" panose="020B0604020202020204" pitchFamily="34" charset="0"/>
              </a:rPr>
              <a:t> </a:t>
            </a:r>
          </a:p>
          <a:p>
            <a:pPr algn="ctr" eaLnBrk="1" hangingPunct="1"/>
            <a:endParaRPr lang="en-US" altLang="en-US" sz="24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pic>
        <p:nvPicPr>
          <p:cNvPr id="16398" name="Picture 14" descr="nnnnmmm ">
            <a:extLst>
              <a:ext uri="{FF2B5EF4-FFF2-40B4-BE49-F238E27FC236}">
                <a16:creationId xmlns:a16="http://schemas.microsoft.com/office/drawing/2014/main" id="{2F1A35B9-B951-442A-A347-3AB3CD04C6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2667000"/>
            <a:ext cx="4572000" cy="364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6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6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6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1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6" grpId="0"/>
      <p:bldP spid="1639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AutoShape 4">
            <a:extLst>
              <a:ext uri="{FF2B5EF4-FFF2-40B4-BE49-F238E27FC236}">
                <a16:creationId xmlns:a16="http://schemas.microsoft.com/office/drawing/2014/main" id="{CE7A2496-3CDD-4BE4-9424-C324A960C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8915400" cy="838200"/>
          </a:xfrm>
          <a:prstGeom prst="flowChartTerminator">
            <a:avLst/>
          </a:prstGeom>
          <a:solidFill>
            <a:srgbClr val="FFFF99"/>
          </a:solidFill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>
                <a:solidFill>
                  <a:srgbClr val="0000CC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Ti</a:t>
            </a: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ết 117 : Viếng lăng Bác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 </a:t>
            </a:r>
            <a:r>
              <a:rPr lang="en-US" altLang="en-US" sz="2400" b="1" i="1">
                <a:solidFill>
                  <a:srgbClr val="0000CC"/>
                </a:solidFill>
                <a:cs typeface="Arial" panose="020B0604020202020204" pitchFamily="34" charset="0"/>
              </a:rPr>
              <a:t>( Viễn Phương</a:t>
            </a:r>
            <a:r>
              <a:rPr lang="en-US" altLang="en-US" sz="2400">
                <a:solidFill>
                  <a:srgbClr val="0000CC"/>
                </a:solidFill>
                <a:cs typeface="Arial" panose="020B0604020202020204" pitchFamily="34" charset="0"/>
              </a:rPr>
              <a:t>)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FB422428-82A9-41C3-8E2E-8C76170996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3598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/>
              <a:t>I</a:t>
            </a:r>
            <a:r>
              <a:rPr lang="en-US" altLang="en-US" sz="2400" b="1" u="sng"/>
              <a:t>. Đọc – Tìm hiểu chung</a:t>
            </a:r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2BB92D5C-5D96-4416-AD9B-ED629F2F6F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9200"/>
            <a:ext cx="334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u="sng"/>
              <a:t>II. Đọc - Hiểu văn bản.</a:t>
            </a:r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0844EA03-0920-46BA-917A-EC2877D01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603375"/>
            <a:ext cx="30924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i="1" u="sng"/>
              <a:t>2.Cảm xúc khi đứng</a:t>
            </a:r>
          </a:p>
          <a:p>
            <a:pPr eaLnBrk="1" hangingPunct="1"/>
            <a:r>
              <a:rPr lang="en-US" altLang="en-US" sz="2400" b="1" i="1" u="sng"/>
              <a:t> trước lăng Bác.</a:t>
            </a:r>
            <a:r>
              <a:rPr lang="en-US" altLang="en-US"/>
              <a:t> </a:t>
            </a:r>
          </a:p>
        </p:txBody>
      </p:sp>
      <p:sp>
        <p:nvSpPr>
          <p:cNvPr id="34824" name="Text Box 8">
            <a:extLst>
              <a:ext uri="{FF2B5EF4-FFF2-40B4-BE49-F238E27FC236}">
                <a16:creationId xmlns:a16="http://schemas.microsoft.com/office/drawing/2014/main" id="{3A705F3A-3C5B-4F89-8F74-9653F9E43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52600"/>
            <a:ext cx="4267200" cy="465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>
                    <a:alpha val="71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81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>
            <a:spAutoFit/>
            <a:flatTx/>
          </a:bodyPr>
          <a:lstStyle/>
          <a:p>
            <a:pPr eaLnBrk="1" hangingPunct="1"/>
            <a:r>
              <a:rPr lang="en-US" altLang="en-US">
                <a:solidFill>
                  <a:srgbClr val="FFFF00"/>
                </a:solidFill>
                <a:cs typeface="Arial" panose="020B0604020202020204" pitchFamily="34" charset="0"/>
              </a:rPr>
              <a:t> </a:t>
            </a:r>
          </a:p>
          <a:p>
            <a:pPr eaLnBrk="1" hangingPunct="1"/>
            <a:endParaRPr lang="en-US" altLang="en-US">
              <a:solidFill>
                <a:srgbClr val="FFFF00"/>
              </a:solidFill>
              <a:cs typeface="Arial" panose="020B0604020202020204" pitchFamily="34" charset="0"/>
            </a:endParaRPr>
          </a:p>
          <a:p>
            <a:pPr eaLnBrk="1" hangingPunct="1">
              <a:buFontTx/>
              <a:buChar char="-"/>
            </a:pPr>
            <a:r>
              <a:rPr lang="en-US" altLang="en-US" sz="2400">
                <a:cs typeface="Arial" panose="020B0604020202020204" pitchFamily="34" charset="0"/>
              </a:rPr>
              <a:t>Dòng người nối nhau đi trong một không gian đặc biệt: đi trong niềm  thương nhớ Bác. </a:t>
            </a:r>
          </a:p>
          <a:p>
            <a:pPr eaLnBrk="1" hangingPunct="1"/>
            <a:r>
              <a:rPr lang="en-US" altLang="en-US">
                <a:cs typeface="Arial" panose="020B0604020202020204" pitchFamily="34" charset="0"/>
              </a:rPr>
              <a:t>- </a:t>
            </a:r>
            <a:r>
              <a:rPr lang="en-US" altLang="en-US" sz="2400">
                <a:cs typeface="Arial" panose="020B0604020202020204" pitchFamily="34" charset="0"/>
              </a:rPr>
              <a:t>Tứ thơ phát triển bất ngờ, độc đáo: Nhìn dòng người vào lăng viếng Bác như một tràng hoa</a:t>
            </a:r>
          </a:p>
          <a:p>
            <a:pPr eaLnBrk="1" hangingPunct="1"/>
            <a:r>
              <a:rPr lang="en-US" altLang="en-US" sz="2400">
                <a:cs typeface="Arial" panose="020B0604020202020204" pitchFamily="34" charset="0"/>
              </a:rPr>
              <a:t>- Hình ảnh hoán dụ </a:t>
            </a:r>
            <a:r>
              <a:rPr lang="en-US" altLang="en-US" sz="2400" i="1">
                <a:cs typeface="Arial" panose="020B0604020202020204" pitchFamily="34" charset="0"/>
              </a:rPr>
              <a:t>“bảy mươi</a:t>
            </a:r>
          </a:p>
          <a:p>
            <a:pPr eaLnBrk="1" hangingPunct="1"/>
            <a:r>
              <a:rPr lang="en-US" altLang="en-US" sz="2400" i="1">
                <a:cs typeface="Arial" panose="020B0604020202020204" pitchFamily="34" charset="0"/>
              </a:rPr>
              <a:t> chín mùa xuân” -&gt;tỏ lòng thành kính dâng lên Bác.</a:t>
            </a:r>
            <a:r>
              <a:rPr lang="en-US" altLang="en-US" sz="2400">
                <a:cs typeface="Arial" panose="020B0604020202020204" pitchFamily="34" charset="0"/>
              </a:rPr>
              <a:t> </a:t>
            </a:r>
          </a:p>
        </p:txBody>
      </p:sp>
      <p:sp>
        <p:nvSpPr>
          <p:cNvPr id="34825" name="Line 9">
            <a:extLst>
              <a:ext uri="{FF2B5EF4-FFF2-40B4-BE49-F238E27FC236}">
                <a16:creationId xmlns:a16="http://schemas.microsoft.com/office/drawing/2014/main" id="{03A1BD35-C355-4B1F-A26B-764D500ECF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838200"/>
            <a:ext cx="0" cy="601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6" name="Text Box 10">
            <a:extLst>
              <a:ext uri="{FF2B5EF4-FFF2-40B4-BE49-F238E27FC236}">
                <a16:creationId xmlns:a16="http://schemas.microsoft.com/office/drawing/2014/main" id="{A294DB54-2D00-4556-9D02-091070A10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914400"/>
            <a:ext cx="47720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>
                    <a:alpha val="710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FF0066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8100000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>
            <a:spAutoFit/>
            <a:flatTx/>
          </a:bodyPr>
          <a:lstStyle/>
          <a:p>
            <a:pPr eaLnBrk="1" hangingPunct="1"/>
            <a:r>
              <a:rPr lang="en-US" altLang="en-US" i="1">
                <a:cs typeface="Arial" panose="020B0604020202020204" pitchFamily="34" charset="0"/>
              </a:rPr>
              <a:t>Ngày ngày mặt trời đi qua trên lăng</a:t>
            </a:r>
          </a:p>
          <a:p>
            <a:pPr eaLnBrk="1" hangingPunct="1"/>
            <a:r>
              <a:rPr lang="en-US" altLang="en-US" i="1">
                <a:cs typeface="Arial" panose="020B0604020202020204" pitchFamily="34" charset="0"/>
              </a:rPr>
              <a:t>Thấy một mặt trời trong lăng rất đỏ.</a:t>
            </a:r>
          </a:p>
          <a:p>
            <a:pPr eaLnBrk="1" hangingPunct="1"/>
            <a:r>
              <a:rPr lang="en-US" altLang="en-US" i="1">
                <a:cs typeface="Arial" panose="020B0604020202020204" pitchFamily="34" charset="0"/>
              </a:rPr>
              <a:t>Ngày ngày dòng người đi trong thương nhớ</a:t>
            </a:r>
          </a:p>
          <a:p>
            <a:pPr eaLnBrk="1" hangingPunct="1"/>
            <a:r>
              <a:rPr lang="en-US" altLang="en-US" i="1">
                <a:cs typeface="Arial" panose="020B0604020202020204" pitchFamily="34" charset="0"/>
              </a:rPr>
              <a:t>Kết tràng hoa dâng bảy mươi chín mùaxuân.</a:t>
            </a:r>
            <a:r>
              <a:rPr lang="en-US" altLang="en-US" b="1">
                <a:solidFill>
                  <a:srgbClr val="FFFF0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4831" name="AutoShape 15">
            <a:extLst>
              <a:ext uri="{FF2B5EF4-FFF2-40B4-BE49-F238E27FC236}">
                <a16:creationId xmlns:a16="http://schemas.microsoft.com/office/drawing/2014/main" id="{A2974A1D-4735-4054-BF42-EA8A42A2FC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2590800"/>
            <a:ext cx="3810000" cy="2514600"/>
          </a:xfrm>
          <a:prstGeom prst="wedgeEllipseCallout">
            <a:avLst>
              <a:gd name="adj1" fmla="val -44750"/>
              <a:gd name="adj2" fmla="val 4937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en-US" sz="2000">
                <a:solidFill>
                  <a:srgbClr val="0000CC"/>
                </a:solidFill>
              </a:rPr>
              <a:t>Tại sao “Dòng người đi trong thương nhớ”trong khi nỗi nhớ thương là tâm trạng của mỗi </a:t>
            </a:r>
          </a:p>
          <a:p>
            <a:pPr algn="ctr"/>
            <a:r>
              <a:rPr lang="en-US" altLang="en-US" sz="2000">
                <a:solidFill>
                  <a:srgbClr val="0000CC"/>
                </a:solidFill>
              </a:rPr>
              <a:t>người ?. </a:t>
            </a:r>
          </a:p>
        </p:txBody>
      </p:sp>
      <p:pic>
        <p:nvPicPr>
          <p:cNvPr id="34834" name="Picture 18">
            <a:extLst>
              <a:ext uri="{FF2B5EF4-FFF2-40B4-BE49-F238E27FC236}">
                <a16:creationId xmlns:a16="http://schemas.microsoft.com/office/drawing/2014/main" id="{56B76501-6C15-4EF3-904B-45BA5F593B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401888"/>
            <a:ext cx="4495800" cy="4303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022" name="AutoShape 14">
            <a:extLst>
              <a:ext uri="{FF2B5EF4-FFF2-40B4-BE49-F238E27FC236}">
                <a16:creationId xmlns:a16="http://schemas.microsoft.com/office/drawing/2014/main" id="{1826D01A-7CA2-4917-AF01-A5B4AA8D3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76800" y="3276600"/>
            <a:ext cx="4038600" cy="1752600"/>
          </a:xfrm>
          <a:prstGeom prst="wedgeEllipseCallout">
            <a:avLst>
              <a:gd name="adj1" fmla="val -48940"/>
              <a:gd name="adj2" fmla="val 9067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000" b="1">
                <a:solidFill>
                  <a:srgbClr val="0000CC"/>
                </a:solidFill>
              </a:rPr>
              <a:t>Em hãy phân tích sự sáng tạo của nhà thơ ở những câu thơ tiếp theo?</a:t>
            </a:r>
          </a:p>
          <a:p>
            <a:pPr algn="ctr"/>
            <a:endParaRPr lang="en-US" altLang="en-US" sz="2000">
              <a:latin typeface=".VnTime" panose="020B7200000000000000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8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8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48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3" dur="5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348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5" dur="500"/>
                                        <p:tgtEl>
                                          <p:spTgt spid="348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8" dur="500"/>
                                        <p:tgtEl>
                                          <p:spTgt spid="348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/>
      <p:bldP spid="34831" grpId="0" animBg="1"/>
      <p:bldP spid="34831" grpId="1" animBg="1"/>
      <p:bldP spid="430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AutoShape 4">
            <a:extLst>
              <a:ext uri="{FF2B5EF4-FFF2-40B4-BE49-F238E27FC236}">
                <a16:creationId xmlns:a16="http://schemas.microsoft.com/office/drawing/2014/main" id="{65C7B4CC-A88C-45A1-ABFE-0E619DC2F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0"/>
            <a:ext cx="8915400" cy="838200"/>
          </a:xfrm>
          <a:prstGeom prst="flowChartTerminator">
            <a:avLst/>
          </a:prstGeom>
          <a:solidFill>
            <a:srgbClr val="FFFF99"/>
          </a:solidFill>
          <a:ln w="2540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3200" b="1">
                <a:solidFill>
                  <a:srgbClr val="0000CC"/>
                </a:solidFill>
                <a:latin typeface=".VnTime" panose="020B7200000000000000" pitchFamily="34" charset="0"/>
                <a:cs typeface="Arial" panose="020B0604020202020204" pitchFamily="34" charset="0"/>
              </a:rPr>
              <a:t>Ti</a:t>
            </a:r>
            <a:r>
              <a:rPr lang="en-US" altLang="en-US" sz="3200" b="1">
                <a:solidFill>
                  <a:srgbClr val="0000CC"/>
                </a:solidFill>
                <a:cs typeface="Arial" panose="020B0604020202020204" pitchFamily="34" charset="0"/>
              </a:rPr>
              <a:t>ết 117 : Viếng lăng Bác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 </a:t>
            </a:r>
            <a:r>
              <a:rPr lang="en-US" altLang="en-US" sz="2400" b="1" i="1">
                <a:solidFill>
                  <a:srgbClr val="0000CC"/>
                </a:solidFill>
                <a:cs typeface="Arial" panose="020B0604020202020204" pitchFamily="34" charset="0"/>
              </a:rPr>
              <a:t>( Viễn Phương</a:t>
            </a:r>
            <a:r>
              <a:rPr lang="en-US" altLang="en-US" sz="2400">
                <a:solidFill>
                  <a:srgbClr val="0000CC"/>
                </a:solidFill>
                <a:cs typeface="Arial" panose="020B0604020202020204" pitchFamily="34" charset="0"/>
              </a:rPr>
              <a:t>)</a:t>
            </a:r>
            <a:r>
              <a:rPr lang="en-US" altLang="en-US">
                <a:solidFill>
                  <a:srgbClr val="0000CC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F74A453E-8279-4D9D-ABCE-92D71CEC24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838200"/>
            <a:ext cx="3598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/>
              <a:t>I</a:t>
            </a:r>
            <a:r>
              <a:rPr lang="en-US" altLang="en-US" sz="2400" b="1" u="sng"/>
              <a:t>. Đọc – Tìm hiểu chung</a:t>
            </a:r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13D9CF37-4456-4B38-827E-62D4539FF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219200"/>
            <a:ext cx="3346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2400" b="1" u="sng"/>
              <a:t>II. Đọc - Hiểu văn bản.</a:t>
            </a:r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192C7983-9C2A-4FFE-8767-6A36F48E4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679575"/>
            <a:ext cx="39893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2400" b="1" i="1" u="sng"/>
              <a:t>2.Cảm xúc khi đứng trước</a:t>
            </a:r>
          </a:p>
          <a:p>
            <a:r>
              <a:rPr lang="en-US" altLang="en-US" sz="2400" b="1" i="1" u="sng"/>
              <a:t>  lăng Bác</a:t>
            </a:r>
            <a:r>
              <a:rPr lang="en-US" altLang="en-US" sz="2400" b="1" u="sng"/>
              <a:t>.</a:t>
            </a:r>
          </a:p>
        </p:txBody>
      </p:sp>
      <p:sp>
        <p:nvSpPr>
          <p:cNvPr id="36872" name="Line 8">
            <a:extLst>
              <a:ext uri="{FF2B5EF4-FFF2-40B4-BE49-F238E27FC236}">
                <a16:creationId xmlns:a16="http://schemas.microsoft.com/office/drawing/2014/main" id="{5E096130-31F0-45C6-91A6-469A9CAD11D8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838200"/>
            <a:ext cx="0" cy="601980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3" name="Rectangle 9">
            <a:extLst>
              <a:ext uri="{FF2B5EF4-FFF2-40B4-BE49-F238E27FC236}">
                <a16:creationId xmlns:a16="http://schemas.microsoft.com/office/drawing/2014/main" id="{1C4495FD-847B-4F33-BA51-16E206E32C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" y="3124200"/>
            <a:ext cx="4114800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en-US" altLang="en-US" sz="2400" b="1"/>
              <a:t>* Ca ngợi sự vĩ đại của Bác với lòng tôn kính, ngưỡng mộ và biết ơn. Đó cũng là tình cảm chung của nhân dân ta đối với Bác.</a:t>
            </a:r>
            <a:r>
              <a:rPr lang="en-US" altLang="en-US" sz="2400"/>
              <a:t> </a:t>
            </a:r>
          </a:p>
        </p:txBody>
      </p:sp>
      <p:sp>
        <p:nvSpPr>
          <p:cNvPr id="36875" name="Oval 11">
            <a:extLst>
              <a:ext uri="{FF2B5EF4-FFF2-40B4-BE49-F238E27FC236}">
                <a16:creationId xmlns:a16="http://schemas.microsoft.com/office/drawing/2014/main" id="{AB71F817-A277-48CD-A55E-F375B069EC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1752600"/>
            <a:ext cx="3657600" cy="2133600"/>
          </a:xfrm>
          <a:prstGeom prst="ellipse">
            <a:avLst/>
          </a:prstGeom>
          <a:solidFill>
            <a:srgbClr val="FFFF99"/>
          </a:solidFill>
          <a:ln w="19050">
            <a:solidFill>
              <a:srgbClr val="00FF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altLang="en-US" sz="2400">
                <a:solidFill>
                  <a:srgbClr val="0000FF"/>
                </a:solidFill>
              </a:rPr>
              <a:t>Cảm nhận của</a:t>
            </a:r>
          </a:p>
          <a:p>
            <a:pPr algn="ctr" eaLnBrk="1" hangingPunct="1"/>
            <a:r>
              <a:rPr lang="en-US" altLang="en-US" sz="2400">
                <a:solidFill>
                  <a:srgbClr val="0000FF"/>
                </a:solidFill>
              </a:rPr>
              <a:t> em về tình cảm của</a:t>
            </a:r>
          </a:p>
          <a:p>
            <a:pPr algn="ctr" eaLnBrk="1" hangingPunct="1"/>
            <a:r>
              <a:rPr lang="en-US" altLang="en-US" sz="2400">
                <a:solidFill>
                  <a:srgbClr val="0000FF"/>
                </a:solidFill>
              </a:rPr>
              <a:t> nhà thơ đối với Bác? </a:t>
            </a:r>
          </a:p>
          <a:p>
            <a:pPr algn="ctr" eaLnBrk="1" hangingPunct="1"/>
            <a:endParaRPr lang="en-US" altLang="en-US" sz="2400">
              <a:solidFill>
                <a:srgbClr val="0000FF"/>
              </a:solidFill>
              <a:cs typeface="Arial" panose="020B0604020202020204" pitchFamily="34" charset="0"/>
            </a:endParaRPr>
          </a:p>
        </p:txBody>
      </p:sp>
      <p:pic>
        <p:nvPicPr>
          <p:cNvPr id="36876" name="Picture 12">
            <a:extLst>
              <a:ext uri="{FF2B5EF4-FFF2-40B4-BE49-F238E27FC236}">
                <a16:creationId xmlns:a16="http://schemas.microsoft.com/office/drawing/2014/main" id="{5DC85496-444E-42FE-8AC8-04D7CE0AA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1676400"/>
            <a:ext cx="4876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3" grpId="0"/>
      <p:bldP spid="36875" grpId="0" animBg="1"/>
    </p:bld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</TotalTime>
  <Words>1256</Words>
  <Application>Microsoft Office PowerPoint</Application>
  <PresentationFormat>On-screen Show (4:3)</PresentationFormat>
  <Paragraphs>166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.VnTime</vt:lpstr>
      <vt:lpstr>Arial</vt:lpstr>
      <vt:lpstr>Arial Black</vt:lpstr>
      <vt:lpstr>Arial Unicode MS</vt:lpstr>
      <vt:lpstr>Times New Roman</vt:lpstr>
      <vt:lpstr>VNI-Times</vt:lpstr>
      <vt:lpstr>Wingdings</vt:lpstr>
      <vt:lpstr>Pixel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30 Xo Viet Nghe Tinh - TXST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Tin hoc TRAN LAM</dc:creator>
  <cp:lastModifiedBy>Trương Thị  Kim Quyên</cp:lastModifiedBy>
  <cp:revision>44</cp:revision>
  <dcterms:created xsi:type="dcterms:W3CDTF">2009-02-17T17:01:49Z</dcterms:created>
  <dcterms:modified xsi:type="dcterms:W3CDTF">2022-02-25T03:15:33Z</dcterms:modified>
</cp:coreProperties>
</file>