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3"/>
    <p:sldId id="262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80" r:id="rId13"/>
    <p:sldId id="258" r:id="rId14"/>
    <p:sldId id="336" r:id="rId15"/>
    <p:sldId id="260" r:id="rId16"/>
    <p:sldId id="259" r:id="rId17"/>
    <p:sldId id="269" r:id="rId18"/>
    <p:sldId id="322" r:id="rId19"/>
    <p:sldId id="323" r:id="rId20"/>
    <p:sldId id="309" r:id="rId21"/>
    <p:sldId id="310" r:id="rId22"/>
    <p:sldId id="312" r:id="rId23"/>
    <p:sldId id="313" r:id="rId24"/>
    <p:sldId id="321" r:id="rId25"/>
    <p:sldId id="264" r:id="rId26"/>
    <p:sldId id="265" r:id="rId27"/>
    <p:sldId id="320" r:id="rId28"/>
    <p:sldId id="268" r:id="rId29"/>
    <p:sldId id="302" r:id="rId30"/>
    <p:sldId id="271" r:id="rId3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EB"/>
    <a:srgbClr val="D60093"/>
    <a:srgbClr val="0000FF"/>
    <a:srgbClr val="990099"/>
    <a:srgbClr val="FFB989"/>
    <a:srgbClr val="0033CC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35"/>
    <p:restoredTop sz="91910"/>
  </p:normalViewPr>
  <p:slideViewPr>
    <p:cSldViewPr showGuides="1">
      <p:cViewPr varScale="1">
        <p:scale>
          <a:sx n="73" d="100"/>
          <a:sy n="7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Header Placeholder 215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en-US" sz="1200" strike="noStrike" noProof="1" dirty="0"/>
          </a:p>
        </p:txBody>
      </p:sp>
      <p:sp>
        <p:nvSpPr>
          <p:cNvPr id="21507" name="Date Placeholder 2150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en-US" sz="1200" strike="noStrike" noProof="1" dirty="0"/>
          </a:p>
        </p:txBody>
      </p:sp>
      <p:sp>
        <p:nvSpPr>
          <p:cNvPr id="21508" name="Footer Placeholder 2150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fontAlgn="base"/>
            <a:r>
              <a:rPr lang="en-US" sz="1200" strike="noStrike" noProof="1" dirty="0">
                <a:latin typeface=".VnTime" panose="020B7200000000000000" pitchFamily="34" charset="0"/>
                <a:ea typeface="+mn-ea"/>
                <a:cs typeface="+mn-cs"/>
              </a:rPr>
              <a:t>nguyenhang</a:t>
            </a:r>
            <a:endParaRPr lang="en-US" sz="1200" strike="noStrike" noProof="1" dirty="0"/>
          </a:p>
        </p:txBody>
      </p:sp>
      <p:sp>
        <p:nvSpPr>
          <p:cNvPr id="21509" name="Slide Number Placeholder 2150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fontAlgn="base"/>
            <a:fld id="{9A0DB2DC-4C9A-4742-B13C-FB6460FD3503}" type="slidenum">
              <a:rPr lang="en-US" sz="1200" strike="noStrike" noProof="1" dirty="0">
                <a:latin typeface=".VnTime" panose="020B7200000000000000" pitchFamily="34" charset="0"/>
                <a:ea typeface="+mn-ea"/>
                <a:cs typeface="+mn-cs"/>
              </a:rPr>
            </a:fld>
            <a:endParaRPr 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Header Placeholder 194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en-US" sz="1200" strike="noStrike" noProof="1" dirty="0"/>
          </a:p>
        </p:txBody>
      </p:sp>
      <p:sp>
        <p:nvSpPr>
          <p:cNvPr id="19459" name="Date Placeholder 194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en-US" sz="1200" strike="noStrike" noProof="1" dirty="0"/>
          </a:p>
        </p:txBody>
      </p:sp>
      <p:sp>
        <p:nvSpPr>
          <p:cNvPr id="13316" name="Slide Image Placeholder 19459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Text Placeholder 1946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9462" name="Footer Placeholder 194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fontAlgn="base"/>
            <a:r>
              <a:rPr lang="en-US" sz="1200" strike="noStrike" noProof="1" dirty="0">
                <a:latin typeface=".VnTime" panose="020B7200000000000000" pitchFamily="34" charset="0"/>
                <a:ea typeface="+mn-ea"/>
                <a:cs typeface="+mn-cs"/>
              </a:rPr>
              <a:t>nguyenhang</a:t>
            </a:r>
            <a:endParaRPr lang="en-US" sz="1200" strike="noStrike" noProof="1" dirty="0"/>
          </a:p>
        </p:txBody>
      </p:sp>
      <p:sp>
        <p:nvSpPr>
          <p:cNvPr id="19463" name="Slide Number Placeholder 194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fontAlgn="base"/>
            <a:fld id="{9A0DB2DC-4C9A-4742-B13C-FB6460FD3503}" type="slidenum">
              <a:rPr lang="en-US" sz="1200" strike="noStrike" noProof="1" dirty="0">
                <a:latin typeface=".VnTime" panose="020B7200000000000000" pitchFamily="34" charset="0"/>
                <a:ea typeface="+mn-ea"/>
                <a:cs typeface="+mn-cs"/>
              </a:rPr>
            </a:fld>
            <a:endParaRPr 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 fontAlgn="base"/>
            <a:fld id="{BB962C8B-B14F-4D97-AF65-F5344CB8AC3E}" type="datetime1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6.png"/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5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WordArt 3"/>
          <p:cNvSpPr>
            <a:spLocks noTextEdit="1"/>
          </p:cNvSpPr>
          <p:nvPr/>
        </p:nvSpPr>
        <p:spPr>
          <a:xfrm>
            <a:off x="533400" y="1295400"/>
            <a:ext cx="8001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5400" b="1" i="1" u="none" strike="noStrike" kern="1200" cap="none" spc="0" normalizeH="0" baseline="0" noProof="1">
                <a:ln w="17780" cap="flat" cmpd="sng">
                  <a:solidFill>
                    <a:srgbClr val="FDFEFE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5FCFF">
                        <a:alpha val="100000"/>
                      </a:srgbClr>
                    </a:gs>
                    <a:gs pos="10001">
                      <a:srgbClr val="C5FCFF">
                        <a:alpha val="100000"/>
                      </a:srgbClr>
                    </a:gs>
                    <a:gs pos="100000">
                      <a:srgbClr val="89A4A7"/>
                    </a:gs>
                  </a:gsLst>
                  <a:lin ang="5400000"/>
                  <a:tileRect/>
                </a:gradFill>
                <a:effectLst>
                  <a:outerShdw dist="50800" dir="5400000" algn="tl" rotWithShape="0">
                    <a:srgbClr val="000000">
                      <a:alpha val="32999"/>
                    </a:srgbClr>
                  </a:outerShdw>
                </a:effectLst>
                <a:latin typeface=".VnLucida sans" panose="020B7200000000000000" charset="0"/>
                <a:ea typeface=".VnLucida sans" panose="020B7200000000000000" charset="0"/>
                <a:cs typeface="+mn-cs"/>
              </a:rPr>
              <a:t>           </a:t>
            </a:r>
            <a:endParaRPr kumimoji="0" lang="en-US" sz="5400" b="1" i="1" u="none" strike="noStrike" kern="1200" cap="none" spc="0" normalizeH="0" baseline="0" noProof="1">
              <a:ln w="17780" cap="flat" cmpd="sng">
                <a:solidFill>
                  <a:srgbClr val="FDFEFE"/>
                </a:solidFill>
                <a:prstDash val="solid"/>
                <a:miter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5FCFF">
                      <a:alpha val="100000"/>
                    </a:srgbClr>
                  </a:gs>
                  <a:gs pos="10001">
                    <a:srgbClr val="C5FCFF">
                      <a:alpha val="100000"/>
                    </a:srgbClr>
                  </a:gs>
                  <a:gs pos="100000">
                    <a:srgbClr val="89A4A7"/>
                  </a:gs>
                </a:gsLst>
                <a:lin ang="5400000"/>
                <a:tileRect/>
              </a:gradFill>
              <a:effectLst>
                <a:outerShdw dist="50800" dir="5400000" algn="tl" rotWithShape="0">
                  <a:srgbClr val="000000">
                    <a:alpha val="32999"/>
                  </a:srgbClr>
                </a:outerShdw>
              </a:effectLst>
              <a:latin typeface=".VnLucida sans" panose="020B7200000000000000" charset="0"/>
              <a:ea typeface=".VnLucida sans" panose="020B7200000000000000" charset="0"/>
              <a:cs typeface="+mn-cs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5400" b="1" i="1" u="none" strike="noStrike" kern="1200" cap="none" spc="0" normalizeH="0" baseline="0" noProof="1">
                <a:ln w="17780" cap="flat" cmpd="sng">
                  <a:solidFill>
                    <a:srgbClr val="FDFEFE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5FCFF">
                        <a:alpha val="100000"/>
                      </a:srgbClr>
                    </a:gs>
                    <a:gs pos="10001">
                      <a:srgbClr val="C5FCFF">
                        <a:alpha val="100000"/>
                      </a:srgbClr>
                    </a:gs>
                    <a:gs pos="100000">
                      <a:srgbClr val="89A4A7"/>
                    </a:gs>
                  </a:gsLst>
                  <a:lin ang="5400000"/>
                  <a:tileRect/>
                </a:gradFill>
                <a:effectLst>
                  <a:outerShdw dist="50800" dir="5400000" algn="tl" rotWithShape="0">
                    <a:srgbClr val="000000">
                      <a:alpha val="32999"/>
                    </a:srgbClr>
                  </a:outerShdw>
                </a:effectLst>
                <a:latin typeface=".VnLucida sans" panose="020B7200000000000000" charset="0"/>
                <a:ea typeface=".VnLucida sans" panose="020B7200000000000000" charset="0"/>
                <a:cs typeface="+mn-cs"/>
              </a:rPr>
              <a:t>            </a:t>
            </a:r>
            <a:endParaRPr kumimoji="0" lang="en-US" sz="5400" b="1" i="1" u="none" strike="noStrike" kern="1200" cap="none" spc="0" normalizeH="0" baseline="0" noProof="1">
              <a:ln w="17780" cap="flat" cmpd="sng">
                <a:solidFill>
                  <a:srgbClr val="FDFEFE"/>
                </a:solidFill>
                <a:prstDash val="solid"/>
                <a:miter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5FCFF">
                      <a:alpha val="100000"/>
                    </a:srgbClr>
                  </a:gs>
                  <a:gs pos="10001">
                    <a:srgbClr val="C5FCFF">
                      <a:alpha val="100000"/>
                    </a:srgbClr>
                  </a:gs>
                  <a:gs pos="100000">
                    <a:srgbClr val="89A4A7"/>
                  </a:gs>
                </a:gsLst>
                <a:lin ang="5400000"/>
                <a:tileRect/>
              </a:gradFill>
              <a:effectLst>
                <a:outerShdw dist="50800" dir="5400000" algn="tl" rotWithShape="0">
                  <a:srgbClr val="000000">
                    <a:alpha val="32999"/>
                  </a:srgbClr>
                </a:outerShdw>
              </a:effectLst>
              <a:latin typeface=".VnLucida sans" panose="020B7200000000000000" charset="0"/>
              <a:ea typeface=".VnLucida sans" panose="020B7200000000000000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8991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>
              <a:buClrTx/>
              <a:buSzTx/>
              <a:buFontTx/>
              <a:buNone/>
            </a:pPr>
            <a:r>
              <a:rPr kumimoji="0" sz="5400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Black" panose="020B7200000000000000" pitchFamily="34" charset="0"/>
                <a:ea typeface="+mn-ea"/>
                <a:cs typeface="+mn-cs"/>
              </a:rPr>
              <a:t>A FIRST-AID COURSE</a:t>
            </a:r>
            <a:endParaRPr kumimoji="0" sz="5400" kern="1200" cap="none" spc="0" normalizeH="0" baseline="0" noProof="1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23556" name="Text Box 23555"/>
          <p:cNvSpPr txBox="1"/>
          <p:nvPr/>
        </p:nvSpPr>
        <p:spPr>
          <a:xfrm>
            <a:off x="1676400" y="990600"/>
            <a:ext cx="533400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 i="1">
                <a:latin typeface="Arial" panose="020B0604020202020204" pitchFamily="34" charset="0"/>
              </a:rPr>
              <a:t>UNIT 9</a:t>
            </a:r>
            <a:endParaRPr lang="en-US" altLang="zh-CN" sz="4800" b="1" i="1">
              <a:latin typeface="Arial" panose="020B0604020202020204" pitchFamily="34" charset="0"/>
            </a:endParaRPr>
          </a:p>
        </p:txBody>
      </p:sp>
      <p:sp>
        <p:nvSpPr>
          <p:cNvPr id="23557" name="Text Box 23556"/>
          <p:cNvSpPr txBox="1"/>
          <p:nvPr/>
        </p:nvSpPr>
        <p:spPr>
          <a:xfrm>
            <a:off x="0" y="3567113"/>
            <a:ext cx="9144000" cy="2676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VNI-Chaucer" pitchFamily="2" charset="0"/>
              </a:rPr>
              <a:t>Getting Started -</a:t>
            </a:r>
            <a:endParaRPr lang="en-US" altLang="zh-CN" sz="4800" b="1">
              <a:solidFill>
                <a:srgbClr val="0000FF"/>
              </a:solidFill>
              <a:latin typeface="VNI-Chaucer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VNI-Chaucer" pitchFamily="2" charset="0"/>
              </a:rPr>
              <a:t>Listen and read (page 80, 81)</a:t>
            </a:r>
            <a:endParaRPr lang="en-US" altLang="zh-CN" sz="4800" b="1">
              <a:solidFill>
                <a:srgbClr val="0000FF"/>
              </a:solidFill>
              <a:latin typeface="VNI-Chaucer" pitchFamily="2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38200" y="15240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556" grpId="0"/>
      <p:bldP spid="235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7346" name="Picture 57345" descr="bee_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57200"/>
            <a:ext cx="6477000" cy="437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Text Box 57346"/>
          <p:cNvSpPr txBox="1"/>
          <p:nvPr/>
        </p:nvSpPr>
        <p:spPr>
          <a:xfrm>
            <a:off x="151765" y="5334000"/>
            <a:ext cx="82499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bee sting: ong đốt</a:t>
            </a:r>
            <a:endParaRPr lang="en-US" altLang="zh-CN" sz="4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53" name="Picture 35852" descr="IMG_1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40005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35853" descr="chay_mau_c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32188"/>
            <a:ext cx="4038600" cy="3325812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855" name="Picture 35854" descr="bee_s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392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6" name="Picture 35855" descr="hinh  mang- uni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45720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7890" name="Group 7188"/>
          <p:cNvGrpSpPr/>
          <p:nvPr/>
        </p:nvGrpSpPr>
        <p:grpSpPr>
          <a:xfrm>
            <a:off x="1371600" y="685800"/>
            <a:ext cx="6781800" cy="3200400"/>
            <a:chOff x="816" y="0"/>
            <a:chExt cx="4272" cy="2592"/>
          </a:xfrm>
        </p:grpSpPr>
        <p:pic>
          <p:nvPicPr>
            <p:cNvPr id="37891" name="Picture 7189" descr="Untitled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0"/>
              <a:ext cx="4272" cy="2592"/>
            </a:xfrm>
            <a:prstGeom prst="rect">
              <a:avLst/>
            </a:prstGeom>
            <a:noFill/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37892" name="Picture 7190" descr="Dau0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" y="1440"/>
              <a:ext cx="1776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3" name="Picture 7191" descr="6338203831395300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2" y="0"/>
              <a:ext cx="1488" cy="10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4" name="Picture 7192" descr="Organic cotton Ball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0" y="1344"/>
              <a:ext cx="1824" cy="79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2" name="Text Box 7171"/>
          <p:cNvSpPr txBox="1"/>
          <p:nvPr/>
        </p:nvSpPr>
        <p:spPr>
          <a:xfrm>
            <a:off x="1524000" y="4038600"/>
            <a:ext cx="6934200" cy="278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3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1- a boy has a bad cut on his leg.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2- a girl has a nose bleed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3-a girl has a burn on her arm.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4- a boy has a bee sting.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7173" name="Cloud"/>
          <p:cNvSpPr>
            <a:spLocks noChangeAspect="1" noEditPoints="1"/>
          </p:cNvSpPr>
          <p:nvPr/>
        </p:nvSpPr>
        <p:spPr>
          <a:xfrm>
            <a:off x="533400" y="4140200"/>
            <a:ext cx="838200" cy="561975"/>
          </a:xfrm>
          <a:custGeom>
            <a:avLst/>
            <a:gdLst/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pathLst>
              <a:path w="21600" h="21600">
                <a:moveTo>
                  <a:pt x="1950" y="7185"/>
                </a:moveTo>
                <a:cubicBezTo>
                  <a:pt x="854" y="7337"/>
                  <a:pt x="-1" y="8603"/>
                  <a:pt x="-1" y="10142"/>
                </a:cubicBezTo>
                <a:cubicBezTo>
                  <a:pt x="-1" y="11236"/>
                  <a:pt x="431" y="12192"/>
                  <a:pt x="1074" y="12708"/>
                </a:cubicBezTo>
                <a:cubicBezTo>
                  <a:pt x="709" y="13237"/>
                  <a:pt x="486" y="13948"/>
                  <a:pt x="486" y="14730"/>
                </a:cubicBezTo>
                <a:cubicBezTo>
                  <a:pt x="486" y="16364"/>
                  <a:pt x="1462" y="17689"/>
                  <a:pt x="2666" y="17689"/>
                </a:cubicBezTo>
                <a:cubicBezTo>
                  <a:pt x="2752" y="17689"/>
                  <a:pt x="2837" y="17682"/>
                  <a:pt x="2921" y="17669"/>
                </a:cubicBezTo>
                <a:cubicBezTo>
                  <a:pt x="3587" y="19254"/>
                  <a:pt x="4837" y="20320"/>
                  <a:pt x="6270" y="20320"/>
                </a:cubicBezTo>
                <a:cubicBezTo>
                  <a:pt x="6998" y="20320"/>
                  <a:pt x="7678" y="20045"/>
                  <a:pt x="8259" y="19567"/>
                </a:cubicBezTo>
                <a:cubicBezTo>
                  <a:pt x="8865" y="20802"/>
                  <a:pt x="9896" y="21614"/>
                  <a:pt x="11066" y="21614"/>
                </a:cubicBezTo>
                <a:cubicBezTo>
                  <a:pt x="12590" y="21614"/>
                  <a:pt x="13878" y="20236"/>
                  <a:pt x="14298" y="18343"/>
                </a:cubicBezTo>
                <a:cubicBezTo>
                  <a:pt x="14741" y="18721"/>
                  <a:pt x="15266" y="18939"/>
                  <a:pt x="15829" y="18939"/>
                </a:cubicBezTo>
                <a:cubicBezTo>
                  <a:pt x="17419" y="18939"/>
                  <a:pt x="18709" y="17195"/>
                  <a:pt x="18722" y="15037"/>
                </a:cubicBezTo>
                <a:cubicBezTo>
                  <a:pt x="20367" y="14720"/>
                  <a:pt x="21630" y="12798"/>
                  <a:pt x="21630" y="10474"/>
                </a:cubicBezTo>
                <a:cubicBezTo>
                  <a:pt x="21630" y="9417"/>
                  <a:pt x="21369" y="8443"/>
                  <a:pt x="20929" y="7666"/>
                </a:cubicBezTo>
                <a:cubicBezTo>
                  <a:pt x="21068" y="7226"/>
                  <a:pt x="21145" y="6741"/>
                  <a:pt x="21145" y="6232"/>
                </a:cubicBezTo>
                <a:cubicBezTo>
                  <a:pt x="21145" y="4555"/>
                  <a:pt x="20312" y="3142"/>
                  <a:pt x="19180" y="2722"/>
                </a:cubicBezTo>
                <a:cubicBezTo>
                  <a:pt x="18976" y="1178"/>
                  <a:pt x="17983" y="8"/>
                  <a:pt x="16789" y="8"/>
                </a:cubicBezTo>
                <a:cubicBezTo>
                  <a:pt x="16046" y="8"/>
                  <a:pt x="15382" y="460"/>
                  <a:pt x="14936" y="1173"/>
                </a:cubicBezTo>
                <a:cubicBezTo>
                  <a:pt x="14537" y="461"/>
                  <a:pt x="13908" y="2"/>
                  <a:pt x="13200" y="2"/>
                </a:cubicBezTo>
                <a:cubicBezTo>
                  <a:pt x="12345" y="2"/>
                  <a:pt x="11604" y="672"/>
                  <a:pt x="11246" y="1647"/>
                </a:cubicBezTo>
                <a:cubicBezTo>
                  <a:pt x="10765" y="1001"/>
                  <a:pt x="10104" y="602"/>
                  <a:pt x="9375" y="602"/>
                </a:cubicBezTo>
                <a:cubicBezTo>
                  <a:pt x="8354" y="602"/>
                  <a:pt x="7468" y="1383"/>
                  <a:pt x="7019" y="2531"/>
                </a:cubicBezTo>
                <a:cubicBezTo>
                  <a:pt x="6519" y="2130"/>
                  <a:pt x="5935" y="1900"/>
                  <a:pt x="5312" y="1900"/>
                </a:cubicBezTo>
                <a:cubicBezTo>
                  <a:pt x="3447" y="1900"/>
                  <a:pt x="1935" y="3957"/>
                  <a:pt x="1935" y="6495"/>
                </a:cubicBezTo>
                <a:cubicBezTo>
                  <a:pt x="1935" y="6706"/>
                  <a:pt x="1945" y="6913"/>
                  <a:pt x="1966" y="7117"/>
                </a:cubicBezTo>
                <a:close/>
              </a:path>
              <a:path w="21600" h="21600" fill="none">
                <a:moveTo>
                  <a:pt x="1080" y="12690"/>
                </a:moveTo>
                <a:cubicBezTo>
                  <a:pt x="1402" y="12949"/>
                  <a:pt x="1778" y="13097"/>
                  <a:pt x="2178" y="13097"/>
                </a:cubicBezTo>
                <a:cubicBezTo>
                  <a:pt x="2235" y="13097"/>
                  <a:pt x="2292" y="13094"/>
                  <a:pt x="2348" y="13088"/>
                </a:cubicBezTo>
              </a:path>
              <a:path w="21600" h="21600" fill="none">
                <a:moveTo>
                  <a:pt x="2910" y="17640"/>
                </a:moveTo>
                <a:cubicBezTo>
                  <a:pt x="3105" y="17609"/>
                  <a:pt x="3290" y="17544"/>
                  <a:pt x="3465" y="17450"/>
                </a:cubicBezTo>
              </a:path>
              <a:path w="21600" h="21600" fill="none">
                <a:moveTo>
                  <a:pt x="7905" y="18675"/>
                </a:moveTo>
                <a:cubicBezTo>
                  <a:pt x="7993" y="18984"/>
                  <a:pt x="8105" y="19275"/>
                  <a:pt x="8238" y="19546"/>
                </a:cubicBezTo>
              </a:path>
              <a:path w="21600" h="21600" fill="none">
                <a:moveTo>
                  <a:pt x="14280" y="18330"/>
                </a:moveTo>
                <a:cubicBezTo>
                  <a:pt x="14349" y="18025"/>
                  <a:pt x="14394" y="17705"/>
                  <a:pt x="14414" y="17375"/>
                </a:cubicBezTo>
              </a:path>
              <a:path w="21600" h="21600" fill="none">
                <a:moveTo>
                  <a:pt x="18690" y="15045"/>
                </a:moveTo>
                <a:cubicBezTo>
                  <a:pt x="18690" y="15034"/>
                  <a:pt x="18690" y="15024"/>
                  <a:pt x="18690" y="15013"/>
                </a:cubicBezTo>
                <a:cubicBezTo>
                  <a:pt x="18690" y="13459"/>
                  <a:pt x="18027" y="12115"/>
                  <a:pt x="17065" y="11476"/>
                </a:cubicBezTo>
              </a:path>
              <a:path w="21600" h="21600" fill="none">
                <a:moveTo>
                  <a:pt x="20175" y="9015"/>
                </a:moveTo>
                <a:cubicBezTo>
                  <a:pt x="20486" y="8654"/>
                  <a:pt x="20736" y="8197"/>
                  <a:pt x="20900" y="7678"/>
                </a:cubicBezTo>
              </a:path>
              <a:path w="21600" h="21600" fill="none">
                <a:moveTo>
                  <a:pt x="19200" y="3345"/>
                </a:moveTo>
                <a:cubicBezTo>
                  <a:pt x="19200" y="3329"/>
                  <a:pt x="19200" y="3313"/>
                  <a:pt x="19200" y="3297"/>
                </a:cubicBezTo>
                <a:cubicBezTo>
                  <a:pt x="19200" y="3097"/>
                  <a:pt x="19187" y="2901"/>
                  <a:pt x="19162" y="2711"/>
                </a:cubicBezTo>
              </a:path>
              <a:path w="21600" h="21600" fill="none">
                <a:moveTo>
                  <a:pt x="14910" y="1170"/>
                </a:moveTo>
                <a:cubicBezTo>
                  <a:pt x="14759" y="1412"/>
                  <a:pt x="14634" y="1683"/>
                  <a:pt x="14539" y="1976"/>
                </a:cubicBezTo>
              </a:path>
              <a:path w="21600" h="21600" fill="none">
                <a:moveTo>
                  <a:pt x="11250" y="1665"/>
                </a:moveTo>
                <a:cubicBezTo>
                  <a:pt x="11169" y="1882"/>
                  <a:pt x="11108" y="2115"/>
                  <a:pt x="11069" y="2360"/>
                </a:cubicBezTo>
              </a:path>
              <a:path w="21600" h="21600" fill="none">
                <a:moveTo>
                  <a:pt x="7650" y="3270"/>
                </a:moveTo>
                <a:cubicBezTo>
                  <a:pt x="7455" y="3011"/>
                  <a:pt x="7237" y="2784"/>
                  <a:pt x="7001" y="2595"/>
                </a:cubicBezTo>
              </a:path>
              <a:path w="21600" h="21600" fill="none">
                <a:moveTo>
                  <a:pt x="1950" y="7185"/>
                </a:moveTo>
                <a:cubicBezTo>
                  <a:pt x="1974" y="7430"/>
                  <a:pt x="2012" y="7667"/>
                  <a:pt x="2063" y="7896"/>
                </a:cubicBezTo>
              </a:path>
            </a:pathLst>
          </a:custGeom>
          <a:solidFill>
            <a:srgbClr val="CC99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en-US"/>
          </a:p>
        </p:txBody>
      </p:sp>
      <p:sp>
        <p:nvSpPr>
          <p:cNvPr id="7178" name="Cloud"/>
          <p:cNvSpPr>
            <a:spLocks noChangeAspect="1" noEditPoints="1"/>
          </p:cNvSpPr>
          <p:nvPr/>
        </p:nvSpPr>
        <p:spPr>
          <a:xfrm>
            <a:off x="609600" y="4899025"/>
            <a:ext cx="762000" cy="511175"/>
          </a:xfrm>
          <a:custGeom>
            <a:avLst/>
            <a:gdLst/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pathLst>
              <a:path w="21600" h="21600">
                <a:moveTo>
                  <a:pt x="1950" y="7185"/>
                </a:moveTo>
                <a:cubicBezTo>
                  <a:pt x="854" y="7337"/>
                  <a:pt x="-1" y="8603"/>
                  <a:pt x="-1" y="10142"/>
                </a:cubicBezTo>
                <a:cubicBezTo>
                  <a:pt x="-1" y="11236"/>
                  <a:pt x="431" y="12192"/>
                  <a:pt x="1074" y="12708"/>
                </a:cubicBezTo>
                <a:cubicBezTo>
                  <a:pt x="709" y="13237"/>
                  <a:pt x="486" y="13948"/>
                  <a:pt x="486" y="14730"/>
                </a:cubicBezTo>
                <a:cubicBezTo>
                  <a:pt x="486" y="16364"/>
                  <a:pt x="1462" y="17689"/>
                  <a:pt x="2666" y="17689"/>
                </a:cubicBezTo>
                <a:cubicBezTo>
                  <a:pt x="2752" y="17689"/>
                  <a:pt x="2837" y="17682"/>
                  <a:pt x="2921" y="17669"/>
                </a:cubicBezTo>
                <a:cubicBezTo>
                  <a:pt x="3587" y="19254"/>
                  <a:pt x="4837" y="20320"/>
                  <a:pt x="6270" y="20320"/>
                </a:cubicBezTo>
                <a:cubicBezTo>
                  <a:pt x="6998" y="20320"/>
                  <a:pt x="7678" y="20045"/>
                  <a:pt x="8259" y="19567"/>
                </a:cubicBezTo>
                <a:cubicBezTo>
                  <a:pt x="8865" y="20802"/>
                  <a:pt x="9896" y="21614"/>
                  <a:pt x="11066" y="21614"/>
                </a:cubicBezTo>
                <a:cubicBezTo>
                  <a:pt x="12590" y="21614"/>
                  <a:pt x="13878" y="20236"/>
                  <a:pt x="14298" y="18343"/>
                </a:cubicBezTo>
                <a:cubicBezTo>
                  <a:pt x="14741" y="18721"/>
                  <a:pt x="15266" y="18939"/>
                  <a:pt x="15829" y="18939"/>
                </a:cubicBezTo>
                <a:cubicBezTo>
                  <a:pt x="17419" y="18939"/>
                  <a:pt x="18709" y="17195"/>
                  <a:pt x="18722" y="15037"/>
                </a:cubicBezTo>
                <a:cubicBezTo>
                  <a:pt x="20367" y="14720"/>
                  <a:pt x="21630" y="12798"/>
                  <a:pt x="21630" y="10474"/>
                </a:cubicBezTo>
                <a:cubicBezTo>
                  <a:pt x="21630" y="9417"/>
                  <a:pt x="21369" y="8443"/>
                  <a:pt x="20929" y="7666"/>
                </a:cubicBezTo>
                <a:cubicBezTo>
                  <a:pt x="21068" y="7226"/>
                  <a:pt x="21145" y="6741"/>
                  <a:pt x="21145" y="6232"/>
                </a:cubicBezTo>
                <a:cubicBezTo>
                  <a:pt x="21145" y="4555"/>
                  <a:pt x="20312" y="3142"/>
                  <a:pt x="19180" y="2722"/>
                </a:cubicBezTo>
                <a:cubicBezTo>
                  <a:pt x="18976" y="1178"/>
                  <a:pt x="17983" y="8"/>
                  <a:pt x="16789" y="8"/>
                </a:cubicBezTo>
                <a:cubicBezTo>
                  <a:pt x="16046" y="8"/>
                  <a:pt x="15382" y="460"/>
                  <a:pt x="14936" y="1173"/>
                </a:cubicBezTo>
                <a:cubicBezTo>
                  <a:pt x="14537" y="461"/>
                  <a:pt x="13908" y="2"/>
                  <a:pt x="13200" y="2"/>
                </a:cubicBezTo>
                <a:cubicBezTo>
                  <a:pt x="12345" y="2"/>
                  <a:pt x="11604" y="672"/>
                  <a:pt x="11246" y="1647"/>
                </a:cubicBezTo>
                <a:cubicBezTo>
                  <a:pt x="10765" y="1001"/>
                  <a:pt x="10104" y="602"/>
                  <a:pt x="9375" y="602"/>
                </a:cubicBezTo>
                <a:cubicBezTo>
                  <a:pt x="8354" y="602"/>
                  <a:pt x="7468" y="1383"/>
                  <a:pt x="7019" y="2531"/>
                </a:cubicBezTo>
                <a:cubicBezTo>
                  <a:pt x="6519" y="2130"/>
                  <a:pt x="5935" y="1900"/>
                  <a:pt x="5312" y="1900"/>
                </a:cubicBezTo>
                <a:cubicBezTo>
                  <a:pt x="3447" y="1900"/>
                  <a:pt x="1935" y="3957"/>
                  <a:pt x="1935" y="6495"/>
                </a:cubicBezTo>
                <a:cubicBezTo>
                  <a:pt x="1935" y="6706"/>
                  <a:pt x="1945" y="6913"/>
                  <a:pt x="1966" y="7117"/>
                </a:cubicBezTo>
                <a:close/>
              </a:path>
              <a:path w="21600" h="21600" fill="none">
                <a:moveTo>
                  <a:pt x="1080" y="12690"/>
                </a:moveTo>
                <a:cubicBezTo>
                  <a:pt x="1402" y="12949"/>
                  <a:pt x="1778" y="13097"/>
                  <a:pt x="2178" y="13097"/>
                </a:cubicBezTo>
                <a:cubicBezTo>
                  <a:pt x="2235" y="13097"/>
                  <a:pt x="2292" y="13094"/>
                  <a:pt x="2348" y="13088"/>
                </a:cubicBezTo>
              </a:path>
              <a:path w="21600" h="21600" fill="none">
                <a:moveTo>
                  <a:pt x="2910" y="17640"/>
                </a:moveTo>
                <a:cubicBezTo>
                  <a:pt x="3105" y="17609"/>
                  <a:pt x="3290" y="17544"/>
                  <a:pt x="3465" y="17450"/>
                </a:cubicBezTo>
              </a:path>
              <a:path w="21600" h="21600" fill="none">
                <a:moveTo>
                  <a:pt x="7905" y="18675"/>
                </a:moveTo>
                <a:cubicBezTo>
                  <a:pt x="7993" y="18984"/>
                  <a:pt x="8105" y="19275"/>
                  <a:pt x="8238" y="19546"/>
                </a:cubicBezTo>
              </a:path>
              <a:path w="21600" h="21600" fill="none">
                <a:moveTo>
                  <a:pt x="14280" y="18330"/>
                </a:moveTo>
                <a:cubicBezTo>
                  <a:pt x="14349" y="18025"/>
                  <a:pt x="14394" y="17705"/>
                  <a:pt x="14414" y="17375"/>
                </a:cubicBezTo>
              </a:path>
              <a:path w="21600" h="21600" fill="none">
                <a:moveTo>
                  <a:pt x="18690" y="15045"/>
                </a:moveTo>
                <a:cubicBezTo>
                  <a:pt x="18690" y="15034"/>
                  <a:pt x="18690" y="15024"/>
                  <a:pt x="18690" y="15013"/>
                </a:cubicBezTo>
                <a:cubicBezTo>
                  <a:pt x="18690" y="13459"/>
                  <a:pt x="18027" y="12115"/>
                  <a:pt x="17065" y="11476"/>
                </a:cubicBezTo>
              </a:path>
              <a:path w="21600" h="21600" fill="none">
                <a:moveTo>
                  <a:pt x="20175" y="9015"/>
                </a:moveTo>
                <a:cubicBezTo>
                  <a:pt x="20486" y="8654"/>
                  <a:pt x="20736" y="8197"/>
                  <a:pt x="20900" y="7678"/>
                </a:cubicBezTo>
              </a:path>
              <a:path w="21600" h="21600" fill="none">
                <a:moveTo>
                  <a:pt x="19200" y="3345"/>
                </a:moveTo>
                <a:cubicBezTo>
                  <a:pt x="19200" y="3329"/>
                  <a:pt x="19200" y="3313"/>
                  <a:pt x="19200" y="3297"/>
                </a:cubicBezTo>
                <a:cubicBezTo>
                  <a:pt x="19200" y="3097"/>
                  <a:pt x="19187" y="2901"/>
                  <a:pt x="19162" y="2711"/>
                </a:cubicBezTo>
              </a:path>
              <a:path w="21600" h="21600" fill="none">
                <a:moveTo>
                  <a:pt x="14910" y="1170"/>
                </a:moveTo>
                <a:cubicBezTo>
                  <a:pt x="14759" y="1412"/>
                  <a:pt x="14634" y="1683"/>
                  <a:pt x="14539" y="1976"/>
                </a:cubicBezTo>
              </a:path>
              <a:path w="21600" h="21600" fill="none">
                <a:moveTo>
                  <a:pt x="11250" y="1665"/>
                </a:moveTo>
                <a:cubicBezTo>
                  <a:pt x="11169" y="1882"/>
                  <a:pt x="11108" y="2115"/>
                  <a:pt x="11069" y="2360"/>
                </a:cubicBezTo>
              </a:path>
              <a:path w="21600" h="21600" fill="none">
                <a:moveTo>
                  <a:pt x="7650" y="3270"/>
                </a:moveTo>
                <a:cubicBezTo>
                  <a:pt x="7455" y="3011"/>
                  <a:pt x="7237" y="2784"/>
                  <a:pt x="7001" y="2595"/>
                </a:cubicBezTo>
              </a:path>
              <a:path w="21600" h="21600" fill="none">
                <a:moveTo>
                  <a:pt x="1950" y="7185"/>
                </a:moveTo>
                <a:cubicBezTo>
                  <a:pt x="1974" y="7430"/>
                  <a:pt x="2012" y="7667"/>
                  <a:pt x="2063" y="7896"/>
                </a:cubicBezTo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en-US"/>
          </a:p>
        </p:txBody>
      </p:sp>
      <p:sp>
        <p:nvSpPr>
          <p:cNvPr id="7179" name="Cloud"/>
          <p:cNvSpPr>
            <a:spLocks noChangeAspect="1" noEditPoints="1"/>
          </p:cNvSpPr>
          <p:nvPr/>
        </p:nvSpPr>
        <p:spPr>
          <a:xfrm>
            <a:off x="533400" y="5537200"/>
            <a:ext cx="914400" cy="612775"/>
          </a:xfrm>
          <a:custGeom>
            <a:avLst/>
            <a:gdLst/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pathLst>
              <a:path w="21600" h="21600">
                <a:moveTo>
                  <a:pt x="1950" y="7185"/>
                </a:moveTo>
                <a:cubicBezTo>
                  <a:pt x="854" y="7337"/>
                  <a:pt x="-1" y="8603"/>
                  <a:pt x="-1" y="10142"/>
                </a:cubicBezTo>
                <a:cubicBezTo>
                  <a:pt x="-1" y="11236"/>
                  <a:pt x="431" y="12192"/>
                  <a:pt x="1074" y="12708"/>
                </a:cubicBezTo>
                <a:cubicBezTo>
                  <a:pt x="709" y="13237"/>
                  <a:pt x="486" y="13948"/>
                  <a:pt x="486" y="14730"/>
                </a:cubicBezTo>
                <a:cubicBezTo>
                  <a:pt x="486" y="16364"/>
                  <a:pt x="1462" y="17689"/>
                  <a:pt x="2666" y="17689"/>
                </a:cubicBezTo>
                <a:cubicBezTo>
                  <a:pt x="2752" y="17689"/>
                  <a:pt x="2837" y="17682"/>
                  <a:pt x="2921" y="17669"/>
                </a:cubicBezTo>
                <a:cubicBezTo>
                  <a:pt x="3587" y="19254"/>
                  <a:pt x="4837" y="20320"/>
                  <a:pt x="6270" y="20320"/>
                </a:cubicBezTo>
                <a:cubicBezTo>
                  <a:pt x="6998" y="20320"/>
                  <a:pt x="7678" y="20045"/>
                  <a:pt x="8259" y="19567"/>
                </a:cubicBezTo>
                <a:cubicBezTo>
                  <a:pt x="8865" y="20802"/>
                  <a:pt x="9896" y="21614"/>
                  <a:pt x="11066" y="21614"/>
                </a:cubicBezTo>
                <a:cubicBezTo>
                  <a:pt x="12590" y="21614"/>
                  <a:pt x="13878" y="20236"/>
                  <a:pt x="14298" y="18343"/>
                </a:cubicBezTo>
                <a:cubicBezTo>
                  <a:pt x="14741" y="18721"/>
                  <a:pt x="15266" y="18939"/>
                  <a:pt x="15829" y="18939"/>
                </a:cubicBezTo>
                <a:cubicBezTo>
                  <a:pt x="17419" y="18939"/>
                  <a:pt x="18709" y="17195"/>
                  <a:pt x="18722" y="15037"/>
                </a:cubicBezTo>
                <a:cubicBezTo>
                  <a:pt x="20367" y="14720"/>
                  <a:pt x="21630" y="12798"/>
                  <a:pt x="21630" y="10474"/>
                </a:cubicBezTo>
                <a:cubicBezTo>
                  <a:pt x="21630" y="9417"/>
                  <a:pt x="21369" y="8443"/>
                  <a:pt x="20929" y="7666"/>
                </a:cubicBezTo>
                <a:cubicBezTo>
                  <a:pt x="21068" y="7226"/>
                  <a:pt x="21145" y="6741"/>
                  <a:pt x="21145" y="6232"/>
                </a:cubicBezTo>
                <a:cubicBezTo>
                  <a:pt x="21145" y="4555"/>
                  <a:pt x="20312" y="3142"/>
                  <a:pt x="19180" y="2722"/>
                </a:cubicBezTo>
                <a:cubicBezTo>
                  <a:pt x="18976" y="1178"/>
                  <a:pt x="17983" y="8"/>
                  <a:pt x="16789" y="8"/>
                </a:cubicBezTo>
                <a:cubicBezTo>
                  <a:pt x="16046" y="8"/>
                  <a:pt x="15382" y="460"/>
                  <a:pt x="14936" y="1173"/>
                </a:cubicBezTo>
                <a:cubicBezTo>
                  <a:pt x="14537" y="461"/>
                  <a:pt x="13908" y="2"/>
                  <a:pt x="13200" y="2"/>
                </a:cubicBezTo>
                <a:cubicBezTo>
                  <a:pt x="12345" y="2"/>
                  <a:pt x="11604" y="672"/>
                  <a:pt x="11246" y="1647"/>
                </a:cubicBezTo>
                <a:cubicBezTo>
                  <a:pt x="10765" y="1001"/>
                  <a:pt x="10104" y="602"/>
                  <a:pt x="9375" y="602"/>
                </a:cubicBezTo>
                <a:cubicBezTo>
                  <a:pt x="8354" y="602"/>
                  <a:pt x="7468" y="1383"/>
                  <a:pt x="7019" y="2531"/>
                </a:cubicBezTo>
                <a:cubicBezTo>
                  <a:pt x="6519" y="2130"/>
                  <a:pt x="5935" y="1900"/>
                  <a:pt x="5312" y="1900"/>
                </a:cubicBezTo>
                <a:cubicBezTo>
                  <a:pt x="3447" y="1900"/>
                  <a:pt x="1935" y="3957"/>
                  <a:pt x="1935" y="6495"/>
                </a:cubicBezTo>
                <a:cubicBezTo>
                  <a:pt x="1935" y="6706"/>
                  <a:pt x="1945" y="6913"/>
                  <a:pt x="1966" y="7117"/>
                </a:cubicBezTo>
                <a:close/>
              </a:path>
              <a:path w="21600" h="21600" fill="none">
                <a:moveTo>
                  <a:pt x="1080" y="12690"/>
                </a:moveTo>
                <a:cubicBezTo>
                  <a:pt x="1402" y="12949"/>
                  <a:pt x="1778" y="13097"/>
                  <a:pt x="2178" y="13097"/>
                </a:cubicBezTo>
                <a:cubicBezTo>
                  <a:pt x="2235" y="13097"/>
                  <a:pt x="2292" y="13094"/>
                  <a:pt x="2348" y="13088"/>
                </a:cubicBezTo>
              </a:path>
              <a:path w="21600" h="21600" fill="none">
                <a:moveTo>
                  <a:pt x="2910" y="17640"/>
                </a:moveTo>
                <a:cubicBezTo>
                  <a:pt x="3105" y="17609"/>
                  <a:pt x="3290" y="17544"/>
                  <a:pt x="3465" y="17450"/>
                </a:cubicBezTo>
              </a:path>
              <a:path w="21600" h="21600" fill="none">
                <a:moveTo>
                  <a:pt x="7905" y="18675"/>
                </a:moveTo>
                <a:cubicBezTo>
                  <a:pt x="7993" y="18984"/>
                  <a:pt x="8105" y="19275"/>
                  <a:pt x="8238" y="19546"/>
                </a:cubicBezTo>
              </a:path>
              <a:path w="21600" h="21600" fill="none">
                <a:moveTo>
                  <a:pt x="14280" y="18330"/>
                </a:moveTo>
                <a:cubicBezTo>
                  <a:pt x="14349" y="18025"/>
                  <a:pt x="14394" y="17705"/>
                  <a:pt x="14414" y="17375"/>
                </a:cubicBezTo>
              </a:path>
              <a:path w="21600" h="21600" fill="none">
                <a:moveTo>
                  <a:pt x="18690" y="15045"/>
                </a:moveTo>
                <a:cubicBezTo>
                  <a:pt x="18690" y="15034"/>
                  <a:pt x="18690" y="15024"/>
                  <a:pt x="18690" y="15013"/>
                </a:cubicBezTo>
                <a:cubicBezTo>
                  <a:pt x="18690" y="13459"/>
                  <a:pt x="18027" y="12115"/>
                  <a:pt x="17065" y="11476"/>
                </a:cubicBezTo>
              </a:path>
              <a:path w="21600" h="21600" fill="none">
                <a:moveTo>
                  <a:pt x="20175" y="9015"/>
                </a:moveTo>
                <a:cubicBezTo>
                  <a:pt x="20486" y="8654"/>
                  <a:pt x="20736" y="8197"/>
                  <a:pt x="20900" y="7678"/>
                </a:cubicBezTo>
              </a:path>
              <a:path w="21600" h="21600" fill="none">
                <a:moveTo>
                  <a:pt x="19200" y="3345"/>
                </a:moveTo>
                <a:cubicBezTo>
                  <a:pt x="19200" y="3329"/>
                  <a:pt x="19200" y="3313"/>
                  <a:pt x="19200" y="3297"/>
                </a:cubicBezTo>
                <a:cubicBezTo>
                  <a:pt x="19200" y="3097"/>
                  <a:pt x="19187" y="2901"/>
                  <a:pt x="19162" y="2711"/>
                </a:cubicBezTo>
              </a:path>
              <a:path w="21600" h="21600" fill="none">
                <a:moveTo>
                  <a:pt x="14910" y="1170"/>
                </a:moveTo>
                <a:cubicBezTo>
                  <a:pt x="14759" y="1412"/>
                  <a:pt x="14634" y="1683"/>
                  <a:pt x="14539" y="1976"/>
                </a:cubicBezTo>
              </a:path>
              <a:path w="21600" h="21600" fill="none">
                <a:moveTo>
                  <a:pt x="11250" y="1665"/>
                </a:moveTo>
                <a:cubicBezTo>
                  <a:pt x="11169" y="1882"/>
                  <a:pt x="11108" y="2115"/>
                  <a:pt x="11069" y="2360"/>
                </a:cubicBezTo>
              </a:path>
              <a:path w="21600" h="21600" fill="none">
                <a:moveTo>
                  <a:pt x="7650" y="3270"/>
                </a:moveTo>
                <a:cubicBezTo>
                  <a:pt x="7455" y="3011"/>
                  <a:pt x="7237" y="2784"/>
                  <a:pt x="7001" y="2595"/>
                </a:cubicBezTo>
              </a:path>
              <a:path w="21600" h="21600" fill="none">
                <a:moveTo>
                  <a:pt x="1950" y="7185"/>
                </a:moveTo>
                <a:cubicBezTo>
                  <a:pt x="1974" y="7430"/>
                  <a:pt x="2012" y="7667"/>
                  <a:pt x="2063" y="7896"/>
                </a:cubicBezTo>
              </a:path>
            </a:pathLst>
          </a:custGeom>
          <a:solidFill>
            <a:srgbClr val="FF66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en-US"/>
          </a:p>
        </p:txBody>
      </p:sp>
      <p:sp>
        <p:nvSpPr>
          <p:cNvPr id="7180" name="Cloud"/>
          <p:cNvSpPr>
            <a:spLocks noChangeAspect="1" noEditPoints="1"/>
          </p:cNvSpPr>
          <p:nvPr/>
        </p:nvSpPr>
        <p:spPr>
          <a:xfrm>
            <a:off x="533400" y="6219825"/>
            <a:ext cx="838200" cy="561975"/>
          </a:xfrm>
          <a:custGeom>
            <a:avLst/>
            <a:gdLst/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pathLst>
              <a:path w="21600" h="21600">
                <a:moveTo>
                  <a:pt x="1950" y="7185"/>
                </a:moveTo>
                <a:cubicBezTo>
                  <a:pt x="854" y="7337"/>
                  <a:pt x="-1" y="8603"/>
                  <a:pt x="-1" y="10142"/>
                </a:cubicBezTo>
                <a:cubicBezTo>
                  <a:pt x="-1" y="11236"/>
                  <a:pt x="431" y="12192"/>
                  <a:pt x="1074" y="12708"/>
                </a:cubicBezTo>
                <a:cubicBezTo>
                  <a:pt x="709" y="13237"/>
                  <a:pt x="486" y="13948"/>
                  <a:pt x="486" y="14730"/>
                </a:cubicBezTo>
                <a:cubicBezTo>
                  <a:pt x="486" y="16364"/>
                  <a:pt x="1462" y="17689"/>
                  <a:pt x="2666" y="17689"/>
                </a:cubicBezTo>
                <a:cubicBezTo>
                  <a:pt x="2752" y="17689"/>
                  <a:pt x="2837" y="17682"/>
                  <a:pt x="2921" y="17669"/>
                </a:cubicBezTo>
                <a:cubicBezTo>
                  <a:pt x="3587" y="19254"/>
                  <a:pt x="4837" y="20320"/>
                  <a:pt x="6270" y="20320"/>
                </a:cubicBezTo>
                <a:cubicBezTo>
                  <a:pt x="6998" y="20320"/>
                  <a:pt x="7678" y="20045"/>
                  <a:pt x="8259" y="19567"/>
                </a:cubicBezTo>
                <a:cubicBezTo>
                  <a:pt x="8865" y="20802"/>
                  <a:pt x="9896" y="21614"/>
                  <a:pt x="11066" y="21614"/>
                </a:cubicBezTo>
                <a:cubicBezTo>
                  <a:pt x="12590" y="21614"/>
                  <a:pt x="13878" y="20236"/>
                  <a:pt x="14298" y="18343"/>
                </a:cubicBezTo>
                <a:cubicBezTo>
                  <a:pt x="14741" y="18721"/>
                  <a:pt x="15266" y="18939"/>
                  <a:pt x="15829" y="18939"/>
                </a:cubicBezTo>
                <a:cubicBezTo>
                  <a:pt x="17419" y="18939"/>
                  <a:pt x="18709" y="17195"/>
                  <a:pt x="18722" y="15037"/>
                </a:cubicBezTo>
                <a:cubicBezTo>
                  <a:pt x="20367" y="14720"/>
                  <a:pt x="21630" y="12798"/>
                  <a:pt x="21630" y="10474"/>
                </a:cubicBezTo>
                <a:cubicBezTo>
                  <a:pt x="21630" y="9417"/>
                  <a:pt x="21369" y="8443"/>
                  <a:pt x="20929" y="7666"/>
                </a:cubicBezTo>
                <a:cubicBezTo>
                  <a:pt x="21068" y="7226"/>
                  <a:pt x="21145" y="6741"/>
                  <a:pt x="21145" y="6232"/>
                </a:cubicBezTo>
                <a:cubicBezTo>
                  <a:pt x="21145" y="4555"/>
                  <a:pt x="20312" y="3142"/>
                  <a:pt x="19180" y="2722"/>
                </a:cubicBezTo>
                <a:cubicBezTo>
                  <a:pt x="18976" y="1178"/>
                  <a:pt x="17983" y="8"/>
                  <a:pt x="16789" y="8"/>
                </a:cubicBezTo>
                <a:cubicBezTo>
                  <a:pt x="16046" y="8"/>
                  <a:pt x="15382" y="460"/>
                  <a:pt x="14936" y="1173"/>
                </a:cubicBezTo>
                <a:cubicBezTo>
                  <a:pt x="14537" y="461"/>
                  <a:pt x="13908" y="2"/>
                  <a:pt x="13200" y="2"/>
                </a:cubicBezTo>
                <a:cubicBezTo>
                  <a:pt x="12345" y="2"/>
                  <a:pt x="11604" y="672"/>
                  <a:pt x="11246" y="1647"/>
                </a:cubicBezTo>
                <a:cubicBezTo>
                  <a:pt x="10765" y="1001"/>
                  <a:pt x="10104" y="602"/>
                  <a:pt x="9375" y="602"/>
                </a:cubicBezTo>
                <a:cubicBezTo>
                  <a:pt x="8354" y="602"/>
                  <a:pt x="7468" y="1383"/>
                  <a:pt x="7019" y="2531"/>
                </a:cubicBezTo>
                <a:cubicBezTo>
                  <a:pt x="6519" y="2130"/>
                  <a:pt x="5935" y="1900"/>
                  <a:pt x="5312" y="1900"/>
                </a:cubicBezTo>
                <a:cubicBezTo>
                  <a:pt x="3447" y="1900"/>
                  <a:pt x="1935" y="3957"/>
                  <a:pt x="1935" y="6495"/>
                </a:cubicBezTo>
                <a:cubicBezTo>
                  <a:pt x="1935" y="6706"/>
                  <a:pt x="1945" y="6913"/>
                  <a:pt x="1966" y="7117"/>
                </a:cubicBezTo>
                <a:close/>
              </a:path>
              <a:path w="21600" h="21600" fill="none">
                <a:moveTo>
                  <a:pt x="1080" y="12690"/>
                </a:moveTo>
                <a:cubicBezTo>
                  <a:pt x="1402" y="12949"/>
                  <a:pt x="1778" y="13097"/>
                  <a:pt x="2178" y="13097"/>
                </a:cubicBezTo>
                <a:cubicBezTo>
                  <a:pt x="2235" y="13097"/>
                  <a:pt x="2292" y="13094"/>
                  <a:pt x="2348" y="13088"/>
                </a:cubicBezTo>
              </a:path>
              <a:path w="21600" h="21600" fill="none">
                <a:moveTo>
                  <a:pt x="2910" y="17640"/>
                </a:moveTo>
                <a:cubicBezTo>
                  <a:pt x="3105" y="17609"/>
                  <a:pt x="3290" y="17544"/>
                  <a:pt x="3465" y="17450"/>
                </a:cubicBezTo>
              </a:path>
              <a:path w="21600" h="21600" fill="none">
                <a:moveTo>
                  <a:pt x="7905" y="18675"/>
                </a:moveTo>
                <a:cubicBezTo>
                  <a:pt x="7993" y="18984"/>
                  <a:pt x="8105" y="19275"/>
                  <a:pt x="8238" y="19546"/>
                </a:cubicBezTo>
              </a:path>
              <a:path w="21600" h="21600" fill="none">
                <a:moveTo>
                  <a:pt x="14280" y="18330"/>
                </a:moveTo>
                <a:cubicBezTo>
                  <a:pt x="14349" y="18025"/>
                  <a:pt x="14394" y="17705"/>
                  <a:pt x="14414" y="17375"/>
                </a:cubicBezTo>
              </a:path>
              <a:path w="21600" h="21600" fill="none">
                <a:moveTo>
                  <a:pt x="18690" y="15045"/>
                </a:moveTo>
                <a:cubicBezTo>
                  <a:pt x="18690" y="15034"/>
                  <a:pt x="18690" y="15024"/>
                  <a:pt x="18690" y="15013"/>
                </a:cubicBezTo>
                <a:cubicBezTo>
                  <a:pt x="18690" y="13459"/>
                  <a:pt x="18027" y="12115"/>
                  <a:pt x="17065" y="11476"/>
                </a:cubicBezTo>
              </a:path>
              <a:path w="21600" h="21600" fill="none">
                <a:moveTo>
                  <a:pt x="20175" y="9015"/>
                </a:moveTo>
                <a:cubicBezTo>
                  <a:pt x="20486" y="8654"/>
                  <a:pt x="20736" y="8197"/>
                  <a:pt x="20900" y="7678"/>
                </a:cubicBezTo>
              </a:path>
              <a:path w="21600" h="21600" fill="none">
                <a:moveTo>
                  <a:pt x="19200" y="3345"/>
                </a:moveTo>
                <a:cubicBezTo>
                  <a:pt x="19200" y="3329"/>
                  <a:pt x="19200" y="3313"/>
                  <a:pt x="19200" y="3297"/>
                </a:cubicBezTo>
                <a:cubicBezTo>
                  <a:pt x="19200" y="3097"/>
                  <a:pt x="19187" y="2901"/>
                  <a:pt x="19162" y="2711"/>
                </a:cubicBezTo>
              </a:path>
              <a:path w="21600" h="21600" fill="none">
                <a:moveTo>
                  <a:pt x="14910" y="1170"/>
                </a:moveTo>
                <a:cubicBezTo>
                  <a:pt x="14759" y="1412"/>
                  <a:pt x="14634" y="1683"/>
                  <a:pt x="14539" y="1976"/>
                </a:cubicBezTo>
              </a:path>
              <a:path w="21600" h="21600" fill="none">
                <a:moveTo>
                  <a:pt x="11250" y="1665"/>
                </a:moveTo>
                <a:cubicBezTo>
                  <a:pt x="11169" y="1882"/>
                  <a:pt x="11108" y="2115"/>
                  <a:pt x="11069" y="2360"/>
                </a:cubicBezTo>
              </a:path>
              <a:path w="21600" h="21600" fill="none">
                <a:moveTo>
                  <a:pt x="7650" y="3270"/>
                </a:moveTo>
                <a:cubicBezTo>
                  <a:pt x="7455" y="3011"/>
                  <a:pt x="7237" y="2784"/>
                  <a:pt x="7001" y="2595"/>
                </a:cubicBezTo>
              </a:path>
              <a:path w="21600" h="21600" fill="none">
                <a:moveTo>
                  <a:pt x="1950" y="7185"/>
                </a:moveTo>
                <a:cubicBezTo>
                  <a:pt x="1974" y="7430"/>
                  <a:pt x="2012" y="7667"/>
                  <a:pt x="2063" y="7896"/>
                </a:cubicBezTo>
              </a:path>
            </a:pathLst>
          </a:cu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en-US"/>
          </a:p>
        </p:txBody>
      </p:sp>
      <p:sp>
        <p:nvSpPr>
          <p:cNvPr id="7181" name="Rectangles 7180"/>
          <p:cNvSpPr/>
          <p:nvPr/>
        </p:nvSpPr>
        <p:spPr>
          <a:xfrm>
            <a:off x="685800" y="55626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a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7182" name="Rectangles 7181"/>
          <p:cNvSpPr/>
          <p:nvPr/>
        </p:nvSpPr>
        <p:spPr>
          <a:xfrm>
            <a:off x="762000" y="4038600"/>
            <a:ext cx="4572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b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7183" name="Rectangles 7182"/>
          <p:cNvSpPr/>
          <p:nvPr/>
        </p:nvSpPr>
        <p:spPr>
          <a:xfrm>
            <a:off x="685800" y="6248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c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7184" name="Rectangles 7183"/>
          <p:cNvSpPr/>
          <p:nvPr/>
        </p:nvSpPr>
        <p:spPr>
          <a:xfrm>
            <a:off x="762000" y="4800600"/>
            <a:ext cx="419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d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7185" name="Rectangles 7184"/>
          <p:cNvSpPr/>
          <p:nvPr/>
        </p:nvSpPr>
        <p:spPr>
          <a:xfrm>
            <a:off x="228600" y="76200"/>
            <a:ext cx="8458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zh-CN" sz="4800" b="1">
                <a:solidFill>
                  <a:srgbClr val="D60093"/>
                </a:solidFill>
                <a:latin typeface="Arial" panose="020B0604020202020204" pitchFamily="34" charset="0"/>
              </a:rPr>
              <a:t>Matching Game</a:t>
            </a:r>
            <a:endParaRPr lang="en-US" altLang="zh-CN" sz="4800" b="1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37905" name="Picture 7187" descr="2007040123273357820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048000"/>
            <a:ext cx="10668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83055" y="1155700"/>
            <a:ext cx="408686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LISTEN/ page 80</a:t>
            </a:r>
            <a:endParaRPr lang="en-US"/>
          </a:p>
        </p:txBody>
      </p:sp>
      <p:pic>
        <p:nvPicPr>
          <p:cNvPr id="3" name="09. Track 9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8" name="Rectangles 5121">
            <a:hlinkClick r:id="rId2" action="ppaction://hlinksldjump"/>
          </p:cNvPr>
          <p:cNvSpPr/>
          <p:nvPr/>
        </p:nvSpPr>
        <p:spPr>
          <a:xfrm>
            <a:off x="1676400" y="0"/>
            <a:ext cx="5562600" cy="1447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 Listen and read: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990099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123" name="Text Box 5122"/>
          <p:cNvSpPr txBox="1"/>
          <p:nvPr/>
        </p:nvSpPr>
        <p:spPr>
          <a:xfrm>
            <a:off x="304800" y="1752600"/>
            <a:ext cx="8839200" cy="25638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600" b="1">
                <a:latin typeface=".VnTime" panose="020B7200000000000000" pitchFamily="34" charset="0"/>
              </a:rPr>
              <a:t>1- What happened at </a:t>
            </a:r>
            <a:r>
              <a:rPr lang="en-US" altLang="zh-CN" sz="3600" b="1" dirty="0" err="1">
                <a:latin typeface=".VnTime" panose="020B7200000000000000" pitchFamily="34" charset="0"/>
              </a:rPr>
              <a:t>Quang</a:t>
            </a:r>
            <a:r>
              <a:rPr lang="en-US" altLang="zh-CN" sz="3600" b="1">
                <a:latin typeface=".VnTime" panose="020B7200000000000000" pitchFamily="34" charset="0"/>
              </a:rPr>
              <a:t> </a:t>
            </a:r>
            <a:r>
              <a:rPr lang="en-US" altLang="zh-CN" sz="3600" b="1" dirty="0" err="1">
                <a:latin typeface=".VnTime" panose="020B7200000000000000" pitchFamily="34" charset="0"/>
              </a:rPr>
              <a:t>Trung</a:t>
            </a:r>
            <a:r>
              <a:rPr lang="en-US" altLang="zh-CN" sz="3600" b="1">
                <a:latin typeface=".VnTime" panose="020B7200000000000000" pitchFamily="34" charset="0"/>
              </a:rPr>
              <a:t> school?</a:t>
            </a:r>
            <a:endParaRPr lang="en-US" altLang="zh-CN" sz="3600" b="1">
              <a:latin typeface=".VnTime" panose="020B7200000000000000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600" b="1">
                <a:solidFill>
                  <a:srgbClr val="0000CC"/>
                </a:solidFill>
                <a:latin typeface=".VnTime" panose="020B7200000000000000" pitchFamily="34" charset="0"/>
              </a:rPr>
              <a:t>    A girl student fell off her bike and hit her head on the road.</a:t>
            </a:r>
            <a:endParaRPr lang="en-US" altLang="zh-CN" sz="36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5125" name="Text Box 5124"/>
          <p:cNvSpPr txBox="1"/>
          <p:nvPr/>
        </p:nvSpPr>
        <p:spPr>
          <a:xfrm>
            <a:off x="0" y="4343400"/>
            <a:ext cx="89916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.VnTime" panose="020B7200000000000000" pitchFamily="34" charset="0"/>
              </a:rPr>
              <a:t>2- What did the nurse talk with </a:t>
            </a:r>
            <a:r>
              <a:rPr lang="en-US" altLang="zh-CN" sz="3600" b="1" dirty="0" err="1">
                <a:latin typeface=".VnTime" panose="020B7200000000000000" pitchFamily="34" charset="0"/>
              </a:rPr>
              <a:t>Lan</a:t>
            </a:r>
            <a:r>
              <a:rPr lang="en-US" altLang="zh-CN" sz="3600" b="1">
                <a:latin typeface=".VnTime" panose="020B7200000000000000" pitchFamily="34" charset="0"/>
              </a:rPr>
              <a:t> in the conversation?</a:t>
            </a:r>
            <a:endParaRPr lang="en-US" altLang="zh-CN" sz="3600" b="1">
              <a:latin typeface=".VnTime" panose="020B7200000000000000" pitchFamily="34" charset="0"/>
            </a:endParaRPr>
          </a:p>
        </p:txBody>
      </p:sp>
      <p:sp>
        <p:nvSpPr>
          <p:cNvPr id="5126" name="Text Box 5125"/>
          <p:cNvSpPr txBox="1"/>
          <p:nvPr/>
        </p:nvSpPr>
        <p:spPr>
          <a:xfrm>
            <a:off x="762000" y="5638800"/>
            <a:ext cx="83820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She gave </a:t>
            </a:r>
            <a:r>
              <a:rPr lang="en-US" altLang="zh-CN" sz="34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Lan</a:t>
            </a: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 first-aid instructions.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4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charRg st="4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4" name="Text Box 6151"/>
          <p:cNvSpPr txBox="1"/>
          <p:nvPr/>
        </p:nvSpPr>
        <p:spPr>
          <a:xfrm>
            <a:off x="-635" y="0"/>
            <a:ext cx="14268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 u="sng">
                <a:latin typeface=".VnTime" panose="020B7200000000000000" pitchFamily="34" charset="0"/>
              </a:rPr>
              <a:t>New words:</a:t>
            </a:r>
            <a:endParaRPr lang="en-US" altLang="zh-CN" sz="3600" b="1" u="sng">
              <a:latin typeface=".VnTime" panose="020B7200000000000000" pitchFamily="34" charset="0"/>
            </a:endParaRPr>
          </a:p>
        </p:txBody>
      </p:sp>
      <p:sp>
        <p:nvSpPr>
          <p:cNvPr id="6147" name="Text Box 6146"/>
          <p:cNvSpPr txBox="1"/>
          <p:nvPr/>
        </p:nvSpPr>
        <p:spPr>
          <a:xfrm>
            <a:off x="1306195" y="0"/>
            <a:ext cx="7900035" cy="6983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3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emergency (n):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trạng khẩn cấp   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ambulance (n) : xe cứu thương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  <a:buChar char="-"/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wound (v) = injure: làm bị thương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  <a:buChar char="-"/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(n) = injury: chỗ bị thương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uncon</a:t>
            </a:r>
            <a:r>
              <a:rPr lang="en-US" altLang="zh-CN" sz="32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ious (adj.): bất tỉnh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conscious (adj.) : tỉnh táo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bleed (v): chảy máu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bleeding (n): sự chảy máu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  <a:buChar char="-"/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fall off (v): té xuống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  <a:buChar char="-"/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</a:t>
            </a:r>
            <a:r>
              <a:rPr lang="en-US" altLang="zh-CN" sz="320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s.o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awake (exp.): giữ ai đó tỉnh táo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  <a:buChar char="-"/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handkerchief (n): khăn tay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6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charRg st="16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35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charRg st="35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5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charRg st="52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64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charRg st="64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8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charRg st="85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0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charRg st="105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2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charRg st="120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39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charRg st="139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56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charRg st="156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7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charRg st="179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s 17409"/>
          <p:cNvSpPr/>
          <p:nvPr/>
        </p:nvSpPr>
        <p:spPr>
          <a:xfrm>
            <a:off x="2905125" y="152400"/>
            <a:ext cx="3876675" cy="8096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en-US" sz="40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Remember</a:t>
            </a:r>
            <a:endParaRPr lang="en-US" sz="40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7411" name="Text Box 17410"/>
          <p:cNvSpPr txBox="1"/>
          <p:nvPr/>
        </p:nvSpPr>
        <p:spPr>
          <a:xfrm>
            <a:off x="762000" y="1295400"/>
            <a:ext cx="7467600" cy="771525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The Future Simple tense:</a:t>
            </a:r>
            <a:endParaRPr kumimoji="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7415" name="Text Box 17414"/>
          <p:cNvSpPr txBox="1"/>
          <p:nvPr/>
        </p:nvSpPr>
        <p:spPr>
          <a:xfrm>
            <a:off x="2209800" y="5597525"/>
            <a:ext cx="5181600" cy="650875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>
                <a:latin typeface=".VnTime" panose="020B7200000000000000" pitchFamily="34" charset="0"/>
              </a:rPr>
              <a:t>(?)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 Will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+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S +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 V_ </a:t>
            </a:r>
            <a:r>
              <a:rPr lang="en-US" altLang="zh-CN" sz="3600" err="1">
                <a:solidFill>
                  <a:srgbClr val="CC0000"/>
                </a:solidFill>
                <a:latin typeface=".VnTime" panose="020B7200000000000000" pitchFamily="34" charset="0"/>
              </a:rPr>
              <a:t>inf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..?</a:t>
            </a:r>
            <a:endParaRPr lang="en-US" altLang="zh-CN" sz="36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7416" name="Text Box 17415"/>
          <p:cNvSpPr txBox="1"/>
          <p:nvPr/>
        </p:nvSpPr>
        <p:spPr>
          <a:xfrm>
            <a:off x="2209800" y="3540125"/>
            <a:ext cx="4724400" cy="650875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>
                <a:latin typeface=".VnTime" panose="020B7200000000000000" pitchFamily="34" charset="0"/>
              </a:rPr>
              <a:t>(+)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S + </a:t>
            </a:r>
            <a:r>
              <a:rPr lang="en-US" altLang="zh-CN" sz="3600">
                <a:solidFill>
                  <a:srgbClr val="FF0000"/>
                </a:solidFill>
                <a:latin typeface=".VnTime" panose="020B7200000000000000" pitchFamily="34" charset="0"/>
              </a:rPr>
              <a:t>will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+  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V_ </a:t>
            </a:r>
            <a:r>
              <a:rPr lang="en-US" altLang="zh-CN" sz="3600" err="1">
                <a:solidFill>
                  <a:srgbClr val="CC0000"/>
                </a:solidFill>
                <a:latin typeface=".VnTime" panose="020B7200000000000000" pitchFamily="34" charset="0"/>
              </a:rPr>
              <a:t>inf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…</a:t>
            </a:r>
            <a:endParaRPr lang="en-US" altLang="zh-CN" sz="2400" b="1">
              <a:latin typeface=".VnTime" panose="020B7200000000000000" pitchFamily="34" charset="0"/>
            </a:endParaRPr>
          </a:p>
        </p:txBody>
      </p:sp>
      <p:sp>
        <p:nvSpPr>
          <p:cNvPr id="17417" name="Text Box 17416"/>
          <p:cNvSpPr txBox="1"/>
          <p:nvPr/>
        </p:nvSpPr>
        <p:spPr>
          <a:xfrm>
            <a:off x="2209800" y="4606925"/>
            <a:ext cx="5943600" cy="650875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>
                <a:latin typeface=".VnTime" panose="020B7200000000000000" pitchFamily="34" charset="0"/>
              </a:rPr>
              <a:t>(-)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S +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 will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+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 not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+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V_ </a:t>
            </a:r>
            <a:r>
              <a:rPr lang="en-US" altLang="zh-CN" sz="3600" err="1">
                <a:solidFill>
                  <a:srgbClr val="CC0000"/>
                </a:solidFill>
                <a:latin typeface=".VnTime" panose="020B7200000000000000" pitchFamily="34" charset="0"/>
              </a:rPr>
              <a:t>inf</a:t>
            </a:r>
            <a:r>
              <a:rPr lang="en-US" altLang="zh-CN" sz="360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3600">
                <a:solidFill>
                  <a:srgbClr val="0000FF"/>
                </a:solidFill>
                <a:latin typeface=".VnTime" panose="020B7200000000000000" pitchFamily="34" charset="0"/>
              </a:rPr>
              <a:t>...</a:t>
            </a:r>
            <a:endParaRPr lang="en-US" altLang="zh-CN" sz="36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7418" name="Text Box 17417"/>
          <p:cNvSpPr txBox="1"/>
          <p:nvPr/>
        </p:nvSpPr>
        <p:spPr>
          <a:xfrm>
            <a:off x="0" y="213360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The ambulance will be there in about 10 minutes.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7419" name="Straight Connector 17418"/>
          <p:cNvSpPr/>
          <p:nvPr/>
        </p:nvSpPr>
        <p:spPr>
          <a:xfrm>
            <a:off x="3810000" y="2743200"/>
            <a:ext cx="1295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5" grpId="0" animBg="1"/>
      <p:bldP spid="17416" grpId="0" animBg="1"/>
      <p:bldP spid="17417" grpId="0" animBg="1"/>
      <p:bldP spid="1741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35685" y="1675130"/>
            <a:ext cx="7118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</a:rPr>
              <a:t>ANSWER THE QUESTIONS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6" name="Action Button: Back or Previous 70657">
            <a:hlinkClick r:id=""/>
          </p:cNvPr>
          <p:cNvSpPr/>
          <p:nvPr/>
        </p:nvSpPr>
        <p:spPr>
          <a:xfrm>
            <a:off x="8001000" y="6248400"/>
            <a:ext cx="914400" cy="457200"/>
          </a:xfrm>
          <a:prstGeom prst="actionButtonBackPrevious">
            <a:avLst/>
          </a:prstGeom>
          <a:solidFill>
            <a:srgbClr val="FFCCCC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>
              <a:latin typeface=".VnTime" panose="020B7200000000000000" pitchFamily="34" charset="0"/>
            </a:endParaRPr>
          </a:p>
        </p:txBody>
      </p:sp>
      <p:sp>
        <p:nvSpPr>
          <p:cNvPr id="70659" name="Rectangles 70658"/>
          <p:cNvSpPr/>
          <p:nvPr/>
        </p:nvSpPr>
        <p:spPr>
          <a:xfrm>
            <a:off x="1807845" y="1524000"/>
            <a:ext cx="54311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1" i="0" u="none" strike="noStrike" kern="1200" cap="none" spc="0" normalizeH="0" baseline="0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Who are talking in the</a:t>
            </a:r>
            <a:endParaRPr kumimoji="0" sz="4400" b="1" i="0" u="none" strike="noStrike" kern="1200" cap="none" spc="0" normalizeH="0" baseline="0" noProof="1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1" i="0" u="none" strike="noStrike" kern="1200" cap="none" spc="0" normalizeH="0" baseline="0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conversation?</a:t>
            </a:r>
            <a:endParaRPr kumimoji="0" sz="4400" b="1" i="0" u="none" strike="noStrike" kern="1200" cap="none" spc="0" normalizeH="0" baseline="0" noProof="1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6" name="Action Button: Back or Previous 70657">
            <a:hlinkClick r:id="rId2" action="ppaction://hlinksldjump"/>
          </p:cNvPr>
          <p:cNvSpPr/>
          <p:nvPr/>
        </p:nvSpPr>
        <p:spPr>
          <a:xfrm>
            <a:off x="8001000" y="6248400"/>
            <a:ext cx="914400" cy="457200"/>
          </a:xfrm>
          <a:prstGeom prst="actionButtonBackPrevious">
            <a:avLst/>
          </a:prstGeom>
          <a:solidFill>
            <a:srgbClr val="FFCCCC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>
              <a:latin typeface=".VnTime" panose="020B7200000000000000" pitchFamily="34" charset="0"/>
            </a:endParaRPr>
          </a:p>
        </p:txBody>
      </p:sp>
      <p:sp>
        <p:nvSpPr>
          <p:cNvPr id="70659" name="Rectangles 70658"/>
          <p:cNvSpPr/>
          <p:nvPr/>
        </p:nvSpPr>
        <p:spPr>
          <a:xfrm>
            <a:off x="1807845" y="1524000"/>
            <a:ext cx="54311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1" i="0" u="none" strike="noStrike" kern="1200" cap="none" spc="0" normalizeH="0" baseline="0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Who are talking in the</a:t>
            </a:r>
            <a:endParaRPr kumimoji="0" sz="4400" b="1" i="0" u="none" strike="noStrike" kern="1200" cap="none" spc="0" normalizeH="0" baseline="0" noProof="1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1" i="0" u="none" strike="noStrike" kern="1200" cap="none" spc="0" normalizeH="0" baseline="0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conversation?</a:t>
            </a:r>
            <a:endParaRPr kumimoji="0" sz="4400" b="1" i="0" u="none" strike="noStrike" kern="1200" cap="none" spc="0" normalizeH="0" baseline="0" noProof="1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0" name="Rectangles 70659"/>
          <p:cNvSpPr/>
          <p:nvPr/>
        </p:nvSpPr>
        <p:spPr>
          <a:xfrm>
            <a:off x="387350" y="3582670"/>
            <a:ext cx="75641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1" i="0" u="none" strike="noStrike" kern="1200" cap="none" spc="0" normalizeH="0" baseline="0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sz="4400" b="1" i="0" u="none" strike="noStrike" kern="1200" cap="none" spc="0" normalizeH="0" baseline="0" noProof="1" err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Lan</a:t>
            </a:r>
            <a:r>
              <a:rPr kumimoji="0" sz="4400" b="1" i="0" u="none" strike="noStrike" kern="1200" cap="none" spc="0" normalizeH="0" baseline="0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and a nurse are talking on the phone.</a:t>
            </a:r>
            <a:endParaRPr kumimoji="0" sz="4400" b="1" i="0" u="none" strike="noStrike" kern="1200" cap="none" spc="0" normalizeH="0" baseline="0" noProof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06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Footer Placeholder 1"/>
          <p:cNvSpPr/>
          <p:nvPr>
            <p:ph type="ftr" sz="quarter" idx="11"/>
          </p:nvPr>
        </p:nvSpPr>
        <p:spPr>
          <a:xfrm>
            <a:off x="298450" y="4724400"/>
            <a:ext cx="7678420" cy="476250"/>
          </a:xfrm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r>
              <a:rPr lang="en-US" altLang="zh-CN" sz="3600" dirty="0">
                <a:latin typeface="Arial" panose="020B0604020202020204" pitchFamily="34" charset="0"/>
              </a:rPr>
              <a:t>first-aid (n): sự sơ cứu</a:t>
            </a:r>
            <a:endParaRPr lang="en-US" altLang="zh-CN" sz="3600" dirty="0">
              <a:latin typeface="Arial" panose="020B0604020202020204" pitchFamily="34" charset="0"/>
            </a:endParaRPr>
          </a:p>
          <a:p>
            <a:pPr lvl="0" algn="ctr">
              <a:buSzTx/>
            </a:pPr>
            <a:r>
              <a:rPr lang="en-US" altLang="zh-CN" sz="3600" dirty="0">
                <a:latin typeface="Arial" panose="020B0604020202020204" pitchFamily="34" charset="0"/>
              </a:rPr>
              <a:t>A first-aid course: khoá học sơ cứu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pic>
        <p:nvPicPr>
          <p:cNvPr id="34819" name="Picture 3078" descr="Picture1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8839200" cy="4297680"/>
          </a:xfrm>
          <a:prstGeom prst="rect">
            <a:avLst/>
          </a:prstGeom>
          <a:noFill/>
          <a:ln w="9525" cap="flat" cmpd="sng">
            <a:solidFill>
              <a:srgbClr val="99FF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0" name="Action Button: Back or Previous 71681">
            <a:hlinkClick r:id="rId2" action="ppaction://hlinksldjump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  <a:solidFill>
            <a:srgbClr val="FFBDEB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>
              <a:latin typeface=".VnTime" panose="020B7200000000000000" pitchFamily="34" charset="0"/>
            </a:endParaRPr>
          </a:p>
        </p:txBody>
      </p:sp>
      <p:sp>
        <p:nvSpPr>
          <p:cNvPr id="48131" name="Rectangles 71682"/>
          <p:cNvSpPr/>
          <p:nvPr/>
        </p:nvSpPr>
        <p:spPr>
          <a:xfrm>
            <a:off x="1371600" y="1371600"/>
            <a:ext cx="6781800" cy="1431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What’s the name of the hospital?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s 71683"/>
          <p:cNvSpPr/>
          <p:nvPr/>
        </p:nvSpPr>
        <p:spPr>
          <a:xfrm>
            <a:off x="762000" y="3276600"/>
            <a:ext cx="73152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800" b="1" i="0" u="none" strike="noStrike" kern="1200" cap="none" spc="0" normalizeH="0" baseline="0" noProof="1">
                <a:solidFill>
                  <a:srgbClr val="D6009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sz="4800" b="1" i="0" u="none" strike="noStrike" kern="1200" cap="none" spc="0" normalizeH="0" baseline="0" noProof="1">
                <a:solidFill>
                  <a:srgbClr val="D6009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It is Bach Mai hospital.</a:t>
            </a:r>
            <a:endParaRPr kumimoji="0" sz="4800" b="1" i="0" u="none" strike="noStrike" kern="1200" cap="none" spc="0" normalizeH="0" baseline="0" noProof="1">
              <a:solidFill>
                <a:srgbClr val="D60093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0178" name="Action Button: Back or Previous 73729">
            <a:hlinkClick r:id="rId2" action="ppaction://hlinksldjump"/>
          </p:cNvPr>
          <p:cNvSpPr/>
          <p:nvPr/>
        </p:nvSpPr>
        <p:spPr>
          <a:xfrm>
            <a:off x="8458200" y="6248400"/>
            <a:ext cx="685800" cy="609600"/>
          </a:xfrm>
          <a:prstGeom prst="actionButtonBackPrevious">
            <a:avLst/>
          </a:prstGeom>
          <a:solidFill>
            <a:srgbClr val="3366FF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>
              <a:latin typeface=".VnTime" panose="020B7200000000000000" pitchFamily="34" charset="0"/>
            </a:endParaRPr>
          </a:p>
        </p:txBody>
      </p:sp>
      <p:sp>
        <p:nvSpPr>
          <p:cNvPr id="73731" name="Rectangles 73730"/>
          <p:cNvSpPr/>
          <p:nvPr/>
        </p:nvSpPr>
        <p:spPr>
          <a:xfrm>
            <a:off x="838200" y="1692275"/>
            <a:ext cx="79248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1" i="0" u="none" strike="noStrike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What happened with the girl? </a:t>
            </a:r>
            <a:endParaRPr kumimoji="0" sz="4400" b="1" i="0" u="none" strike="noStrike" kern="1200" cap="none" spc="0" normalizeH="0" baseline="0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2" name="Rectangles 73731"/>
          <p:cNvSpPr/>
          <p:nvPr/>
        </p:nvSpPr>
        <p:spPr>
          <a:xfrm>
            <a:off x="1371600" y="3048000"/>
            <a:ext cx="73152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S</a:t>
            </a:r>
            <a:r>
              <a:rPr kumimoji="0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he fell off her bike and hit her head on the road.</a:t>
            </a:r>
            <a:endParaRPr kumimoji="0" sz="4400" b="1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02" name="Action Button: Back or Previous 74753">
            <a:hlinkClick r:id="rId2" action="ppaction://hlinksldjump"/>
          </p:cNvPr>
          <p:cNvSpPr/>
          <p:nvPr/>
        </p:nvSpPr>
        <p:spPr>
          <a:xfrm>
            <a:off x="8534400" y="6324600"/>
            <a:ext cx="609600" cy="533400"/>
          </a:xfrm>
          <a:prstGeom prst="actionButtonBackPrevious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>
              <a:latin typeface=".VnTime" panose="020B7200000000000000" pitchFamily="34" charset="0"/>
            </a:endParaRPr>
          </a:p>
        </p:txBody>
      </p:sp>
      <p:sp>
        <p:nvSpPr>
          <p:cNvPr id="74755" name="Text Box 74754"/>
          <p:cNvSpPr txBox="1"/>
          <p:nvPr/>
        </p:nvSpPr>
        <p:spPr>
          <a:xfrm>
            <a:off x="1101725" y="1752600"/>
            <a:ext cx="712787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0" b="1" kern="1200" cap="none" spc="0" normalizeH="0" baseline="0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What did the nurse ask </a:t>
            </a:r>
            <a:r>
              <a:rPr kumimoji="0" b="1" kern="1200" cap="none" spc="0" normalizeH="0" baseline="0" noProof="1" dirty="0" err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Lan</a:t>
            </a:r>
            <a:r>
              <a:rPr kumimoji="0" b="1" kern="1200" cap="none" spc="0" normalizeH="0" baseline="0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 to do?</a:t>
            </a:r>
            <a:endParaRPr kumimoji="0" b="1" kern="1200" cap="none" spc="0" normalizeH="0" baseline="0" noProof="1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4756" name="Text Box 74755"/>
          <p:cNvSpPr txBox="1"/>
          <p:nvPr/>
        </p:nvSpPr>
        <p:spPr>
          <a:xfrm>
            <a:off x="1195070" y="3276600"/>
            <a:ext cx="711073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0" b="1" kern="1200" cap="none" spc="0" normalizeH="0" baseline="0" noProof="1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b="1" kern="1200" cap="none" spc="0" normalizeH="0" baseline="0" noProof="1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She asked </a:t>
            </a:r>
            <a:r>
              <a:rPr kumimoji="0" b="1" kern="1200" cap="none" spc="0" normalizeH="0" baseline="0" noProof="1" dirty="0" err="1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Lan</a:t>
            </a:r>
            <a:r>
              <a:rPr kumimoji="0" b="1" kern="1200" cap="none" spc="0" normalizeH="0" baseline="0" noProof="1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 to try to stop the bleeding and keep the student awake.</a:t>
            </a:r>
            <a:endParaRPr kumimoji="0" b="1" kern="1200" cap="none" spc="0" normalizeH="0" baseline="0" noProof="1">
              <a:solidFill>
                <a:srgbClr val="990099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0" name="Text Box 13314"/>
          <p:cNvSpPr txBox="1"/>
          <p:nvPr/>
        </p:nvSpPr>
        <p:spPr>
          <a:xfrm>
            <a:off x="457200" y="1295400"/>
            <a:ext cx="8229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zh-CN" sz="3600">
              <a:latin typeface=".VnTime" panose="020B7200000000000000" pitchFamily="34" charset="0"/>
            </a:endParaRPr>
          </a:p>
        </p:txBody>
      </p:sp>
      <p:sp>
        <p:nvSpPr>
          <p:cNvPr id="13316" name="Text Box 13315"/>
          <p:cNvSpPr txBox="1"/>
          <p:nvPr/>
        </p:nvSpPr>
        <p:spPr>
          <a:xfrm>
            <a:off x="0" y="762000"/>
            <a:ext cx="9144000" cy="6134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1- </a:t>
            </a: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There is an emergency at </a:t>
            </a:r>
            <a:r>
              <a:rPr lang="en-US" altLang="zh-CN" sz="3600" b="1" err="1">
                <a:solidFill>
                  <a:srgbClr val="0000FF"/>
                </a:solidFill>
                <a:latin typeface=".VnTime" panose="020B7200000000000000" pitchFamily="34" charset="0"/>
              </a:rPr>
              <a:t>Quang</a:t>
            </a: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3600" b="1" err="1">
                <a:solidFill>
                  <a:srgbClr val="0000FF"/>
                </a:solidFill>
                <a:latin typeface=".VnTime" panose="020B7200000000000000" pitchFamily="34" charset="0"/>
              </a:rPr>
              <a:t>Trung</a:t>
            </a: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                         school</a:t>
            </a: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2- A student fell off her bike and she has a wound on her leg.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3-  The nurse gives </a:t>
            </a:r>
            <a:r>
              <a:rPr lang="en-US" altLang="zh-CN" sz="3600" b="1" err="1">
                <a:solidFill>
                  <a:srgbClr val="0000FF"/>
                </a:solidFill>
                <a:latin typeface=".VnTime" panose="020B7200000000000000" pitchFamily="34" charset="0"/>
              </a:rPr>
              <a:t>Lan</a:t>
            </a: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 first-aid instruction.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4- The ambulance will be there in about       15 minutes.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5- </a:t>
            </a:r>
            <a:r>
              <a:rPr lang="en-US" altLang="zh-CN" sz="3600" b="1" err="1">
                <a:solidFill>
                  <a:srgbClr val="0000FF"/>
                </a:solidFill>
                <a:latin typeface=".VnTime" panose="020B7200000000000000" pitchFamily="34" charset="0"/>
              </a:rPr>
              <a:t>Lan</a:t>
            </a: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 must keep the student awake.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53252" name="Rectangles 13316"/>
          <p:cNvSpPr/>
          <p:nvPr/>
        </p:nvSpPr>
        <p:spPr>
          <a:xfrm>
            <a:off x="2743200" y="0"/>
            <a:ext cx="3267075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True or False ?</a:t>
            </a:r>
            <a:endParaRPr lang="en-US" sz="3600" b="1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7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charRg st="72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13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charRg st="135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182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charRg st="182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240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charRg st="240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0" name="Text Box 13314"/>
          <p:cNvSpPr txBox="1"/>
          <p:nvPr/>
        </p:nvSpPr>
        <p:spPr>
          <a:xfrm>
            <a:off x="457200" y="1295400"/>
            <a:ext cx="8229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zh-CN" sz="3600">
              <a:latin typeface=".VnTime" panose="020B7200000000000000" pitchFamily="34" charset="0"/>
            </a:endParaRPr>
          </a:p>
        </p:txBody>
      </p:sp>
      <p:sp>
        <p:nvSpPr>
          <p:cNvPr id="13316" name="Text Box 13315"/>
          <p:cNvSpPr txBox="1"/>
          <p:nvPr/>
        </p:nvSpPr>
        <p:spPr>
          <a:xfrm>
            <a:off x="0" y="762000"/>
            <a:ext cx="9144000" cy="6134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1- </a:t>
            </a: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There is an emergency at </a:t>
            </a:r>
            <a:r>
              <a:rPr lang="en-US" altLang="zh-CN" sz="3600" b="1" err="1">
                <a:solidFill>
                  <a:srgbClr val="0000FF"/>
                </a:solidFill>
                <a:latin typeface=".VnTime" panose="020B7200000000000000" pitchFamily="34" charset="0"/>
              </a:rPr>
              <a:t>Quang</a:t>
            </a: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3600" b="1" err="1">
                <a:solidFill>
                  <a:srgbClr val="0000FF"/>
                </a:solidFill>
                <a:latin typeface=".VnTime" panose="020B7200000000000000" pitchFamily="34" charset="0"/>
              </a:rPr>
              <a:t>Trung</a:t>
            </a: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                         school</a:t>
            </a: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2- A student fell off her bike and she has a wound on her leg.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3-  The nurse gives </a:t>
            </a:r>
            <a:r>
              <a:rPr lang="en-US" altLang="zh-CN" sz="3600" b="1" err="1">
                <a:solidFill>
                  <a:srgbClr val="0000FF"/>
                </a:solidFill>
                <a:latin typeface=".VnTime" panose="020B7200000000000000" pitchFamily="34" charset="0"/>
              </a:rPr>
              <a:t>Lan</a:t>
            </a: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 first-aid instruction.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4- The ambulance will be there in about       15 minutes.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marL="579755" indent="-579755" algn="just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5- </a:t>
            </a:r>
            <a:r>
              <a:rPr lang="en-US" altLang="zh-CN" sz="3600" b="1" err="1">
                <a:solidFill>
                  <a:srgbClr val="0000FF"/>
                </a:solidFill>
                <a:latin typeface=".VnTime" panose="020B7200000000000000" pitchFamily="34" charset="0"/>
              </a:rPr>
              <a:t>Lan</a:t>
            </a:r>
            <a:r>
              <a:rPr lang="en-US" altLang="zh-CN" sz="3600" b="1">
                <a:solidFill>
                  <a:srgbClr val="0000FF"/>
                </a:solidFill>
                <a:latin typeface=".VnTime" panose="020B7200000000000000" pitchFamily="34" charset="0"/>
              </a:rPr>
              <a:t> must keep the student awake.</a:t>
            </a:r>
            <a:endParaRPr lang="en-US" altLang="zh-CN" sz="3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53252" name="Rectangles 13316"/>
          <p:cNvSpPr/>
          <p:nvPr/>
        </p:nvSpPr>
        <p:spPr>
          <a:xfrm>
            <a:off x="2743200" y="0"/>
            <a:ext cx="3267075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True or False ?</a:t>
            </a:r>
            <a:endParaRPr lang="en-US" sz="3600" b="1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3319" name="Rectangles 13318"/>
          <p:cNvSpPr/>
          <p:nvPr/>
        </p:nvSpPr>
        <p:spPr>
          <a:xfrm>
            <a:off x="8458200" y="27432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latin typeface="Arial Black" panose="020B0A04020102020204" charset="0"/>
                <a:ea typeface="Arial Black" panose="020B0A04020102020204" charset="0"/>
              </a:rPr>
              <a:t>F</a:t>
            </a:r>
            <a:endParaRPr lang="en-US" sz="3600" b="1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20" name="Rectangles 13319"/>
          <p:cNvSpPr/>
          <p:nvPr/>
        </p:nvSpPr>
        <p:spPr>
          <a:xfrm>
            <a:off x="8458200" y="54864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latin typeface="Arial Black" panose="020B0A04020102020204" charset="0"/>
                <a:ea typeface="Arial Black" panose="020B0A04020102020204" charset="0"/>
              </a:rPr>
              <a:t>F</a:t>
            </a:r>
            <a:endParaRPr lang="en-US" sz="3600" b="1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21" name="Rectangles 13320"/>
          <p:cNvSpPr/>
          <p:nvPr/>
        </p:nvSpPr>
        <p:spPr>
          <a:xfrm>
            <a:off x="8458200" y="40386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latin typeface="Arial Black" panose="020B0A04020102020204" charset="0"/>
                <a:ea typeface="Arial Black" panose="020B0A04020102020204" charset="0"/>
              </a:rPr>
              <a:t>T</a:t>
            </a:r>
            <a:endParaRPr lang="en-US" sz="3600" b="1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22" name="Rectangles 13321"/>
          <p:cNvSpPr/>
          <p:nvPr/>
        </p:nvSpPr>
        <p:spPr>
          <a:xfrm>
            <a:off x="8334375" y="6172200"/>
            <a:ext cx="5492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latin typeface="Arial Black" panose="020B0A04020102020204" charset="0"/>
                <a:ea typeface="Arial Black" panose="020B0A04020102020204" charset="0"/>
                <a:cs typeface="+mn-cs"/>
              </a:rPr>
              <a:t>T</a:t>
            </a:r>
            <a:endParaRPr kumimoji="0" lang="en-US" sz="3600" b="1" i="0" u="none" strike="noStrike" kern="1200" cap="none" spc="0" normalizeH="0" baseline="0" noProof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latin typeface="Arial Black" panose="020B0A04020102020204" charset="0"/>
              <a:ea typeface="Arial Black" panose="020B0A04020102020204" charset="0"/>
              <a:cs typeface="+mn-cs"/>
            </a:endParaRPr>
          </a:p>
        </p:txBody>
      </p:sp>
      <p:sp>
        <p:nvSpPr>
          <p:cNvPr id="13328" name="Rectangles 13327"/>
          <p:cNvSpPr/>
          <p:nvPr/>
        </p:nvSpPr>
        <p:spPr>
          <a:xfrm>
            <a:off x="8382000" y="1447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latin typeface="Arial Black" panose="020B0A04020102020204" charset="0"/>
                <a:ea typeface="Arial Black" panose="020B0A04020102020204" charset="0"/>
              </a:rPr>
              <a:t>T</a:t>
            </a:r>
            <a:endParaRPr lang="en-US" sz="3600" b="1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30" name="Text Box 13329"/>
          <p:cNvSpPr txBox="1"/>
          <p:nvPr/>
        </p:nvSpPr>
        <p:spPr>
          <a:xfrm>
            <a:off x="3048000" y="2655888"/>
            <a:ext cx="1600200" cy="64135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.VnTime" panose="020B7200000000000000" pitchFamily="34" charset="0"/>
              </a:rPr>
              <a:t>____</a:t>
            </a:r>
            <a:endParaRPr lang="en-US" altLang="zh-CN" sz="36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331" name="Text Box 13330"/>
          <p:cNvSpPr txBox="1"/>
          <p:nvPr/>
        </p:nvSpPr>
        <p:spPr>
          <a:xfrm>
            <a:off x="2971800" y="3108325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.VnTime" panose="020B7200000000000000" pitchFamily="34" charset="0"/>
              </a:rPr>
              <a:t>head</a:t>
            </a:r>
            <a:endParaRPr lang="en-US" altLang="zh-CN" sz="36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333" name="Text Box 13332"/>
          <p:cNvSpPr txBox="1"/>
          <p:nvPr/>
        </p:nvSpPr>
        <p:spPr>
          <a:xfrm flipV="1">
            <a:off x="304800" y="5338763"/>
            <a:ext cx="1295400" cy="752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300" b="1">
                <a:solidFill>
                  <a:srgbClr val="FF0000"/>
                </a:solidFill>
                <a:latin typeface=".VnTime" panose="020B7200000000000000" pitchFamily="34" charset="0"/>
              </a:rPr>
              <a:t>___</a:t>
            </a:r>
            <a:endParaRPr lang="en-US" altLang="zh-CN" sz="43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334" name="Text Box 13333"/>
          <p:cNvSpPr txBox="1"/>
          <p:nvPr/>
        </p:nvSpPr>
        <p:spPr>
          <a:xfrm>
            <a:off x="76200" y="5257800"/>
            <a:ext cx="14478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.VnTime" panose="020B7200000000000000" pitchFamily="34" charset="0"/>
              </a:rPr>
              <a:t>10</a:t>
            </a:r>
            <a:endParaRPr lang="en-US" altLang="zh-CN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7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charRg st="72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13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6">
                                            <p:txEl>
                                              <p:charRg st="135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182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16">
                                            <p:txEl>
                                              <p:charRg st="182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240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316">
                                            <p:txEl>
                                              <p:charRg st="240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31" grpId="0"/>
      <p:bldP spid="13333" grpId="0"/>
      <p:bldP spid="133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12289"/>
          <p:cNvSpPr txBox="1"/>
          <p:nvPr/>
        </p:nvSpPr>
        <p:spPr>
          <a:xfrm>
            <a:off x="0" y="822325"/>
            <a:ext cx="9144000" cy="466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>
                <a:latin typeface=".VnTime" panose="020B7200000000000000" pitchFamily="34" charset="0"/>
              </a:rPr>
              <a:t>a- describing the condition of the injured person</a:t>
            </a:r>
            <a:endParaRPr lang="en-US" altLang="zh-CN" sz="3000" b="1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000" b="1">
                <a:latin typeface=".VnTime" panose="020B7200000000000000" pitchFamily="34" charset="0"/>
              </a:rPr>
              <a:t>b-asking for the address</a:t>
            </a:r>
            <a:endParaRPr lang="en-US" altLang="zh-CN" sz="3000" b="1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000" b="1">
                <a:latin typeface=".VnTime" panose="020B7200000000000000" pitchFamily="34" charset="0"/>
              </a:rPr>
              <a:t>c-asking about the condition of the injured person</a:t>
            </a:r>
            <a:endParaRPr lang="en-US" altLang="zh-CN" sz="3000" b="1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000" b="1">
                <a:latin typeface=".VnTime" panose="020B7200000000000000" pitchFamily="34" charset="0"/>
              </a:rPr>
              <a:t>d-asking for advice</a:t>
            </a:r>
            <a:endParaRPr lang="en-US" altLang="zh-CN" sz="3000" b="1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000" b="1">
                <a:latin typeface=".VnTime" panose="020B7200000000000000" pitchFamily="34" charset="0"/>
              </a:rPr>
              <a:t>e-giving first-aid instruction</a:t>
            </a:r>
            <a:endParaRPr lang="en-US" altLang="zh-CN" sz="3000" b="1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000" b="1">
                <a:latin typeface=".VnTime" panose="020B7200000000000000" pitchFamily="34" charset="0"/>
              </a:rPr>
              <a:t>f-arranging for an ambulance</a:t>
            </a:r>
            <a:endParaRPr lang="en-US" altLang="zh-CN" sz="3000" b="1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000" b="1">
                <a:latin typeface=".VnTime" panose="020B7200000000000000" pitchFamily="34" charset="0"/>
              </a:rPr>
              <a:t>g- saying the injured person’s name</a:t>
            </a:r>
            <a:endParaRPr lang="en-US" altLang="zh-CN" sz="3000" b="1">
              <a:latin typeface=".VnTime" panose="020B7200000000000000" pitchFamily="34" charset="0"/>
            </a:endParaRPr>
          </a:p>
        </p:txBody>
      </p:sp>
      <p:sp>
        <p:nvSpPr>
          <p:cNvPr id="12291" name="Text Box 12290"/>
          <p:cNvSpPr txBox="1"/>
          <p:nvPr/>
        </p:nvSpPr>
        <p:spPr>
          <a:xfrm>
            <a:off x="0" y="0"/>
            <a:ext cx="9144000" cy="946150"/>
          </a:xfrm>
          <a:prstGeom prst="rect">
            <a:avLst/>
          </a:prstGeom>
          <a:solidFill>
            <a:srgbClr val="FFE1F6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.VnExoticH" panose="020B7200000000000000" pitchFamily="34" charset="0"/>
              </a:rPr>
              <a:t>Select The topics covered In the dialogue</a:t>
            </a:r>
            <a:endParaRPr lang="en-US" altLang="zh-CN" sz="2800" b="1">
              <a:solidFill>
                <a:srgbClr val="FF0000"/>
              </a:solidFill>
              <a:latin typeface=".VnExoticH" panose="020B7200000000000000" pitchFamily="34" charset="0"/>
            </a:endParaRPr>
          </a:p>
        </p:txBody>
      </p:sp>
      <p:pic>
        <p:nvPicPr>
          <p:cNvPr id="12292" name="Picture 12291" descr="yellow_guy_crying_sm_wm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6670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292" descr="happy_face_laughing_sm_w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0386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2294" descr="happy_face_laughing_sm_w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858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12296" descr="happy_face_laughing_sm_w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0574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2297" descr="yellow_guy_crying_sm_wm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7244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2298" descr="happy_face_laughing_sm_w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3528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12299" descr="happy_face_laughing_sm_w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5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charRg st="5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75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charRg st="75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2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charRg st="126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46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charRg st="146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77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charRg st="177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206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290">
                                            <p:txEl>
                                              <p:charRg st="206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2290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2290">
                                            <p:txEl>
                                              <p:charRg st="5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2290">
                                            <p:txEl>
                                              <p:charRg st="75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2290">
                                            <p:txEl>
                                              <p:charRg st="12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12290">
                                            <p:txEl>
                                              <p:charRg st="146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12290">
                                            <p:txEl>
                                              <p:charRg st="177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12290">
                                            <p:txEl>
                                              <p:charRg st="206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/>
      <p:bldP spid="122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15363"/>
          <p:cNvSpPr txBox="1"/>
          <p:nvPr/>
        </p:nvSpPr>
        <p:spPr>
          <a:xfrm>
            <a:off x="0" y="533400"/>
            <a:ext cx="9144000" cy="6302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400">
                <a:latin typeface=".VnTime" panose="020B7200000000000000" pitchFamily="34" charset="0"/>
              </a:rPr>
              <a:t>There was an emergency at </a:t>
            </a:r>
            <a:r>
              <a:rPr lang="en-US" altLang="zh-CN" sz="3400" err="1">
                <a:latin typeface=".VnTime" panose="020B7200000000000000" pitchFamily="34" charset="0"/>
              </a:rPr>
              <a:t>Lan’s</a:t>
            </a:r>
            <a:r>
              <a:rPr lang="en-US" altLang="zh-CN" sz="3400">
                <a:latin typeface=".VnTime" panose="020B7200000000000000" pitchFamily="34" charset="0"/>
              </a:rPr>
              <a:t> school. A student…….... off her bike and her head hit on the road. She was ……………. .but she had a bad cut on her head and the …… was ………….. badly. </a:t>
            </a:r>
            <a:r>
              <a:rPr lang="en-US" altLang="zh-CN" sz="3400" err="1">
                <a:latin typeface=".VnTime" panose="020B7200000000000000" pitchFamily="34" charset="0"/>
              </a:rPr>
              <a:t>Lan</a:t>
            </a:r>
            <a:r>
              <a:rPr lang="en-US" altLang="zh-CN" sz="3400">
                <a:latin typeface=".VnTime" panose="020B7200000000000000" pitchFamily="34" charset="0"/>
              </a:rPr>
              <a:t> telephoned Bach Mai hospital  and asked the nurse to send an….................. to </a:t>
            </a:r>
            <a:r>
              <a:rPr lang="en-US" altLang="zh-CN" sz="3400" err="1">
                <a:latin typeface=".VnTime" panose="020B7200000000000000" pitchFamily="34" charset="0"/>
              </a:rPr>
              <a:t>Quang</a:t>
            </a:r>
            <a:r>
              <a:rPr lang="en-US" altLang="zh-CN" sz="3400">
                <a:latin typeface=".VnTime" panose="020B7200000000000000" pitchFamily="34" charset="0"/>
              </a:rPr>
              <a:t> </a:t>
            </a:r>
            <a:r>
              <a:rPr lang="en-US" altLang="zh-CN" sz="3400" err="1">
                <a:latin typeface=".VnTime" panose="020B7200000000000000" pitchFamily="34" charset="0"/>
              </a:rPr>
              <a:t>Trung</a:t>
            </a:r>
            <a:r>
              <a:rPr lang="en-US" altLang="zh-CN" sz="3400">
                <a:latin typeface=".VnTime" panose="020B7200000000000000" pitchFamily="34" charset="0"/>
              </a:rPr>
              <a:t> school. The nurse asked </a:t>
            </a:r>
            <a:r>
              <a:rPr lang="en-US" altLang="zh-CN" sz="3400" err="1">
                <a:latin typeface=".VnTime" panose="020B7200000000000000" pitchFamily="34" charset="0"/>
              </a:rPr>
              <a:t>Lan</a:t>
            </a:r>
            <a:r>
              <a:rPr lang="en-US" altLang="zh-CN" sz="3400">
                <a:latin typeface=".VnTime" panose="020B7200000000000000" pitchFamily="34" charset="0"/>
              </a:rPr>
              <a:t> to use a towel or a handkerchief to cover the ….………, to put pressure on it and to ……..…  it tight to stop the bleeding. </a:t>
            </a:r>
            <a:r>
              <a:rPr lang="en-US" altLang="zh-CN" sz="3400" err="1">
                <a:latin typeface=".VnTime" panose="020B7200000000000000" pitchFamily="34" charset="0"/>
              </a:rPr>
              <a:t>Lan</a:t>
            </a:r>
            <a:r>
              <a:rPr lang="en-US" altLang="zh-CN" sz="3400">
                <a:latin typeface=".VnTime" panose="020B7200000000000000" pitchFamily="34" charset="0"/>
              </a:rPr>
              <a:t> must keep the student …….….. while waiting for the ambulance.</a:t>
            </a:r>
            <a:endParaRPr lang="en-US" altLang="zh-CN" sz="3400">
              <a:latin typeface=".VnTime" panose="020B7200000000000000" pitchFamily="34" charset="0"/>
            </a:endParaRPr>
          </a:p>
        </p:txBody>
      </p:sp>
      <p:sp>
        <p:nvSpPr>
          <p:cNvPr id="55299" name="Rectangles 15372"/>
          <p:cNvSpPr/>
          <p:nvPr/>
        </p:nvSpPr>
        <p:spPr>
          <a:xfrm>
            <a:off x="2667000" y="76200"/>
            <a:ext cx="31527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99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Arial Black" panose="020B0A04020102020204" charset="0"/>
                <a:ea typeface="Arial Black" panose="020B0A04020102020204" charset="0"/>
              </a:rPr>
              <a:t>GAP-FILLING:</a:t>
            </a:r>
            <a:endParaRPr lang="en-US" sz="3600">
              <a:ln w="9525" cap="flat" cmpd="sng">
                <a:solidFill>
                  <a:srgbClr val="99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15363"/>
          <p:cNvSpPr txBox="1"/>
          <p:nvPr/>
        </p:nvSpPr>
        <p:spPr>
          <a:xfrm>
            <a:off x="0" y="533400"/>
            <a:ext cx="9144000" cy="6302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400">
                <a:latin typeface=".VnTime" panose="020B7200000000000000" pitchFamily="34" charset="0"/>
              </a:rPr>
              <a:t>There was an emergency at </a:t>
            </a:r>
            <a:r>
              <a:rPr lang="en-US" altLang="zh-CN" sz="3400" err="1">
                <a:latin typeface=".VnTime" panose="020B7200000000000000" pitchFamily="34" charset="0"/>
              </a:rPr>
              <a:t>Lan’s</a:t>
            </a:r>
            <a:r>
              <a:rPr lang="en-US" altLang="zh-CN" sz="3400">
                <a:latin typeface=".VnTime" panose="020B7200000000000000" pitchFamily="34" charset="0"/>
              </a:rPr>
              <a:t> school. A student…….... off her bike and her head hit on the road. She was ……………. .but she had a bad cut on her head and the …… was ………….. badly. </a:t>
            </a:r>
            <a:r>
              <a:rPr lang="en-US" altLang="zh-CN" sz="3400" err="1">
                <a:latin typeface=".VnTime" panose="020B7200000000000000" pitchFamily="34" charset="0"/>
              </a:rPr>
              <a:t>Lan</a:t>
            </a:r>
            <a:r>
              <a:rPr lang="en-US" altLang="zh-CN" sz="3400">
                <a:latin typeface=".VnTime" panose="020B7200000000000000" pitchFamily="34" charset="0"/>
              </a:rPr>
              <a:t> telephoned Bach Mai hospital  and asked the nurse to send an….................. to </a:t>
            </a:r>
            <a:r>
              <a:rPr lang="en-US" altLang="zh-CN" sz="3400" err="1">
                <a:latin typeface=".VnTime" panose="020B7200000000000000" pitchFamily="34" charset="0"/>
              </a:rPr>
              <a:t>Quang</a:t>
            </a:r>
            <a:r>
              <a:rPr lang="en-US" altLang="zh-CN" sz="3400">
                <a:latin typeface=".VnTime" panose="020B7200000000000000" pitchFamily="34" charset="0"/>
              </a:rPr>
              <a:t> </a:t>
            </a:r>
            <a:r>
              <a:rPr lang="en-US" altLang="zh-CN" sz="3400" err="1">
                <a:latin typeface=".VnTime" panose="020B7200000000000000" pitchFamily="34" charset="0"/>
              </a:rPr>
              <a:t>Trung</a:t>
            </a:r>
            <a:r>
              <a:rPr lang="en-US" altLang="zh-CN" sz="3400">
                <a:latin typeface=".VnTime" panose="020B7200000000000000" pitchFamily="34" charset="0"/>
              </a:rPr>
              <a:t> school. The nurse asked </a:t>
            </a:r>
            <a:r>
              <a:rPr lang="en-US" altLang="zh-CN" sz="3400" err="1">
                <a:latin typeface=".VnTime" panose="020B7200000000000000" pitchFamily="34" charset="0"/>
              </a:rPr>
              <a:t>Lan</a:t>
            </a:r>
            <a:r>
              <a:rPr lang="en-US" altLang="zh-CN" sz="3400">
                <a:latin typeface=".VnTime" panose="020B7200000000000000" pitchFamily="34" charset="0"/>
              </a:rPr>
              <a:t> to use a towel or a handkerchief to cover the ….………, to put pressure on it and to ……..…  it tight to stop the bleeding. </a:t>
            </a:r>
            <a:r>
              <a:rPr lang="en-US" altLang="zh-CN" sz="3400" err="1">
                <a:latin typeface=".VnTime" panose="020B7200000000000000" pitchFamily="34" charset="0"/>
              </a:rPr>
              <a:t>Lan</a:t>
            </a:r>
            <a:r>
              <a:rPr lang="en-US" altLang="zh-CN" sz="3400">
                <a:latin typeface=".VnTime" panose="020B7200000000000000" pitchFamily="34" charset="0"/>
              </a:rPr>
              <a:t> must keep the student …….….. while waiting for the ambulance.</a:t>
            </a:r>
            <a:endParaRPr lang="en-US" altLang="zh-CN" sz="3400">
              <a:latin typeface=".VnTime" panose="020B7200000000000000" pitchFamily="34" charset="0"/>
            </a:endParaRPr>
          </a:p>
        </p:txBody>
      </p:sp>
      <p:sp>
        <p:nvSpPr>
          <p:cNvPr id="55299" name="Rectangles 15372"/>
          <p:cNvSpPr/>
          <p:nvPr/>
        </p:nvSpPr>
        <p:spPr>
          <a:xfrm>
            <a:off x="2667000" y="76200"/>
            <a:ext cx="31527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99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Arial Black" panose="020B0A04020102020204" charset="0"/>
                <a:ea typeface="Arial Black" panose="020B0A04020102020204" charset="0"/>
              </a:rPr>
              <a:t>GAP-FILLING:</a:t>
            </a:r>
            <a:endParaRPr lang="en-US" sz="3600">
              <a:ln w="9525" cap="flat" cmpd="sng">
                <a:solidFill>
                  <a:srgbClr val="99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5374" name="Text Box 15373"/>
          <p:cNvSpPr txBox="1"/>
          <p:nvPr/>
        </p:nvSpPr>
        <p:spPr>
          <a:xfrm>
            <a:off x="1447800" y="9906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fell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375" name="Text Box 15374"/>
          <p:cNvSpPr txBox="1"/>
          <p:nvPr/>
        </p:nvSpPr>
        <p:spPr>
          <a:xfrm>
            <a:off x="2438400" y="1524000"/>
            <a:ext cx="25146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conscious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376" name="Text Box 15375"/>
          <p:cNvSpPr txBox="1"/>
          <p:nvPr/>
        </p:nvSpPr>
        <p:spPr>
          <a:xfrm>
            <a:off x="3810000" y="20574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cut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377" name="Text Box 15376"/>
          <p:cNvSpPr txBox="1"/>
          <p:nvPr/>
        </p:nvSpPr>
        <p:spPr>
          <a:xfrm>
            <a:off x="5715000" y="2057400"/>
            <a:ext cx="20574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bleeding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378" name="Text Box 15377"/>
          <p:cNvSpPr txBox="1"/>
          <p:nvPr/>
        </p:nvSpPr>
        <p:spPr>
          <a:xfrm>
            <a:off x="3086100" y="3086100"/>
            <a:ext cx="25146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ambulance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379" name="Text Box 15378"/>
          <p:cNvSpPr txBox="1"/>
          <p:nvPr/>
        </p:nvSpPr>
        <p:spPr>
          <a:xfrm>
            <a:off x="5638800" y="4114800"/>
            <a:ext cx="16764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wound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380" name="Text Box 15379"/>
          <p:cNvSpPr txBox="1"/>
          <p:nvPr/>
        </p:nvSpPr>
        <p:spPr>
          <a:xfrm>
            <a:off x="3886200" y="4648200"/>
            <a:ext cx="15240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hold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381" name="Text Box 15380"/>
          <p:cNvSpPr txBox="1"/>
          <p:nvPr/>
        </p:nvSpPr>
        <p:spPr>
          <a:xfrm>
            <a:off x="7315200" y="5105400"/>
            <a:ext cx="1600200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.VnTime" panose="020B7200000000000000" pitchFamily="34" charset="0"/>
              </a:rPr>
              <a:t>awake</a:t>
            </a:r>
            <a:endParaRPr lang="en-US" altLang="zh-CN" sz="3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376" grpId="0"/>
      <p:bldP spid="15377" grpId="0"/>
      <p:bldP spid="15378" grpId="0"/>
      <p:bldP spid="15379" grpId="0"/>
      <p:bldP spid="15380" grpId="0"/>
      <p:bldP spid="153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6322" name="Rectangles 63489"/>
          <p:cNvSpPr/>
          <p:nvPr/>
        </p:nvSpPr>
        <p:spPr>
          <a:xfrm>
            <a:off x="2362200" y="990600"/>
            <a:ext cx="472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Homework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3491" name="Text Box 63490"/>
          <p:cNvSpPr txBox="1"/>
          <p:nvPr/>
        </p:nvSpPr>
        <p:spPr>
          <a:xfrm>
            <a:off x="1371600" y="2743200"/>
            <a:ext cx="65532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Char char="-"/>
            </a:pPr>
            <a:r>
              <a:rPr kumimoji="0" sz="3200" b="1" kern="1200" cap="none" spc="0" normalizeH="0" baseline="0" noProof="1">
                <a:solidFill>
                  <a:srgbClr val="6600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 Learn new words and structure by heart</a:t>
            </a:r>
            <a:endParaRPr kumimoji="0" sz="3200" b="1" kern="1200" cap="none" spc="0" normalizeH="0" baseline="0" noProof="1">
              <a:solidFill>
                <a:srgbClr val="660033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  <a:ea typeface="+mn-ea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Char char="-"/>
            </a:pPr>
            <a:r>
              <a:rPr kumimoji="0" sz="3200" b="1" kern="1200" cap="none" spc="0" normalizeH="0" baseline="0" noProof="1">
                <a:solidFill>
                  <a:srgbClr val="6600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 Write 5 sentences using WILL </a:t>
            </a:r>
            <a:endParaRPr kumimoji="0" sz="3200" b="1" kern="1200" cap="none" spc="0" normalizeH="0" baseline="0" noProof="1">
              <a:solidFill>
                <a:srgbClr val="660033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  <a:ea typeface="+mn-ea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Char char="-"/>
            </a:pPr>
            <a:r>
              <a:rPr kumimoji="0" sz="3200" b="1" kern="1200" cap="none" spc="0" normalizeH="0" baseline="0" noProof="1">
                <a:solidFill>
                  <a:srgbClr val="6600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 Prepare unit 9- SPEAK </a:t>
            </a:r>
            <a:endParaRPr kumimoji="0" sz="3200" b="1" kern="1200" cap="none" spc="0" normalizeH="0" baseline="0" noProof="1">
              <a:solidFill>
                <a:srgbClr val="660033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7346" name="Text Box 16385" descr="494e48ae_88_resize"/>
          <p:cNvSpPr txBox="1"/>
          <p:nvPr/>
        </p:nvSpPr>
        <p:spPr>
          <a:xfrm>
            <a:off x="1219200" y="3168650"/>
            <a:ext cx="5105400" cy="10985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6600" b="1">
                <a:solidFill>
                  <a:srgbClr val="FF0000"/>
                </a:solidFill>
                <a:latin typeface=".VnTime" panose="020B7200000000000000" pitchFamily="34" charset="0"/>
              </a:rPr>
              <a:t>Good bye !</a:t>
            </a:r>
            <a:endParaRPr lang="en-US" altLang="zh-CN" sz="66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6626" name="Picture 50177" descr="Alcool_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722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 Box 50178"/>
          <p:cNvSpPr txBox="1"/>
          <p:nvPr/>
        </p:nvSpPr>
        <p:spPr>
          <a:xfrm>
            <a:off x="1828800" y="5334000"/>
            <a:ext cx="41910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  <a:latin typeface="Arial" panose="020B0604020202020204" pitchFamily="34" charset="0"/>
              </a:rPr>
              <a:t>alcohol</a:t>
            </a:r>
            <a:endParaRPr lang="en-US" altLang="zh-CN" sz="6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ction Button: Back or Previous 50179">
            <a:hlinkClick r:id="rId3" action="ppaction://hlinksldjump"/>
          </p:cNvPr>
          <p:cNvSpPr/>
          <p:nvPr/>
        </p:nvSpPr>
        <p:spPr>
          <a:xfrm>
            <a:off x="8382000" y="6248400"/>
            <a:ext cx="609600" cy="457200"/>
          </a:xfrm>
          <a:prstGeom prst="actionButtonBackPrevious">
            <a:avLst/>
          </a:prstGeom>
          <a:solidFill>
            <a:srgbClr val="FFCCCC"/>
          </a:solidFill>
          <a:ln w="9525">
            <a:noFill/>
          </a:ln>
        </p:spPr>
        <p:txBody>
          <a:bodyPr anchor="t" anchorCtr="0"/>
          <a:p>
            <a:pPr algn="ctr"/>
            <a:endParaRPr lang="en-US" altLang="zh-CN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03" name="Text Box 51202"/>
          <p:cNvSpPr txBox="1"/>
          <p:nvPr/>
        </p:nvSpPr>
        <p:spPr>
          <a:xfrm>
            <a:off x="527685" y="5638800"/>
            <a:ext cx="7593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balm(n): dầu nóng</a:t>
            </a:r>
            <a:endParaRPr lang="en-US" altLang="zh-CN" sz="4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7651" name="Group 51203"/>
          <p:cNvGrpSpPr/>
          <p:nvPr/>
        </p:nvGrpSpPr>
        <p:grpSpPr>
          <a:xfrm>
            <a:off x="533400" y="228600"/>
            <a:ext cx="8229600" cy="4953000"/>
            <a:chOff x="432" y="528"/>
            <a:chExt cx="4704" cy="2928"/>
          </a:xfrm>
        </p:grpSpPr>
        <p:pic>
          <p:nvPicPr>
            <p:cNvPr id="27652" name="Picture 51204" descr="2007040123273357820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" y="528"/>
              <a:ext cx="2448" cy="29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3" name="Picture 51205" descr="Dau0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0" y="528"/>
              <a:ext cx="2256" cy="292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74" name="Picture 52225" descr="Crepe___Plain_Cotton_Band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6553200" cy="4186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Text Box 52226"/>
          <p:cNvSpPr txBox="1"/>
          <p:nvPr/>
        </p:nvSpPr>
        <p:spPr>
          <a:xfrm>
            <a:off x="76200" y="4491355"/>
            <a:ext cx="873252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bandage(n): băng</a:t>
            </a:r>
            <a:endParaRPr lang="en-US" altLang="zh-CN" sz="4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(v): băng bó</a:t>
            </a:r>
            <a:endParaRPr lang="en-US" altLang="zh-CN" sz="4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2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9698" name="Picture 53249" descr="Organic cotton Bal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1628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Text Box 53250"/>
          <p:cNvSpPr txBox="1"/>
          <p:nvPr/>
        </p:nvSpPr>
        <p:spPr>
          <a:xfrm>
            <a:off x="-50800" y="5410200"/>
            <a:ext cx="91611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cotton wool: bông gòn</a:t>
            </a:r>
            <a:endParaRPr lang="en-US" altLang="zh-CN" sz="4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4274" name="Text Box 54273"/>
          <p:cNvSpPr txBox="1"/>
          <p:nvPr/>
        </p:nvSpPr>
        <p:spPr>
          <a:xfrm>
            <a:off x="619760" y="5638800"/>
            <a:ext cx="5552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ice bag: túi đá</a:t>
            </a:r>
            <a:endParaRPr lang="en-US" altLang="zh-CN" sz="4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23" name="Picture 54274" descr="146576292_a879f9f5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6477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1746" name="Picture 55297" descr="hinh  mang- uni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9600"/>
            <a:ext cx="6172200" cy="464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Text Box 55298"/>
          <p:cNvSpPr txBox="1"/>
          <p:nvPr/>
        </p:nvSpPr>
        <p:spPr>
          <a:xfrm>
            <a:off x="398145" y="5546725"/>
            <a:ext cx="71456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burn(n): vết bỏng</a:t>
            </a:r>
            <a:endParaRPr lang="en-US" altLang="zh-CN" sz="4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6322" name="Picture 56321" descr="chay_mau_c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6705600" cy="392493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6323" name="Text Box 56322"/>
          <p:cNvSpPr txBox="1"/>
          <p:nvPr/>
        </p:nvSpPr>
        <p:spPr>
          <a:xfrm>
            <a:off x="0" y="4114800"/>
            <a:ext cx="8813165" cy="3815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nose bleed: chảy máu mũi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bleed - bled - bled: chảy máu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bleeding (n): sự chảy máu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3642</Words>
  <Application>WPS Presentation</Application>
  <PresentationFormat>On-screen Show</PresentationFormat>
  <Paragraphs>183</Paragraphs>
  <Slides>29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SimSun</vt:lpstr>
      <vt:lpstr>Wingdings</vt:lpstr>
      <vt:lpstr>.VnTime</vt:lpstr>
      <vt:lpstr>.VnLucida sans</vt:lpstr>
      <vt:lpstr>.VnBlack</vt:lpstr>
      <vt:lpstr>VNI-Chaucer</vt:lpstr>
      <vt:lpstr>Segoe Print</vt:lpstr>
      <vt:lpstr>Microsoft YaHei</vt:lpstr>
      <vt:lpstr>Arial Unicode MS</vt:lpstr>
      <vt:lpstr>Impact</vt:lpstr>
      <vt:lpstr>Arial Black</vt:lpstr>
      <vt:lpstr>Times New Roman</vt:lpstr>
      <vt:lpstr>.VnExoticH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JJBWV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JJBWV_USER</dc:creator>
  <cp:lastModifiedBy>Administrator</cp:lastModifiedBy>
  <cp:revision>92</cp:revision>
  <dcterms:created xsi:type="dcterms:W3CDTF">2009-01-03T08:22:00Z</dcterms:created>
  <dcterms:modified xsi:type="dcterms:W3CDTF">2022-02-07T14:36:43Z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BDC1767CA8BA4DCA8A0C8A97B8475266</vt:lpwstr>
  </property>
  <property fmtid="{D5CDD505-2E9C-101B-9397-08002B2CF9AE}" pid="3" name="KSOProductBuildVer">
    <vt:lpwstr>1033-11.2.0.10463</vt:lpwstr>
  </property>
</Properties>
</file>