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0"/>
  </p:notesMasterIdLst>
  <p:sldIdLst>
    <p:sldId id="310" r:id="rId3"/>
    <p:sldId id="257" r:id="rId4"/>
    <p:sldId id="282" r:id="rId5"/>
    <p:sldId id="295" r:id="rId6"/>
    <p:sldId id="298" r:id="rId7"/>
    <p:sldId id="299" r:id="rId8"/>
    <p:sldId id="300" r:id="rId9"/>
    <p:sldId id="301" r:id="rId10"/>
    <p:sldId id="302" r:id="rId11"/>
    <p:sldId id="303" r:id="rId12"/>
    <p:sldId id="309" r:id="rId13"/>
    <p:sldId id="304" r:id="rId14"/>
    <p:sldId id="305" r:id="rId15"/>
    <p:sldId id="307" r:id="rId16"/>
    <p:sldId id="279" r:id="rId17"/>
    <p:sldId id="501" r:id="rId18"/>
    <p:sldId id="33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769960-ADB9-4A61-9742-653649ADA320}" v="2" dt="2021-08-31T03:24:54.990"/>
  </p1510:revLst>
</p1510:revInfo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sil Phạm" userId="72956dafe1aa49c0" providerId="LiveId" clId="{B6769960-ADB9-4A61-9742-653649ADA320}"/>
    <pc:docChg chg="custSel addSld modSld modMainMaster">
      <pc:chgData name="Nasil Phạm" userId="72956dafe1aa49c0" providerId="LiveId" clId="{B6769960-ADB9-4A61-9742-653649ADA320}" dt="2021-08-31T03:24:54.990" v="35"/>
      <pc:docMkLst>
        <pc:docMk/>
      </pc:docMkLst>
      <pc:sldChg chg="modSp mod">
        <pc:chgData name="Nasil Phạm" userId="72956dafe1aa49c0" providerId="LiveId" clId="{B6769960-ADB9-4A61-9742-653649ADA320}" dt="2021-08-31T03:24:30.457" v="0" actId="27636"/>
        <pc:sldMkLst>
          <pc:docMk/>
          <pc:sldMk cId="0" sldId="302"/>
        </pc:sldMkLst>
        <pc:spChg chg="mod">
          <ac:chgData name="Nasil Phạm" userId="72956dafe1aa49c0" providerId="LiveId" clId="{B6769960-ADB9-4A61-9742-653649ADA320}" dt="2021-08-31T03:24:30.457" v="0" actId="27636"/>
          <ac:spMkLst>
            <pc:docMk/>
            <pc:sldMk cId="0" sldId="302"/>
            <ac:spMk id="2" creationId="{00000000-0000-0000-0000-000000000000}"/>
          </ac:spMkLst>
        </pc:spChg>
      </pc:sldChg>
      <pc:sldChg chg="new">
        <pc:chgData name="Nasil Phạm" userId="72956dafe1aa49c0" providerId="LiveId" clId="{B6769960-ADB9-4A61-9742-653649ADA320}" dt="2021-08-31T03:24:51.024" v="34" actId="680"/>
        <pc:sldMkLst>
          <pc:docMk/>
          <pc:sldMk cId="4112861697" sldId="310"/>
        </pc:sldMkLst>
      </pc:sldChg>
      <pc:sldChg chg="add">
        <pc:chgData name="Nasil Phạm" userId="72956dafe1aa49c0" providerId="LiveId" clId="{B6769960-ADB9-4A61-9742-653649ADA320}" dt="2021-08-31T03:24:54.990" v="35"/>
        <pc:sldMkLst>
          <pc:docMk/>
          <pc:sldMk cId="2948499370" sldId="333"/>
        </pc:sldMkLst>
      </pc:sldChg>
      <pc:sldChg chg="add">
        <pc:chgData name="Nasil Phạm" userId="72956dafe1aa49c0" providerId="LiveId" clId="{B6769960-ADB9-4A61-9742-653649ADA320}" dt="2021-08-31T03:24:54.990" v="35"/>
        <pc:sldMkLst>
          <pc:docMk/>
          <pc:sldMk cId="2691325579" sldId="501"/>
        </pc:sldMkLst>
      </pc:sldChg>
      <pc:sldMasterChg chg="modSldLayout">
        <pc:chgData name="Nasil Phạm" userId="72956dafe1aa49c0" providerId="LiveId" clId="{B6769960-ADB9-4A61-9742-653649ADA320}" dt="2021-08-31T03:24:46.443" v="33" actId="1037"/>
        <pc:sldMasterMkLst>
          <pc:docMk/>
          <pc:sldMasterMk cId="1478281726" sldId="2147483660"/>
        </pc:sldMasterMkLst>
        <pc:sldLayoutChg chg="modSp mod">
          <pc:chgData name="Nasil Phạm" userId="72956dafe1aa49c0" providerId="LiveId" clId="{B6769960-ADB9-4A61-9742-653649ADA320}" dt="2021-08-31T03:24:46.443" v="33" actId="1037"/>
          <pc:sldLayoutMkLst>
            <pc:docMk/>
            <pc:sldMasterMk cId="1478281726" sldId="2147483660"/>
            <pc:sldLayoutMk cId="1864093460" sldId="2147483661"/>
          </pc:sldLayoutMkLst>
          <pc:spChg chg="mod">
            <ac:chgData name="Nasil Phạm" userId="72956dafe1aa49c0" providerId="LiveId" clId="{B6769960-ADB9-4A61-9742-653649ADA320}" dt="2021-08-31T03:24:46.443" v="33" actId="1037"/>
            <ac:spMkLst>
              <pc:docMk/>
              <pc:sldMasterMk cId="1478281726" sldId="2147483660"/>
              <pc:sldLayoutMk cId="1864093460" sldId="2147483661"/>
              <ac:spMk id="21" creationId="{7906B193-ED6B-4AA8-AC54-DB2A501FADDA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C4D3E3-CA7E-4E70-9736-8ABB338D9562}"/>
              </a:ext>
            </a:extLst>
          </p:cNvPr>
          <p:cNvSpPr/>
          <p:nvPr userDrawn="1"/>
        </p:nvSpPr>
        <p:spPr>
          <a:xfrm>
            <a:off x="173048" y="285187"/>
            <a:ext cx="11809593" cy="6535271"/>
          </a:xfrm>
          <a:prstGeom prst="roundRect">
            <a:avLst>
              <a:gd name="adj" fmla="val 5967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B42DAB7-6142-42A6-8E7F-3D7E68A363AA}"/>
              </a:ext>
            </a:extLst>
          </p:cNvPr>
          <p:cNvSpPr/>
          <p:nvPr userDrawn="1"/>
        </p:nvSpPr>
        <p:spPr>
          <a:xfrm>
            <a:off x="1" y="5150225"/>
            <a:ext cx="2024311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B9EA634-0F9F-494B-B73F-484148581D91}"/>
              </a:ext>
            </a:extLst>
          </p:cNvPr>
          <p:cNvSpPr/>
          <p:nvPr userDrawn="1"/>
        </p:nvSpPr>
        <p:spPr>
          <a:xfrm>
            <a:off x="395860" y="4625789"/>
            <a:ext cx="2415309" cy="2283479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D1DD2F0-1E09-4BE6-A7DE-8C06ACE2AA75}"/>
              </a:ext>
            </a:extLst>
          </p:cNvPr>
          <p:cNvSpPr/>
          <p:nvPr userDrawn="1"/>
        </p:nvSpPr>
        <p:spPr>
          <a:xfrm rot="10800000">
            <a:off x="10394482" y="2"/>
            <a:ext cx="1863839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rgbClr val="66FFCC"/>
              </a:solidFill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217B321F-A2C8-4C10-87B8-FF197474F4A6}"/>
              </a:ext>
            </a:extLst>
          </p:cNvPr>
          <p:cNvSpPr/>
          <p:nvPr userDrawn="1"/>
        </p:nvSpPr>
        <p:spPr>
          <a:xfrm rot="10800000">
            <a:off x="9376351" y="1"/>
            <a:ext cx="2415309" cy="2283479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DCFD63-96BE-4F5B-A298-6F406CE8C82C}"/>
              </a:ext>
            </a:extLst>
          </p:cNvPr>
          <p:cNvSpPr/>
          <p:nvPr userDrawn="1"/>
        </p:nvSpPr>
        <p:spPr>
          <a:xfrm>
            <a:off x="5836515" y="3083197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D88355-306A-48E2-A92E-1D1AB947B522}"/>
              </a:ext>
            </a:extLst>
          </p:cNvPr>
          <p:cNvSpPr/>
          <p:nvPr userDrawn="1"/>
        </p:nvSpPr>
        <p:spPr>
          <a:xfrm>
            <a:off x="6913590" y="4453499"/>
            <a:ext cx="4653895" cy="508467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D6C553E-C677-42B6-AF1C-DEF080012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85" y="285187"/>
            <a:ext cx="3701427" cy="494347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30396EC-0661-4642-8DEC-905FB0398A2A}"/>
              </a:ext>
            </a:extLst>
          </p:cNvPr>
          <p:cNvSpPr/>
          <p:nvPr userDrawn="1"/>
        </p:nvSpPr>
        <p:spPr>
          <a:xfrm>
            <a:off x="3350497" y="5390027"/>
            <a:ext cx="1927915" cy="77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422DC164-04A5-480D-8BBA-B760A3C9F8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85" y="5397904"/>
            <a:ext cx="1249139" cy="78029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AD1FF5-FFA6-4658-82FB-D9879361A57B}"/>
              </a:ext>
            </a:extLst>
          </p:cNvPr>
          <p:cNvSpPr/>
          <p:nvPr userDrawn="1"/>
        </p:nvSpPr>
        <p:spPr>
          <a:xfrm>
            <a:off x="5836515" y="1865129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13510F-2914-431A-AA06-486B596737CC}"/>
              </a:ext>
            </a:extLst>
          </p:cNvPr>
          <p:cNvSpPr txBox="1">
            <a:spLocks/>
          </p:cNvSpPr>
          <p:nvPr userDrawn="1"/>
        </p:nvSpPr>
        <p:spPr>
          <a:xfrm>
            <a:off x="6203751" y="2097409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dirty="0" err="1"/>
              <a:t>Bài</a:t>
            </a:r>
            <a:r>
              <a:rPr lang="en-US" sz="4400" dirty="0"/>
              <a:t> </a:t>
            </a:r>
            <a:r>
              <a:rPr lang="en-US" sz="4400" dirty="0" err="1"/>
              <a:t>giảng</a:t>
            </a:r>
            <a:r>
              <a:rPr lang="en-US" sz="4400" dirty="0"/>
              <a:t> </a:t>
            </a:r>
            <a:r>
              <a:rPr lang="en-US" sz="4400" dirty="0" err="1"/>
              <a:t>điện</a:t>
            </a:r>
            <a:r>
              <a:rPr lang="en-US" sz="4400" dirty="0"/>
              <a:t> </a:t>
            </a:r>
            <a:r>
              <a:rPr lang="en-US" sz="4400" dirty="0" err="1"/>
              <a:t>tử</a:t>
            </a:r>
            <a:endParaRPr lang="en-US" sz="44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031702D-1C58-49CA-A7CB-B4EF0021C8A3}"/>
              </a:ext>
            </a:extLst>
          </p:cNvPr>
          <p:cNvSpPr txBox="1">
            <a:spLocks/>
          </p:cNvSpPr>
          <p:nvPr userDrawn="1"/>
        </p:nvSpPr>
        <p:spPr>
          <a:xfrm>
            <a:off x="6198027" y="3364611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dirty="0"/>
              <a:t>Unit 8: Going away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906B193-ED6B-4AA8-AC54-DB2A501FADDA}"/>
              </a:ext>
            </a:extLst>
          </p:cNvPr>
          <p:cNvSpPr txBox="1">
            <a:spLocks/>
          </p:cNvSpPr>
          <p:nvPr userDrawn="1"/>
        </p:nvSpPr>
        <p:spPr>
          <a:xfrm>
            <a:off x="7027689" y="4377766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Lesson 9: Puzzles and Games</a:t>
            </a:r>
          </a:p>
        </p:txBody>
      </p:sp>
    </p:spTree>
    <p:extLst>
      <p:ext uri="{BB962C8B-B14F-4D97-AF65-F5344CB8AC3E}">
        <p14:creationId xmlns:p14="http://schemas.microsoft.com/office/powerpoint/2010/main" val="1864093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6EB77-7C2F-4031-86E8-E5EDBDCD2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33D373-D0CA-4189-A0A7-C57AAB7AF1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93651-BE90-4EC4-AE39-FE2879891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E1BE-C1EB-4B9C-B2AB-F00182189E7B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D95E5-FB02-4C20-8208-6EC4FAA89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EBB02-46C9-40D1-BCAB-05F88AEC5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FF96-0C50-462E-A322-A6E3E8FB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49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7489C-32BF-4E85-9344-ED979349D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B1BB5-A27D-4870-9B8B-28DB8D5BA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890BA-AB1B-4085-BFD0-C1EBEEB4E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E1BE-C1EB-4B9C-B2AB-F00182189E7B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8F99B-DCA9-4E3D-80B8-B0D254954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63439-30BB-4B55-B70C-6F78B770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FF96-0C50-462E-A322-A6E3E8FB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99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A1A19-DF5B-4DB8-A869-460BCCB8A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29441-E675-4999-9E7C-E7F34F0A6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74801-BB25-4367-9DCD-B1EFF4D66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E1BE-C1EB-4B9C-B2AB-F00182189E7B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21761-7514-4105-A388-A600627B5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1D597-EB83-4B24-A495-F00417ADC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FF96-0C50-462E-A322-A6E3E8FB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51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83D9C-7F65-4A61-8D6C-C2A67F2F9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47FF9-2701-4AD4-90EB-054E427478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56D134-6D1B-46AA-9802-5B8B948A1C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C98F0C-1512-4CAD-B1C3-441193DA6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E1BE-C1EB-4B9C-B2AB-F00182189E7B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F082F-CDF0-4DE0-AC13-2DC6E28C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635C95-8560-40E1-8272-8ED74379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FF96-0C50-462E-A322-A6E3E8FB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38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F947C-27E6-4EA2-AAFD-DF85D67AE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827FCA-F6B5-46C4-AF03-5BA3FB9BB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13D1A-E616-4249-B0C5-59CF3D19C1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D059CD-D775-4BC9-ADC9-B2A5300B5B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754085-E8FD-4651-BC8A-EB78D4EDB7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48BE2E-AE83-41EE-B3CD-547609F5E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E1BE-C1EB-4B9C-B2AB-F00182189E7B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4F0B22-E030-468F-8067-AED87A6B0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A1C8FC-8A5D-4BC1-9CAD-8ABD3E61C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FF96-0C50-462E-A322-A6E3E8FB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5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550F9-B769-4B1C-90E2-3E3744E54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79587F-06F8-4E9B-B622-F3EB93F45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E1BE-C1EB-4B9C-B2AB-F00182189E7B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BC5F9E-8613-41C2-9A47-C183191EE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6D121D-C225-4F5F-9603-2994B1B71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FF96-0C50-462E-A322-A6E3E8FB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98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FC4986-5093-4100-AC8A-2C1E88D3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E1BE-C1EB-4B9C-B2AB-F00182189E7B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1952C6-7C80-4D0E-8079-C69092F66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EF8C01-E982-40D2-99D9-FD121413D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FF96-0C50-462E-A322-A6E3E8FB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6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99B2A-DE7F-4DFF-9582-675065C72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6BEF8-BFED-48CB-9C1C-1B48B3BD2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628B8C-5FB9-4B66-AFBA-464356E4C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105131-0432-48A9-9987-4B0C19371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E1BE-C1EB-4B9C-B2AB-F00182189E7B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75F5E5-1E6E-4653-A4AF-1E862C0C1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E6A59C-ABE7-434E-8D28-B1BBB6686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FF96-0C50-462E-A322-A6E3E8FB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34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D09C2-FF6E-4FE7-A54F-FD2B44A4E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F6427B-5202-413A-949E-DBE7C85E7D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D2C308-B264-424A-8C3E-F7227DBA7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1338AE-7E93-4C90-9993-2BF5157E0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E1BE-C1EB-4B9C-B2AB-F00182189E7B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D1573-0C3D-45B8-9C6F-F541F0F9E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39788D-64E3-4D87-9F48-CBD9DA043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FF96-0C50-462E-A322-A6E3E8FB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26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63BC8-2E81-4FB0-A490-A6A210F11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75F0FB-4FC3-46D8-84B3-BB9BB9541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6A581-C489-4340-BC71-9505DA199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E1BE-C1EB-4B9C-B2AB-F00182189E7B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9F571-2175-44F4-B37F-DFEF68E64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CD4F5-2A50-452B-8ECE-096E6DFFC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FF96-0C50-462E-A322-A6E3E8FB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6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F50B76-BC38-4B30-B3C4-FFD135E9AB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64AC99-17F3-4C7F-BCAE-96939E01C2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AF1D1-B776-40EB-9B77-053B96A5A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E1BE-C1EB-4B9C-B2AB-F00182189E7B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C0236-3512-4B34-A80F-C7C453500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0D835-C145-41AA-A6EF-FBC8B9FDB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FF96-0C50-462E-A322-A6E3E8FB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61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60CA8C-293E-4A30-AE82-5D78C165A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D750EA-1D6B-4AEF-BBC6-CF7D9CFF5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32621-5AFF-45BF-B3D6-85CA6BD424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4E1BE-C1EB-4B9C-B2AB-F00182189E7B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FF0A6-2E40-447B-B64C-CA2D6E6C88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7F86D-D6D2-4A9F-86FB-B18115F32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5FF96-0C50-462E-A322-A6E3E8FB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81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861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365125"/>
            <a:ext cx="11894820" cy="1022350"/>
          </a:xfrm>
        </p:spPr>
        <p:txBody>
          <a:bodyPr anchor="t" anchorCtr="0">
            <a:normAutofit/>
          </a:bodyPr>
          <a:lstStyle/>
          <a:p>
            <a:r>
              <a:rPr lang="en-US" sz="3110">
                <a:latin typeface="Times New Roman" panose="02020603050405020304" charset="0"/>
                <a:cs typeface="Times New Roman" panose="02020603050405020304" charset="0"/>
              </a:rPr>
              <a:t>2/ Work in pairs. Use the code to complete the weather forecast. Then use the code to write a weather forecast for your partner: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235" y="1700530"/>
            <a:ext cx="11228070" cy="492188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4654550" y="4399280"/>
            <a:ext cx="8153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cold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8832215" y="4399280"/>
            <a:ext cx="9931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rainy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4654550" y="4921250"/>
            <a:ext cx="111125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windy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6162040" y="5306695"/>
            <a:ext cx="10915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sunny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167380" y="4946015"/>
            <a:ext cx="1076960" cy="146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253605" y="4906645"/>
            <a:ext cx="1076960" cy="146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292985" y="5443220"/>
            <a:ext cx="1076960" cy="146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098290" y="5922645"/>
            <a:ext cx="1076960" cy="146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695" y="172085"/>
            <a:ext cx="11583670" cy="802005"/>
          </a:xfrm>
        </p:spPr>
        <p:txBody>
          <a:bodyPr anchor="t" anchorCtr="0"/>
          <a:lstStyle/>
          <a:p>
            <a:pPr marL="0" indent="0" algn="ctr">
              <a:buNone/>
            </a:pPr>
            <a:r>
              <a:rPr lang="en-US" sz="3200" b="1">
                <a:latin typeface="Times New Roman" panose="02020603050405020304" charset="0"/>
                <a:cs typeface="Times New Roman" panose="02020603050405020304" charset="0"/>
              </a:rPr>
              <a:t>Now, write a weather forecast for your partner by using the code: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8187" r="5355" b="66141"/>
          <a:stretch>
            <a:fillRect/>
          </a:stretch>
        </p:blipFill>
        <p:spPr>
          <a:xfrm>
            <a:off x="1624330" y="2566035"/>
            <a:ext cx="9260840" cy="1726565"/>
          </a:xfrm>
          <a:prstGeom prst="rect">
            <a:avLst/>
          </a:prstGeom>
        </p:spPr>
      </p:pic>
      <p:pic>
        <p:nvPicPr>
          <p:cNvPr id="7" name="Picture 6" descr="weather forecast"/>
          <p:cNvPicPr>
            <a:picLocks noChangeAspect="1"/>
          </p:cNvPicPr>
          <p:nvPr/>
        </p:nvPicPr>
        <p:blipFill>
          <a:blip r:embed="rId3"/>
          <a:srcRect l="55356" t="62781" r="5765"/>
          <a:stretch>
            <a:fillRect/>
          </a:stretch>
        </p:blipFill>
        <p:spPr>
          <a:xfrm>
            <a:off x="4968240" y="4650105"/>
            <a:ext cx="2355215" cy="1691005"/>
          </a:xfrm>
          <a:prstGeom prst="ellipse">
            <a:avLst/>
          </a:prstGeom>
        </p:spPr>
      </p:pic>
      <p:pic>
        <p:nvPicPr>
          <p:cNvPr id="8" name="Picture 7" descr="weather forecast"/>
          <p:cNvPicPr>
            <a:picLocks noChangeAspect="1"/>
          </p:cNvPicPr>
          <p:nvPr/>
        </p:nvPicPr>
        <p:blipFill>
          <a:blip r:embed="rId3"/>
          <a:srcRect t="26723" r="56855" b="33403"/>
          <a:stretch>
            <a:fillRect/>
          </a:stretch>
        </p:blipFill>
        <p:spPr>
          <a:xfrm>
            <a:off x="9171940" y="4422775"/>
            <a:ext cx="2613660" cy="1811655"/>
          </a:xfrm>
          <a:prstGeom prst="ellipse">
            <a:avLst/>
          </a:prstGeom>
        </p:spPr>
      </p:pic>
      <p:pic>
        <p:nvPicPr>
          <p:cNvPr id="9" name="Picture 8" descr="weather forecast"/>
          <p:cNvPicPr>
            <a:picLocks noChangeAspect="1"/>
          </p:cNvPicPr>
          <p:nvPr/>
        </p:nvPicPr>
        <p:blipFill>
          <a:blip r:embed="rId3"/>
          <a:srcRect r="59612" b="71796"/>
          <a:stretch>
            <a:fillRect/>
          </a:stretch>
        </p:blipFill>
        <p:spPr>
          <a:xfrm>
            <a:off x="1003300" y="774065"/>
            <a:ext cx="2446655" cy="1281430"/>
          </a:xfrm>
          <a:prstGeom prst="ellipse">
            <a:avLst/>
          </a:prstGeom>
        </p:spPr>
      </p:pic>
      <p:pic>
        <p:nvPicPr>
          <p:cNvPr id="10" name="Picture 9" descr="weather forecast"/>
          <p:cNvPicPr>
            <a:picLocks noChangeAspect="1"/>
          </p:cNvPicPr>
          <p:nvPr/>
        </p:nvPicPr>
        <p:blipFill>
          <a:blip r:embed="rId3"/>
          <a:srcRect l="54853" t="30384" r="7013" b="37736"/>
          <a:stretch>
            <a:fillRect/>
          </a:stretch>
        </p:blipFill>
        <p:spPr>
          <a:xfrm>
            <a:off x="8245475" y="774065"/>
            <a:ext cx="2310130" cy="1448435"/>
          </a:xfrm>
          <a:prstGeom prst="ellipse">
            <a:avLst/>
          </a:prstGeom>
        </p:spPr>
      </p:pic>
      <p:pic>
        <p:nvPicPr>
          <p:cNvPr id="11" name="Picture 10" descr="weather forecast"/>
          <p:cNvPicPr>
            <a:picLocks noChangeAspect="1"/>
          </p:cNvPicPr>
          <p:nvPr/>
        </p:nvPicPr>
        <p:blipFill>
          <a:blip r:embed="rId3"/>
          <a:srcRect l="56352" r="9266" b="68791"/>
          <a:stretch>
            <a:fillRect/>
          </a:stretch>
        </p:blipFill>
        <p:spPr>
          <a:xfrm>
            <a:off x="4490085" y="706120"/>
            <a:ext cx="2082800" cy="1417955"/>
          </a:xfrm>
          <a:prstGeom prst="ellipse">
            <a:avLst/>
          </a:prstGeom>
        </p:spPr>
      </p:pic>
      <p:pic>
        <p:nvPicPr>
          <p:cNvPr id="12" name="Picture 11" descr="weather forecast"/>
          <p:cNvPicPr>
            <a:picLocks noChangeAspect="1"/>
          </p:cNvPicPr>
          <p:nvPr/>
        </p:nvPicPr>
        <p:blipFill>
          <a:blip r:embed="rId3"/>
          <a:srcRect t="67463" r="58354"/>
          <a:stretch>
            <a:fillRect/>
          </a:stretch>
        </p:blipFill>
        <p:spPr>
          <a:xfrm>
            <a:off x="748030" y="4756150"/>
            <a:ext cx="2522855" cy="1478280"/>
          </a:xfrm>
          <a:prstGeom prst="ellipse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 fontScale="90000"/>
          </a:bodyPr>
          <a:lstStyle/>
          <a:p>
            <a:pPr algn="just"/>
            <a:r>
              <a:rPr lang="en-US" sz="3110">
                <a:latin typeface="Times New Roman" panose="02020603050405020304" charset="0"/>
                <a:cs typeface="Times New Roman" panose="02020603050405020304" charset="0"/>
              </a:rPr>
              <a:t>3/ </a:t>
            </a:r>
            <a:r>
              <a:rPr lang="en-US" sz="3110" b="1">
                <a:latin typeface="Times New Roman" panose="02020603050405020304" charset="0"/>
                <a:cs typeface="Times New Roman" panose="02020603050405020304" charset="0"/>
              </a:rPr>
              <a:t>A BOARD GAME</a:t>
            </a:r>
            <a:r>
              <a:rPr lang="en-US" sz="3110">
                <a:latin typeface="Times New Roman" panose="02020603050405020304" charset="0"/>
                <a:cs typeface="Times New Roman" panose="02020603050405020304" charset="0"/>
              </a:rPr>
              <a:t>. Work in pairs. You need a dice. Take turns rolling the dice and moving from START to FINISH. If you land on a blue, red or green square, follow the instructions in the coloured box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7185" y="1691005"/>
            <a:ext cx="6099175" cy="283718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r="39828"/>
          <a:stretch>
            <a:fillRect/>
          </a:stretch>
        </p:blipFill>
        <p:spPr>
          <a:xfrm>
            <a:off x="6435725" y="1691005"/>
            <a:ext cx="5523865" cy="2837180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/>
          <a:srcRect l="60319"/>
          <a:stretch>
            <a:fillRect/>
          </a:stretch>
        </p:blipFill>
        <p:spPr>
          <a:xfrm>
            <a:off x="3082925" y="4528820"/>
            <a:ext cx="6894830" cy="232981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831975" y="1759585"/>
            <a:ext cx="1168400" cy="424815"/>
          </a:xfrm>
          <a:prstGeom prst="ellipse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815580" y="1856105"/>
            <a:ext cx="1168400" cy="424815"/>
          </a:xfrm>
          <a:prstGeom prst="ellipse">
            <a:avLst/>
          </a:prstGeom>
          <a:noFill/>
          <a:ln w="412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812790" y="4632960"/>
            <a:ext cx="2002790" cy="363855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bldLvl="0" animBg="1"/>
      <p:bldP spid="8" grpId="1" animBg="1"/>
      <p:bldP spid="9" grpId="0" bldLvl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 fontScale="90000"/>
          </a:bodyPr>
          <a:lstStyle/>
          <a:p>
            <a:pPr algn="just"/>
            <a:r>
              <a:rPr lang="en-US" sz="3110">
                <a:latin typeface="Times New Roman" panose="02020603050405020304" charset="0"/>
                <a:cs typeface="Times New Roman" panose="02020603050405020304" charset="0"/>
              </a:rPr>
              <a:t>3/ </a:t>
            </a:r>
            <a:r>
              <a:rPr lang="en-US" sz="3110" b="1">
                <a:latin typeface="Times New Roman" panose="02020603050405020304" charset="0"/>
                <a:cs typeface="Times New Roman" panose="02020603050405020304" charset="0"/>
              </a:rPr>
              <a:t>A BOARD GAME</a:t>
            </a:r>
            <a:r>
              <a:rPr lang="en-US" sz="3110">
                <a:latin typeface="Times New Roman" panose="02020603050405020304" charset="0"/>
                <a:cs typeface="Times New Roman" panose="02020603050405020304" charset="0"/>
              </a:rPr>
              <a:t>. Work in pairs. You need a dice. Take turns rolling the dice and moving from START to FINISH. If you land on a blue, red or green square, follow the instructions in the coloured box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38530" y="1691005"/>
            <a:ext cx="10415270" cy="494919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DISCUSSION TIME!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3540" y="2644775"/>
            <a:ext cx="5181600" cy="18935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>
                <a:latin typeface="Times New Roman" panose="02020603050405020304" charset="0"/>
                <a:cs typeface="Times New Roman" panose="02020603050405020304" charset="0"/>
              </a:rPr>
              <a:t>=&gt;What have we learnt in Unit 8?</a:t>
            </a:r>
          </a:p>
        </p:txBody>
      </p:sp>
      <p:pic>
        <p:nvPicPr>
          <p:cNvPr id="7" name="Content Placeholder 6" descr="group wwork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b="7558"/>
          <a:stretch>
            <a:fillRect/>
          </a:stretch>
        </p:blipFill>
        <p:spPr>
          <a:xfrm>
            <a:off x="5565140" y="2041525"/>
            <a:ext cx="6162040" cy="315341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cbdbbdf08d34cf7fc2d227a44bcc947d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  <p:graphicFrame>
        <p:nvGraphicFramePr>
          <p:cNvPr id="13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1118870" y="1583690"/>
          <a:ext cx="10763250" cy="28003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6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0035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4000" b="1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* Homework:</a:t>
                      </a:r>
                    </a:p>
                    <a:p>
                      <a:pPr indent="0">
                        <a:buNone/>
                      </a:pPr>
                      <a:r>
                        <a:rPr lang="en-US" sz="4000" b="0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- Learn by heart all structures and vocabulary.</a:t>
                      </a:r>
                    </a:p>
                    <a:p>
                      <a:pPr indent="0">
                        <a:buNone/>
                      </a:pPr>
                      <a:r>
                        <a:rPr lang="en-US" sz="4000" b="0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- Complete the “Progress Review 4”.</a:t>
                      </a:r>
                    </a:p>
                  </a:txBody>
                  <a:tcPr marL="0" marR="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A91B3057-EF3E-4363-B06E-98EC0E0E15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310179" y="5914236"/>
            <a:ext cx="500975" cy="7201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E2C767-BBDD-42BD-BB43-82DF7ABD5D5D}"/>
              </a:ext>
            </a:extLst>
          </p:cNvPr>
          <p:cNvSpPr txBox="1"/>
          <p:nvPr/>
        </p:nvSpPr>
        <p:spPr>
          <a:xfrm>
            <a:off x="909019" y="6422028"/>
            <a:ext cx="2217907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1ED6F18-D69A-4248-B945-CA1C47D55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761" y="784907"/>
            <a:ext cx="6438376" cy="5129329"/>
          </a:xfrm>
          <a:prstGeom prst="rect">
            <a:avLst/>
          </a:prstGeom>
        </p:spPr>
      </p:pic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EA7D1CFA-3BA4-4D6C-92C0-07F937D6E8F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63" y="983445"/>
            <a:ext cx="3283083" cy="464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25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588" y="357193"/>
            <a:ext cx="12188825" cy="44958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3559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A4E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398431" y="1765089"/>
            <a:ext cx="8562398" cy="1469452"/>
          </a:xfrm>
          <a:prstGeom prst="rect">
            <a:avLst/>
          </a:prstGeom>
        </p:spPr>
        <p:txBody>
          <a:bodyPr vert="horz" lIns="121879" tIns="60939" rIns="121879" bIns="60939" rtlCol="0" anchor="ctr">
            <a:norm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pPr algn="l"/>
            <a:r>
              <a:rPr lang="en-US" sz="7197" dirty="0">
                <a:solidFill>
                  <a:srgbClr val="009A4E"/>
                </a:solidFill>
                <a:latin typeface="Lato Black"/>
              </a:rPr>
              <a:t>Thank you!</a:t>
            </a:r>
          </a:p>
        </p:txBody>
      </p:sp>
      <p:pic>
        <p:nvPicPr>
          <p:cNvPr id="33" name="Picture Placeholder 7">
            <a:extLst>
              <a:ext uri="{FF2B5EF4-FFF2-40B4-BE49-F238E27FC236}">
                <a16:creationId xmlns:a16="http://schemas.microsoft.com/office/drawing/2014/main" id="{F5F87A72-CC55-4768-935B-B0D9A01ABF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3998571" y="5225244"/>
            <a:ext cx="730096" cy="104952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A9E7741-6453-40CC-BD1D-0E222AA0AF39}"/>
              </a:ext>
            </a:extLst>
          </p:cNvPr>
          <p:cNvSpPr txBox="1"/>
          <p:nvPr/>
        </p:nvSpPr>
        <p:spPr>
          <a:xfrm>
            <a:off x="4909006" y="5750005"/>
            <a:ext cx="61041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9A4E"/>
                </a:solidFill>
                <a:latin typeface="+mj-lt"/>
              </a:rPr>
              <a:t>CTCP ĐẦU TƯ VÀ PHÁT TRIỂN GIÁO DỤC PHƯƠNG NAM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E5277A-5D4A-4518-9707-3B7F77FF63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559" y="5309325"/>
            <a:ext cx="1181100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9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named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35" y="0"/>
            <a:ext cx="12192635" cy="685863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348105" y="2668905"/>
            <a:ext cx="948436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UNIT 8: PUZZLES AND GAMES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85875" y="2530475"/>
            <a:ext cx="9664065" cy="1209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arm up"/>
          <p:cNvPicPr>
            <a:picLocks noGrp="1" noChangeAspect="1"/>
          </p:cNvPicPr>
          <p:nvPr>
            <p:ph idx="1"/>
          </p:nvPr>
        </p:nvPicPr>
        <p:blipFill>
          <a:blip r:embed="rId2"/>
          <a:srcRect b="7167"/>
          <a:stretch>
            <a:fillRect/>
          </a:stretch>
        </p:blipFill>
        <p:spPr>
          <a:xfrm>
            <a:off x="0" y="635"/>
            <a:ext cx="12183110" cy="685736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images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8115" y="162560"/>
            <a:ext cx="6562725" cy="6532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6390" y="273685"/>
            <a:ext cx="11553825" cy="751840"/>
          </a:xfrm>
        </p:spPr>
        <p:txBody>
          <a:bodyPr anchor="t" anchorCtr="0">
            <a:normAutofit fontScale="90000"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1/ These things help you to move around from one place to another place, such as a car, a bus, or a truck ... There are eight letters.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Smiley Face 12"/>
          <p:cNvSpPr/>
          <p:nvPr/>
        </p:nvSpPr>
        <p:spPr>
          <a:xfrm>
            <a:off x="925830" y="6266815"/>
            <a:ext cx="387985" cy="31051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7072630" y="3489960"/>
            <a:ext cx="17373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336155" y="1628775"/>
            <a:ext cx="0" cy="18300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321550" y="1613535"/>
            <a:ext cx="10077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298180" y="1613535"/>
            <a:ext cx="0" cy="5118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8065135" y="2108835"/>
            <a:ext cx="480695" cy="372745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4"/>
          </p:cNvCxnSpPr>
          <p:nvPr/>
        </p:nvCxnSpPr>
        <p:spPr>
          <a:xfrm flipH="1">
            <a:off x="8298180" y="2481580"/>
            <a:ext cx="7620" cy="71374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29295" y="2608580"/>
            <a:ext cx="299720" cy="27686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298180" y="3181985"/>
            <a:ext cx="299720" cy="27686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955280" y="2646045"/>
            <a:ext cx="342900" cy="20193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941310" y="3148965"/>
            <a:ext cx="356870" cy="23241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/>
          <p:nvPr/>
        </p:nvGraphicFramePr>
        <p:xfrm>
          <a:off x="280035" y="3958590"/>
          <a:ext cx="11592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9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9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9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49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88595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___________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sym typeface="+mn-ea"/>
                        </a:rPr>
                        <a:t>___________</a:t>
                      </a:r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sym typeface="+mn-ea"/>
                        </a:rPr>
                        <a:t>___________</a:t>
                      </a:r>
                      <a:endParaRPr lang="en-US" sz="18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sym typeface="+mn-ea"/>
                        </a:rPr>
                        <a:t>___________</a:t>
                      </a:r>
                      <a:endParaRPr lang="en-US" sz="18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sym typeface="+mn-ea"/>
                        </a:rPr>
                        <a:t>___________</a:t>
                      </a:r>
                      <a:endParaRPr lang="en-US" sz="18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sym typeface="+mn-ea"/>
                        </a:rPr>
                        <a:t>___________</a:t>
                      </a:r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sym typeface="+mn-ea"/>
                        </a:rPr>
                        <a:t>___________</a:t>
                      </a:r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sym typeface="+mn-ea"/>
                        </a:rPr>
                        <a:t>___________</a:t>
                      </a:r>
                      <a:endParaRPr lang="en-US" sz="18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 Box 4"/>
          <p:cNvSpPr txBox="1"/>
          <p:nvPr/>
        </p:nvSpPr>
        <p:spPr>
          <a:xfrm>
            <a:off x="560705" y="4534535"/>
            <a:ext cx="64135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V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2070100" y="4534535"/>
            <a:ext cx="606425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E</a:t>
            </a:r>
          </a:p>
        </p:txBody>
      </p:sp>
      <p:sp>
        <p:nvSpPr>
          <p:cNvPr id="25" name="Smiley Face 24"/>
          <p:cNvSpPr/>
          <p:nvPr/>
        </p:nvSpPr>
        <p:spPr>
          <a:xfrm>
            <a:off x="2303145" y="6266815"/>
            <a:ext cx="387985" cy="31051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Box 25"/>
          <p:cNvSpPr txBox="1"/>
          <p:nvPr/>
        </p:nvSpPr>
        <p:spPr>
          <a:xfrm>
            <a:off x="3535045" y="4534535"/>
            <a:ext cx="67691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H</a:t>
            </a:r>
          </a:p>
        </p:txBody>
      </p:sp>
      <p:sp>
        <p:nvSpPr>
          <p:cNvPr id="27" name="Smiley Face 26"/>
          <p:cNvSpPr/>
          <p:nvPr/>
        </p:nvSpPr>
        <p:spPr>
          <a:xfrm>
            <a:off x="3762375" y="6266815"/>
            <a:ext cx="387985" cy="31051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27"/>
          <p:cNvSpPr txBox="1"/>
          <p:nvPr/>
        </p:nvSpPr>
        <p:spPr>
          <a:xfrm>
            <a:off x="4983480" y="4534535"/>
            <a:ext cx="429895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I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6456680" y="4534535"/>
            <a:ext cx="64135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sp>
        <p:nvSpPr>
          <p:cNvPr id="30" name="Text Box 29"/>
          <p:cNvSpPr txBox="1"/>
          <p:nvPr/>
        </p:nvSpPr>
        <p:spPr>
          <a:xfrm>
            <a:off x="7997825" y="4534535"/>
            <a:ext cx="606425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L</a:t>
            </a:r>
          </a:p>
        </p:txBody>
      </p:sp>
      <p:sp>
        <p:nvSpPr>
          <p:cNvPr id="31" name="Text Box 30"/>
          <p:cNvSpPr txBox="1"/>
          <p:nvPr/>
        </p:nvSpPr>
        <p:spPr>
          <a:xfrm>
            <a:off x="9427845" y="4533900"/>
            <a:ext cx="606425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E</a:t>
            </a:r>
          </a:p>
        </p:txBody>
      </p:sp>
      <p:sp>
        <p:nvSpPr>
          <p:cNvPr id="32" name="Smiley Face 31"/>
          <p:cNvSpPr/>
          <p:nvPr/>
        </p:nvSpPr>
        <p:spPr>
          <a:xfrm>
            <a:off x="5180965" y="6266815"/>
            <a:ext cx="387985" cy="31051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iley Face 32"/>
          <p:cNvSpPr/>
          <p:nvPr/>
        </p:nvSpPr>
        <p:spPr>
          <a:xfrm>
            <a:off x="6675120" y="6266815"/>
            <a:ext cx="387985" cy="31051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miley Face 33"/>
          <p:cNvSpPr/>
          <p:nvPr/>
        </p:nvSpPr>
        <p:spPr>
          <a:xfrm>
            <a:off x="8109585" y="6266815"/>
            <a:ext cx="387985" cy="31051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iley Face 34"/>
          <p:cNvSpPr/>
          <p:nvPr/>
        </p:nvSpPr>
        <p:spPr>
          <a:xfrm>
            <a:off x="9573260" y="6266815"/>
            <a:ext cx="387985" cy="31051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10668000" y="4534535"/>
            <a:ext cx="53594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S</a:t>
            </a:r>
          </a:p>
        </p:txBody>
      </p:sp>
      <p:sp>
        <p:nvSpPr>
          <p:cNvPr id="6" name="Smiley Face 5"/>
          <p:cNvSpPr/>
          <p:nvPr/>
        </p:nvSpPr>
        <p:spPr>
          <a:xfrm>
            <a:off x="10815955" y="6266815"/>
            <a:ext cx="387985" cy="31051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8" grpId="0" bldLvl="0" animBg="1"/>
      <p:bldP spid="18" grpId="1" animBg="1"/>
      <p:bldP spid="5" grpId="0"/>
      <p:bldP spid="5" grpId="1"/>
      <p:bldP spid="24" grpId="0"/>
      <p:bldP spid="24" grpId="1"/>
      <p:bldP spid="26" grpId="0"/>
      <p:bldP spid="26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6390" y="273685"/>
            <a:ext cx="11553825" cy="751840"/>
          </a:xfrm>
        </p:spPr>
        <p:txBody>
          <a:bodyPr anchor="t" anchorCtr="0">
            <a:normAutofit fontScale="90000"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2/ This word means changing from one place to another. There are four letters.</a:t>
            </a:r>
          </a:p>
        </p:txBody>
      </p:sp>
      <p:graphicFrame>
        <p:nvGraphicFramePr>
          <p:cNvPr id="4" name="Table 3"/>
          <p:cNvGraphicFramePr/>
          <p:nvPr/>
        </p:nvGraphicFramePr>
        <p:xfrm>
          <a:off x="326390" y="4246245"/>
          <a:ext cx="8531860" cy="1637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2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2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2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29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3703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_________________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sym typeface="+mn-ea"/>
                        </a:rPr>
                        <a:t>_________________</a:t>
                      </a:r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sym typeface="+mn-ea"/>
                        </a:rPr>
                        <a:t>_________________</a:t>
                      </a:r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sym typeface="+mn-ea"/>
                        </a:rPr>
                        <a:t>_________________</a:t>
                      </a:r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 Box 5"/>
          <p:cNvSpPr txBox="1"/>
          <p:nvPr/>
        </p:nvSpPr>
        <p:spPr>
          <a:xfrm>
            <a:off x="914400" y="4684395"/>
            <a:ext cx="78232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M</a:t>
            </a:r>
          </a:p>
        </p:txBody>
      </p:sp>
      <p:sp>
        <p:nvSpPr>
          <p:cNvPr id="7" name="Smiley Face 6"/>
          <p:cNvSpPr/>
          <p:nvPr/>
        </p:nvSpPr>
        <p:spPr>
          <a:xfrm>
            <a:off x="945515" y="6313170"/>
            <a:ext cx="387985" cy="31051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3197860" y="4684395"/>
            <a:ext cx="67691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O</a:t>
            </a:r>
          </a:p>
        </p:txBody>
      </p:sp>
      <p:sp>
        <p:nvSpPr>
          <p:cNvPr id="9" name="Smiley Face 8"/>
          <p:cNvSpPr/>
          <p:nvPr/>
        </p:nvSpPr>
        <p:spPr>
          <a:xfrm>
            <a:off x="3218815" y="6313170"/>
            <a:ext cx="387985" cy="31051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5480685" y="4634865"/>
            <a:ext cx="64135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V</a:t>
            </a:r>
          </a:p>
        </p:txBody>
      </p:sp>
      <p:sp>
        <p:nvSpPr>
          <p:cNvPr id="11" name="Smiley Face 10"/>
          <p:cNvSpPr/>
          <p:nvPr/>
        </p:nvSpPr>
        <p:spPr>
          <a:xfrm>
            <a:off x="5554345" y="6313170"/>
            <a:ext cx="387985" cy="31051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11"/>
          <p:cNvSpPr txBox="1"/>
          <p:nvPr/>
        </p:nvSpPr>
        <p:spPr>
          <a:xfrm>
            <a:off x="7437755" y="4623435"/>
            <a:ext cx="606425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E</a:t>
            </a:r>
          </a:p>
        </p:txBody>
      </p:sp>
      <p:sp>
        <p:nvSpPr>
          <p:cNvPr id="13" name="Smiley Face 12"/>
          <p:cNvSpPr/>
          <p:nvPr/>
        </p:nvSpPr>
        <p:spPr>
          <a:xfrm>
            <a:off x="7582535" y="6313170"/>
            <a:ext cx="387985" cy="31051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7072630" y="3489960"/>
            <a:ext cx="17373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336155" y="1628775"/>
            <a:ext cx="0" cy="18300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321550" y="1613535"/>
            <a:ext cx="10077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298180" y="1613535"/>
            <a:ext cx="0" cy="5118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8065135" y="2108835"/>
            <a:ext cx="480695" cy="372745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4"/>
          </p:cNvCxnSpPr>
          <p:nvPr/>
        </p:nvCxnSpPr>
        <p:spPr>
          <a:xfrm flipH="1">
            <a:off x="8298180" y="2481580"/>
            <a:ext cx="7620" cy="71374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29295" y="2608580"/>
            <a:ext cx="299720" cy="27686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298180" y="3181985"/>
            <a:ext cx="299720" cy="27686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955280" y="2646045"/>
            <a:ext cx="342900" cy="20193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941310" y="3148965"/>
            <a:ext cx="356870" cy="23241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8" grpId="0" bldLvl="0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6390" y="273685"/>
            <a:ext cx="11553825" cy="751840"/>
          </a:xfrm>
        </p:spPr>
        <p:txBody>
          <a:bodyPr anchor="t" anchorCtr="0">
            <a:normAutofit fontScale="90000"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3/ This word means sitting on an animal, especially a horse, and make it move along. There are four letters.</a:t>
            </a:r>
          </a:p>
        </p:txBody>
      </p:sp>
      <p:graphicFrame>
        <p:nvGraphicFramePr>
          <p:cNvPr id="4" name="Table 3"/>
          <p:cNvGraphicFramePr/>
          <p:nvPr/>
        </p:nvGraphicFramePr>
        <p:xfrm>
          <a:off x="326390" y="4246245"/>
          <a:ext cx="8531860" cy="1637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2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2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2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29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3703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_________________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sym typeface="+mn-ea"/>
                        </a:rPr>
                        <a:t>_________________</a:t>
                      </a:r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sym typeface="+mn-ea"/>
                        </a:rPr>
                        <a:t>_________________</a:t>
                      </a:r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sym typeface="+mn-ea"/>
                        </a:rPr>
                        <a:t>_________________</a:t>
                      </a:r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 Box 5"/>
          <p:cNvSpPr txBox="1"/>
          <p:nvPr/>
        </p:nvSpPr>
        <p:spPr>
          <a:xfrm>
            <a:off x="914400" y="4684395"/>
            <a:ext cx="64135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R</a:t>
            </a:r>
          </a:p>
        </p:txBody>
      </p:sp>
      <p:sp>
        <p:nvSpPr>
          <p:cNvPr id="7" name="Smiley Face 6"/>
          <p:cNvSpPr/>
          <p:nvPr/>
        </p:nvSpPr>
        <p:spPr>
          <a:xfrm>
            <a:off x="945515" y="6313170"/>
            <a:ext cx="387985" cy="31051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3197860" y="4684395"/>
            <a:ext cx="429895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I</a:t>
            </a:r>
          </a:p>
        </p:txBody>
      </p:sp>
      <p:sp>
        <p:nvSpPr>
          <p:cNvPr id="9" name="Smiley Face 8"/>
          <p:cNvSpPr/>
          <p:nvPr/>
        </p:nvSpPr>
        <p:spPr>
          <a:xfrm>
            <a:off x="3218815" y="6313170"/>
            <a:ext cx="387985" cy="31051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5480685" y="4634865"/>
            <a:ext cx="64135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sp>
        <p:nvSpPr>
          <p:cNvPr id="11" name="Smiley Face 10"/>
          <p:cNvSpPr/>
          <p:nvPr/>
        </p:nvSpPr>
        <p:spPr>
          <a:xfrm>
            <a:off x="5554345" y="6313170"/>
            <a:ext cx="387985" cy="31051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11"/>
          <p:cNvSpPr txBox="1"/>
          <p:nvPr/>
        </p:nvSpPr>
        <p:spPr>
          <a:xfrm>
            <a:off x="7437755" y="4623435"/>
            <a:ext cx="606425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E</a:t>
            </a:r>
          </a:p>
        </p:txBody>
      </p:sp>
      <p:sp>
        <p:nvSpPr>
          <p:cNvPr id="13" name="Smiley Face 12"/>
          <p:cNvSpPr/>
          <p:nvPr/>
        </p:nvSpPr>
        <p:spPr>
          <a:xfrm>
            <a:off x="7582535" y="6313170"/>
            <a:ext cx="387985" cy="31051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7072630" y="3489960"/>
            <a:ext cx="17373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336155" y="1628775"/>
            <a:ext cx="0" cy="18300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321550" y="1613535"/>
            <a:ext cx="10077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298180" y="1613535"/>
            <a:ext cx="0" cy="5118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8065135" y="2108835"/>
            <a:ext cx="480695" cy="372745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4"/>
          </p:cNvCxnSpPr>
          <p:nvPr/>
        </p:nvCxnSpPr>
        <p:spPr>
          <a:xfrm flipH="1">
            <a:off x="8298180" y="2481580"/>
            <a:ext cx="7620" cy="71374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29295" y="2608580"/>
            <a:ext cx="299720" cy="27686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298180" y="3181985"/>
            <a:ext cx="299720" cy="27686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955280" y="2646045"/>
            <a:ext cx="342900" cy="20193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941310" y="3148965"/>
            <a:ext cx="356870" cy="23241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8" grpId="0" bldLvl="0" animBg="1"/>
      <p:bldP spid="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6390" y="273685"/>
            <a:ext cx="11553825" cy="751840"/>
          </a:xfrm>
        </p:spPr>
        <p:txBody>
          <a:bodyPr anchor="t" anchorCtr="0">
            <a:normAutofit fontScale="90000"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4/ These things are round and they are under the buses, cars, bicycles, ... There are six letters.</a:t>
            </a:r>
          </a:p>
        </p:txBody>
      </p:sp>
      <p:sp>
        <p:nvSpPr>
          <p:cNvPr id="13" name="Smiley Face 12"/>
          <p:cNvSpPr/>
          <p:nvPr/>
        </p:nvSpPr>
        <p:spPr>
          <a:xfrm>
            <a:off x="925830" y="6266815"/>
            <a:ext cx="387985" cy="31051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7072630" y="3489960"/>
            <a:ext cx="17373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336155" y="1628775"/>
            <a:ext cx="0" cy="18300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321550" y="1613535"/>
            <a:ext cx="10077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298180" y="1613535"/>
            <a:ext cx="0" cy="5118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8065135" y="2108835"/>
            <a:ext cx="480695" cy="372745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4"/>
          </p:cNvCxnSpPr>
          <p:nvPr/>
        </p:nvCxnSpPr>
        <p:spPr>
          <a:xfrm flipH="1">
            <a:off x="8298180" y="2481580"/>
            <a:ext cx="7620" cy="71374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29295" y="2608580"/>
            <a:ext cx="299720" cy="27686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298180" y="3181985"/>
            <a:ext cx="299720" cy="27686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955280" y="2646045"/>
            <a:ext cx="342900" cy="20193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941310" y="3148965"/>
            <a:ext cx="356870" cy="23241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/>
          <p:nvPr/>
        </p:nvGraphicFramePr>
        <p:xfrm>
          <a:off x="280035" y="3958590"/>
          <a:ext cx="11592000" cy="1885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8595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____________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sym typeface="+mn-ea"/>
                        </a:rPr>
                        <a:t>____________</a:t>
                      </a:r>
                      <a:endParaRPr lang="en-US" sz="18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sym typeface="+mn-ea"/>
                        </a:rPr>
                        <a:t>____________</a:t>
                      </a:r>
                      <a:endParaRPr lang="en-US" sz="18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sym typeface="+mn-ea"/>
                        </a:rPr>
                        <a:t>____________</a:t>
                      </a:r>
                      <a:endParaRPr lang="en-US" sz="18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sym typeface="+mn-ea"/>
                        </a:rPr>
                        <a:t>____________</a:t>
                      </a:r>
                      <a:endParaRPr lang="en-US" sz="18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sym typeface="+mn-ea"/>
                        </a:rPr>
                        <a:t>____________</a:t>
                      </a:r>
                      <a:endParaRPr lang="en-US" sz="18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8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 Box 4"/>
          <p:cNvSpPr txBox="1"/>
          <p:nvPr/>
        </p:nvSpPr>
        <p:spPr>
          <a:xfrm>
            <a:off x="728345" y="4534535"/>
            <a:ext cx="81788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W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2359660" y="4534535"/>
            <a:ext cx="67691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H</a:t>
            </a:r>
          </a:p>
        </p:txBody>
      </p:sp>
      <p:sp>
        <p:nvSpPr>
          <p:cNvPr id="25" name="Smiley Face 24"/>
          <p:cNvSpPr/>
          <p:nvPr/>
        </p:nvSpPr>
        <p:spPr>
          <a:xfrm>
            <a:off x="2486025" y="6266815"/>
            <a:ext cx="387985" cy="31051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Box 25"/>
          <p:cNvSpPr txBox="1"/>
          <p:nvPr/>
        </p:nvSpPr>
        <p:spPr>
          <a:xfrm>
            <a:off x="4022725" y="4534535"/>
            <a:ext cx="606425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E</a:t>
            </a:r>
          </a:p>
        </p:txBody>
      </p:sp>
      <p:sp>
        <p:nvSpPr>
          <p:cNvPr id="27" name="Smiley Face 26"/>
          <p:cNvSpPr/>
          <p:nvPr/>
        </p:nvSpPr>
        <p:spPr>
          <a:xfrm>
            <a:off x="4219575" y="6266815"/>
            <a:ext cx="387985" cy="31051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27"/>
          <p:cNvSpPr txBox="1"/>
          <p:nvPr/>
        </p:nvSpPr>
        <p:spPr>
          <a:xfrm>
            <a:off x="5684520" y="4534535"/>
            <a:ext cx="606425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E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7294880" y="4534535"/>
            <a:ext cx="606425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L</a:t>
            </a:r>
          </a:p>
        </p:txBody>
      </p:sp>
      <p:sp>
        <p:nvSpPr>
          <p:cNvPr id="30" name="Text Box 29"/>
          <p:cNvSpPr txBox="1"/>
          <p:nvPr/>
        </p:nvSpPr>
        <p:spPr>
          <a:xfrm>
            <a:off x="8927465" y="4534535"/>
            <a:ext cx="53594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S</a:t>
            </a:r>
          </a:p>
        </p:txBody>
      </p:sp>
      <p:sp>
        <p:nvSpPr>
          <p:cNvPr id="32" name="Smiley Face 31"/>
          <p:cNvSpPr/>
          <p:nvPr/>
        </p:nvSpPr>
        <p:spPr>
          <a:xfrm>
            <a:off x="5882005" y="6266815"/>
            <a:ext cx="387985" cy="31051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iley Face 32"/>
          <p:cNvSpPr/>
          <p:nvPr/>
        </p:nvSpPr>
        <p:spPr>
          <a:xfrm>
            <a:off x="7421880" y="6266815"/>
            <a:ext cx="387985" cy="31051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miley Face 33"/>
          <p:cNvSpPr/>
          <p:nvPr/>
        </p:nvSpPr>
        <p:spPr>
          <a:xfrm>
            <a:off x="9145905" y="6266815"/>
            <a:ext cx="387985" cy="31051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8" grpId="0" bldLvl="0" animBg="1"/>
      <p:bldP spid="18" grpId="1" animBg="1"/>
      <p:bldP spid="5" grpId="0"/>
      <p:bldP spid="5" grpId="1"/>
      <p:bldP spid="24" grpId="0"/>
      <p:bldP spid="24" grpId="1"/>
      <p:bldP spid="26" grpId="0"/>
      <p:bldP spid="26" grpId="1"/>
      <p:bldP spid="28" grpId="0"/>
      <p:bldP spid="28" grpId="1"/>
      <p:bldP spid="29" grpId="0"/>
      <p:bldP spid="29" grpId="1"/>
      <p:bldP spid="30" grpId="0"/>
      <p:bldP spid="3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55" y="365125"/>
            <a:ext cx="11758295" cy="1068070"/>
          </a:xfrm>
        </p:spPr>
        <p:txBody>
          <a:bodyPr anchor="t" anchorCtr="0">
            <a:normAutofit/>
          </a:bodyPr>
          <a:lstStyle/>
          <a:p>
            <a:r>
              <a:rPr lang="en-US" sz="3555">
                <a:latin typeface="Times New Roman" panose="02020603050405020304" charset="0"/>
                <a:ea typeface="Yu Gothic Medium" panose="020B0500000000000000" charset="-128"/>
                <a:cs typeface="Times New Roman" panose="02020603050405020304" charset="0"/>
              </a:rPr>
              <a:t>1/ How do you travel on your holiday? Add vowel(s) (A, E, I, O or U) to the words in the bus. Then write the words.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195" y="1980565"/>
            <a:ext cx="7364095" cy="3872865"/>
          </a:xfrm>
          <a:prstGeom prst="rect">
            <a:avLst/>
          </a:prstGeom>
        </p:spPr>
      </p:pic>
      <p:graphicFrame>
        <p:nvGraphicFramePr>
          <p:cNvPr id="8" name="Table 7"/>
          <p:cNvGraphicFramePr/>
          <p:nvPr/>
        </p:nvGraphicFramePr>
        <p:xfrm>
          <a:off x="8261985" y="1433195"/>
          <a:ext cx="3526790" cy="498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293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93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93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93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93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293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293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293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Text Box 8"/>
          <p:cNvSpPr txBox="1"/>
          <p:nvPr/>
        </p:nvSpPr>
        <p:spPr>
          <a:xfrm>
            <a:off x="9405620" y="1458595"/>
            <a:ext cx="12401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1/ BUS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9405620" y="2117090"/>
            <a:ext cx="15690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2/ TRAM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9405620" y="2738755"/>
            <a:ext cx="14763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3/ BOAT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9406890" y="3361055"/>
            <a:ext cx="12801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4/ CAR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9436100" y="3998595"/>
            <a:ext cx="169354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5/ PLANE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9406890" y="4620260"/>
            <a:ext cx="16751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6/ FERRY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8757920" y="5200650"/>
            <a:ext cx="25349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7/ CABLE CAR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8558530" y="5853430"/>
            <a:ext cx="31705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8/ SUBWAY TRAIN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</Words>
  <Application>Microsoft Office PowerPoint</Application>
  <PresentationFormat>Widescreen</PresentationFormat>
  <Paragraphs>176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Lato Black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1/ These things help you to move around from one place to another place, such as a car, a bus, or a truck ... There are eight letters.</vt:lpstr>
      <vt:lpstr>2/ This word means changing from one place to another. There are four letters.</vt:lpstr>
      <vt:lpstr>3/ This word means sitting on an animal, especially a horse, and make it move along. There are four letters.</vt:lpstr>
      <vt:lpstr>4/ These things are round and they are under the buses, cars, bicycles, ... There are six letters.</vt:lpstr>
      <vt:lpstr>1/ How do you travel on your holiday? Add vowel(s) (A, E, I, O or U) to the words in the bus. Then write the words.</vt:lpstr>
      <vt:lpstr>2/ Work in pairs. Use the code to complete the weather forecast. Then use the code to write a weather forecast for your partner:</vt:lpstr>
      <vt:lpstr>PowerPoint Presentation</vt:lpstr>
      <vt:lpstr>3/ A BOARD GAME. Work in pairs. You need a dice. Take turns rolling the dice and moving from START to FINISH. If you land on a blue, red or green square, follow the instructions in the coloured box</vt:lpstr>
      <vt:lpstr>3/ A BOARD GAME. Work in pairs. You need a dice. Take turns rolling the dice and moving from START to FINISH. If you land on a blue, red or green square, follow the instructions in the coloured box</vt:lpstr>
      <vt:lpstr>DISCUSSION TIME!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Nasil Phạm</cp:lastModifiedBy>
  <cp:revision>67</cp:revision>
  <dcterms:created xsi:type="dcterms:W3CDTF">2021-07-02T06:48:00Z</dcterms:created>
  <dcterms:modified xsi:type="dcterms:W3CDTF">2021-08-31T03:24:56Z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