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5"/>
  </p:handoutMasterIdLst>
  <p:sldIdLst>
    <p:sldId id="256" r:id="rId2"/>
    <p:sldId id="258" r:id="rId3"/>
    <p:sldId id="25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59" r:id="rId13"/>
    <p:sldId id="261" r:id="rId14"/>
    <p:sldId id="260" r:id="rId15"/>
    <p:sldId id="333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334" r:id="rId24"/>
    <p:sldId id="284" r:id="rId25"/>
    <p:sldId id="285" r:id="rId26"/>
    <p:sldId id="286" r:id="rId27"/>
    <p:sldId id="287" r:id="rId28"/>
    <p:sldId id="288" r:id="rId29"/>
    <p:sldId id="262" r:id="rId30"/>
    <p:sldId id="263" r:id="rId31"/>
    <p:sldId id="264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30" r:id="rId46"/>
    <p:sldId id="331" r:id="rId47"/>
    <p:sldId id="332" r:id="rId48"/>
    <p:sldId id="265" r:id="rId49"/>
    <p:sldId id="266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29" r:id="rId68"/>
    <p:sldId id="335" r:id="rId69"/>
    <p:sldId id="336" r:id="rId70"/>
    <p:sldId id="337" r:id="rId71"/>
    <p:sldId id="338" r:id="rId72"/>
    <p:sldId id="267" r:id="rId73"/>
    <p:sldId id="268" r:id="rId74"/>
    <p:sldId id="319" r:id="rId75"/>
    <p:sldId id="320" r:id="rId76"/>
    <p:sldId id="321" r:id="rId77"/>
    <p:sldId id="322" r:id="rId78"/>
    <p:sldId id="323" r:id="rId79"/>
    <p:sldId id="324" r:id="rId80"/>
    <p:sldId id="325" r:id="rId81"/>
    <p:sldId id="326" r:id="rId82"/>
    <p:sldId id="327" r:id="rId83"/>
    <p:sldId id="328" r:id="rId8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35854E-F34C-4524-AE22-BC4EF286B16A}">
          <p14:sldIdLst>
            <p14:sldId id="256"/>
          </p14:sldIdLst>
        </p14:section>
        <p14:section name="Máy tính và chương trình máy tính" id="{5FED54E4-D663-44CA-928F-3E052AA1D949}">
          <p14:sldIdLst>
            <p14:sldId id="258"/>
            <p14:sldId id="257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  <p14:section name="Làm quen với CT và NNLT" id="{93CB6E54-1EF9-499E-AFF8-C89ACFE9BB75}">
          <p14:sldIdLst>
            <p14:sldId id="259"/>
            <p14:sldId id="261"/>
            <p14:sldId id="260"/>
            <p14:sldId id="333"/>
            <p14:sldId id="277"/>
            <p14:sldId id="278"/>
            <p14:sldId id="279"/>
            <p14:sldId id="280"/>
            <p14:sldId id="281"/>
            <p14:sldId id="282"/>
            <p14:sldId id="283"/>
            <p14:sldId id="334"/>
            <p14:sldId id="284"/>
            <p14:sldId id="285"/>
            <p14:sldId id="286"/>
            <p14:sldId id="287"/>
            <p14:sldId id="288"/>
          </p14:sldIdLst>
        </p14:section>
        <p14:section name="CT MÁT TÍNH VÀ DL" id="{2DF0297F-AF4F-4F58-9827-5E49CD0867FB}">
          <p14:sldIdLst>
            <p14:sldId id="262"/>
            <p14:sldId id="263"/>
            <p14:sldId id="264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30"/>
            <p14:sldId id="331"/>
            <p14:sldId id="332"/>
          </p14:sldIdLst>
        </p14:section>
        <p14:section name="BIẾN VÀ HẰNG" id="{8A6C7E79-BE26-4A34-AD7F-8075366C7DB7}">
          <p14:sldIdLst>
            <p14:sldId id="265"/>
            <p14:sldId id="266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29"/>
            <p14:sldId id="335"/>
            <p14:sldId id="336"/>
            <p14:sldId id="337"/>
            <p14:sldId id="338"/>
          </p14:sldIdLst>
        </p14:section>
        <p14:section name="TỪ BÀI TOÁN ĐẾN CT" id="{625FD22D-5106-4AA8-8E55-78063B6C8FEB}">
          <p14:sldIdLst>
            <p14:sldId id="267"/>
            <p14:sldId id="26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83" d="100"/>
          <a:sy n="83" d="100"/>
        </p:scale>
        <p:origin x="-77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60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905C-E19D-462D-A396-E1906557228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25A2F-F6F6-45AA-9C36-7EF6E9A7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51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3798"/>
            <a:ext cx="9144000" cy="966413"/>
          </a:xfrm>
        </p:spPr>
        <p:txBody>
          <a:bodyPr anchor="b"/>
          <a:lstStyle>
            <a:lvl1pPr algn="ctr">
              <a:defRPr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9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9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3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6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1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06" y="1825625"/>
            <a:ext cx="101614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83953-FE71-4E06-B021-F9ABEB47B5F6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F6DC-7177-4053-8C0D-644047F8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1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8989" y="1362653"/>
            <a:ext cx="5253318" cy="116539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TIN HỌC 8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1" y="3245224"/>
            <a:ext cx="7342094" cy="12909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>
                <a:gd name="adj1" fmla="val 12500"/>
                <a:gd name="adj2" fmla="val -867"/>
              </a:avLst>
            </a:prstTxWarp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ÔN TẬP HỌC KÌ 1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36985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và</a:t>
            </a:r>
            <a:r>
              <a:rPr lang="en-US" dirty="0"/>
              <a:t> 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dịch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33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phím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và</a:t>
            </a:r>
            <a:r>
              <a:rPr lang="en-US" dirty="0"/>
              <a:t> 1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cài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898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06" y="365126"/>
            <a:ext cx="10161494" cy="99750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2: </a:t>
            </a:r>
            <a:r>
              <a:rPr lang="en-US" sz="4000" dirty="0" err="1" smtClean="0"/>
              <a:t>Làm</a:t>
            </a:r>
            <a:r>
              <a:rPr lang="en-US" sz="4000" dirty="0" smtClean="0"/>
              <a:t> </a:t>
            </a:r>
            <a:r>
              <a:rPr lang="en-US" sz="4000" dirty="0" err="1" smtClean="0"/>
              <a:t>quen</a:t>
            </a:r>
            <a:r>
              <a:rPr lang="en-US" sz="4000" dirty="0" smtClean="0"/>
              <a:t> </a:t>
            </a:r>
            <a:r>
              <a:rPr lang="en-US" sz="4000" dirty="0" err="1" smtClean="0"/>
              <a:t>với</a:t>
            </a:r>
            <a:r>
              <a:rPr lang="en-US" sz="4000" dirty="0" smtClean="0"/>
              <a:t> </a:t>
            </a:r>
            <a:r>
              <a:rPr lang="en-US" sz="4000" dirty="0" err="1" smtClean="0"/>
              <a:t>chương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NNLT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06" y="1362635"/>
            <a:ext cx="10161494" cy="4814328"/>
          </a:xfrm>
        </p:spPr>
        <p:txBody>
          <a:bodyPr>
            <a:normAutofit/>
          </a:bodyPr>
          <a:lstStyle/>
          <a:p>
            <a:r>
              <a:rPr lang="en-US" dirty="0" smtClean="0"/>
              <a:t>NNLT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: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dành</a:t>
            </a:r>
            <a:r>
              <a:rPr lang="en-US" dirty="0" smtClean="0"/>
              <a:t> </a:t>
            </a:r>
            <a:r>
              <a:rPr lang="en-US" dirty="0" err="1" smtClean="0"/>
              <a:t>riêng</a:t>
            </a:r>
            <a:r>
              <a:rPr lang="en-US" dirty="0" smtClean="0"/>
              <a:t>,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do NNLT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endParaRPr lang="en-US" dirty="0" smtClean="0"/>
          </a:p>
          <a:p>
            <a:r>
              <a:rPr lang="en-US" dirty="0" smtClean="0"/>
              <a:t>Program: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smtClean="0"/>
              <a:t>Uses: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viện</a:t>
            </a:r>
            <a:endParaRPr lang="en-US" dirty="0" smtClean="0"/>
          </a:p>
          <a:p>
            <a:r>
              <a:rPr lang="en-US" dirty="0" smtClean="0"/>
              <a:t>Begin, end: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thúc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308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: Alt +F9</a:t>
            </a:r>
          </a:p>
          <a:p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: Ctrl + F9</a:t>
            </a:r>
          </a:p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: Alt +F5</a:t>
            </a:r>
          </a:p>
          <a:p>
            <a:r>
              <a:rPr lang="en-US" dirty="0" err="1" smtClean="0"/>
              <a:t>Clrscr</a:t>
            </a:r>
            <a:r>
              <a:rPr lang="en-US" dirty="0" smtClean="0"/>
              <a:t>;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: Write/ </a:t>
            </a:r>
            <a:r>
              <a:rPr lang="en-US" dirty="0" err="1" smtClean="0"/>
              <a:t>writeln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6"/>
            <a:ext cx="10161494" cy="99750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2: </a:t>
            </a:r>
            <a:r>
              <a:rPr lang="en-US" sz="4000" dirty="0" err="1" smtClean="0"/>
              <a:t>Làm</a:t>
            </a:r>
            <a:r>
              <a:rPr lang="en-US" sz="4000" dirty="0" smtClean="0"/>
              <a:t> </a:t>
            </a:r>
            <a:r>
              <a:rPr lang="en-US" sz="4000" dirty="0" err="1" smtClean="0"/>
              <a:t>quen</a:t>
            </a:r>
            <a:r>
              <a:rPr lang="en-US" sz="4000" dirty="0" smtClean="0"/>
              <a:t> </a:t>
            </a:r>
            <a:r>
              <a:rPr lang="en-US" sz="4000" dirty="0" err="1" smtClean="0"/>
              <a:t>với</a:t>
            </a:r>
            <a:r>
              <a:rPr lang="en-US" sz="4000" dirty="0" smtClean="0"/>
              <a:t> </a:t>
            </a:r>
            <a:r>
              <a:rPr lang="en-US" sz="4000" dirty="0" err="1" smtClean="0"/>
              <a:t>chương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NNLT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43620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06" y="1228165"/>
            <a:ext cx="10161494" cy="494879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Tên</a:t>
            </a:r>
            <a:r>
              <a:rPr lang="en-US" dirty="0" smtClean="0"/>
              <a:t>: do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,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endParaRPr lang="en-US" dirty="0" smtClean="0"/>
          </a:p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khóa</a:t>
            </a:r>
            <a:endParaRPr lang="en-US" dirty="0" smtClean="0"/>
          </a:p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endParaRPr lang="en-US" dirty="0" smtClean="0"/>
          </a:p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2 </a:t>
            </a:r>
            <a:r>
              <a:rPr lang="en-US" dirty="0" err="1" smtClean="0"/>
              <a:t>phần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: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,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viện</a:t>
            </a:r>
            <a:r>
              <a:rPr lang="en-US" dirty="0" smtClean="0"/>
              <a:t>,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: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6"/>
            <a:ext cx="10161494" cy="99750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2: </a:t>
            </a:r>
            <a:r>
              <a:rPr lang="en-US" sz="4000" dirty="0" err="1" smtClean="0"/>
              <a:t>Làm</a:t>
            </a:r>
            <a:r>
              <a:rPr lang="en-US" sz="4000" dirty="0" smtClean="0"/>
              <a:t> </a:t>
            </a:r>
            <a:r>
              <a:rPr lang="en-US" sz="4000" dirty="0" err="1" smtClean="0"/>
              <a:t>quen</a:t>
            </a:r>
            <a:r>
              <a:rPr lang="en-US" sz="4000" dirty="0" smtClean="0"/>
              <a:t> </a:t>
            </a:r>
            <a:r>
              <a:rPr lang="en-US" sz="4000" dirty="0" err="1" smtClean="0"/>
              <a:t>với</a:t>
            </a:r>
            <a:r>
              <a:rPr lang="en-US" sz="4000" dirty="0" smtClean="0"/>
              <a:t> </a:t>
            </a:r>
            <a:r>
              <a:rPr lang="en-US" sz="4000" dirty="0" err="1" smtClean="0"/>
              <a:t>chương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NNLT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0339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319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/>
              <a:t>khóa</a:t>
            </a:r>
            <a:r>
              <a:rPr lang="en-US" dirty="0"/>
              <a:t> do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đặt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dành</a:t>
            </a:r>
            <a:r>
              <a:rPr lang="en-US" dirty="0"/>
              <a:t> </a:t>
            </a:r>
            <a:r>
              <a:rPr lang="en-US" dirty="0" err="1"/>
              <a:t>riêng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đích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đích</a:t>
            </a:r>
            <a:r>
              <a:rPr lang="en-US" dirty="0"/>
              <a:t> do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riêng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774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SAI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trùng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trắng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340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Program</a:t>
            </a:r>
            <a:r>
              <a:rPr lang="en-US" dirty="0"/>
              <a:t>, Uses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Program</a:t>
            </a:r>
            <a:r>
              <a:rPr lang="en-US" dirty="0"/>
              <a:t>, Begin, End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Programe</a:t>
            </a:r>
            <a:r>
              <a:rPr lang="en-US" dirty="0"/>
              <a:t>, Use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Begin</a:t>
            </a:r>
            <a:r>
              <a:rPr lang="en-US" dirty="0"/>
              <a:t>, End</a:t>
            </a:r>
          </a:p>
        </p:txBody>
      </p:sp>
    </p:spTree>
    <p:extLst>
      <p:ext uri="{BB962C8B-B14F-4D97-AF65-F5344CB8AC3E}">
        <p14:creationId xmlns:p14="http://schemas.microsoft.com/office/powerpoint/2010/main" val="3371171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mấy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 </a:t>
            </a:r>
            <a:r>
              <a:rPr lang="en-US" dirty="0" err="1"/>
              <a:t>phần</a:t>
            </a:r>
            <a:r>
              <a:rPr lang="en-US" dirty="0"/>
              <a:t>: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</a:t>
            </a:r>
            <a:r>
              <a:rPr lang="en-US" dirty="0" err="1"/>
              <a:t>phần</a:t>
            </a:r>
            <a:r>
              <a:rPr lang="en-US" dirty="0"/>
              <a:t>: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thân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3 </a:t>
            </a:r>
            <a:r>
              <a:rPr lang="en-US" dirty="0" err="1"/>
              <a:t>phần</a:t>
            </a:r>
            <a:r>
              <a:rPr lang="en-US" dirty="0"/>
              <a:t>: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,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thân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4 </a:t>
            </a:r>
            <a:r>
              <a:rPr lang="en-US" dirty="0" err="1"/>
              <a:t>phần</a:t>
            </a:r>
            <a:r>
              <a:rPr lang="en-US" dirty="0"/>
              <a:t>: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,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,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333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06" y="1541929"/>
            <a:ext cx="10161494" cy="4635034"/>
          </a:xfrm>
        </p:spPr>
        <p:txBody>
          <a:bodyPr/>
          <a:lstStyle/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và</a:t>
            </a:r>
            <a:r>
              <a:rPr lang="en-US" dirty="0"/>
              <a:t> 1</a:t>
            </a:r>
          </a:p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: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sang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: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1325563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1: </a:t>
            </a:r>
            <a:r>
              <a:rPr lang="en-US" sz="4000" dirty="0" err="1" smtClean="0"/>
              <a:t>Máy</a:t>
            </a:r>
            <a:r>
              <a:rPr lang="en-US" sz="4000" dirty="0" smtClean="0"/>
              <a:t> </a:t>
            </a:r>
            <a:r>
              <a:rPr lang="en-US" sz="4000" dirty="0" err="1" smtClean="0"/>
              <a:t>tính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chương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máy</a:t>
            </a:r>
            <a:r>
              <a:rPr lang="en-US" sz="4000" dirty="0" smtClean="0"/>
              <a:t> </a:t>
            </a:r>
            <a:r>
              <a:rPr lang="en-US" sz="4000" dirty="0" err="1" smtClean="0"/>
              <a:t>tính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156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Ctrl+F9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Shift+F9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Alt+F2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316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Ctrl+F9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Shift+F9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smtClean="0"/>
              <a:t>Alt+F5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179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Ctrl+F9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Shift+F9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Alt+F5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379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soạn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xong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Pascal,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ta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Ctrl </a:t>
            </a:r>
            <a:r>
              <a:rPr lang="en-US" dirty="0"/>
              <a:t>+ 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Cttl</a:t>
            </a:r>
            <a:r>
              <a:rPr lang="en-US" dirty="0" smtClean="0"/>
              <a:t> </a:t>
            </a:r>
            <a:r>
              <a:rPr lang="en-US" dirty="0"/>
              <a:t>+ F9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F12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498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HOCSINH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Tam_giac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Baitap1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5kiemtra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038626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Bạn</a:t>
            </a:r>
            <a:r>
              <a:rPr lang="en-US" sz="3600" dirty="0"/>
              <a:t> An </a:t>
            </a:r>
            <a:r>
              <a:rPr lang="en-US" sz="3600" dirty="0" err="1"/>
              <a:t>muốn</a:t>
            </a:r>
            <a:r>
              <a:rPr lang="en-US" sz="3600" dirty="0"/>
              <a:t> in </a:t>
            </a:r>
            <a:r>
              <a:rPr lang="en-US" sz="3600" dirty="0" err="1"/>
              <a:t>ra</a:t>
            </a:r>
            <a:r>
              <a:rPr lang="en-US" sz="3600" dirty="0"/>
              <a:t> </a:t>
            </a:r>
            <a:r>
              <a:rPr lang="en-US" sz="3600" dirty="0" err="1"/>
              <a:t>màn</a:t>
            </a:r>
            <a:r>
              <a:rPr lang="en-US" sz="3600" dirty="0"/>
              <a:t>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câu</a:t>
            </a:r>
            <a:r>
              <a:rPr lang="en-US" sz="3600" dirty="0"/>
              <a:t> </a:t>
            </a:r>
            <a:r>
              <a:rPr lang="en-US" sz="3600" i="1" dirty="0"/>
              <a:t>Chao </a:t>
            </a:r>
            <a:r>
              <a:rPr lang="en-US" sz="3600" i="1" dirty="0" err="1"/>
              <a:t>cac</a:t>
            </a:r>
            <a:r>
              <a:rPr lang="en-US" sz="3600" i="1" dirty="0"/>
              <a:t> ban!</a:t>
            </a:r>
            <a:r>
              <a:rPr lang="en-US" sz="3600" dirty="0"/>
              <a:t>; </a:t>
            </a:r>
            <a:r>
              <a:rPr lang="en-US" sz="3600" dirty="0" err="1"/>
              <a:t>bạn</a:t>
            </a:r>
            <a:r>
              <a:rPr lang="en-US" sz="3600" dirty="0"/>
              <a:t> An </a:t>
            </a:r>
            <a:r>
              <a:rPr lang="en-US" sz="3600" dirty="0" err="1"/>
              <a:t>nên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câu</a:t>
            </a:r>
            <a:r>
              <a:rPr lang="en-US" sz="3600" dirty="0"/>
              <a:t> </a:t>
            </a:r>
            <a:r>
              <a:rPr lang="en-US" sz="3600" dirty="0" err="1"/>
              <a:t>lệnh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 </a:t>
            </a:r>
            <a:r>
              <a:rPr lang="en-US" sz="3600" dirty="0" err="1"/>
              <a:t>đây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(“Chao </a:t>
            </a:r>
            <a:r>
              <a:rPr lang="en-US" dirty="0" err="1"/>
              <a:t>cac</a:t>
            </a:r>
            <a:r>
              <a:rPr lang="en-US" dirty="0"/>
              <a:t> ban!”);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wtite</a:t>
            </a:r>
            <a:r>
              <a:rPr lang="en-US" dirty="0" smtClean="0"/>
              <a:t>(Chao </a:t>
            </a:r>
            <a:r>
              <a:rPr lang="en-US" dirty="0" err="1"/>
              <a:t>cac</a:t>
            </a:r>
            <a:r>
              <a:rPr lang="en-US" dirty="0"/>
              <a:t> ban!);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(‘Chao </a:t>
            </a:r>
            <a:r>
              <a:rPr lang="en-US" dirty="0" err="1"/>
              <a:t>cac</a:t>
            </a:r>
            <a:r>
              <a:rPr lang="en-US" dirty="0"/>
              <a:t> ban!).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(‘Chao </a:t>
            </a:r>
            <a:r>
              <a:rPr lang="en-US" dirty="0" err="1"/>
              <a:t>cac</a:t>
            </a:r>
            <a:r>
              <a:rPr lang="en-US" dirty="0"/>
              <a:t> ban!’);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557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do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Máy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/>
              <a:t>Sinh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/>
              <a:t>viên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520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Pascal,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program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8A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Hoc </a:t>
            </a:r>
            <a:r>
              <a:rPr lang="en-US" dirty="0" err="1"/>
              <a:t>sinh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Bai_tap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60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/>
              <a:t>Pascal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,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thường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phẩy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Pascal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End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1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kèm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vẫn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/>
              <a:t>Clrscr</a:t>
            </a:r>
            <a:r>
              <a:rPr lang="en-US" dirty="0"/>
              <a:t>;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205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Byte: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(0 - 255)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Integer: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(-32768 </a:t>
            </a:r>
            <a:r>
              <a:rPr lang="en-US" dirty="0" err="1" smtClean="0"/>
              <a:t>đến</a:t>
            </a:r>
            <a:r>
              <a:rPr lang="en-US" dirty="0" smtClean="0"/>
              <a:t> 32767)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Real: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Char: 1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String: </a:t>
            </a:r>
            <a:r>
              <a:rPr lang="en-US" dirty="0" err="1" smtClean="0"/>
              <a:t>Xâu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(</a:t>
            </a: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255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45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1: </a:t>
            </a:r>
            <a:r>
              <a:rPr lang="en-US" sz="4000" dirty="0" err="1" smtClean="0"/>
              <a:t>Máy</a:t>
            </a:r>
            <a:r>
              <a:rPr lang="en-US" sz="4000" dirty="0" smtClean="0"/>
              <a:t> </a:t>
            </a:r>
            <a:r>
              <a:rPr lang="en-US" sz="4000" dirty="0" err="1" smtClean="0"/>
              <a:t>tính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chương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máy</a:t>
            </a:r>
            <a:r>
              <a:rPr lang="en-US" sz="4000" dirty="0" smtClean="0"/>
              <a:t> </a:t>
            </a:r>
            <a:r>
              <a:rPr lang="en-US" sz="4000" dirty="0" err="1" smtClean="0"/>
              <a:t>tính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Chương trình máy tính 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được</a:t>
            </a:r>
            <a:endParaRPr lang="en-US" dirty="0" smtClean="0"/>
          </a:p>
          <a:p>
            <a:r>
              <a:rPr lang="en-US" dirty="0"/>
              <a:t>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/>
              <a:t>qua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endParaRPr lang="en-US" dirty="0"/>
          </a:p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đó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647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Cộng</a:t>
            </a:r>
            <a:r>
              <a:rPr lang="en-US" dirty="0" smtClean="0"/>
              <a:t> (+):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,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Trừ</a:t>
            </a:r>
            <a:r>
              <a:rPr lang="en-US" dirty="0" smtClean="0"/>
              <a:t> (-):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,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(*):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,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Chia (/):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,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Chia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(</a:t>
            </a:r>
            <a:r>
              <a:rPr lang="en-US" dirty="0" err="1" smtClean="0"/>
              <a:t>Div</a:t>
            </a:r>
            <a:r>
              <a:rPr lang="en-US" dirty="0" smtClean="0"/>
              <a:t>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Chia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dư</a:t>
            </a:r>
            <a:r>
              <a:rPr lang="en-US" dirty="0"/>
              <a:t> </a:t>
            </a:r>
            <a:r>
              <a:rPr lang="en-US" dirty="0" smtClean="0"/>
              <a:t>(Mod):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1325563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570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so </a:t>
            </a:r>
            <a:r>
              <a:rPr lang="en-US" dirty="0" err="1" smtClean="0"/>
              <a:t>sánh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: =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Khác</a:t>
            </a:r>
            <a:r>
              <a:rPr lang="en-US" dirty="0" smtClean="0"/>
              <a:t>: &lt;&gt;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: &lt;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: &lt;=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: &gt;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: &gt;=</a:t>
            </a:r>
            <a:endParaRPr lang="en-US" dirty="0"/>
          </a:p>
          <a:p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: Read/ </a:t>
            </a:r>
            <a:r>
              <a:rPr lang="en-US" dirty="0" err="1" smtClean="0"/>
              <a:t>readln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1325563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085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Cộng</a:t>
            </a:r>
            <a:r>
              <a:rPr lang="en-US" dirty="0" smtClean="0"/>
              <a:t> </a:t>
            </a:r>
            <a:r>
              <a:rPr lang="en-US" dirty="0"/>
              <a:t>(+), </a:t>
            </a:r>
            <a:r>
              <a:rPr lang="en-US" dirty="0" err="1"/>
              <a:t>trừ</a:t>
            </a:r>
            <a:r>
              <a:rPr lang="en-US" dirty="0"/>
              <a:t> (-), </a:t>
            </a:r>
            <a:r>
              <a:rPr lang="en-US" dirty="0" err="1"/>
              <a:t>nhân</a:t>
            </a:r>
            <a:r>
              <a:rPr lang="en-US" dirty="0"/>
              <a:t> (*), chia (/)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Bé</a:t>
            </a:r>
            <a:r>
              <a:rPr lang="en-US" dirty="0" smtClean="0"/>
              <a:t> </a:t>
            </a:r>
            <a:r>
              <a:rPr lang="en-US" dirty="0" err="1"/>
              <a:t>hơn</a:t>
            </a:r>
            <a:r>
              <a:rPr lang="en-US" dirty="0"/>
              <a:t> (&lt;), </a:t>
            </a:r>
            <a:r>
              <a:rPr lang="en-US" dirty="0" err="1"/>
              <a:t>bé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(&lt;=),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(&gt;),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(&gt;=)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/>
              <a:t>(=), </a:t>
            </a:r>
            <a:r>
              <a:rPr lang="en-US" dirty="0" err="1"/>
              <a:t>khác</a:t>
            </a:r>
            <a:r>
              <a:rPr lang="en-US" dirty="0"/>
              <a:t> (&lt;&gt;)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Div</a:t>
            </a:r>
            <a:r>
              <a:rPr lang="en-US" dirty="0"/>
              <a:t>, mod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154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byte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........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0 </a:t>
            </a:r>
            <a:r>
              <a:rPr lang="en-US" dirty="0" err="1"/>
              <a:t>đến</a:t>
            </a:r>
            <a:r>
              <a:rPr lang="en-US" dirty="0"/>
              <a:t> 127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– </a:t>
            </a:r>
            <a:r>
              <a:rPr lang="en-US" dirty="0"/>
              <a:t>2</a:t>
            </a:r>
            <a:r>
              <a:rPr lang="en-US" baseline="30000" dirty="0"/>
              <a:t>15</a:t>
            </a:r>
            <a:r>
              <a:rPr lang="en-US" dirty="0"/>
              <a:t> </a:t>
            </a:r>
            <a:r>
              <a:rPr lang="en-US" dirty="0" err="1"/>
              <a:t>đến</a:t>
            </a:r>
            <a:r>
              <a:rPr lang="en-US" dirty="0"/>
              <a:t> 2</a:t>
            </a:r>
            <a:r>
              <a:rPr lang="en-US" baseline="30000" dirty="0"/>
              <a:t>15</a:t>
            </a:r>
            <a:r>
              <a:rPr lang="en-US" dirty="0"/>
              <a:t> - 1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0 </a:t>
            </a:r>
            <a:r>
              <a:rPr lang="en-US" dirty="0" err="1"/>
              <a:t>đến</a:t>
            </a:r>
            <a:r>
              <a:rPr lang="en-US" dirty="0"/>
              <a:t> 255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-</a:t>
            </a:r>
            <a:r>
              <a:rPr lang="en-US" dirty="0"/>
              <a:t>100000 </a:t>
            </a:r>
            <a:r>
              <a:rPr lang="en-US" dirty="0" err="1"/>
              <a:t>đến</a:t>
            </a:r>
            <a:r>
              <a:rPr lang="en-US" dirty="0"/>
              <a:t> 100000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895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Integer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........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0 </a:t>
            </a:r>
            <a:r>
              <a:rPr lang="en-US" dirty="0" err="1"/>
              <a:t>đến</a:t>
            </a:r>
            <a:r>
              <a:rPr lang="en-US" dirty="0"/>
              <a:t> 127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– </a:t>
            </a:r>
            <a:r>
              <a:rPr lang="en-US" dirty="0"/>
              <a:t>2</a:t>
            </a:r>
            <a:r>
              <a:rPr lang="en-US" baseline="30000" dirty="0"/>
              <a:t>15</a:t>
            </a:r>
            <a:r>
              <a:rPr lang="en-US" dirty="0"/>
              <a:t> </a:t>
            </a:r>
            <a:r>
              <a:rPr lang="en-US" dirty="0" err="1"/>
              <a:t>đến</a:t>
            </a:r>
            <a:r>
              <a:rPr lang="en-US" dirty="0"/>
              <a:t> 2</a:t>
            </a:r>
            <a:r>
              <a:rPr lang="en-US" baseline="30000" dirty="0"/>
              <a:t>15</a:t>
            </a:r>
            <a:r>
              <a:rPr lang="en-US" dirty="0"/>
              <a:t> - 1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0 </a:t>
            </a:r>
            <a:r>
              <a:rPr lang="en-US" dirty="0" err="1"/>
              <a:t>đến</a:t>
            </a:r>
            <a:r>
              <a:rPr lang="en-US" dirty="0"/>
              <a:t> 255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-</a:t>
            </a:r>
            <a:r>
              <a:rPr lang="en-US" dirty="0"/>
              <a:t>100000 </a:t>
            </a:r>
            <a:r>
              <a:rPr lang="en-US" dirty="0" err="1"/>
              <a:t>đến</a:t>
            </a:r>
            <a:r>
              <a:rPr lang="en-US" dirty="0"/>
              <a:t> 100000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213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,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12.0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‘</a:t>
            </a:r>
            <a:r>
              <a:rPr lang="en-US" dirty="0"/>
              <a:t>12’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“</a:t>
            </a:r>
            <a:r>
              <a:rPr lang="en-US" dirty="0"/>
              <a:t>12”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589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 </a:t>
            </a:r>
            <a:r>
              <a:rPr lang="en-US" dirty="0" err="1"/>
              <a:t>Writeln</a:t>
            </a:r>
            <a:r>
              <a:rPr lang="en-US" dirty="0"/>
              <a:t>(‘y=’ , 15 div 4 +5); </a:t>
            </a:r>
            <a:r>
              <a:rPr lang="en-US" dirty="0" err="1"/>
              <a:t>sẽ</a:t>
            </a:r>
            <a:r>
              <a:rPr lang="en-US" dirty="0"/>
              <a:t> in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</a:t>
            </a:r>
            <a:r>
              <a:rPr lang="en-US" dirty="0"/>
              <a:t>= 8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y=3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20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966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 </a:t>
            </a:r>
            <a:r>
              <a:rPr lang="en-US" dirty="0" err="1"/>
              <a:t>Writeln</a:t>
            </a:r>
            <a:r>
              <a:rPr lang="en-US" dirty="0"/>
              <a:t>(‘x=’ , 14 mod 4); </a:t>
            </a:r>
            <a:r>
              <a:rPr lang="en-US" dirty="0" err="1"/>
              <a:t>sẽ</a:t>
            </a:r>
            <a:r>
              <a:rPr lang="en-US" dirty="0"/>
              <a:t> in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</a:t>
            </a:r>
            <a:r>
              <a:rPr lang="en-US" dirty="0"/>
              <a:t>= 2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x=3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3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771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Pascal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2*3+15 </a:t>
            </a:r>
            <a:r>
              <a:rPr lang="en-US" dirty="0"/>
              <a:t>- 4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2x </a:t>
            </a:r>
            <a:r>
              <a:rPr lang="en-US" dirty="0"/>
              <a:t>+ 3*4y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(</a:t>
            </a:r>
            <a:r>
              <a:rPr lang="en-US" dirty="0"/>
              <a:t>x*x + 12)/(3+4)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(</a:t>
            </a:r>
            <a:r>
              <a:rPr lang="en-US" dirty="0"/>
              <a:t>2+3*a)/6*x*y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585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write (‘5*4 = ‘,5*4);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372" y="1816916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20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5*4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5*4 </a:t>
            </a:r>
            <a:r>
              <a:rPr lang="en-US" dirty="0"/>
              <a:t>= 20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5*4 </a:t>
            </a:r>
            <a:r>
              <a:rPr lang="en-US" dirty="0"/>
              <a:t>= 5*4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733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472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Writeln</a:t>
            </a:r>
            <a:r>
              <a:rPr lang="en-US" dirty="0"/>
              <a:t>(’15*4-30+12=’,15*4-30+12); in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15*4-30+12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42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15*4-30+12=42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=</a:t>
            </a:r>
            <a:r>
              <a:rPr lang="en-US" dirty="0"/>
              <a:t>42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455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Clrscr</a:t>
            </a:r>
            <a:r>
              <a:rPr lang="en-US" dirty="0"/>
              <a:t>;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Ngưng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biến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202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Writeln</a:t>
            </a:r>
            <a:r>
              <a:rPr lang="en-US" dirty="0"/>
              <a:t>( ‘36 div 3’);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36 </a:t>
            </a:r>
            <a:r>
              <a:rPr lang="en-US" dirty="0"/>
              <a:t>div 3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‘</a:t>
            </a:r>
            <a:r>
              <a:rPr lang="en-US" dirty="0"/>
              <a:t>36 div 3’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pt-BR" dirty="0" smtClean="0"/>
              <a:t>0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611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Writeln</a:t>
            </a:r>
            <a:r>
              <a:rPr lang="en-US" dirty="0"/>
              <a:t>( 10 mod 3);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10 </a:t>
            </a:r>
            <a:r>
              <a:rPr lang="en-US" dirty="0"/>
              <a:t>mod 3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3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pt-BR" dirty="0" smtClean="0"/>
              <a:t>10/3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903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Biến</a:t>
            </a:r>
            <a:r>
              <a:rPr lang="en-US" sz="3200" dirty="0"/>
              <a:t> S </a:t>
            </a:r>
            <a:r>
              <a:rPr lang="en-US" sz="3200" dirty="0" err="1"/>
              <a:t>dùng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lưu</a:t>
            </a:r>
            <a:r>
              <a:rPr lang="en-US" sz="3200" dirty="0"/>
              <a:t> </a:t>
            </a:r>
            <a:r>
              <a:rPr lang="en-US" sz="3200" dirty="0" err="1"/>
              <a:t>trữ</a:t>
            </a:r>
            <a:r>
              <a:rPr lang="en-US" sz="3200" dirty="0"/>
              <a:t> </a:t>
            </a:r>
            <a:r>
              <a:rPr lang="en-US" sz="3200" dirty="0" err="1"/>
              <a:t>diện</a:t>
            </a:r>
            <a:r>
              <a:rPr lang="en-US" sz="3200" dirty="0"/>
              <a:t> </a:t>
            </a:r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.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lệnh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 in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quả</a:t>
            </a:r>
            <a:r>
              <a:rPr lang="en-US" sz="3200" dirty="0"/>
              <a:t> </a:t>
            </a:r>
            <a:r>
              <a:rPr lang="en-US" sz="3200" dirty="0" err="1"/>
              <a:t>diện</a:t>
            </a:r>
            <a:r>
              <a:rPr lang="en-US" sz="3200" dirty="0"/>
              <a:t> </a:t>
            </a:r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 </a:t>
            </a:r>
            <a:r>
              <a:rPr lang="en-US" sz="3200" dirty="0" err="1"/>
              <a:t>ra</a:t>
            </a:r>
            <a:r>
              <a:rPr lang="en-US" sz="3200" dirty="0"/>
              <a:t> </a:t>
            </a:r>
            <a:r>
              <a:rPr lang="en-US" sz="3200" dirty="0" err="1"/>
              <a:t>màn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tich</a:t>
            </a:r>
            <a:r>
              <a:rPr lang="en-US" dirty="0"/>
              <a:t> </a:t>
            </a:r>
            <a:r>
              <a:rPr lang="en-US" dirty="0" err="1"/>
              <a:t>hinh</a:t>
            </a:r>
            <a:r>
              <a:rPr lang="en-US" dirty="0"/>
              <a:t> </a:t>
            </a:r>
            <a:r>
              <a:rPr lang="en-US" dirty="0" err="1"/>
              <a:t>tron</a:t>
            </a:r>
            <a:r>
              <a:rPr lang="en-US" dirty="0"/>
              <a:t> la: ’, 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tich</a:t>
            </a:r>
            <a:r>
              <a:rPr lang="en-US" dirty="0"/>
              <a:t> </a:t>
            </a:r>
            <a:r>
              <a:rPr lang="en-US" dirty="0" err="1"/>
              <a:t>hinh</a:t>
            </a:r>
            <a:r>
              <a:rPr lang="en-US" dirty="0"/>
              <a:t> </a:t>
            </a:r>
            <a:r>
              <a:rPr lang="en-US" dirty="0" err="1"/>
              <a:t>tron</a:t>
            </a:r>
            <a:r>
              <a:rPr lang="en-US" dirty="0"/>
              <a:t> la: ’, S);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tich</a:t>
            </a:r>
            <a:r>
              <a:rPr lang="en-US" dirty="0"/>
              <a:t> </a:t>
            </a:r>
            <a:r>
              <a:rPr lang="en-US" dirty="0" err="1"/>
              <a:t>hinh</a:t>
            </a:r>
            <a:r>
              <a:rPr lang="en-US" dirty="0"/>
              <a:t> </a:t>
            </a:r>
            <a:r>
              <a:rPr lang="en-US" dirty="0" err="1"/>
              <a:t>tron</a:t>
            </a:r>
            <a:r>
              <a:rPr lang="en-US" dirty="0"/>
              <a:t> la: , S’);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(“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tich</a:t>
            </a:r>
            <a:r>
              <a:rPr lang="en-US" dirty="0"/>
              <a:t> </a:t>
            </a:r>
            <a:r>
              <a:rPr lang="en-US" dirty="0" err="1"/>
              <a:t>hinh</a:t>
            </a:r>
            <a:r>
              <a:rPr lang="en-US" dirty="0"/>
              <a:t> </a:t>
            </a:r>
            <a:r>
              <a:rPr lang="en-US" dirty="0" err="1"/>
              <a:t>tron</a:t>
            </a:r>
            <a:r>
              <a:rPr lang="en-US" dirty="0"/>
              <a:t> la: ”, S);</a:t>
            </a:r>
          </a:p>
        </p:txBody>
      </p:sp>
    </p:spTree>
    <p:extLst>
      <p:ext uri="{BB962C8B-B14F-4D97-AF65-F5344CB8AC3E}">
        <p14:creationId xmlns:p14="http://schemas.microsoft.com/office/powerpoint/2010/main" val="1262419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Phép</a:t>
            </a:r>
            <a:r>
              <a:rPr lang="en-US" dirty="0"/>
              <a:t> chia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dư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16 </a:t>
            </a:r>
            <a:r>
              <a:rPr lang="en-US" dirty="0" err="1"/>
              <a:t>và</a:t>
            </a:r>
            <a:r>
              <a:rPr lang="en-US" dirty="0"/>
              <a:t> 5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div 5 = 1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mod 5 = 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div 5 = 3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mod 5 = 3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411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Phép</a:t>
            </a:r>
            <a:r>
              <a:rPr lang="en-US" dirty="0"/>
              <a:t> chia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16 </a:t>
            </a:r>
            <a:r>
              <a:rPr lang="en-US" dirty="0" err="1"/>
              <a:t>và</a:t>
            </a:r>
            <a:r>
              <a:rPr lang="en-US" dirty="0"/>
              <a:t> 5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div 5 = 1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mod 5 = 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div 5 = 3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16 </a:t>
            </a:r>
            <a:r>
              <a:rPr lang="en-US" dirty="0"/>
              <a:t>mod 5 = 3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457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(105 div 10 + 105 </a:t>
            </a:r>
            <a:r>
              <a:rPr lang="en-US"/>
              <a:t>mod </a:t>
            </a:r>
            <a:r>
              <a:rPr lang="en-US" smtClean="0"/>
              <a:t>10)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5 </a:t>
            </a:r>
          </a:p>
          <a:p>
            <a:pPr marL="0" indent="0">
              <a:buNone/>
            </a:pPr>
            <a:r>
              <a:rPr lang="en-US" dirty="0"/>
              <a:t>B. 0 </a:t>
            </a:r>
          </a:p>
          <a:p>
            <a:pPr marL="0" indent="0">
              <a:buNone/>
            </a:pPr>
            <a:r>
              <a:rPr lang="en-US" dirty="0"/>
              <a:t>C. 15 </a:t>
            </a:r>
          </a:p>
          <a:p>
            <a:pPr marL="0" indent="0">
              <a:buNone/>
            </a:pPr>
            <a:r>
              <a:rPr lang="en-US" dirty="0"/>
              <a:t>D. 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450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773393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4: </a:t>
            </a:r>
            <a:r>
              <a:rPr lang="en-US" sz="4000" dirty="0" err="1" smtClean="0"/>
              <a:t>Sử</a:t>
            </a:r>
            <a:r>
              <a:rPr lang="en-US" sz="4000" dirty="0" smtClean="0"/>
              <a:t> </a:t>
            </a:r>
            <a:r>
              <a:rPr lang="en-US" sz="4000" dirty="0" err="1" smtClean="0"/>
              <a:t>dụng</a:t>
            </a:r>
            <a:r>
              <a:rPr lang="en-US" sz="4000" dirty="0" smtClean="0"/>
              <a:t> </a:t>
            </a:r>
            <a:r>
              <a:rPr lang="en-US" sz="4000" dirty="0" err="1" smtClean="0"/>
              <a:t>biến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hằng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06" y="995082"/>
            <a:ext cx="10161494" cy="518188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dung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trữ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trữ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: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 smtClean="0"/>
          </a:p>
          <a:p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: </a:t>
            </a:r>
          </a:p>
          <a:p>
            <a:pPr marL="9144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&lt;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&gt;: &lt;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&gt;;</a:t>
            </a:r>
          </a:p>
          <a:p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:</a:t>
            </a:r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&gt; := &lt;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&gt;;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549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Hằng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suốt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hằng</a:t>
            </a:r>
            <a:r>
              <a:rPr lang="en-US" dirty="0" smtClean="0"/>
              <a:t>: </a:t>
            </a:r>
          </a:p>
          <a:p>
            <a:pPr marL="914400" lvl="2" indent="0"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&lt;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hằng</a:t>
            </a:r>
            <a:r>
              <a:rPr lang="en-US" dirty="0" smtClean="0"/>
              <a:t>&gt;  = &lt;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&gt;;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773393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Bài</a:t>
            </a:r>
            <a:r>
              <a:rPr lang="en-US" sz="4000" dirty="0" smtClean="0"/>
              <a:t> 4: </a:t>
            </a:r>
            <a:r>
              <a:rPr lang="en-US" sz="4000" dirty="0" err="1" smtClean="0"/>
              <a:t>Sử</a:t>
            </a:r>
            <a:r>
              <a:rPr lang="en-US" sz="4000" dirty="0" smtClean="0"/>
              <a:t> </a:t>
            </a:r>
            <a:r>
              <a:rPr lang="en-US" sz="4000" dirty="0" err="1" smtClean="0"/>
              <a:t>dụng</a:t>
            </a:r>
            <a:r>
              <a:rPr lang="en-US" sz="4000" dirty="0" smtClean="0"/>
              <a:t> </a:t>
            </a:r>
            <a:r>
              <a:rPr lang="en-US" sz="4000" dirty="0" err="1" smtClean="0"/>
              <a:t>biến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hằng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9270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/>
              <a:t>qua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/>
              <a:t>qua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/>
              <a:t>qua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/>
              <a:t>qua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hằng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326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148" y="1787918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N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N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var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/>
              <a:t>write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/>
              <a:t>readln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in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55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Cấu trúc khai báo biến là?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4282" y="1787917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de-DE" dirty="0" smtClean="0"/>
              <a:t>Var </a:t>
            </a:r>
            <a:r>
              <a:rPr lang="de-DE" dirty="0"/>
              <a:t>&lt;tên biến&gt; &lt;kiểu dữ liệu&gt;;	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de-DE" dirty="0" smtClean="0"/>
              <a:t>Var </a:t>
            </a:r>
            <a:r>
              <a:rPr lang="de-DE" dirty="0"/>
              <a:t>&lt;tên biến&gt; ; &lt;kiểu dữ liệu&gt;: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de-DE" dirty="0" smtClean="0"/>
              <a:t>Var </a:t>
            </a:r>
            <a:r>
              <a:rPr lang="de-DE" dirty="0"/>
              <a:t>&lt;tên biến&gt; : &lt;kiểu dữ liệu&gt; ;	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de-DE" dirty="0" smtClean="0"/>
              <a:t>Var </a:t>
            </a:r>
            <a:r>
              <a:rPr lang="de-DE" dirty="0"/>
              <a:t>&lt;tên biến&gt;: &lt;kiểu dữ liệu&gt;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Lệnh</a:t>
            </a:r>
            <a:r>
              <a:rPr lang="fr-FR" dirty="0"/>
              <a:t> </a:t>
            </a:r>
            <a:r>
              <a:rPr lang="fr-FR" dirty="0" err="1"/>
              <a:t>gán</a:t>
            </a:r>
            <a:r>
              <a:rPr lang="fr-FR" dirty="0"/>
              <a:t> A:= ‘ 12345 ’ </a:t>
            </a:r>
            <a:r>
              <a:rPr lang="fr-FR" dirty="0" err="1"/>
              <a:t>vậy</a:t>
            </a:r>
            <a:r>
              <a:rPr lang="fr-FR" dirty="0"/>
              <a:t> A </a:t>
            </a:r>
            <a:r>
              <a:rPr lang="fr-FR" dirty="0" err="1"/>
              <a:t>sẽ</a:t>
            </a:r>
            <a:r>
              <a:rPr lang="fr-FR" dirty="0"/>
              <a:t> </a:t>
            </a:r>
            <a:r>
              <a:rPr lang="fr-FR" dirty="0" err="1"/>
              <a:t>được</a:t>
            </a:r>
            <a:r>
              <a:rPr lang="fr-FR" dirty="0"/>
              <a:t> </a:t>
            </a:r>
            <a:r>
              <a:rPr lang="fr-FR" dirty="0" err="1"/>
              <a:t>khai</a:t>
            </a:r>
            <a:r>
              <a:rPr lang="fr-FR" dirty="0"/>
              <a:t> </a:t>
            </a:r>
            <a:r>
              <a:rPr lang="fr-FR" dirty="0" err="1"/>
              <a:t>báo</a:t>
            </a:r>
            <a:r>
              <a:rPr lang="fr-FR" dirty="0"/>
              <a:t> là </a:t>
            </a:r>
            <a:r>
              <a:rPr lang="fr-FR" dirty="0" err="1"/>
              <a:t>kiểu</a:t>
            </a:r>
            <a:r>
              <a:rPr lang="fr-FR" dirty="0"/>
              <a:t> </a:t>
            </a:r>
            <a:r>
              <a:rPr lang="fr-FR" dirty="0" err="1"/>
              <a:t>dữ</a:t>
            </a:r>
            <a:r>
              <a:rPr lang="fr-FR" dirty="0"/>
              <a:t> </a:t>
            </a:r>
            <a:r>
              <a:rPr lang="fr-FR" dirty="0" err="1"/>
              <a:t>liệu</a:t>
            </a:r>
            <a:r>
              <a:rPr lang="fr-FR" dirty="0"/>
              <a:t> </a:t>
            </a:r>
            <a:r>
              <a:rPr lang="fr-FR" dirty="0" err="1"/>
              <a:t>gì</a:t>
            </a:r>
            <a:r>
              <a:rPr lang="fr-FR" dirty="0"/>
              <a:t> 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Integer</a:t>
            </a:r>
            <a:r>
              <a:rPr lang="en-US" dirty="0"/>
              <a:t>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Char</a:t>
            </a:r>
            <a:r>
              <a:rPr lang="en-US" dirty="0"/>
              <a:t>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Real</a:t>
            </a:r>
            <a:r>
              <a:rPr lang="en-US" dirty="0"/>
              <a:t>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952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Pascal,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Begin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Uses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359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Pascal,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hằng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Begin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77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k= '</a:t>
            </a:r>
            <a:r>
              <a:rPr lang="en-US" dirty="0" err="1"/>
              <a:t>tamgiac</a:t>
            </a:r>
            <a:r>
              <a:rPr lang="en-US" dirty="0"/>
              <a:t>';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g :=15;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tich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chuvi</a:t>
            </a:r>
            <a:r>
              <a:rPr lang="en-US" dirty="0"/>
              <a:t> : byte;</a:t>
            </a:r>
          </a:p>
        </p:txBody>
      </p:sp>
    </p:spTree>
    <p:extLst>
      <p:ext uri="{BB962C8B-B14F-4D97-AF65-F5344CB8AC3E}">
        <p14:creationId xmlns:p14="http://schemas.microsoft.com/office/powerpoint/2010/main" val="2175734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ban_kinh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ban_kinh</a:t>
            </a:r>
            <a:r>
              <a:rPr lang="en-US" dirty="0"/>
              <a:t>: Integer;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/>
              <a:t>ban_kinh</a:t>
            </a:r>
            <a:r>
              <a:rPr lang="en-US" dirty="0"/>
              <a:t>: Integer;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ban_kinh</a:t>
            </a:r>
            <a:r>
              <a:rPr lang="en-US" dirty="0"/>
              <a:t>: Real;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/>
              <a:t>ban_kinh</a:t>
            </a:r>
            <a:r>
              <a:rPr lang="en-US" dirty="0"/>
              <a:t>: Real;</a:t>
            </a:r>
          </a:p>
        </p:txBody>
      </p:sp>
    </p:spTree>
    <p:extLst>
      <p:ext uri="{BB962C8B-B14F-4D97-AF65-F5344CB8AC3E}">
        <p14:creationId xmlns:p14="http://schemas.microsoft.com/office/powerpoint/2010/main" val="17082485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hằng</a:t>
            </a:r>
            <a:r>
              <a:rPr lang="en-US" dirty="0"/>
              <a:t> LCB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3500000,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LCB: Integer;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LCB=3500000;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LCB=3500000;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LCB: Real;</a:t>
            </a:r>
          </a:p>
        </p:txBody>
      </p:sp>
    </p:spTree>
    <p:extLst>
      <p:ext uri="{BB962C8B-B14F-4D97-AF65-F5344CB8AC3E}">
        <p14:creationId xmlns:p14="http://schemas.microsoft.com/office/powerpoint/2010/main" val="4602200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thanhtien</a:t>
            </a:r>
            <a:r>
              <a:rPr lang="en-US" dirty="0"/>
              <a:t>:=</a:t>
            </a:r>
            <a:r>
              <a:rPr lang="en-US" dirty="0" err="1"/>
              <a:t>soluong</a:t>
            </a:r>
            <a:r>
              <a:rPr lang="en-US" dirty="0"/>
              <a:t>*</a:t>
            </a:r>
            <a:r>
              <a:rPr lang="en-US" dirty="0" err="1"/>
              <a:t>dongia+phi</a:t>
            </a:r>
            <a:r>
              <a:rPr lang="en-US" dirty="0"/>
              <a:t>; 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soluong</a:t>
            </a:r>
            <a:r>
              <a:rPr lang="en-US" dirty="0"/>
              <a:t>*</a:t>
            </a:r>
            <a:r>
              <a:rPr lang="en-US" dirty="0" err="1"/>
              <a:t>dongia+phi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hằng</a:t>
            </a:r>
            <a:r>
              <a:rPr lang="en-US" dirty="0"/>
              <a:t> </a:t>
            </a:r>
            <a:r>
              <a:rPr lang="en-US" dirty="0" err="1"/>
              <a:t>thanhtien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soluong</a:t>
            </a:r>
            <a:r>
              <a:rPr lang="en-US" dirty="0"/>
              <a:t>*</a:t>
            </a:r>
            <a:r>
              <a:rPr lang="en-US" dirty="0" err="1"/>
              <a:t>dongia+phi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thanhtien</a:t>
            </a:r>
            <a:r>
              <a:rPr lang="en-US" dirty="0"/>
              <a:t>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thanhtien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729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dongia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Readln</a:t>
            </a:r>
            <a:r>
              <a:rPr lang="en-US" dirty="0" smtClean="0"/>
              <a:t>(</a:t>
            </a:r>
            <a:r>
              <a:rPr lang="en-US" dirty="0" err="1" smtClean="0"/>
              <a:t>dongia</a:t>
            </a:r>
            <a:r>
              <a:rPr lang="en-US" dirty="0"/>
              <a:t>);	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Redln</a:t>
            </a:r>
            <a:r>
              <a:rPr lang="en-US" dirty="0" smtClean="0"/>
              <a:t>(</a:t>
            </a:r>
            <a:r>
              <a:rPr lang="en-US" dirty="0" err="1" smtClean="0"/>
              <a:t>dongia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Writeln</a:t>
            </a:r>
            <a:r>
              <a:rPr lang="en-US" dirty="0" smtClean="0"/>
              <a:t>(</a:t>
            </a:r>
            <a:r>
              <a:rPr lang="en-US" dirty="0" err="1" smtClean="0"/>
              <a:t>dongia</a:t>
            </a:r>
            <a:r>
              <a:rPr lang="en-US" dirty="0"/>
              <a:t>);		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Dongia</a:t>
            </a:r>
            <a:r>
              <a:rPr lang="en-US" dirty="0"/>
              <a:t>:=5000;</a:t>
            </a:r>
          </a:p>
        </p:txBody>
      </p:sp>
    </p:spTree>
    <p:extLst>
      <p:ext uri="{BB962C8B-B14F-4D97-AF65-F5344CB8AC3E}">
        <p14:creationId xmlns:p14="http://schemas.microsoft.com/office/powerpoint/2010/main" val="37020020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dãy</a:t>
            </a:r>
            <a:r>
              <a:rPr lang="en-US" dirty="0"/>
              <a:t> bit (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0 </a:t>
            </a:r>
            <a:r>
              <a:rPr lang="en-US" dirty="0" err="1"/>
              <a:t>và</a:t>
            </a:r>
            <a:r>
              <a:rPr lang="en-US" dirty="0"/>
              <a:t> 1)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dịch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1137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226" y="1590494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x, y: Integer;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x, y=Integer;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x, y Of Integer;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x, y := Integer;</a:t>
            </a:r>
          </a:p>
        </p:txBody>
      </p:sp>
    </p:spTree>
    <p:extLst>
      <p:ext uri="{BB962C8B-B14F-4D97-AF65-F5344CB8AC3E}">
        <p14:creationId xmlns:p14="http://schemas.microsoft.com/office/powerpoint/2010/main" val="2352711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xâu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ta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x: String;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x: Integer;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x: Char;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x: Real;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461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Giả</a:t>
            </a:r>
            <a:r>
              <a:rPr lang="en-US" sz="3200" dirty="0"/>
              <a:t> </a:t>
            </a:r>
            <a:r>
              <a:rPr lang="en-US" sz="3200" dirty="0" err="1"/>
              <a:t>sử</a:t>
            </a:r>
            <a:r>
              <a:rPr lang="en-US" sz="3200" dirty="0"/>
              <a:t> A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khai</a:t>
            </a:r>
            <a:r>
              <a:rPr lang="en-US" sz="3200" dirty="0"/>
              <a:t> </a:t>
            </a:r>
            <a:r>
              <a:rPr lang="en-US" sz="3200" dirty="0" err="1"/>
              <a:t>báo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biến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kiểu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xâu</a:t>
            </a:r>
            <a:r>
              <a:rPr lang="en-US" sz="3200" dirty="0"/>
              <a:t>, X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biến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kiểu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. </a:t>
            </a:r>
            <a:r>
              <a:rPr lang="en-US" sz="3200" dirty="0" err="1"/>
              <a:t>Phép</a:t>
            </a:r>
            <a:r>
              <a:rPr lang="en-US" sz="3200" dirty="0"/>
              <a:t> </a:t>
            </a:r>
            <a:r>
              <a:rPr lang="en-US" sz="3200" dirty="0" err="1"/>
              <a:t>gán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lệ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smtClean="0"/>
              <a:t>X</a:t>
            </a:r>
            <a:r>
              <a:rPr lang="en-US" dirty="0"/>
              <a:t>:=4.1;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smtClean="0"/>
              <a:t>X</a:t>
            </a:r>
            <a:r>
              <a:rPr lang="en-US" dirty="0"/>
              <a:t>:=324.2;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smtClean="0"/>
              <a:t>A</a:t>
            </a:r>
            <a:r>
              <a:rPr lang="en-US" dirty="0"/>
              <a:t>:= ‘3242’;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smtClean="0"/>
              <a:t>A</a:t>
            </a:r>
            <a:r>
              <a:rPr lang="en-US" dirty="0"/>
              <a:t>:=3242 ;</a:t>
            </a:r>
          </a:p>
        </p:txBody>
      </p:sp>
    </p:spTree>
    <p:extLst>
      <p:ext uri="{BB962C8B-B14F-4D97-AF65-F5344CB8AC3E}">
        <p14:creationId xmlns:p14="http://schemas.microsoft.com/office/powerpoint/2010/main" val="23857860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226" y="1520825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248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Đại</a:t>
            </a:r>
            <a:r>
              <a:rPr lang="en-US" sz="3200" dirty="0"/>
              <a:t> </a:t>
            </a:r>
            <a:r>
              <a:rPr lang="en-US" sz="3200" dirty="0" err="1"/>
              <a:t>lượng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đặt</a:t>
            </a:r>
            <a:r>
              <a:rPr lang="en-US" sz="3200" dirty="0"/>
              <a:t> </a:t>
            </a:r>
            <a:r>
              <a:rPr lang="en-US" sz="3200" dirty="0" err="1"/>
              <a:t>tên</a:t>
            </a:r>
            <a:r>
              <a:rPr lang="en-US" sz="3200" dirty="0"/>
              <a:t> </a:t>
            </a:r>
            <a:r>
              <a:rPr lang="en-US" sz="3200" dirty="0" err="1"/>
              <a:t>dùng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lưu</a:t>
            </a:r>
            <a:r>
              <a:rPr lang="en-US" sz="3200" dirty="0"/>
              <a:t> </a:t>
            </a:r>
            <a:r>
              <a:rPr lang="en-US" sz="3200" dirty="0" err="1"/>
              <a:t>trữ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,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giá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đổi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suốt</a:t>
            </a:r>
            <a:r>
              <a:rPr lang="en-US" sz="3200" dirty="0"/>
              <a:t> </a:t>
            </a:r>
            <a:r>
              <a:rPr lang="en-US" sz="3200" dirty="0" err="1"/>
              <a:t>quá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chương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gọi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Tên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/>
              <a:t>khóa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Biến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Hằng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979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Lệnh</a:t>
            </a:r>
            <a:r>
              <a:rPr lang="fr-FR" dirty="0"/>
              <a:t> </a:t>
            </a:r>
            <a:r>
              <a:rPr lang="fr-FR" dirty="0" err="1"/>
              <a:t>gán</a:t>
            </a:r>
            <a:r>
              <a:rPr lang="fr-FR" dirty="0"/>
              <a:t> X:= ‘ </a:t>
            </a:r>
            <a:r>
              <a:rPr lang="fr-FR" dirty="0" err="1"/>
              <a:t>Thanh</a:t>
            </a:r>
            <a:r>
              <a:rPr lang="fr-FR" dirty="0"/>
              <a:t> </a:t>
            </a:r>
            <a:r>
              <a:rPr lang="fr-FR" dirty="0" err="1"/>
              <a:t>pho</a:t>
            </a:r>
            <a:r>
              <a:rPr lang="fr-FR" dirty="0"/>
              <a:t> Ho Chi Minh ’ </a:t>
            </a:r>
            <a:r>
              <a:rPr lang="fr-FR" dirty="0" err="1"/>
              <a:t>vậy</a:t>
            </a:r>
            <a:r>
              <a:rPr lang="fr-FR" dirty="0"/>
              <a:t> X </a:t>
            </a:r>
            <a:r>
              <a:rPr lang="fr-FR" dirty="0" err="1"/>
              <a:t>sẽ</a:t>
            </a:r>
            <a:r>
              <a:rPr lang="fr-FR" dirty="0"/>
              <a:t> </a:t>
            </a:r>
            <a:r>
              <a:rPr lang="fr-FR" dirty="0" err="1"/>
              <a:t>được</a:t>
            </a:r>
            <a:r>
              <a:rPr lang="fr-FR" dirty="0"/>
              <a:t> </a:t>
            </a:r>
            <a:r>
              <a:rPr lang="fr-FR" dirty="0" err="1"/>
              <a:t>khai</a:t>
            </a:r>
            <a:r>
              <a:rPr lang="fr-FR" dirty="0"/>
              <a:t> </a:t>
            </a:r>
            <a:r>
              <a:rPr lang="fr-FR" dirty="0" err="1"/>
              <a:t>báo</a:t>
            </a:r>
            <a:r>
              <a:rPr lang="fr-FR" dirty="0"/>
              <a:t> là </a:t>
            </a:r>
            <a:r>
              <a:rPr lang="fr-FR" dirty="0" err="1"/>
              <a:t>kiểu</a:t>
            </a:r>
            <a:r>
              <a:rPr lang="fr-FR" dirty="0"/>
              <a:t> </a:t>
            </a:r>
            <a:r>
              <a:rPr lang="fr-FR" dirty="0" err="1"/>
              <a:t>dữ</a:t>
            </a:r>
            <a:r>
              <a:rPr lang="fr-FR" dirty="0"/>
              <a:t> </a:t>
            </a:r>
            <a:r>
              <a:rPr lang="fr-FR" dirty="0" err="1"/>
              <a:t>liệu</a:t>
            </a:r>
            <a:r>
              <a:rPr lang="fr-FR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Integer</a:t>
            </a:r>
            <a:r>
              <a:rPr lang="en-US" dirty="0"/>
              <a:t>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Char</a:t>
            </a:r>
            <a:r>
              <a:rPr lang="en-US" dirty="0"/>
              <a:t>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Real</a:t>
            </a:r>
            <a:r>
              <a:rPr lang="en-US" dirty="0"/>
              <a:t>		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88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Trong</a:t>
            </a:r>
            <a:r>
              <a:rPr lang="fr-FR" dirty="0"/>
              <a:t> Pascal, </a:t>
            </a:r>
            <a:r>
              <a:rPr lang="fr-FR" dirty="0" err="1"/>
              <a:t>khai</a:t>
            </a:r>
            <a:r>
              <a:rPr lang="fr-FR" dirty="0"/>
              <a:t> </a:t>
            </a:r>
            <a:r>
              <a:rPr lang="fr-FR" dirty="0" err="1"/>
              <a:t>báo</a:t>
            </a:r>
            <a:r>
              <a:rPr lang="fr-FR" dirty="0"/>
              <a:t> </a:t>
            </a:r>
            <a:r>
              <a:rPr lang="fr-FR" dirty="0" err="1"/>
              <a:t>nào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</a:t>
            </a:r>
            <a:r>
              <a:rPr lang="fr-FR" dirty="0" err="1"/>
              <a:t>đây</a:t>
            </a:r>
            <a:r>
              <a:rPr lang="fr-FR" dirty="0"/>
              <a:t> là </a:t>
            </a:r>
            <a:r>
              <a:rPr lang="fr-FR" dirty="0" err="1"/>
              <a:t>đúng</a:t>
            </a:r>
            <a:r>
              <a:rPr lang="fr-FR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fr-FR" dirty="0" smtClean="0"/>
              <a:t>Var </a:t>
            </a:r>
            <a:r>
              <a:rPr lang="fr-FR" dirty="0"/>
              <a:t>TB : real ;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fr-FR" dirty="0" smtClean="0"/>
              <a:t>Var </a:t>
            </a:r>
            <a:r>
              <a:rPr lang="fr-FR" dirty="0"/>
              <a:t>4hs : </a:t>
            </a:r>
            <a:r>
              <a:rPr lang="fr-FR" dirty="0" err="1"/>
              <a:t>Integer</a:t>
            </a:r>
            <a:r>
              <a:rPr lang="fr-FR" dirty="0"/>
              <a:t> ;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fr-FR" dirty="0" err="1" smtClean="0"/>
              <a:t>Const</a:t>
            </a:r>
            <a:r>
              <a:rPr lang="fr-FR" dirty="0" smtClean="0"/>
              <a:t> </a:t>
            </a:r>
            <a:r>
              <a:rPr lang="fr-FR" dirty="0"/>
              <a:t>x :real ;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fr-FR" dirty="0" smtClean="0"/>
              <a:t>Var </a:t>
            </a:r>
            <a:r>
              <a:rPr lang="fr-FR" dirty="0"/>
              <a:t>R=30;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191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00"/>
                            </p:stCondLst>
                            <p:childTnLst>
                              <p:par>
                                <p:cTn id="10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/>
              <a:t>liệu</a:t>
            </a:r>
            <a:r>
              <a:rPr lang="en-US" dirty="0"/>
              <a:t> ta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Clrscr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Readln</a:t>
            </a:r>
            <a:r>
              <a:rPr lang="en-US" dirty="0" smtClean="0"/>
              <a:t>(X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</a:t>
            </a:r>
            <a:r>
              <a:rPr lang="en-US" dirty="0"/>
              <a:t>:= “du lieu”;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</a:t>
            </a:r>
            <a:r>
              <a:rPr lang="en-US" dirty="0" err="1"/>
              <a:t>Nhap</a:t>
            </a:r>
            <a:r>
              <a:rPr lang="en-US" dirty="0"/>
              <a:t> du lieu’);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304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gán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/>
              <a:t>= 5;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/>
              <a:t>: 5;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/>
              <a:t>and 5;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</a:t>
            </a:r>
            <a:r>
              <a:rPr lang="en-US" dirty="0"/>
              <a:t>:=5;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400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in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(</a:t>
            </a:r>
            <a:r>
              <a:rPr lang="en-US" dirty="0" err="1"/>
              <a:t>chọn</a:t>
            </a:r>
            <a:r>
              <a:rPr lang="en-US" dirty="0"/>
              <a:t>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(‘x’);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W</a:t>
            </a:r>
            <a:r>
              <a:rPr lang="en-US" dirty="0" err="1" smtClean="0"/>
              <a:t>riteln</a:t>
            </a:r>
            <a:r>
              <a:rPr lang="en-US" dirty="0"/>
              <a:t>(‘x’);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Write(x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Writeln</a:t>
            </a:r>
            <a:r>
              <a:rPr lang="en-US" dirty="0" smtClean="0"/>
              <a:t>(x);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745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Việt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201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 (</a:t>
            </a:r>
            <a:r>
              <a:rPr lang="en-US" dirty="0" err="1"/>
              <a:t>chọn</a:t>
            </a:r>
            <a:r>
              <a:rPr lang="en-US" dirty="0"/>
              <a:t>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</a:t>
            </a:r>
            <a:r>
              <a:rPr lang="en-US" dirty="0"/>
              <a:t>(‘</a:t>
            </a:r>
            <a:r>
              <a:rPr lang="en-US" dirty="0" err="1"/>
              <a:t>nhap</a:t>
            </a:r>
            <a:r>
              <a:rPr lang="en-US" dirty="0"/>
              <a:t> x =’);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write(x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read(x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readln</a:t>
            </a:r>
            <a:r>
              <a:rPr lang="en-US" dirty="0" smtClean="0"/>
              <a:t>(x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119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dư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10 </a:t>
            </a:r>
            <a:r>
              <a:rPr lang="en-US" dirty="0" err="1"/>
              <a:t>biến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dung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nhớ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hạn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3619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hay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endParaRPr lang="en-US" dirty="0" smtClean="0"/>
          </a:p>
          <a:p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endParaRPr lang="en-US" dirty="0" smtClean="0"/>
          </a:p>
          <a:p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giản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ta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164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3 </a:t>
            </a:r>
            <a:r>
              <a:rPr lang="en-US" dirty="0" err="1" smtClean="0"/>
              <a:t>bước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Mô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 smtClean="0"/>
          </a:p>
          <a:p>
            <a:r>
              <a:rPr lang="en-US" dirty="0" err="1" smtClean="0"/>
              <a:t>Mô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liệt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endParaRPr lang="en-US" dirty="0" smtClean="0"/>
          </a:p>
          <a:p>
            <a:r>
              <a:rPr lang="en-US" dirty="0" err="1" smtClean="0"/>
              <a:t>Thuật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306" y="365125"/>
            <a:ext cx="10161494" cy="1325563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647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hay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quyết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được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018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Quá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giải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 </a:t>
            </a:r>
            <a:r>
              <a:rPr lang="en-US" i="1" dirty="0" err="1"/>
              <a:t>máy</a:t>
            </a:r>
            <a:r>
              <a:rPr lang="en-US" i="1" dirty="0"/>
              <a:t> </a:t>
            </a:r>
            <a:r>
              <a:rPr lang="en-US" i="1" dirty="0" err="1"/>
              <a:t>tính</a:t>
            </a:r>
            <a:r>
              <a:rPr lang="en-US" i="1" dirty="0"/>
              <a:t> </a:t>
            </a:r>
            <a:r>
              <a:rPr lang="en-US" i="1" dirty="0" err="1"/>
              <a:t>gồm</a:t>
            </a:r>
            <a:r>
              <a:rPr lang="en-US" i="1" dirty="0"/>
              <a:t> </a:t>
            </a:r>
            <a:r>
              <a:rPr lang="en-US" i="1" dirty="0" err="1"/>
              <a:t>mấy</a:t>
            </a:r>
            <a:r>
              <a:rPr lang="en-US" i="1" dirty="0"/>
              <a:t> </a:t>
            </a:r>
            <a:r>
              <a:rPr lang="en-US" i="1" dirty="0" err="1"/>
              <a:t>bước</a:t>
            </a:r>
            <a:r>
              <a:rPr lang="en-US" i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3" y="1851751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</a:t>
            </a:r>
            <a:r>
              <a:rPr lang="en-US" dirty="0" err="1"/>
              <a:t>bước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3 </a:t>
            </a:r>
            <a:r>
              <a:rPr lang="en-US" dirty="0" err="1"/>
              <a:t>bước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4 </a:t>
            </a:r>
            <a:r>
              <a:rPr lang="en-US" dirty="0" err="1"/>
              <a:t>bước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 </a:t>
            </a:r>
            <a:r>
              <a:rPr lang="en-US" dirty="0" err="1"/>
              <a:t>bước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298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Thứ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bước</a:t>
            </a:r>
            <a:r>
              <a:rPr lang="en-US" i="1" dirty="0"/>
              <a:t> </a:t>
            </a:r>
            <a:r>
              <a:rPr lang="en-US" i="1" dirty="0" err="1"/>
              <a:t>giải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 </a:t>
            </a:r>
            <a:r>
              <a:rPr lang="en-US" i="1" dirty="0" err="1"/>
              <a:t>máy</a:t>
            </a:r>
            <a:r>
              <a:rPr lang="en-US" i="1" dirty="0"/>
              <a:t> </a:t>
            </a:r>
            <a:r>
              <a:rPr lang="en-US" i="1" dirty="0" err="1"/>
              <a:t>tính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769" y="1790791"/>
            <a:ext cx="10161494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→ </a:t>
            </a:r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Mô</a:t>
            </a:r>
            <a:r>
              <a:rPr lang="en-US" dirty="0" smtClean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→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→ </a:t>
            </a:r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127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Hãy</a:t>
            </a:r>
            <a:r>
              <a:rPr lang="en-US" i="1" dirty="0"/>
              <a:t> </a:t>
            </a:r>
            <a:r>
              <a:rPr lang="en-US" i="1" dirty="0" err="1"/>
              <a:t>xác</a:t>
            </a:r>
            <a:r>
              <a:rPr lang="en-US" i="1" dirty="0"/>
              <a:t> </a:t>
            </a:r>
            <a:r>
              <a:rPr lang="en-US" i="1" dirty="0" err="1"/>
              <a:t>đinh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: "</a:t>
            </a:r>
            <a:r>
              <a:rPr lang="en-US" i="1" dirty="0" err="1"/>
              <a:t>Tìm</a:t>
            </a:r>
            <a:r>
              <a:rPr lang="en-US" i="1" dirty="0"/>
              <a:t> </a:t>
            </a:r>
            <a:r>
              <a:rPr lang="en-US" i="1" dirty="0" err="1"/>
              <a:t>số</a:t>
            </a:r>
            <a:r>
              <a:rPr lang="en-US" i="1" dirty="0"/>
              <a:t> </a:t>
            </a:r>
            <a:r>
              <a:rPr lang="en-US" i="1" dirty="0" err="1"/>
              <a:t>lớn</a:t>
            </a:r>
            <a:r>
              <a:rPr lang="en-US" i="1" dirty="0"/>
              <a:t> </a:t>
            </a:r>
            <a:r>
              <a:rPr lang="en-US" i="1" dirty="0" err="1"/>
              <a:t>nhất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dãy</a:t>
            </a:r>
            <a:r>
              <a:rPr lang="en-US" i="1" dirty="0"/>
              <a:t> n </a:t>
            </a:r>
            <a:r>
              <a:rPr lang="en-US" i="1" dirty="0" err="1"/>
              <a:t>số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nhiên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trước</a:t>
            </a:r>
            <a:r>
              <a:rPr lang="en-US" i="1" dirty="0"/>
              <a:t>"?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5517" y="1790791"/>
            <a:ext cx="10161494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. OUTPUT: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. OUTPUT: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. OUTPUT: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. OUTPUT: </a:t>
            </a:r>
            <a:r>
              <a:rPr lang="en-US" dirty="0" err="1"/>
              <a:t>Dãy</a:t>
            </a:r>
            <a:r>
              <a:rPr lang="en-US" dirty="0"/>
              <a:t> n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5842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Hãy</a:t>
            </a:r>
            <a:r>
              <a:rPr lang="en-US" i="1" dirty="0"/>
              <a:t> </a:t>
            </a:r>
            <a:r>
              <a:rPr lang="en-US" i="1" dirty="0" err="1"/>
              <a:t>chọn</a:t>
            </a:r>
            <a:r>
              <a:rPr lang="en-US" i="1" dirty="0"/>
              <a:t> </a:t>
            </a:r>
            <a:r>
              <a:rPr lang="en-US" i="1" dirty="0" err="1"/>
              <a:t>phát</a:t>
            </a:r>
            <a:r>
              <a:rPr lang="en-US" i="1" dirty="0"/>
              <a:t> </a:t>
            </a:r>
            <a:r>
              <a:rPr lang="en-US" i="1" dirty="0" err="1"/>
              <a:t>biểu</a:t>
            </a:r>
            <a:r>
              <a:rPr lang="en-US" i="1" dirty="0"/>
              <a:t> Sai?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5815" y="1690688"/>
            <a:ext cx="10161494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3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,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phức</a:t>
            </a:r>
            <a:r>
              <a:rPr lang="en-US" dirty="0"/>
              <a:t> </a:t>
            </a:r>
            <a:r>
              <a:rPr lang="en-US" dirty="0" err="1"/>
              <a:t>tạp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được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ta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1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361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Thuật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352" y="1773373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1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sai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51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đó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học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khiển</a:t>
            </a:r>
            <a:r>
              <a:rPr lang="en-US" dirty="0"/>
              <a:t> Robot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368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Mô</a:t>
            </a:r>
            <a:r>
              <a:rPr lang="en-US" i="1" dirty="0"/>
              <a:t> </a:t>
            </a:r>
            <a:r>
              <a:rPr lang="en-US" i="1" dirty="0" err="1"/>
              <a:t>tả</a:t>
            </a:r>
            <a:r>
              <a:rPr lang="en-US" i="1" dirty="0"/>
              <a:t> </a:t>
            </a:r>
            <a:r>
              <a:rPr lang="en-US" i="1" dirty="0" err="1"/>
              <a:t>thuật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5186" y="1690688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Liệt</a:t>
            </a:r>
            <a:r>
              <a:rPr lang="en-US" dirty="0" smtClean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Liệt</a:t>
            </a:r>
            <a:r>
              <a:rPr lang="en-US" dirty="0" smtClean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Liệt</a:t>
            </a:r>
            <a:r>
              <a:rPr lang="en-US" dirty="0" smtClean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đúng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03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06" y="696051"/>
            <a:ext cx="10161494" cy="1325563"/>
          </a:xfrm>
        </p:spPr>
        <p:txBody>
          <a:bodyPr>
            <a:noAutofit/>
          </a:bodyPr>
          <a:lstStyle/>
          <a:p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biết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thuật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/>
              <a:t> </a:t>
            </a:r>
            <a:r>
              <a:rPr lang="en-US" sz="2800" dirty="0" smtClean="0"/>
              <a:t>	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/>
              <a:t>1. </a:t>
            </a:r>
            <a:r>
              <a:rPr lang="en-US" sz="2800" dirty="0" err="1"/>
              <a:t>Tam←x</a:t>
            </a:r>
            <a:r>
              <a:rPr lang="en-US" sz="2800" dirty="0"/>
              <a:t>;</a:t>
            </a:r>
            <a:br>
              <a:rPr lang="en-US" sz="2800" dirty="0"/>
            </a:br>
            <a:r>
              <a:rPr lang="en-US" sz="2800" dirty="0"/>
              <a:t>   </a:t>
            </a:r>
            <a:r>
              <a:rPr lang="en-US" sz="2800" dirty="0" smtClean="0"/>
              <a:t>	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/>
              <a:t>2. </a:t>
            </a:r>
            <a:r>
              <a:rPr lang="en-US" sz="2800" dirty="0" err="1"/>
              <a:t>x←y</a:t>
            </a:r>
            <a:r>
              <a:rPr lang="en-US" sz="2800" dirty="0"/>
              <a:t>;</a:t>
            </a:r>
            <a:br>
              <a:rPr lang="en-US" sz="2800" dirty="0"/>
            </a:br>
            <a:r>
              <a:rPr lang="en-US" sz="2800" dirty="0"/>
              <a:t>   </a:t>
            </a:r>
            <a:r>
              <a:rPr lang="en-US" sz="2800" dirty="0" smtClean="0"/>
              <a:t>	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/>
              <a:t>3. y← tam;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84" y="1799499"/>
            <a:ext cx="10161494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Hoán</a:t>
            </a:r>
            <a:r>
              <a:rPr lang="en-US" dirty="0" smtClean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 </a:t>
            </a:r>
            <a:r>
              <a:rPr lang="en-US" dirty="0" err="1"/>
              <a:t>và</a:t>
            </a:r>
            <a:r>
              <a:rPr lang="en-US" dirty="0"/>
              <a:t> 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y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x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khác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970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: “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n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hay </a:t>
            </a:r>
            <a:r>
              <a:rPr lang="en-US" dirty="0" err="1"/>
              <a:t>không</a:t>
            </a:r>
            <a:r>
              <a:rPr lang="en-US" dirty="0"/>
              <a:t>? 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809" y="1773374"/>
            <a:ext cx="10161494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n; Output: 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n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n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; Output: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; Output: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</a:t>
            </a:r>
            <a:r>
              <a:rPr lang="en-US" dirty="0"/>
              <a:t>: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n; Output: 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352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649" y="966017"/>
            <a:ext cx="10161494" cy="1325563"/>
          </a:xfrm>
        </p:spPr>
        <p:txBody>
          <a:bodyPr>
            <a:noAutofit/>
          </a:bodyPr>
          <a:lstStyle/>
          <a:p>
            <a:r>
              <a:rPr lang="en-US" sz="3200" dirty="0" err="1"/>
              <a:t>Mô</a:t>
            </a:r>
            <a:r>
              <a:rPr lang="en-US" sz="3200" dirty="0"/>
              <a:t> </a:t>
            </a:r>
            <a:r>
              <a:rPr lang="en-US" sz="3200" dirty="0" err="1"/>
              <a:t>tả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pha</a:t>
            </a:r>
            <a:r>
              <a:rPr lang="en-US" sz="3200" dirty="0"/>
              <a:t> </a:t>
            </a:r>
            <a:r>
              <a:rPr lang="en-US" sz="3200" dirty="0" err="1"/>
              <a:t>trà</a:t>
            </a:r>
            <a:r>
              <a:rPr lang="en-US" sz="3200" dirty="0"/>
              <a:t> </a:t>
            </a:r>
            <a:r>
              <a:rPr lang="en-US" sz="3200" dirty="0" err="1"/>
              <a:t>mời</a:t>
            </a:r>
            <a:r>
              <a:rPr lang="en-US" sz="3200" dirty="0"/>
              <a:t> </a:t>
            </a:r>
            <a:r>
              <a:rPr lang="en-US" sz="3200" dirty="0" err="1"/>
              <a:t>khách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   + B1: </a:t>
            </a:r>
            <a:r>
              <a:rPr lang="en-US" sz="3200" dirty="0" err="1"/>
              <a:t>Tráng</a:t>
            </a:r>
            <a:r>
              <a:rPr lang="en-US" sz="3200" dirty="0"/>
              <a:t> </a:t>
            </a:r>
            <a:r>
              <a:rPr lang="en-US" sz="3200" dirty="0" err="1"/>
              <a:t>ấm</a:t>
            </a:r>
            <a:r>
              <a:rPr lang="en-US" sz="3200" dirty="0"/>
              <a:t>, </a:t>
            </a:r>
            <a:r>
              <a:rPr lang="en-US" sz="3200" dirty="0" err="1"/>
              <a:t>chén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</a:t>
            </a:r>
            <a:r>
              <a:rPr lang="en-US" sz="3200" dirty="0" err="1"/>
              <a:t>sôi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   + B2: </a:t>
            </a:r>
            <a:r>
              <a:rPr lang="en-US" sz="3200" dirty="0" err="1"/>
              <a:t>Rót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</a:t>
            </a:r>
            <a:r>
              <a:rPr lang="en-US" sz="3200" dirty="0" err="1"/>
              <a:t>sôi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ấm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đợi</a:t>
            </a:r>
            <a:r>
              <a:rPr lang="en-US" sz="3200" dirty="0"/>
              <a:t> </a:t>
            </a:r>
            <a:r>
              <a:rPr lang="en-US" sz="3200" dirty="0" err="1"/>
              <a:t>khoảng</a:t>
            </a:r>
            <a:r>
              <a:rPr lang="en-US" sz="3200" dirty="0"/>
              <a:t> 3 </a:t>
            </a:r>
            <a:r>
              <a:rPr lang="en-US" sz="3200" dirty="0" err="1"/>
              <a:t>đến</a:t>
            </a:r>
            <a:r>
              <a:rPr lang="en-US" sz="3200" dirty="0"/>
              <a:t> 4 </a:t>
            </a:r>
            <a:r>
              <a:rPr lang="en-US" sz="3200" dirty="0" err="1"/>
              <a:t>phút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   + B3: Cho </a:t>
            </a:r>
            <a:r>
              <a:rPr lang="en-US" sz="3200" dirty="0" err="1"/>
              <a:t>trà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ấm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   + B4: </a:t>
            </a:r>
            <a:r>
              <a:rPr lang="en-US" sz="3200" dirty="0" err="1"/>
              <a:t>Rót</a:t>
            </a:r>
            <a:r>
              <a:rPr lang="en-US" sz="3200" dirty="0"/>
              <a:t> </a:t>
            </a:r>
            <a:r>
              <a:rPr lang="en-US" sz="3200" dirty="0" err="1"/>
              <a:t>trà</a:t>
            </a:r>
            <a:r>
              <a:rPr lang="en-US" sz="3200" dirty="0"/>
              <a:t> </a:t>
            </a:r>
            <a:r>
              <a:rPr lang="en-US" sz="3200" dirty="0" err="1"/>
              <a:t>ra</a:t>
            </a:r>
            <a:r>
              <a:rPr lang="en-US" sz="3200" dirty="0"/>
              <a:t> </a:t>
            </a:r>
            <a:r>
              <a:rPr lang="en-US" sz="3200" dirty="0" err="1"/>
              <a:t>chén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mời</a:t>
            </a:r>
            <a:r>
              <a:rPr lang="en-US" sz="3200" dirty="0"/>
              <a:t> </a:t>
            </a:r>
            <a:r>
              <a:rPr lang="en-US" sz="3200" dirty="0" err="1"/>
              <a:t>khách</a:t>
            </a:r>
            <a:r>
              <a:rPr lang="en-US" sz="3200" dirty="0"/>
              <a:t>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437" y="2865119"/>
            <a:ext cx="10161494" cy="2406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B1- </a:t>
            </a:r>
            <a:r>
              <a:rPr lang="en-US" dirty="0"/>
              <a:t>B3-B4- B2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B1- </a:t>
            </a:r>
            <a:r>
              <a:rPr lang="en-US" dirty="0"/>
              <a:t>B3- B2-B4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B2-B4-B1-B3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B3-B4-B1-B2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71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sang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sang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sang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sang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26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3060</Words>
  <Application>Microsoft Office PowerPoint</Application>
  <PresentationFormat>Custom</PresentationFormat>
  <Paragraphs>466</Paragraphs>
  <Slides>83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Office Theme</vt:lpstr>
      <vt:lpstr>PowerPoint Presentation</vt:lpstr>
      <vt:lpstr>Bài 1: Máy tính và chương trình máy tính</vt:lpstr>
      <vt:lpstr>Bài 1: Máy tính và chương trình máy tính</vt:lpstr>
      <vt:lpstr>Chương trình máy tính được tạo theo các bước?</vt:lpstr>
      <vt:lpstr>Con người chỉ dẫn cho máy tính thực hiện công việc như thế nào?</vt:lpstr>
      <vt:lpstr>Ngôn ngữ lập trình là gì? </vt:lpstr>
      <vt:lpstr>Ngôn ngữ được sử dụng để viết chương trình là gì?</vt:lpstr>
      <vt:lpstr>Viết chương trình là?</vt:lpstr>
      <vt:lpstr>Chương trình dịch dùng để?</vt:lpstr>
      <vt:lpstr>Ngôn ngữ máy là?</vt:lpstr>
      <vt:lpstr>Chương trình máy tính là?</vt:lpstr>
      <vt:lpstr>Bài 2: Làm quen với chương trình và NNLT</vt:lpstr>
      <vt:lpstr>Bài 2: Làm quen với chương trình và NNLT</vt:lpstr>
      <vt:lpstr>Bài 2: Làm quen với chương trình và NNLT</vt:lpstr>
      <vt:lpstr>Các thành phần cơ bản của một ngôn ngữ lập trình gồm:</vt:lpstr>
      <vt:lpstr>Phát biểu nào sau đây nói về từ khóa là sai?</vt:lpstr>
      <vt:lpstr>Phát biểu nào sau đây nói về phần tên của chương trình là SAI?</vt:lpstr>
      <vt:lpstr>Các từ khóa dùng để khai báo là?</vt:lpstr>
      <vt:lpstr>Cấu trúc chung của chương trình gồm mấy phần?</vt:lpstr>
      <vt:lpstr>Để chạy chương trình em nhấn tổ hợp phím?</vt:lpstr>
      <vt:lpstr>Để dịch chương trình em nhấn tổ hợp phím?</vt:lpstr>
      <vt:lpstr>Để quan sát kết quả chương trình sau khi chạy em nhấn tổ hợp phím?</vt:lpstr>
      <vt:lpstr>Khi soạn thảo xong chương trình Pascal, để lưu chương trình ta nhấn phím gì?</vt:lpstr>
      <vt:lpstr>Tên chương trình nào sau đây không hợp lệ?</vt:lpstr>
      <vt:lpstr>Bạn An muốn in ra màn hình câu Chao cac ban!; bạn An nên sử dụng câu lệnh nào sau đây?</vt:lpstr>
      <vt:lpstr>Tên chương trình do ai đặt?</vt:lpstr>
      <vt:lpstr>Trong Pascal, tên nào là hợp lệ?</vt:lpstr>
      <vt:lpstr>Chọn phát biểu sai trong các phát biểu sau?</vt:lpstr>
      <vt:lpstr>Bài 3: Chương trình máy tính và dữ liệu</vt:lpstr>
      <vt:lpstr>Bài 3: Chương trình máy tính và dữ liệu</vt:lpstr>
      <vt:lpstr>Bài 3: Chương trình máy tính và dữ liệu</vt:lpstr>
      <vt:lpstr>Các phép toán nào sau đây không sử dụng cho kiểu dữ liệu số thực?</vt:lpstr>
      <vt:lpstr>Kiểu dữ liệu số nguyên byte có phạm vi giá trị từ........</vt:lpstr>
      <vt:lpstr>Kiểu dữ liệu số nguyên Integer có phạm vi giá trị từ........</vt:lpstr>
      <vt:lpstr>Trong các giá trị sau, giá trị nào thuộc kiểu dữ liệu số nguyên</vt:lpstr>
      <vt:lpstr>Câu lệnh Writeln(‘y=’ , 15 div 4 +5); sẽ in ra kết quả:</vt:lpstr>
      <vt:lpstr>Câu lệnh Writeln(‘x=’ , 14 mod 4); sẽ in ra kết quả:</vt:lpstr>
      <vt:lpstr>Trong Pascal phép toán nào sau đây sai:</vt:lpstr>
      <vt:lpstr>Câu lệnh write (‘5*4 = ‘,5*4); sẽ cho kết quả:</vt:lpstr>
      <vt:lpstr>Câu lệnh Writeln(’15*4-30+12=’,15*4-30+12); in ra màn hình kết quả gì?</vt:lpstr>
      <vt:lpstr>Lệnh Clrscr; có tác dụng:</vt:lpstr>
      <vt:lpstr>Câu lệnh Writeln( ‘36 div 3’); cho kết quả gì?</vt:lpstr>
      <vt:lpstr>Câu lệnh Writeln( 10 mod 3); cho kết quả gì?</vt:lpstr>
      <vt:lpstr>Biến S dùng để lưu trữ diện tích của hình tròn. Câu lệnh nào sau đây in kết quả diện tích hình tròn ra màn hình</vt:lpstr>
      <vt:lpstr>Phép chia lấy phần dư của hai số nguyên 16 và 5 là:</vt:lpstr>
      <vt:lpstr>Phép chia lấy phần nguyên của hai số nguyên 16 và 5 là:</vt:lpstr>
      <vt:lpstr>Phép toán (105 div 10 + 105 mod 10) có giá trị là:</vt:lpstr>
      <vt:lpstr>Bài 4: Sử dụng biến và hằng</vt:lpstr>
      <vt:lpstr>Bài 4: Sử dụng biến và hằng</vt:lpstr>
      <vt:lpstr>Chọn phát biểu đúng trong các câu sau?</vt:lpstr>
      <vt:lpstr>Cấu trúc khai báo biến là?</vt:lpstr>
      <vt:lpstr>Lệnh gán A:= ‘ 12345 ’ vậy A sẽ được khai báo là kiểu dữ liệu gì ?</vt:lpstr>
      <vt:lpstr>Trong Pascal, từ khóa để khai báo biến là gì?</vt:lpstr>
      <vt:lpstr>Trong Pascal, từ khóa để khai báo hằng là gì?</vt:lpstr>
      <vt:lpstr>Cách khai báo nào sau đây là đúng?</vt:lpstr>
      <vt:lpstr>Để khai báo biến ban_kinh có kiểu dữ liệu số nguyên, em chọn lệnh?</vt:lpstr>
      <vt:lpstr>Để khai báo hằng LCB có giá trị 3500000, em chọn lệnh?</vt:lpstr>
      <vt:lpstr>Câu lệnh thanhtien:=soluong*dongia+phi; có ý nghĩa?</vt:lpstr>
      <vt:lpstr>Để nhập dữ liệu cho biến dongia từ bàn phím, em chọn lệnh?</vt:lpstr>
      <vt:lpstr>Khai báo nào sau đây đúng?</vt:lpstr>
      <vt:lpstr>Để khai báo biến x thuộc kiểu xâu kí tự ta khai báo?</vt:lpstr>
      <vt:lpstr>Giả sử A được khai báo là biến với kiểu dữ liệu xâu, X là biến với kiểu dữ liệu số thực. Phép gán sau đây là không hợp lệ không?</vt:lpstr>
      <vt:lpstr>Câu nào sau đây nói về biến là đúng?</vt:lpstr>
      <vt:lpstr>Đại lượng được đặt tên dùng để lưu trữ dữ liệu, có giá trị không đổi trong suốt quá trình thực hiện chương trình được gọi là gì?</vt:lpstr>
      <vt:lpstr>Lệnh gán X:= ‘ Thanh pho Ho Chi Minh ’ vậy X sẽ được khai báo là kiểu dữ liệu?</vt:lpstr>
      <vt:lpstr>Trong Pascal, khai báo nào sau đây là đúng?</vt:lpstr>
      <vt:lpstr>Để dừng chương trình nhập dữ liệu ta dùng lệnh?</vt:lpstr>
      <vt:lpstr> Câu lệnh nào sau đây là câu lệnh gán?</vt:lpstr>
      <vt:lpstr>Câu lệnh nào sau đây dùng để in giá trị của biến x ra màn hình (chọn 2)</vt:lpstr>
      <vt:lpstr>Câu lệnh nào sau đây dùng để nhập dữ liệu từ bàn phím vào biến x (chọn 2)</vt:lpstr>
      <vt:lpstr>Số biến có thể sử dụng trong một chương trình là:</vt:lpstr>
      <vt:lpstr>Bài 5: Từ bài toán đến chương trình</vt:lpstr>
      <vt:lpstr>Bài 5: Từ bài toán đến chương trình</vt:lpstr>
      <vt:lpstr>Bài toán là gì?</vt:lpstr>
      <vt:lpstr>Quá trình giải bài toán trên máy tính gồm mấy bước?</vt:lpstr>
      <vt:lpstr>Thứ tự các bước giải bài toán trên máy tính:</vt:lpstr>
      <vt:lpstr>Hãy xác đinh bài toán sau: "Tìm số lớn nhất trong dãy n số tự nhiên cho trước"?</vt:lpstr>
      <vt:lpstr>Hãy chọn phát biểu Sai?</vt:lpstr>
      <vt:lpstr>Thuật toán là:</vt:lpstr>
      <vt:lpstr>Mô tả thuật toán là:</vt:lpstr>
      <vt:lpstr>Hãy cho biết kết quả sau khi thực hiện thuật toán sau:   Bước 1. Tam←x;     Bước 2. x←y;     Bước 3. y← tam; </vt:lpstr>
      <vt:lpstr>Xác định bài toán: “ kiểm tra n có phải là số nguyên tố hay không? ”</vt:lpstr>
      <vt:lpstr>Mô tả thuật toán pha trà mời khách    + B1: Tráng ấm, chén bằng nước sôi    + B2: Rót nước sôi vào ấm và đợi khoảng 3 đến 4 phút.    + B3: Cho trà vào ấm    + B4: Rót trà ra chén để mời khách.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83</cp:revision>
  <dcterms:created xsi:type="dcterms:W3CDTF">2021-11-28T01:33:38Z</dcterms:created>
  <dcterms:modified xsi:type="dcterms:W3CDTF">2021-12-16T01:38:04Z</dcterms:modified>
</cp:coreProperties>
</file>