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84" r:id="rId3"/>
    <p:sldId id="285" r:id="rId4"/>
    <p:sldId id="286" r:id="rId5"/>
    <p:sldId id="288" r:id="rId6"/>
    <p:sldId id="289" r:id="rId7"/>
    <p:sldId id="291" r:id="rId8"/>
    <p:sldId id="283" r:id="rId9"/>
    <p:sldId id="290" r:id="rId10"/>
    <p:sldId id="282" r:id="rId11"/>
    <p:sldId id="292" r:id="rId12"/>
    <p:sldId id="293" r:id="rId13"/>
    <p:sldId id="294" r:id="rId14"/>
    <p:sldId id="297" r:id="rId15"/>
    <p:sldId id="298" r:id="rId16"/>
    <p:sldId id="299" r:id="rId17"/>
    <p:sldId id="300" r:id="rId18"/>
    <p:sldId id="301" r:id="rId19"/>
    <p:sldId id="302" r:id="rId2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0" autoAdjust="0"/>
    <p:restoredTop sz="91107" autoAdjust="0"/>
  </p:normalViewPr>
  <p:slideViewPr>
    <p:cSldViewPr>
      <p:cViewPr varScale="1">
        <p:scale>
          <a:sx n="56" d="100"/>
          <a:sy n="56" d="100"/>
        </p:scale>
        <p:origin x="922" y="2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AE13A-4FA2-45E6-9CAC-2B4114032377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680ED-6C90-4A08-9BC9-B6A1993DA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7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80ED-6C90-4A08-9BC9-B6A1993DA7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07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4F9B2-AA2B-48F5-99C6-B8591D64E5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95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AAA21-2CEF-4093-BD9C-1EBB41730B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45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FEEDB-072B-4752-89CA-9EE0062F6A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097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CD3A4-E992-4D95-AA81-3BA1F43B1C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571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BB714-8718-4B45-8C34-C33F26D5BD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89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D284E-A5EC-4CF6-A650-AC22BC921D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702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4E66D-6BD7-4651-88B3-DE492F4297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323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18251-D6BF-49BD-BA41-A4ACC1BE3F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035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E1F77-980C-44CF-953B-04B93AC331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441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E1AEF-AB34-4238-808F-0F4FC8F14E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74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0B2CE-E0FE-4BDB-8277-E1ED6AE0F0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779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2FD6D-C430-4AD9-BB44-ECDD3DB736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007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27BDC-F468-4D6E-8FAA-975F89708C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614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31292-19B3-4067-81B9-48A6E062BA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26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EB995-67AC-4557-8B2D-CEA48586CC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1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96214-D6BF-42BB-9D06-7AAA21092E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843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3BB6F-3DED-4F17-8BC8-A5C0176927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466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1311A-4CFB-455D-9A4F-2CA1D59B34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362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C1DF6-056F-402F-A468-1A94531B18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123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E538D-3531-4879-8D6B-529A1F5BFA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255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B63BF-185C-4695-BEFE-C24C57E374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49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C93EB-D9B9-43B0-AA54-5149D01ABE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0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179306-C47D-44F3-88CD-559FB533A38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48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FA24D2-5915-4D8C-A00A-57ABF112F78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31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e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29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buom hoa d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4419600"/>
            <a:ext cx="2359025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Asian lil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-228600" y="1754188"/>
            <a:ext cx="9448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GÒ VẤP</a:t>
            </a:r>
          </a:p>
          <a:p>
            <a:pPr algn="ctr"/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 MÔN: CÔNG NGHỆ 9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242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5616" y="260649"/>
            <a:ext cx="7153408" cy="10597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hỏi trắc nghiệm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71840" y="1916832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/>
              <a:t>Câu 1: Dụng cụ để đo đường kính và chiều sâu lỗ là:</a:t>
            </a:r>
          </a:p>
          <a:p>
            <a:r>
              <a:rPr lang="vi-VN"/>
              <a:t>	A. Thước dây	B. Thước góc</a:t>
            </a:r>
          </a:p>
          <a:p>
            <a:r>
              <a:rPr lang="vi-VN"/>
              <a:t>	C. </a:t>
            </a:r>
            <a:r>
              <a:rPr lang="vi-VN">
                <a:solidFill>
                  <a:srgbClr val="FF0000"/>
                </a:solidFill>
              </a:rPr>
              <a:t>Thước cặp</a:t>
            </a:r>
            <a:r>
              <a:rPr lang="vi-VN"/>
              <a:t>	D. Thước dài</a:t>
            </a:r>
          </a:p>
          <a:p>
            <a:r>
              <a:rPr lang="vi-VN"/>
              <a:t>Câu 2: Đồng hồ để đo điện trờ của mạch điện là:</a:t>
            </a:r>
          </a:p>
          <a:p>
            <a:r>
              <a:rPr lang="vi-VN"/>
              <a:t>	A. Oát kế	B. Ampe kế</a:t>
            </a:r>
          </a:p>
          <a:p>
            <a:r>
              <a:rPr lang="vi-VN"/>
              <a:t>	C. Vôn kế	D. </a:t>
            </a:r>
            <a:r>
              <a:rPr lang="vi-VN">
                <a:solidFill>
                  <a:srgbClr val="FF0000"/>
                </a:solidFill>
              </a:rPr>
              <a:t>Ôm kế</a:t>
            </a:r>
          </a:p>
          <a:p>
            <a:r>
              <a:rPr lang="vi-VN"/>
              <a:t>Câu 3: Đại lượng nào sau đây không phải là đại lượng đo của đồng hồ đo điện?</a:t>
            </a:r>
          </a:p>
          <a:p>
            <a:r>
              <a:rPr lang="vi-VN"/>
              <a:t>	A. Cường độ dòng điện	B. </a:t>
            </a:r>
            <a:r>
              <a:rPr lang="vi-VN">
                <a:solidFill>
                  <a:srgbClr val="FF0000"/>
                </a:solidFill>
              </a:rPr>
              <a:t>Đường kính dây dẫn</a:t>
            </a:r>
          </a:p>
          <a:p>
            <a:r>
              <a:rPr lang="vi-VN"/>
              <a:t>	C. Điện trở mạch điện	D. Điện áp</a:t>
            </a:r>
          </a:p>
          <a:p>
            <a:r>
              <a:rPr lang="vi-VN"/>
              <a:t>Câu 4: Đồng hồ dùng để đo điện năng tiêu thụ của mạch điện là:</a:t>
            </a:r>
          </a:p>
          <a:p>
            <a:r>
              <a:rPr lang="vi-VN"/>
              <a:t>	A. Ampe kế	B. Oát kế</a:t>
            </a:r>
          </a:p>
          <a:p>
            <a:r>
              <a:rPr lang="vi-VN"/>
              <a:t>	C. </a:t>
            </a:r>
            <a:r>
              <a:rPr lang="vi-VN">
                <a:solidFill>
                  <a:srgbClr val="FF0000"/>
                </a:solidFill>
              </a:rPr>
              <a:t>Công tơ điện</a:t>
            </a:r>
            <a:r>
              <a:rPr lang="vi-VN"/>
              <a:t>	D. Vôn kế</a:t>
            </a:r>
            <a:endParaRPr lang="en-US"/>
          </a:p>
          <a:p>
            <a:r>
              <a:rPr lang="vi-VN"/>
              <a:t>Câu </a:t>
            </a:r>
            <a:r>
              <a:rPr lang="en-US"/>
              <a:t>5</a:t>
            </a:r>
            <a:r>
              <a:rPr lang="vi-VN"/>
              <a:t>: Để đo cường độ dòng điện người ta sử dụng đồng hồ nào?</a:t>
            </a:r>
          </a:p>
          <a:p>
            <a:r>
              <a:rPr lang="vi-VN"/>
              <a:t>	A. Vôn kế	B. ôm kế</a:t>
            </a:r>
          </a:p>
          <a:p>
            <a:r>
              <a:rPr lang="vi-VN"/>
              <a:t>	C. Oát kế	D. </a:t>
            </a:r>
            <a:r>
              <a:rPr lang="vi-VN">
                <a:solidFill>
                  <a:srgbClr val="FF0000"/>
                </a:solidFill>
              </a:rPr>
              <a:t>Ampe kế</a:t>
            </a:r>
          </a:p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6058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27584" y="671691"/>
            <a:ext cx="78488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/>
              <a:t>Câu </a:t>
            </a:r>
            <a:r>
              <a:rPr lang="en-US"/>
              <a:t>6</a:t>
            </a:r>
            <a:r>
              <a:rPr lang="vi-VN"/>
              <a:t>: Trên đồng hồ công tơ có ghi là 900 vòng/kWh có ý nghĩa là gì:</a:t>
            </a:r>
          </a:p>
          <a:p>
            <a:r>
              <a:rPr lang="vi-VN"/>
              <a:t>	A. Vòng quay của đĩa nhôm tương ứng là 900 vòng tương ứng 10kWh	</a:t>
            </a:r>
          </a:p>
          <a:p>
            <a:r>
              <a:rPr lang="vi-VN"/>
              <a:t>	B. Vòng quay của đĩa nhôm tương ứng là 900 vòng tương ứng 10Wh</a:t>
            </a:r>
          </a:p>
          <a:p>
            <a:r>
              <a:rPr lang="vi-VN"/>
              <a:t>	C. </a:t>
            </a:r>
            <a:r>
              <a:rPr lang="vi-VN">
                <a:solidFill>
                  <a:srgbClr val="FF0000"/>
                </a:solidFill>
              </a:rPr>
              <a:t>Vòng quay của đĩa nhôm tương ứng là 900 vòng tương ứng 1kWh</a:t>
            </a:r>
          </a:p>
          <a:p>
            <a:r>
              <a:rPr lang="vi-VN"/>
              <a:t>	D. Vòng quay của đĩa nhôm tương ứng là 900 vòng tương ứng 1kW</a:t>
            </a:r>
          </a:p>
          <a:p>
            <a:r>
              <a:rPr lang="vi-VN"/>
              <a:t>Câu </a:t>
            </a:r>
            <a:r>
              <a:rPr lang="en-US"/>
              <a:t>7</a:t>
            </a:r>
            <a:r>
              <a:rPr lang="vi-VN"/>
              <a:t>: Kí hiệu CV140 trên đồng hồ công tơ thì kí hiệu 1 có ý nghĩa là gì:</a:t>
            </a:r>
          </a:p>
          <a:p>
            <a:r>
              <a:rPr lang="vi-VN"/>
              <a:t>	A. Dây điện một pha 1 dây	</a:t>
            </a:r>
          </a:p>
          <a:p>
            <a:r>
              <a:rPr lang="vi-VN"/>
              <a:t>	B. </a:t>
            </a:r>
            <a:r>
              <a:rPr lang="vi-VN">
                <a:solidFill>
                  <a:srgbClr val="FF0000"/>
                </a:solidFill>
              </a:rPr>
              <a:t>Dây điện một pha 2 dây</a:t>
            </a:r>
          </a:p>
          <a:p>
            <a:r>
              <a:rPr lang="vi-VN"/>
              <a:t>	C. Dây điện một pha 3 dây</a:t>
            </a:r>
          </a:p>
          <a:p>
            <a:r>
              <a:rPr lang="vi-VN"/>
              <a:t>	D. Dây điện một pha 4 dây</a:t>
            </a:r>
          </a:p>
          <a:p>
            <a:r>
              <a:rPr lang="vi-VN"/>
              <a:t>Câu </a:t>
            </a:r>
            <a:r>
              <a:rPr lang="en-US"/>
              <a:t>8</a:t>
            </a:r>
            <a:r>
              <a:rPr lang="vi-VN"/>
              <a:t>: Kí hiệu CV140 trên đồng hồ công tơ thì kí hiệu CV có ý nghĩa là gì:</a:t>
            </a:r>
          </a:p>
          <a:p>
            <a:r>
              <a:rPr lang="vi-VN"/>
              <a:t>	A. </a:t>
            </a:r>
            <a:r>
              <a:rPr lang="vi-VN">
                <a:solidFill>
                  <a:srgbClr val="FF0000"/>
                </a:solidFill>
              </a:rPr>
              <a:t>Công tơ Việt Nam</a:t>
            </a:r>
            <a:r>
              <a:rPr lang="vi-VN"/>
              <a:t>	</a:t>
            </a:r>
          </a:p>
          <a:p>
            <a:r>
              <a:rPr lang="vi-VN"/>
              <a:t>	B. Sản xuất tại Việt Nam</a:t>
            </a:r>
          </a:p>
          <a:p>
            <a:r>
              <a:rPr lang="vi-VN"/>
              <a:t>	C. Cho biết kí hiệu công tơ</a:t>
            </a:r>
          </a:p>
          <a:p>
            <a:r>
              <a:rPr lang="vi-VN"/>
              <a:t>	D. Kí hiệu khác</a:t>
            </a:r>
          </a:p>
        </p:txBody>
      </p:sp>
    </p:spTree>
    <p:extLst>
      <p:ext uri="{BB962C8B-B14F-4D97-AF65-F5344CB8AC3E}">
        <p14:creationId xmlns:p14="http://schemas.microsoft.com/office/powerpoint/2010/main" val="1224776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188640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Câu </a:t>
            </a:r>
            <a:r>
              <a:rPr lang="en-US" dirty="0"/>
              <a:t>9</a:t>
            </a:r>
            <a:r>
              <a:rPr lang="vi-VN" dirty="0"/>
              <a:t>: Các loại mối nối dây dản điện là:</a:t>
            </a:r>
          </a:p>
          <a:p>
            <a:r>
              <a:rPr lang="vi-VN" dirty="0"/>
              <a:t>	A. Mối nối thẳng	</a:t>
            </a:r>
          </a:p>
          <a:p>
            <a:r>
              <a:rPr lang="vi-VN" dirty="0"/>
              <a:t>	B. Mối nối phân nhánh</a:t>
            </a:r>
          </a:p>
          <a:p>
            <a:r>
              <a:rPr lang="vi-VN" dirty="0"/>
              <a:t>	C. Mối nối dùng phụ kiện</a:t>
            </a:r>
          </a:p>
          <a:p>
            <a:r>
              <a:rPr lang="vi-VN" dirty="0"/>
              <a:t>	D. </a:t>
            </a:r>
            <a:r>
              <a:rPr lang="vi-VN" dirty="0">
                <a:solidFill>
                  <a:srgbClr val="FF0000"/>
                </a:solidFill>
              </a:rPr>
              <a:t>Mối nối thẳng, mối nối phân nhánh, mối nối dùng phụ kiện</a:t>
            </a:r>
            <a:endParaRPr lang="vi-VN" dirty="0"/>
          </a:p>
          <a:p>
            <a:r>
              <a:rPr lang="vi-VN" dirty="0"/>
              <a:t>Câu </a:t>
            </a:r>
            <a:r>
              <a:rPr lang="en-US" dirty="0"/>
              <a:t>10</a:t>
            </a:r>
            <a:r>
              <a:rPr lang="vi-VN" dirty="0"/>
              <a:t>: Quy trình chung nối dây dẫn điện là:</a:t>
            </a:r>
          </a:p>
          <a:p>
            <a:r>
              <a:rPr lang="vi-VN" dirty="0"/>
              <a:t>	A</a:t>
            </a:r>
            <a:r>
              <a:rPr lang="vi-VN" dirty="0">
                <a:solidFill>
                  <a:srgbClr val="FF0000"/>
                </a:solidFill>
              </a:rPr>
              <a:t>. Bóc vỏ, nối dây, làm sạch lõi, kiểm tra mối nối, hàn nối nối, cách điện nối nối </a:t>
            </a:r>
            <a:r>
              <a:rPr lang="vi-VN" dirty="0"/>
              <a:t>	</a:t>
            </a:r>
          </a:p>
          <a:p>
            <a:r>
              <a:rPr lang="vi-VN" dirty="0"/>
              <a:t>	B. Bóc vỏ, làm sạch lõi, nối dây, kiểm tra mối nối, hàn nối nối, cách điện nối nối</a:t>
            </a:r>
          </a:p>
          <a:p>
            <a:r>
              <a:rPr lang="vi-VN" dirty="0"/>
              <a:t>	C. Bóc vỏ, làm sạch lõi, nối dây, cách điện nối nối, kiểm tra mối nối, hàn nối nối</a:t>
            </a:r>
          </a:p>
          <a:p>
            <a:r>
              <a:rPr lang="vi-VN" dirty="0"/>
              <a:t>	D. Bóc vỏ, làm sạch lõi, hàn nối nối, nối dây, kiểm tra mối nối, cách điện nối nối</a:t>
            </a:r>
            <a:endParaRPr lang="en-US" dirty="0"/>
          </a:p>
          <a:p>
            <a:endParaRPr lang="en-US" dirty="0"/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148771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92696"/>
            <a:ext cx="8529638" cy="4229100"/>
          </a:xfrm>
        </p:spPr>
        <p:txBody>
          <a:bodyPr/>
          <a:lstStyle/>
          <a:p>
            <a:pPr marL="0" indent="0">
              <a:buNone/>
              <a:defRPr/>
            </a:pPr>
            <a:endParaRPr lang="en-US" dirty="0">
              <a:latin typeface="+mj-lt"/>
            </a:endParaRPr>
          </a:p>
          <a:p>
            <a:pPr marL="0" indent="0">
              <a:buNone/>
              <a:defRPr/>
            </a:pPr>
            <a:r>
              <a:rPr lang="en-US" u="sng" dirty="0" err="1">
                <a:latin typeface="+mj-lt"/>
              </a:rPr>
              <a:t>Câu</a:t>
            </a:r>
            <a:r>
              <a:rPr lang="en-US" u="sng" dirty="0">
                <a:latin typeface="+mj-lt"/>
              </a:rPr>
              <a:t> 11</a:t>
            </a:r>
            <a:r>
              <a:rPr lang="en-US" dirty="0">
                <a:latin typeface="+mj-lt"/>
              </a:rPr>
              <a:t>: </a:t>
            </a:r>
            <a:r>
              <a:rPr lang="en-US" dirty="0" err="1">
                <a:latin typeface="+mj-lt"/>
              </a:rPr>
              <a:t>Mạng</a:t>
            </a:r>
            <a:r>
              <a:rPr lang="en-US" dirty="0">
                <a:latin typeface="+mj-lt"/>
              </a:rPr>
              <a:t> </a:t>
            </a:r>
            <a:r>
              <a:rPr lang="vi-VN" dirty="0">
                <a:latin typeface="+mj-lt"/>
              </a:rPr>
              <a:t>đ</a:t>
            </a:r>
            <a:r>
              <a:rPr lang="en-US" dirty="0" err="1">
                <a:latin typeface="+mj-lt"/>
              </a:rPr>
              <a:t>iện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trong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</a:t>
            </a:r>
            <a:r>
              <a:rPr lang="vi-VN" dirty="0">
                <a:latin typeface="+mj-lt"/>
              </a:rPr>
              <a:t>ư</a:t>
            </a:r>
            <a:r>
              <a:rPr lang="en-US" dirty="0" err="1">
                <a:latin typeface="+mj-lt"/>
              </a:rPr>
              <a:t>ờng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có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mấy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loại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bảng</a:t>
            </a:r>
            <a:r>
              <a:rPr lang="en-US" dirty="0">
                <a:latin typeface="+mj-lt"/>
              </a:rPr>
              <a:t> </a:t>
            </a:r>
            <a:r>
              <a:rPr lang="vi-VN" dirty="0">
                <a:latin typeface="+mj-lt"/>
              </a:rPr>
              <a:t>đ</a:t>
            </a:r>
            <a:r>
              <a:rPr lang="en-US" dirty="0" err="1">
                <a:latin typeface="+mj-lt"/>
              </a:rPr>
              <a:t>iện</a:t>
            </a:r>
            <a:r>
              <a:rPr lang="en-US" dirty="0">
                <a:latin typeface="+mj-lt"/>
              </a:rPr>
              <a:t>?</a:t>
            </a:r>
          </a:p>
          <a:p>
            <a:pPr marL="385763" indent="-385763">
              <a:buFontTx/>
              <a:buAutoNum type="alphaUcPeriod"/>
              <a:defRPr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1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loại</a:t>
            </a:r>
            <a:endParaRPr lang="en-US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marL="385763" indent="-385763">
              <a:buFontTx/>
              <a:buAutoNum type="alphaUcPeriod"/>
              <a:defRPr/>
            </a:pPr>
            <a:r>
              <a:rPr lang="en-US" dirty="0">
                <a:solidFill>
                  <a:srgbClr val="FF0000"/>
                </a:solidFill>
                <a:latin typeface="+mj-lt"/>
              </a:rPr>
              <a:t>2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loại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 </a:t>
            </a:r>
          </a:p>
          <a:p>
            <a:pPr marL="385763" indent="-385763">
              <a:buFontTx/>
              <a:buAutoNum type="alphaUcPeriod"/>
              <a:defRPr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3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loại</a:t>
            </a:r>
            <a:endParaRPr lang="en-US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marL="385763" indent="-385763">
              <a:buFontTx/>
              <a:buAutoNum type="alphaUcPeriod"/>
              <a:defRPr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4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loại</a:t>
            </a:r>
            <a:endParaRPr lang="en-US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>
              <a:buFontTx/>
              <a:buAutoNum type="alphaUcPeriod"/>
              <a:defRPr/>
            </a:pPr>
            <a:endParaRPr lang="en-US" sz="1350" dirty="0">
              <a:latin typeface="Times New Roman"/>
            </a:endParaRPr>
          </a:p>
          <a:p>
            <a:pPr marL="0" indent="0">
              <a:buNone/>
              <a:defRPr/>
            </a:pPr>
            <a:endParaRPr lang="en-US" sz="1350" dirty="0">
              <a:latin typeface="Times New Roman"/>
            </a:endParaRPr>
          </a:p>
          <a:p>
            <a:pPr>
              <a:buFontTx/>
              <a:buAutoNum type="alphaUcPeriod"/>
              <a:defRPr/>
            </a:pPr>
            <a:endParaRPr lang="en-US" sz="1350" dirty="0">
              <a:latin typeface="Times New Roman"/>
            </a:endParaRPr>
          </a:p>
          <a:p>
            <a:pPr>
              <a:buFontTx/>
              <a:buAutoNum type="alphaUcPeriod"/>
              <a:defRPr/>
            </a:pPr>
            <a:endParaRPr lang="en-US" sz="1350" dirty="0">
              <a:latin typeface="Times New Roman"/>
            </a:endParaRPr>
          </a:p>
          <a:p>
            <a:pPr marL="0" indent="0">
              <a:buNone/>
              <a:defRPr/>
            </a:pPr>
            <a:endParaRPr lang="en-US" sz="1350" dirty="0">
              <a:latin typeface="Times New Roman"/>
            </a:endParaRPr>
          </a:p>
          <a:p>
            <a:pPr marL="0" indent="0">
              <a:buNone/>
              <a:defRPr/>
            </a:pPr>
            <a:endParaRPr lang="en-US" sz="1350" dirty="0">
              <a:solidFill>
                <a:srgbClr val="FF0000"/>
              </a:solidFill>
              <a:latin typeface="Times New Roman"/>
            </a:endParaRPr>
          </a:p>
          <a:p>
            <a:pPr>
              <a:buFontTx/>
              <a:buAutoNum type="alphaUcPeriod"/>
              <a:defRPr/>
            </a:pPr>
            <a:endParaRPr lang="en-US" sz="1350" dirty="0">
              <a:latin typeface="Times New Roman"/>
            </a:endParaRPr>
          </a:p>
          <a:p>
            <a:pPr marL="0" indent="0">
              <a:buNone/>
              <a:defRPr/>
            </a:pPr>
            <a:endParaRPr lang="en-US" sz="1350" b="1" dirty="0">
              <a:solidFill>
                <a:srgbClr val="0066FF"/>
              </a:solidFill>
              <a:latin typeface="Times New Roman"/>
            </a:endParaRPr>
          </a:p>
          <a:p>
            <a:pPr marL="0" indent="0">
              <a:buNone/>
              <a:defRPr/>
            </a:pPr>
            <a:endParaRPr lang="en-US" b="1" dirty="0">
              <a:solidFill>
                <a:srgbClr val="0066FF"/>
              </a:solidFill>
              <a:latin typeface="Times New Roman"/>
            </a:endParaRPr>
          </a:p>
          <a:p>
            <a:pPr marL="0" indent="0">
              <a:buNone/>
              <a:defRPr/>
            </a:pPr>
            <a:endParaRPr lang="en-US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37908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38324"/>
            <a:ext cx="8644944" cy="292179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u="sng" dirty="0" err="1">
                <a:latin typeface="Times New Roman"/>
              </a:rPr>
              <a:t>Câu</a:t>
            </a:r>
            <a:r>
              <a:rPr lang="en-US" b="1" u="sng" dirty="0">
                <a:latin typeface="Times New Roman"/>
              </a:rPr>
              <a:t> 12: </a:t>
            </a:r>
            <a:r>
              <a:rPr lang="en-US" dirty="0" err="1">
                <a:latin typeface="Times New Roman"/>
              </a:rPr>
              <a:t>Hãy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cho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biết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mạch</a:t>
            </a:r>
            <a:r>
              <a:rPr lang="en-US" dirty="0">
                <a:latin typeface="Times New Roman"/>
              </a:rPr>
              <a:t> </a:t>
            </a:r>
            <a:r>
              <a:rPr lang="vi-VN" dirty="0">
                <a:latin typeface="Times New Roman"/>
              </a:rPr>
              <a:t>đ</a:t>
            </a:r>
            <a:r>
              <a:rPr lang="en-US" dirty="0" err="1">
                <a:latin typeface="Times New Roman"/>
              </a:rPr>
              <a:t>iện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bảng</a:t>
            </a:r>
            <a:r>
              <a:rPr lang="en-US" dirty="0">
                <a:latin typeface="Times New Roman"/>
              </a:rPr>
              <a:t> </a:t>
            </a:r>
            <a:r>
              <a:rPr lang="vi-VN" dirty="0">
                <a:latin typeface="Times New Roman"/>
              </a:rPr>
              <a:t>đ</a:t>
            </a:r>
            <a:r>
              <a:rPr lang="en-US" dirty="0" err="1">
                <a:latin typeface="Times New Roman"/>
              </a:rPr>
              <a:t>iện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có</a:t>
            </a:r>
            <a:r>
              <a:rPr lang="en-US" dirty="0">
                <a:latin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</a:rPr>
              <a:t>lắp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những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phần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tử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nào</a:t>
            </a:r>
            <a:r>
              <a:rPr lang="en-US" dirty="0">
                <a:latin typeface="Times New Roman"/>
              </a:rPr>
              <a:t>? </a:t>
            </a:r>
          </a:p>
          <a:p>
            <a:pPr marL="0" indent="0">
              <a:buNone/>
              <a:defRPr/>
            </a:pPr>
            <a:endParaRPr lang="en-US" dirty="0">
              <a:latin typeface="Times New Roman"/>
            </a:endParaRPr>
          </a:p>
          <a:p>
            <a:pPr marL="0" indent="0">
              <a:buNone/>
              <a:defRPr/>
            </a:pPr>
            <a:endParaRPr lang="en-US" dirty="0">
              <a:latin typeface="Times New Roman"/>
            </a:endParaRPr>
          </a:p>
          <a:p>
            <a:pPr marL="0" indent="0">
              <a:buNone/>
              <a:defRPr/>
            </a:pPr>
            <a:endParaRPr lang="en-US" dirty="0">
              <a:latin typeface="Times New Roman"/>
            </a:endParaRPr>
          </a:p>
          <a:p>
            <a:pPr marL="0" indent="0">
              <a:buNone/>
              <a:defRPr/>
            </a:pPr>
            <a:endParaRPr lang="en-US" dirty="0">
              <a:latin typeface="Times New Roman"/>
            </a:endParaRPr>
          </a:p>
          <a:p>
            <a:pPr>
              <a:buFontTx/>
              <a:buAutoNum type="alphaUcPeriod"/>
              <a:defRPr/>
            </a:pPr>
            <a:r>
              <a:rPr lang="en-US" dirty="0">
                <a:latin typeface="Times New Roman"/>
              </a:rPr>
              <a:t> 2 </a:t>
            </a:r>
            <a:r>
              <a:rPr lang="en-US" dirty="0" err="1">
                <a:latin typeface="Times New Roman"/>
              </a:rPr>
              <a:t>cầu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chì</a:t>
            </a:r>
            <a:r>
              <a:rPr lang="en-US" dirty="0">
                <a:latin typeface="Times New Roman"/>
              </a:rPr>
              <a:t>, 1 </a:t>
            </a:r>
            <a:r>
              <a:rPr lang="en-US" dirty="0" err="1">
                <a:latin typeface="Times New Roman"/>
              </a:rPr>
              <a:t>công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tắc</a:t>
            </a:r>
            <a:r>
              <a:rPr lang="en-US" dirty="0">
                <a:latin typeface="Times New Roman"/>
              </a:rPr>
              <a:t>, 1 ổ </a:t>
            </a:r>
            <a:r>
              <a:rPr lang="vi-VN" dirty="0">
                <a:latin typeface="Times New Roman"/>
              </a:rPr>
              <a:t>đ</a:t>
            </a:r>
            <a:r>
              <a:rPr lang="en-US" dirty="0" err="1">
                <a:latin typeface="Times New Roman"/>
              </a:rPr>
              <a:t>iện</a:t>
            </a:r>
            <a:r>
              <a:rPr lang="en-US" dirty="0">
                <a:latin typeface="Times New Roman"/>
              </a:rPr>
              <a:t>.</a:t>
            </a:r>
          </a:p>
          <a:p>
            <a:pPr>
              <a:buFontTx/>
              <a:buAutoNum type="alphaUcPeriod"/>
              <a:defRPr/>
            </a:pPr>
            <a:r>
              <a:rPr lang="en-US" dirty="0">
                <a:latin typeface="Times New Roman"/>
              </a:rPr>
              <a:t> 1công </a:t>
            </a:r>
            <a:r>
              <a:rPr lang="en-US" dirty="0" err="1">
                <a:latin typeface="Times New Roman"/>
              </a:rPr>
              <a:t>tắc</a:t>
            </a:r>
            <a:r>
              <a:rPr lang="en-US" dirty="0">
                <a:latin typeface="Times New Roman"/>
              </a:rPr>
              <a:t>, 1ổ </a:t>
            </a:r>
            <a:r>
              <a:rPr lang="vi-VN" dirty="0">
                <a:latin typeface="Times New Roman"/>
              </a:rPr>
              <a:t>đ</a:t>
            </a:r>
            <a:r>
              <a:rPr lang="en-US" dirty="0" err="1">
                <a:latin typeface="Times New Roman"/>
              </a:rPr>
              <a:t>iện</a:t>
            </a:r>
            <a:r>
              <a:rPr lang="en-US" dirty="0">
                <a:latin typeface="Times New Roman"/>
              </a:rPr>
              <a:t>, </a:t>
            </a:r>
            <a:r>
              <a:rPr lang="en-US" dirty="0" err="1">
                <a:latin typeface="Times New Roman"/>
              </a:rPr>
              <a:t>bóng</a:t>
            </a:r>
            <a:r>
              <a:rPr lang="en-US" dirty="0">
                <a:latin typeface="Times New Roman"/>
              </a:rPr>
              <a:t> </a:t>
            </a:r>
            <a:r>
              <a:rPr lang="vi-VN" dirty="0">
                <a:latin typeface="Times New Roman"/>
              </a:rPr>
              <a:t>đ</a:t>
            </a:r>
            <a:r>
              <a:rPr lang="en-US" dirty="0" err="1">
                <a:latin typeface="Times New Roman"/>
              </a:rPr>
              <a:t>èn</a:t>
            </a:r>
            <a:r>
              <a:rPr lang="en-US" dirty="0">
                <a:latin typeface="Times New Roman"/>
              </a:rPr>
              <a:t>.</a:t>
            </a:r>
          </a:p>
          <a:p>
            <a:pPr>
              <a:buFontTx/>
              <a:buAutoNum type="alphaUcPeriod"/>
              <a:defRPr/>
            </a:pPr>
            <a:r>
              <a:rPr lang="en-US" dirty="0">
                <a:solidFill>
                  <a:srgbClr val="FF0000"/>
                </a:solidFill>
                <a:latin typeface="Times New Roman"/>
              </a:rPr>
              <a:t> 2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cầu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chì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, 1công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tắc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, 1ổ </a:t>
            </a:r>
            <a:r>
              <a:rPr lang="vi-VN" dirty="0">
                <a:solidFill>
                  <a:srgbClr val="FF0000"/>
                </a:solidFill>
                <a:latin typeface="Times New Roman"/>
              </a:rPr>
              <a:t>đ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iện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, 1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bóng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vi-VN" dirty="0">
                <a:solidFill>
                  <a:srgbClr val="FF0000"/>
                </a:solidFill>
                <a:latin typeface="Times New Roman"/>
              </a:rPr>
              <a:t>đ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èn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.</a:t>
            </a:r>
          </a:p>
          <a:p>
            <a:pPr>
              <a:buFontTx/>
              <a:buAutoNum type="alphaUcPeriod"/>
              <a:defRPr/>
            </a:pPr>
            <a:r>
              <a:rPr lang="en-US" dirty="0">
                <a:latin typeface="Times New Roman"/>
              </a:rPr>
              <a:t> 2 </a:t>
            </a:r>
            <a:r>
              <a:rPr lang="en-US" dirty="0" err="1">
                <a:latin typeface="Times New Roman"/>
              </a:rPr>
              <a:t>cầu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chì</a:t>
            </a:r>
            <a:r>
              <a:rPr lang="en-US" dirty="0">
                <a:latin typeface="Times New Roman"/>
              </a:rPr>
              <a:t>, 1công </a:t>
            </a:r>
            <a:r>
              <a:rPr lang="en-US" dirty="0" err="1">
                <a:latin typeface="Times New Roman"/>
              </a:rPr>
              <a:t>tắc</a:t>
            </a:r>
            <a:r>
              <a:rPr lang="en-US" dirty="0">
                <a:latin typeface="Times New Roman"/>
              </a:rPr>
              <a:t>, 1bóng </a:t>
            </a:r>
            <a:r>
              <a:rPr lang="vi-VN" dirty="0">
                <a:latin typeface="Times New Roman"/>
              </a:rPr>
              <a:t>đ</a:t>
            </a:r>
            <a:r>
              <a:rPr lang="en-US" dirty="0" err="1">
                <a:latin typeface="Times New Roman"/>
              </a:rPr>
              <a:t>èn</a:t>
            </a:r>
            <a:r>
              <a:rPr lang="en-US" dirty="0">
                <a:latin typeface="Times New Roman"/>
              </a:rPr>
              <a:t>.</a:t>
            </a:r>
          </a:p>
          <a:p>
            <a:pPr>
              <a:buFontTx/>
              <a:buAutoNum type="alphaUcPeriod"/>
              <a:defRPr/>
            </a:pPr>
            <a:endParaRPr lang="en-US" sz="1350" dirty="0">
              <a:latin typeface="Times New Roman"/>
            </a:endParaRPr>
          </a:p>
          <a:p>
            <a:pPr marL="0" indent="0">
              <a:buNone/>
              <a:defRPr/>
            </a:pPr>
            <a:endParaRPr lang="en-US" sz="1350" dirty="0">
              <a:latin typeface="Times New Roman"/>
            </a:endParaRPr>
          </a:p>
          <a:p>
            <a:pPr>
              <a:buFontTx/>
              <a:buAutoNum type="alphaUcPeriod"/>
              <a:defRPr/>
            </a:pPr>
            <a:endParaRPr lang="en-US" sz="1350" dirty="0">
              <a:latin typeface="Times New Roman"/>
            </a:endParaRPr>
          </a:p>
          <a:p>
            <a:pPr>
              <a:buFontTx/>
              <a:buAutoNum type="alphaUcPeriod"/>
              <a:defRPr/>
            </a:pPr>
            <a:endParaRPr lang="en-US" sz="1350" dirty="0">
              <a:latin typeface="Times New Roman"/>
            </a:endParaRPr>
          </a:p>
          <a:p>
            <a:pPr marL="0" indent="0">
              <a:buNone/>
              <a:defRPr/>
            </a:pPr>
            <a:endParaRPr lang="en-US" sz="1350" dirty="0">
              <a:latin typeface="Times New Roman"/>
            </a:endParaRPr>
          </a:p>
          <a:p>
            <a:pPr marL="0" indent="0">
              <a:buNone/>
              <a:defRPr/>
            </a:pPr>
            <a:endParaRPr lang="en-US" sz="1350" dirty="0">
              <a:solidFill>
                <a:srgbClr val="FF0000"/>
              </a:solidFill>
              <a:latin typeface="Times New Roman"/>
            </a:endParaRPr>
          </a:p>
          <a:p>
            <a:pPr>
              <a:buFontTx/>
              <a:buAutoNum type="alphaUcPeriod"/>
              <a:defRPr/>
            </a:pPr>
            <a:endParaRPr lang="en-US" sz="1350" dirty="0">
              <a:latin typeface="Times New Roman"/>
            </a:endParaRPr>
          </a:p>
          <a:p>
            <a:pPr marL="0" indent="0">
              <a:buNone/>
              <a:defRPr/>
            </a:pPr>
            <a:endParaRPr lang="en-US" sz="1350" b="1" dirty="0">
              <a:solidFill>
                <a:srgbClr val="0066FF"/>
              </a:solidFill>
              <a:latin typeface="Times New Roman"/>
            </a:endParaRPr>
          </a:p>
          <a:p>
            <a:pPr marL="0" indent="0">
              <a:buNone/>
              <a:defRPr/>
            </a:pPr>
            <a:endParaRPr lang="en-US" b="1" dirty="0">
              <a:solidFill>
                <a:srgbClr val="0066FF"/>
              </a:solidFill>
              <a:latin typeface="Times New Roman"/>
            </a:endParaRPr>
          </a:p>
          <a:p>
            <a:pPr marL="0" indent="0">
              <a:buNone/>
              <a:defRPr/>
            </a:pPr>
            <a:endParaRPr lang="en-US" dirty="0">
              <a:latin typeface="Times New Roman"/>
            </a:endParaRPr>
          </a:p>
        </p:txBody>
      </p:sp>
      <p:pic>
        <p:nvPicPr>
          <p:cNvPr id="29699" name="Picture 4" descr="H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542" y="1545630"/>
            <a:ext cx="2628900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963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235" y="208673"/>
            <a:ext cx="8797529" cy="51720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u="sng" err="1">
                <a:latin typeface="Times New Roman"/>
              </a:rPr>
              <a:t>Câu</a:t>
            </a:r>
            <a:r>
              <a:rPr lang="en-US" b="1" u="sng">
                <a:latin typeface="Times New Roman"/>
              </a:rPr>
              <a:t> 13: </a:t>
            </a:r>
            <a:r>
              <a:rPr lang="en-US" dirty="0" err="1">
                <a:latin typeface="Times New Roman"/>
              </a:rPr>
              <a:t>Các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phần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tử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trong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mạch</a:t>
            </a:r>
            <a:r>
              <a:rPr lang="en-US" dirty="0">
                <a:latin typeface="Times New Roman"/>
              </a:rPr>
              <a:t> </a:t>
            </a:r>
            <a:r>
              <a:rPr lang="vi-VN" dirty="0">
                <a:latin typeface="Times New Roman"/>
              </a:rPr>
              <a:t>đ</a:t>
            </a:r>
            <a:r>
              <a:rPr lang="en-US" dirty="0" err="1">
                <a:latin typeface="Times New Roman"/>
              </a:rPr>
              <a:t>iện</a:t>
            </a:r>
            <a:r>
              <a:rPr lang="en-US" dirty="0">
                <a:latin typeface="Times New Roman"/>
              </a:rPr>
              <a:t>  </a:t>
            </a:r>
            <a:r>
              <a:rPr lang="en-US" dirty="0" err="1">
                <a:latin typeface="Times New Roman"/>
              </a:rPr>
              <a:t>nhánh</a:t>
            </a:r>
            <a:r>
              <a:rPr lang="en-US" dirty="0">
                <a:latin typeface="Times New Roman"/>
              </a:rPr>
              <a:t> 1 </a:t>
            </a:r>
            <a:r>
              <a:rPr lang="vi-VN" dirty="0">
                <a:latin typeface="Times New Roman"/>
              </a:rPr>
              <a:t>đư</a:t>
            </a:r>
            <a:r>
              <a:rPr lang="en-US" dirty="0" err="1">
                <a:latin typeface="Times New Roman"/>
              </a:rPr>
              <a:t>ợc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nối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với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nhau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nh</a:t>
            </a:r>
            <a:r>
              <a:rPr lang="vi-VN" dirty="0">
                <a:latin typeface="Times New Roman"/>
              </a:rPr>
              <a:t>ư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thế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nào</a:t>
            </a:r>
            <a:r>
              <a:rPr lang="en-US" dirty="0">
                <a:latin typeface="Times New Roman"/>
              </a:rPr>
              <a:t>?   </a:t>
            </a:r>
          </a:p>
          <a:p>
            <a:pPr marL="0" indent="0">
              <a:buNone/>
              <a:defRPr/>
            </a:pPr>
            <a:endParaRPr lang="en-US" sz="1350" dirty="0">
              <a:latin typeface="Times New Roman"/>
            </a:endParaRPr>
          </a:p>
          <a:p>
            <a:pPr marL="0" indent="0">
              <a:buNone/>
              <a:defRPr/>
            </a:pPr>
            <a:endParaRPr lang="en-US" sz="1350" dirty="0">
              <a:latin typeface="Times New Roman"/>
            </a:endParaRPr>
          </a:p>
          <a:p>
            <a:pPr marL="0" indent="0">
              <a:buNone/>
              <a:defRPr/>
            </a:pPr>
            <a:endParaRPr lang="en-US" sz="1350" dirty="0">
              <a:latin typeface="Times New Roman"/>
            </a:endParaRP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sz="1350" dirty="0">
              <a:latin typeface="Times New Roman"/>
            </a:endParaRPr>
          </a:p>
          <a:p>
            <a:pPr marL="0" indent="0">
              <a:buNone/>
              <a:defRPr/>
            </a:pPr>
            <a:endParaRPr lang="en-US" sz="1350" dirty="0">
              <a:latin typeface="Times New Roman"/>
            </a:endParaRPr>
          </a:p>
          <a:p>
            <a:pPr eaLnBrk="1" hangingPunct="1">
              <a:lnSpc>
                <a:spcPct val="90000"/>
              </a:lnSpc>
              <a:buFontTx/>
              <a:buAutoNum type="alphaUcPeriod"/>
              <a:defRPr/>
            </a:pPr>
            <a:r>
              <a:rPr lang="en-US" dirty="0" err="1">
                <a:solidFill>
                  <a:srgbClr val="FF0000"/>
                </a:solidFill>
                <a:latin typeface="Times New Roman"/>
              </a:rPr>
              <a:t>Cầu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chì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1,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công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tắc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đèn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mắc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nối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tiếp</a:t>
            </a:r>
            <a:r>
              <a:rPr lang="en-US" dirty="0">
                <a:solidFill>
                  <a:schemeClr val="accent4"/>
                </a:solidFill>
                <a:latin typeface="Times New Roman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AutoNum type="alphaUcPeriod"/>
              <a:defRPr/>
            </a:pPr>
            <a:r>
              <a:rPr lang="en-US" dirty="0" err="1">
                <a:latin typeface="Times New Roman"/>
              </a:rPr>
              <a:t>Cầu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chì</a:t>
            </a:r>
            <a:r>
              <a:rPr lang="en-US" dirty="0">
                <a:latin typeface="Times New Roman"/>
              </a:rPr>
              <a:t> 1, </a:t>
            </a:r>
            <a:r>
              <a:rPr lang="en-US" dirty="0" err="1">
                <a:latin typeface="Times New Roman"/>
              </a:rPr>
              <a:t>công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tắc</a:t>
            </a:r>
            <a:r>
              <a:rPr lang="en-US" dirty="0">
                <a:latin typeface="Times New Roman"/>
              </a:rPr>
              <a:t>, </a:t>
            </a:r>
            <a:r>
              <a:rPr lang="en-US" dirty="0" err="1">
                <a:latin typeface="Times New Roman"/>
              </a:rPr>
              <a:t>đèn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mắc</a:t>
            </a:r>
            <a:r>
              <a:rPr lang="en-US" dirty="0">
                <a:latin typeface="Times New Roman"/>
              </a:rPr>
              <a:t> song </a:t>
            </a:r>
            <a:r>
              <a:rPr lang="en-US" dirty="0" err="1">
                <a:latin typeface="Times New Roman"/>
              </a:rPr>
              <a:t>song</a:t>
            </a:r>
            <a:r>
              <a:rPr lang="en-US" dirty="0">
                <a:latin typeface="Times New Roman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AutoNum type="alphaUcPeriod"/>
              <a:defRPr/>
            </a:pPr>
            <a:r>
              <a:rPr lang="en-US" dirty="0" err="1">
                <a:latin typeface="Times New Roman"/>
              </a:rPr>
              <a:t>Cầu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chì</a:t>
            </a:r>
            <a:r>
              <a:rPr lang="en-US" dirty="0">
                <a:latin typeface="Times New Roman"/>
              </a:rPr>
              <a:t> 1, </a:t>
            </a:r>
            <a:r>
              <a:rPr lang="en-US" dirty="0" err="1">
                <a:latin typeface="Times New Roman"/>
              </a:rPr>
              <a:t>công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tắc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mắc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nối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tiếp</a:t>
            </a:r>
            <a:r>
              <a:rPr lang="en-US" dirty="0">
                <a:latin typeface="Times New Roman"/>
              </a:rPr>
              <a:t>, </a:t>
            </a:r>
            <a:r>
              <a:rPr lang="en-US" dirty="0" err="1">
                <a:latin typeface="Times New Roman"/>
              </a:rPr>
              <a:t>đèn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mắc</a:t>
            </a:r>
            <a:r>
              <a:rPr lang="en-US" dirty="0">
                <a:latin typeface="Times New Roman"/>
              </a:rPr>
              <a:t> song </a:t>
            </a:r>
            <a:r>
              <a:rPr lang="en-US" dirty="0" err="1">
                <a:latin typeface="Times New Roman"/>
              </a:rPr>
              <a:t>song</a:t>
            </a:r>
            <a:r>
              <a:rPr lang="en-US" dirty="0">
                <a:latin typeface="Times New Roman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AutoNum type="alphaUcPeriod"/>
              <a:defRPr/>
            </a:pPr>
            <a:r>
              <a:rPr lang="en-US" dirty="0" err="1">
                <a:latin typeface="Times New Roman"/>
              </a:rPr>
              <a:t>Cầu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chì</a:t>
            </a:r>
            <a:r>
              <a:rPr lang="en-US" dirty="0">
                <a:latin typeface="Times New Roman"/>
              </a:rPr>
              <a:t> 1, </a:t>
            </a:r>
            <a:r>
              <a:rPr lang="en-US" dirty="0" err="1">
                <a:latin typeface="Times New Roman"/>
              </a:rPr>
              <a:t>công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tắc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mắc</a:t>
            </a:r>
            <a:r>
              <a:rPr lang="en-US" dirty="0">
                <a:latin typeface="Times New Roman"/>
              </a:rPr>
              <a:t> song </a:t>
            </a:r>
            <a:r>
              <a:rPr lang="en-US" dirty="0" err="1">
                <a:latin typeface="Times New Roman"/>
              </a:rPr>
              <a:t>song</a:t>
            </a:r>
            <a:r>
              <a:rPr lang="en-US" dirty="0">
                <a:latin typeface="Times New Roman"/>
              </a:rPr>
              <a:t>, </a:t>
            </a:r>
            <a:r>
              <a:rPr lang="en-US" dirty="0" err="1">
                <a:latin typeface="Times New Roman"/>
              </a:rPr>
              <a:t>đèn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mắc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nối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tiếp</a:t>
            </a:r>
            <a:r>
              <a:rPr lang="en-US" dirty="0">
                <a:latin typeface="Times New Roman"/>
              </a:rPr>
              <a:t>.</a:t>
            </a:r>
          </a:p>
          <a:p>
            <a:pPr marL="0" indent="0">
              <a:buNone/>
              <a:defRPr/>
            </a:pPr>
            <a:endParaRPr lang="en-US" dirty="0">
              <a:solidFill>
                <a:schemeClr val="accent4"/>
              </a:solidFill>
              <a:latin typeface="Times New Roman"/>
            </a:endParaRPr>
          </a:p>
          <a:p>
            <a:pPr marL="0" indent="0">
              <a:buNone/>
              <a:defRPr/>
            </a:pPr>
            <a:endParaRPr lang="en-US" sz="1350" dirty="0">
              <a:solidFill>
                <a:schemeClr val="accent4"/>
              </a:solidFill>
              <a:latin typeface="Times New Roman"/>
            </a:endParaRPr>
          </a:p>
          <a:p>
            <a:pPr marL="0" indent="0">
              <a:buNone/>
              <a:defRPr/>
            </a:pPr>
            <a:endParaRPr lang="en-US" sz="1350" dirty="0">
              <a:solidFill>
                <a:schemeClr val="accent4"/>
              </a:solidFill>
              <a:latin typeface="Times New Roman"/>
            </a:endParaRPr>
          </a:p>
          <a:p>
            <a:pPr marL="0" indent="0">
              <a:buNone/>
              <a:defRPr/>
            </a:pPr>
            <a:endParaRPr lang="en-US" sz="1350" b="1" dirty="0">
              <a:solidFill>
                <a:srgbClr val="0066FF"/>
              </a:solidFill>
              <a:latin typeface="Times New Roman"/>
            </a:endParaRPr>
          </a:p>
          <a:p>
            <a:pPr>
              <a:buFontTx/>
              <a:buAutoNum type="alphaUcPeriod"/>
              <a:defRPr/>
            </a:pPr>
            <a:endParaRPr lang="en-US" sz="1350" b="1" dirty="0">
              <a:solidFill>
                <a:srgbClr val="0066FF"/>
              </a:solidFill>
              <a:latin typeface="Times New Roman"/>
            </a:endParaRPr>
          </a:p>
          <a:p>
            <a:pPr>
              <a:buFontTx/>
              <a:buAutoNum type="alphaUcPeriod"/>
              <a:defRPr/>
            </a:pPr>
            <a:endParaRPr lang="en-US" sz="1350" dirty="0">
              <a:solidFill>
                <a:schemeClr val="accent4"/>
              </a:solidFill>
              <a:latin typeface="Times New Roman"/>
            </a:endParaRPr>
          </a:p>
          <a:p>
            <a:pPr>
              <a:buFontTx/>
              <a:buAutoNum type="alphaUcPeriod"/>
              <a:defRPr/>
            </a:pPr>
            <a:endParaRPr lang="en-US" sz="1350" dirty="0">
              <a:solidFill>
                <a:schemeClr val="accent4"/>
              </a:solidFill>
              <a:latin typeface="Times New Roman"/>
            </a:endParaRPr>
          </a:p>
          <a:p>
            <a:pPr marL="0" indent="0">
              <a:buNone/>
              <a:defRPr/>
            </a:pPr>
            <a:endParaRPr lang="en-US" sz="1350" dirty="0">
              <a:solidFill>
                <a:schemeClr val="accent4"/>
              </a:solidFill>
              <a:latin typeface="Times New Roman"/>
            </a:endParaRPr>
          </a:p>
          <a:p>
            <a:pPr marL="0" indent="0">
              <a:buNone/>
              <a:defRPr/>
            </a:pPr>
            <a:endParaRPr lang="en-US" sz="1350" dirty="0">
              <a:latin typeface="Times New Roman"/>
            </a:endParaRPr>
          </a:p>
          <a:p>
            <a:pPr marL="0" indent="0">
              <a:buNone/>
              <a:defRPr/>
            </a:pPr>
            <a:endParaRPr lang="en-US" sz="1350" dirty="0">
              <a:latin typeface="Times New Roman"/>
            </a:endParaRPr>
          </a:p>
        </p:txBody>
      </p:sp>
      <p:pic>
        <p:nvPicPr>
          <p:cNvPr id="30723" name="Picture 3" descr="H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955" y="1475185"/>
            <a:ext cx="2246710" cy="137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3186113" y="2540795"/>
            <a:ext cx="40005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altLang="en-US" sz="1050"/>
              <a:t>cc1</a:t>
            </a:r>
          </a:p>
        </p:txBody>
      </p:sp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3886200" y="2800351"/>
            <a:ext cx="400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altLang="en-US" sz="900"/>
              <a:t>K</a:t>
            </a:r>
          </a:p>
        </p:txBody>
      </p:sp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4572000" y="2855120"/>
            <a:ext cx="40005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altLang="en-US" sz="1050"/>
              <a:t>Đ</a:t>
            </a:r>
          </a:p>
        </p:txBody>
      </p:sp>
      <p:sp>
        <p:nvSpPr>
          <p:cNvPr id="30727" name="TextBox 7"/>
          <p:cNvSpPr txBox="1">
            <a:spLocks noChangeArrowheads="1"/>
          </p:cNvSpPr>
          <p:nvPr/>
        </p:nvSpPr>
        <p:spPr bwMode="auto">
          <a:xfrm>
            <a:off x="3980260" y="2401492"/>
            <a:ext cx="40005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altLang="en-US" sz="1050"/>
              <a:t>cc2</a:t>
            </a:r>
          </a:p>
        </p:txBody>
      </p:sp>
      <p:sp>
        <p:nvSpPr>
          <p:cNvPr id="30728" name="TextBox 8"/>
          <p:cNvSpPr txBox="1">
            <a:spLocks noChangeArrowheads="1"/>
          </p:cNvSpPr>
          <p:nvPr/>
        </p:nvSpPr>
        <p:spPr bwMode="auto">
          <a:xfrm>
            <a:off x="4572000" y="2309813"/>
            <a:ext cx="40005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</a:rPr>
              <a:t>Ôđ</a:t>
            </a:r>
          </a:p>
        </p:txBody>
      </p:sp>
    </p:spTree>
    <p:extLst>
      <p:ext uri="{BB962C8B-B14F-4D97-AF65-F5344CB8AC3E}">
        <p14:creationId xmlns:p14="http://schemas.microsoft.com/office/powerpoint/2010/main" val="2643046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603" y="283370"/>
            <a:ext cx="8636793" cy="45148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u="sng" err="1">
                <a:latin typeface="Times New Roman"/>
              </a:rPr>
              <a:t>Câu</a:t>
            </a:r>
            <a:r>
              <a:rPr lang="en-US" b="1" u="sng">
                <a:latin typeface="Times New Roman"/>
              </a:rPr>
              <a:t> 14: </a:t>
            </a:r>
            <a:r>
              <a:rPr lang="en-US" dirty="0" err="1">
                <a:latin typeface="Times New Roman"/>
              </a:rPr>
              <a:t>Các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phần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tử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trong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mạch</a:t>
            </a:r>
            <a:r>
              <a:rPr lang="en-US" dirty="0">
                <a:latin typeface="Times New Roman"/>
              </a:rPr>
              <a:t> </a:t>
            </a:r>
            <a:r>
              <a:rPr lang="vi-VN" dirty="0">
                <a:latin typeface="Times New Roman"/>
              </a:rPr>
              <a:t>đ</a:t>
            </a:r>
            <a:r>
              <a:rPr lang="en-US" dirty="0" err="1">
                <a:latin typeface="Times New Roman"/>
              </a:rPr>
              <a:t>iện</a:t>
            </a:r>
            <a:r>
              <a:rPr lang="en-US" dirty="0">
                <a:latin typeface="Times New Roman"/>
              </a:rPr>
              <a:t>  </a:t>
            </a:r>
            <a:r>
              <a:rPr lang="en-US" dirty="0" err="1">
                <a:latin typeface="Times New Roman"/>
              </a:rPr>
              <a:t>nhánh</a:t>
            </a:r>
            <a:r>
              <a:rPr lang="en-US" dirty="0">
                <a:latin typeface="Times New Roman"/>
              </a:rPr>
              <a:t> 2 </a:t>
            </a:r>
            <a:r>
              <a:rPr lang="vi-VN" dirty="0">
                <a:latin typeface="Times New Roman"/>
              </a:rPr>
              <a:t>đư</a:t>
            </a:r>
            <a:r>
              <a:rPr lang="en-US" dirty="0" err="1">
                <a:latin typeface="Times New Roman"/>
              </a:rPr>
              <a:t>ợc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nối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với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nhau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nh</a:t>
            </a:r>
            <a:r>
              <a:rPr lang="vi-VN" dirty="0">
                <a:latin typeface="Times New Roman"/>
              </a:rPr>
              <a:t>ư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thế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nào</a:t>
            </a:r>
            <a:r>
              <a:rPr lang="en-US" dirty="0">
                <a:latin typeface="Times New Roman"/>
              </a:rPr>
              <a:t>?   </a:t>
            </a:r>
          </a:p>
          <a:p>
            <a:pPr marL="0" indent="0">
              <a:buNone/>
              <a:defRPr/>
            </a:pPr>
            <a:endParaRPr lang="en-US" sz="1350" dirty="0">
              <a:latin typeface="Times New Roman"/>
            </a:endParaRPr>
          </a:p>
          <a:p>
            <a:pPr marL="0" indent="0">
              <a:buNone/>
              <a:defRPr/>
            </a:pPr>
            <a:endParaRPr lang="en-US" sz="1350" dirty="0">
              <a:latin typeface="Times New Roman"/>
            </a:endParaRPr>
          </a:p>
          <a:p>
            <a:pPr marL="0" indent="0">
              <a:buNone/>
              <a:defRPr/>
            </a:pPr>
            <a:endParaRPr lang="en-US" sz="1350" dirty="0">
              <a:latin typeface="Times New Roman"/>
            </a:endParaRP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sz="1350" dirty="0">
              <a:latin typeface="Times New Roman"/>
            </a:endParaRPr>
          </a:p>
          <a:p>
            <a:pPr marL="0" indent="0">
              <a:buNone/>
              <a:defRPr/>
            </a:pPr>
            <a:endParaRPr lang="en-US" sz="1350" dirty="0">
              <a:latin typeface="Times New Roman"/>
            </a:endParaRPr>
          </a:p>
          <a:p>
            <a:pPr eaLnBrk="1" hangingPunct="1">
              <a:lnSpc>
                <a:spcPct val="90000"/>
              </a:lnSpc>
              <a:buFontTx/>
              <a:buAutoNum type="alphaUcPeriod"/>
              <a:defRPr/>
            </a:pPr>
            <a:r>
              <a:rPr lang="en-US" dirty="0" err="1">
                <a:latin typeface="Times New Roman"/>
              </a:rPr>
              <a:t>Cầu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chì</a:t>
            </a:r>
            <a:r>
              <a:rPr lang="en-US" dirty="0">
                <a:latin typeface="Times New Roman"/>
              </a:rPr>
              <a:t> 2, </a:t>
            </a:r>
            <a:r>
              <a:rPr lang="en-US" dirty="0" err="1">
                <a:latin typeface="Times New Roman"/>
              </a:rPr>
              <a:t>đèn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mắc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nối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tiếp</a:t>
            </a:r>
            <a:r>
              <a:rPr lang="en-US" dirty="0">
                <a:latin typeface="Times New Roman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AutoNum type="alphaUcPeriod"/>
              <a:defRPr/>
            </a:pPr>
            <a:r>
              <a:rPr lang="en-US" dirty="0" err="1">
                <a:latin typeface="Times New Roman"/>
              </a:rPr>
              <a:t>Cầu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chì</a:t>
            </a:r>
            <a:r>
              <a:rPr lang="en-US" dirty="0">
                <a:latin typeface="Times New Roman"/>
              </a:rPr>
              <a:t> 2, </a:t>
            </a:r>
            <a:r>
              <a:rPr lang="en-US" dirty="0" err="1">
                <a:latin typeface="Times New Roman"/>
              </a:rPr>
              <a:t>công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tắc</a:t>
            </a:r>
            <a:r>
              <a:rPr lang="en-US" dirty="0">
                <a:latin typeface="Times New Roman"/>
              </a:rPr>
              <a:t>, </a:t>
            </a:r>
            <a:r>
              <a:rPr lang="en-US" dirty="0" err="1">
                <a:latin typeface="Times New Roman"/>
              </a:rPr>
              <a:t>đèn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mắc</a:t>
            </a:r>
            <a:r>
              <a:rPr lang="en-US" dirty="0">
                <a:latin typeface="Times New Roman"/>
              </a:rPr>
              <a:t> song </a:t>
            </a:r>
            <a:r>
              <a:rPr lang="en-US" dirty="0" err="1">
                <a:latin typeface="Times New Roman"/>
              </a:rPr>
              <a:t>song</a:t>
            </a:r>
            <a:r>
              <a:rPr lang="en-US" dirty="0">
                <a:latin typeface="Times New Roman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AutoNum type="alphaUcPeriod"/>
              <a:defRPr/>
            </a:pPr>
            <a:r>
              <a:rPr lang="en-US" dirty="0" err="1">
                <a:solidFill>
                  <a:srgbClr val="FF0000"/>
                </a:solidFill>
                <a:latin typeface="Times New Roman"/>
              </a:rPr>
              <a:t>Cầu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chì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2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mắc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nối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tiếp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với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ổ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điện</a:t>
            </a:r>
            <a:r>
              <a:rPr lang="en-US" dirty="0">
                <a:latin typeface="Times New Roman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AutoNum type="alphaUcPeriod"/>
              <a:defRPr/>
            </a:pPr>
            <a:r>
              <a:rPr lang="en-US" dirty="0" err="1">
                <a:latin typeface="Times New Roman"/>
              </a:rPr>
              <a:t>Cầu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chì</a:t>
            </a:r>
            <a:r>
              <a:rPr lang="en-US" dirty="0">
                <a:latin typeface="Times New Roman"/>
              </a:rPr>
              <a:t> 2, </a:t>
            </a:r>
            <a:r>
              <a:rPr lang="en-US" dirty="0" err="1">
                <a:latin typeface="Times New Roman"/>
              </a:rPr>
              <a:t>công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tắc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mắc</a:t>
            </a:r>
            <a:r>
              <a:rPr lang="en-US" dirty="0">
                <a:latin typeface="Times New Roman"/>
              </a:rPr>
              <a:t> song </a:t>
            </a:r>
            <a:r>
              <a:rPr lang="en-US" dirty="0" err="1">
                <a:latin typeface="Times New Roman"/>
              </a:rPr>
              <a:t>song</a:t>
            </a:r>
            <a:r>
              <a:rPr lang="en-US" dirty="0">
                <a:latin typeface="Times New Roman"/>
              </a:rPr>
              <a:t>, </a:t>
            </a:r>
            <a:r>
              <a:rPr lang="en-US" dirty="0" err="1">
                <a:latin typeface="Times New Roman"/>
              </a:rPr>
              <a:t>đèn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mắc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nối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tiếp</a:t>
            </a:r>
            <a:r>
              <a:rPr lang="en-US" dirty="0">
                <a:solidFill>
                  <a:schemeClr val="accent4"/>
                </a:solidFill>
                <a:latin typeface="Times New Roman"/>
              </a:rPr>
              <a:t>.</a:t>
            </a:r>
          </a:p>
          <a:p>
            <a:pPr marL="0" indent="0">
              <a:buNone/>
              <a:defRPr/>
            </a:pPr>
            <a:endParaRPr lang="en-US" dirty="0">
              <a:solidFill>
                <a:schemeClr val="accent4"/>
              </a:solidFill>
              <a:latin typeface="Times New Roman"/>
            </a:endParaRPr>
          </a:p>
          <a:p>
            <a:pPr marL="0" indent="0">
              <a:buNone/>
              <a:defRPr/>
            </a:pPr>
            <a:endParaRPr lang="en-US" sz="1350" dirty="0">
              <a:solidFill>
                <a:schemeClr val="accent4"/>
              </a:solidFill>
              <a:latin typeface="Times New Roman"/>
            </a:endParaRPr>
          </a:p>
          <a:p>
            <a:pPr marL="0" indent="0">
              <a:buNone/>
              <a:defRPr/>
            </a:pPr>
            <a:endParaRPr lang="en-US" sz="1350" dirty="0">
              <a:solidFill>
                <a:schemeClr val="accent4"/>
              </a:solidFill>
              <a:latin typeface="Times New Roman"/>
            </a:endParaRPr>
          </a:p>
          <a:p>
            <a:pPr marL="0" indent="0">
              <a:buNone/>
              <a:defRPr/>
            </a:pPr>
            <a:endParaRPr lang="en-US" sz="1350" b="1" dirty="0">
              <a:solidFill>
                <a:srgbClr val="0066FF"/>
              </a:solidFill>
              <a:latin typeface="Times New Roman"/>
            </a:endParaRPr>
          </a:p>
          <a:p>
            <a:pPr>
              <a:buFontTx/>
              <a:buAutoNum type="alphaUcPeriod"/>
              <a:defRPr/>
            </a:pPr>
            <a:endParaRPr lang="en-US" sz="1350" b="1" dirty="0">
              <a:solidFill>
                <a:srgbClr val="0066FF"/>
              </a:solidFill>
              <a:latin typeface="Times New Roman"/>
            </a:endParaRPr>
          </a:p>
          <a:p>
            <a:pPr>
              <a:buFontTx/>
              <a:buAutoNum type="alphaUcPeriod"/>
              <a:defRPr/>
            </a:pPr>
            <a:endParaRPr lang="en-US" sz="1350" dirty="0">
              <a:solidFill>
                <a:schemeClr val="accent4"/>
              </a:solidFill>
              <a:latin typeface="Times New Roman"/>
            </a:endParaRPr>
          </a:p>
          <a:p>
            <a:pPr>
              <a:buFontTx/>
              <a:buAutoNum type="alphaUcPeriod"/>
              <a:defRPr/>
            </a:pPr>
            <a:endParaRPr lang="en-US" sz="1350" dirty="0">
              <a:solidFill>
                <a:schemeClr val="accent4"/>
              </a:solidFill>
              <a:latin typeface="Times New Roman"/>
            </a:endParaRPr>
          </a:p>
          <a:p>
            <a:pPr marL="0" indent="0">
              <a:buNone/>
              <a:defRPr/>
            </a:pPr>
            <a:endParaRPr lang="en-US" sz="1350" dirty="0">
              <a:solidFill>
                <a:schemeClr val="accent4"/>
              </a:solidFill>
              <a:latin typeface="Times New Roman"/>
            </a:endParaRPr>
          </a:p>
          <a:p>
            <a:pPr marL="0" indent="0">
              <a:buNone/>
              <a:defRPr/>
            </a:pPr>
            <a:endParaRPr lang="en-US" sz="1350" dirty="0">
              <a:latin typeface="Times New Roman"/>
            </a:endParaRPr>
          </a:p>
          <a:p>
            <a:pPr marL="0" indent="0">
              <a:buNone/>
              <a:defRPr/>
            </a:pPr>
            <a:endParaRPr lang="en-US" sz="1350" dirty="0">
              <a:latin typeface="Times New Roman"/>
            </a:endParaRPr>
          </a:p>
        </p:txBody>
      </p:sp>
      <p:pic>
        <p:nvPicPr>
          <p:cNvPr id="31747" name="Picture 3" descr="H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1" y="1943101"/>
            <a:ext cx="2246710" cy="137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1"/>
          <p:cNvSpPr txBox="1">
            <a:spLocks noChangeArrowheads="1"/>
          </p:cNvSpPr>
          <p:nvPr/>
        </p:nvSpPr>
        <p:spPr bwMode="auto">
          <a:xfrm>
            <a:off x="3186113" y="2540795"/>
            <a:ext cx="40005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altLang="en-US" sz="1050"/>
              <a:t>cc1</a:t>
            </a:r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3886200" y="2800351"/>
            <a:ext cx="400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altLang="en-US" sz="900"/>
              <a:t>K</a:t>
            </a:r>
          </a:p>
        </p:txBody>
      </p:sp>
      <p:sp>
        <p:nvSpPr>
          <p:cNvPr id="31750" name="TextBox 5"/>
          <p:cNvSpPr txBox="1">
            <a:spLocks noChangeArrowheads="1"/>
          </p:cNvSpPr>
          <p:nvPr/>
        </p:nvSpPr>
        <p:spPr bwMode="auto">
          <a:xfrm>
            <a:off x="4572000" y="2855120"/>
            <a:ext cx="40005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altLang="en-US" sz="1050"/>
              <a:t>Đ</a:t>
            </a:r>
          </a:p>
        </p:txBody>
      </p:sp>
      <p:sp>
        <p:nvSpPr>
          <p:cNvPr id="31751" name="TextBox 7"/>
          <p:cNvSpPr txBox="1">
            <a:spLocks noChangeArrowheads="1"/>
          </p:cNvSpPr>
          <p:nvPr/>
        </p:nvSpPr>
        <p:spPr bwMode="auto">
          <a:xfrm>
            <a:off x="3980260" y="2401492"/>
            <a:ext cx="40005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altLang="en-US" sz="1050"/>
              <a:t>cc2</a:t>
            </a:r>
          </a:p>
        </p:txBody>
      </p:sp>
      <p:sp>
        <p:nvSpPr>
          <p:cNvPr id="31752" name="TextBox 8"/>
          <p:cNvSpPr txBox="1">
            <a:spLocks noChangeArrowheads="1"/>
          </p:cNvSpPr>
          <p:nvPr/>
        </p:nvSpPr>
        <p:spPr bwMode="auto">
          <a:xfrm>
            <a:off x="4572000" y="2309813"/>
            <a:ext cx="40005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</a:rPr>
              <a:t>Ôđ</a:t>
            </a:r>
          </a:p>
        </p:txBody>
      </p:sp>
    </p:spTree>
    <p:extLst>
      <p:ext uri="{BB962C8B-B14F-4D97-AF65-F5344CB8AC3E}">
        <p14:creationId xmlns:p14="http://schemas.microsoft.com/office/powerpoint/2010/main" val="3598623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8193881" cy="326350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u="sng" err="1">
                <a:latin typeface="Times New Roman"/>
              </a:rPr>
              <a:t>Câu</a:t>
            </a:r>
            <a:r>
              <a:rPr lang="en-US" u="sng">
                <a:latin typeface="Times New Roman"/>
              </a:rPr>
              <a:t> 15: </a:t>
            </a:r>
            <a:r>
              <a:rPr lang="en-US" dirty="0">
                <a:latin typeface="Times New Roman"/>
              </a:rPr>
              <a:t>B</a:t>
            </a:r>
            <a:r>
              <a:rPr lang="vi-VN" dirty="0">
                <a:latin typeface="Times New Roman"/>
              </a:rPr>
              <a:t>ư</a:t>
            </a:r>
            <a:r>
              <a:rPr lang="en-US" dirty="0" err="1">
                <a:latin typeface="Times New Roman"/>
              </a:rPr>
              <a:t>ớc</a:t>
            </a:r>
            <a:r>
              <a:rPr lang="en-US" dirty="0">
                <a:latin typeface="Times New Roman"/>
              </a:rPr>
              <a:t> 4 </a:t>
            </a:r>
            <a:r>
              <a:rPr lang="vi-VN" dirty="0">
                <a:latin typeface="Times New Roman"/>
              </a:rPr>
              <a:t>đ</a:t>
            </a:r>
            <a:r>
              <a:rPr lang="en-US" dirty="0">
                <a:latin typeface="Times New Roman"/>
              </a:rPr>
              <a:t>ể </a:t>
            </a:r>
            <a:r>
              <a:rPr lang="en-US" dirty="0" err="1">
                <a:latin typeface="Times New Roman"/>
              </a:rPr>
              <a:t>vẽ</a:t>
            </a:r>
            <a:r>
              <a:rPr lang="en-US" dirty="0">
                <a:latin typeface="Times New Roman"/>
              </a:rPr>
              <a:t> s</a:t>
            </a:r>
            <a:r>
              <a:rPr lang="vi-VN" dirty="0">
                <a:latin typeface="Times New Roman"/>
              </a:rPr>
              <a:t>ơ</a:t>
            </a:r>
            <a:r>
              <a:rPr lang="en-US" dirty="0">
                <a:latin typeface="Times New Roman"/>
              </a:rPr>
              <a:t> </a:t>
            </a:r>
            <a:r>
              <a:rPr lang="vi-VN" dirty="0">
                <a:latin typeface="Times New Roman"/>
              </a:rPr>
              <a:t>đ</a:t>
            </a:r>
            <a:r>
              <a:rPr lang="en-US" dirty="0">
                <a:latin typeface="Times New Roman"/>
              </a:rPr>
              <a:t>ồ </a:t>
            </a:r>
            <a:r>
              <a:rPr lang="en-US" dirty="0" err="1">
                <a:latin typeface="Times New Roman"/>
              </a:rPr>
              <a:t>lắp</a:t>
            </a:r>
            <a:r>
              <a:rPr lang="en-US" dirty="0">
                <a:latin typeface="Times New Roman"/>
              </a:rPr>
              <a:t> </a:t>
            </a:r>
            <a:r>
              <a:rPr lang="vi-VN" dirty="0">
                <a:latin typeface="Times New Roman"/>
              </a:rPr>
              <a:t>đ</a:t>
            </a:r>
            <a:r>
              <a:rPr lang="en-US" dirty="0" err="1">
                <a:latin typeface="Times New Roman"/>
              </a:rPr>
              <a:t>ặt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mạch</a:t>
            </a:r>
            <a:r>
              <a:rPr lang="en-US" dirty="0">
                <a:latin typeface="Times New Roman"/>
              </a:rPr>
              <a:t> </a:t>
            </a:r>
            <a:r>
              <a:rPr lang="vi-VN" dirty="0">
                <a:latin typeface="Times New Roman"/>
              </a:rPr>
              <a:t>đ</a:t>
            </a:r>
            <a:r>
              <a:rPr lang="en-US" dirty="0" err="1">
                <a:latin typeface="Times New Roman"/>
              </a:rPr>
              <a:t>iện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bảng</a:t>
            </a:r>
            <a:r>
              <a:rPr lang="en-US" dirty="0">
                <a:latin typeface="Times New Roman"/>
              </a:rPr>
              <a:t> </a:t>
            </a:r>
            <a:r>
              <a:rPr lang="vi-VN" dirty="0">
                <a:latin typeface="Times New Roman"/>
              </a:rPr>
              <a:t>đ</a:t>
            </a:r>
            <a:r>
              <a:rPr lang="en-US" dirty="0" err="1">
                <a:latin typeface="Times New Roman"/>
              </a:rPr>
              <a:t>iện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là</a:t>
            </a:r>
            <a:r>
              <a:rPr lang="en-US" dirty="0">
                <a:latin typeface="Times New Roman"/>
              </a:rPr>
              <a:t>: 		</a:t>
            </a:r>
          </a:p>
          <a:p>
            <a:pPr marL="0" indent="0">
              <a:buNone/>
              <a:defRPr/>
            </a:pPr>
            <a:r>
              <a:rPr lang="en-US" dirty="0">
                <a:latin typeface="Times New Roman"/>
              </a:rPr>
              <a:t>A.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Xác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vi-VN" dirty="0">
                <a:solidFill>
                  <a:srgbClr val="FF0000"/>
                </a:solidFill>
                <a:latin typeface="Times New Roman"/>
              </a:rPr>
              <a:t>đ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ịnh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vị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trí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vi-VN" dirty="0">
                <a:solidFill>
                  <a:srgbClr val="FF0000"/>
                </a:solidFill>
                <a:latin typeface="Times New Roman"/>
              </a:rPr>
              <a:t>đ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ể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bảng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vi-VN" dirty="0">
                <a:solidFill>
                  <a:srgbClr val="FF0000"/>
                </a:solidFill>
                <a:latin typeface="Times New Roman"/>
              </a:rPr>
              <a:t>đ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iện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bóng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vi-VN" dirty="0">
                <a:solidFill>
                  <a:srgbClr val="FF0000"/>
                </a:solidFill>
                <a:latin typeface="Times New Roman"/>
              </a:rPr>
              <a:t>đ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èn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. </a:t>
            </a:r>
          </a:p>
          <a:p>
            <a:pPr marL="0" indent="0">
              <a:buNone/>
              <a:defRPr/>
            </a:pPr>
            <a:r>
              <a:rPr lang="en-US" dirty="0">
                <a:latin typeface="Times New Roman"/>
              </a:rPr>
              <a:t>B. </a:t>
            </a:r>
            <a:r>
              <a:rPr lang="en-US" dirty="0" err="1">
                <a:latin typeface="Times New Roman"/>
              </a:rPr>
              <a:t>Vẽ</a:t>
            </a:r>
            <a:r>
              <a:rPr lang="en-US" dirty="0">
                <a:latin typeface="Times New Roman"/>
              </a:rPr>
              <a:t> </a:t>
            </a:r>
            <a:r>
              <a:rPr lang="vi-VN" dirty="0">
                <a:latin typeface="Times New Roman"/>
              </a:rPr>
              <a:t>đư</a:t>
            </a:r>
            <a:r>
              <a:rPr lang="en-US" dirty="0" err="1">
                <a:latin typeface="Times New Roman"/>
              </a:rPr>
              <a:t>ờng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dây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nguồn</a:t>
            </a:r>
            <a:r>
              <a:rPr lang="en-US" dirty="0">
                <a:latin typeface="Times New Roman"/>
              </a:rPr>
              <a:t> . </a:t>
            </a:r>
          </a:p>
          <a:p>
            <a:pPr marL="0" indent="0">
              <a:buNone/>
              <a:defRPr/>
            </a:pPr>
            <a:r>
              <a:rPr lang="en-US" dirty="0">
                <a:latin typeface="Times New Roman"/>
              </a:rPr>
              <a:t>C. </a:t>
            </a:r>
            <a:r>
              <a:rPr lang="en-US" dirty="0" err="1">
                <a:latin typeface="Times New Roman"/>
              </a:rPr>
              <a:t>Vẽ</a:t>
            </a:r>
            <a:r>
              <a:rPr lang="en-US" dirty="0">
                <a:latin typeface="Times New Roman"/>
              </a:rPr>
              <a:t> </a:t>
            </a:r>
            <a:r>
              <a:rPr lang="vi-VN" dirty="0">
                <a:latin typeface="Times New Roman"/>
              </a:rPr>
              <a:t>đư</a:t>
            </a:r>
            <a:r>
              <a:rPr lang="en-US" dirty="0" err="1">
                <a:latin typeface="Times New Roman"/>
              </a:rPr>
              <a:t>ờng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dây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dẫn</a:t>
            </a:r>
            <a:r>
              <a:rPr lang="en-US" dirty="0">
                <a:latin typeface="Times New Roman"/>
              </a:rPr>
              <a:t> </a:t>
            </a:r>
            <a:r>
              <a:rPr lang="vi-VN" dirty="0">
                <a:latin typeface="Times New Roman"/>
              </a:rPr>
              <a:t>đ</a:t>
            </a:r>
            <a:r>
              <a:rPr lang="en-US" dirty="0" err="1">
                <a:latin typeface="Times New Roman"/>
              </a:rPr>
              <a:t>iện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theo</a:t>
            </a:r>
            <a:r>
              <a:rPr lang="en-US" dirty="0">
                <a:latin typeface="Times New Roman"/>
              </a:rPr>
              <a:t> s</a:t>
            </a:r>
            <a:r>
              <a:rPr lang="vi-VN" dirty="0">
                <a:latin typeface="Times New Roman"/>
              </a:rPr>
              <a:t>ơ</a:t>
            </a:r>
            <a:r>
              <a:rPr lang="en-US" dirty="0">
                <a:latin typeface="Times New Roman"/>
              </a:rPr>
              <a:t> </a:t>
            </a:r>
            <a:r>
              <a:rPr lang="vi-VN" dirty="0">
                <a:latin typeface="Times New Roman"/>
              </a:rPr>
              <a:t>đ</a:t>
            </a:r>
            <a:r>
              <a:rPr lang="en-US" dirty="0">
                <a:latin typeface="Times New Roman"/>
              </a:rPr>
              <a:t>ồ </a:t>
            </a:r>
            <a:r>
              <a:rPr lang="en-US" dirty="0" err="1">
                <a:latin typeface="Times New Roman"/>
              </a:rPr>
              <a:t>nguyên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lí</a:t>
            </a:r>
            <a:r>
              <a:rPr lang="en-US" dirty="0">
                <a:latin typeface="Times New Roman"/>
              </a:rPr>
              <a:t>.</a:t>
            </a:r>
          </a:p>
          <a:p>
            <a:pPr marL="0" indent="0">
              <a:buNone/>
              <a:defRPr/>
            </a:pPr>
            <a:r>
              <a:rPr lang="en-US" dirty="0">
                <a:latin typeface="Times New Roman"/>
              </a:rPr>
              <a:t>D. </a:t>
            </a:r>
            <a:r>
              <a:rPr lang="en-US" dirty="0" err="1">
                <a:latin typeface="Times New Roman"/>
              </a:rPr>
              <a:t>Xác</a:t>
            </a:r>
            <a:r>
              <a:rPr lang="en-US" dirty="0">
                <a:latin typeface="Times New Roman"/>
              </a:rPr>
              <a:t> </a:t>
            </a:r>
            <a:r>
              <a:rPr lang="vi-VN" dirty="0">
                <a:latin typeface="Times New Roman"/>
              </a:rPr>
              <a:t>đ</a:t>
            </a:r>
            <a:r>
              <a:rPr lang="en-US" dirty="0" err="1">
                <a:latin typeface="Times New Roman"/>
              </a:rPr>
              <a:t>ịnh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vị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trí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các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thiết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bị</a:t>
            </a:r>
            <a:r>
              <a:rPr lang="en-US" dirty="0">
                <a:latin typeface="Times New Roman"/>
              </a:rPr>
              <a:t> </a:t>
            </a:r>
            <a:r>
              <a:rPr lang="vi-VN" dirty="0">
                <a:latin typeface="Times New Roman"/>
              </a:rPr>
              <a:t>đ</a:t>
            </a:r>
            <a:r>
              <a:rPr lang="en-US" dirty="0" err="1">
                <a:latin typeface="Times New Roman"/>
              </a:rPr>
              <a:t>iện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trên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bảng</a:t>
            </a:r>
            <a:r>
              <a:rPr lang="en-US" dirty="0">
                <a:latin typeface="Times New Roman"/>
              </a:rPr>
              <a:t> </a:t>
            </a:r>
            <a:r>
              <a:rPr lang="vi-VN" dirty="0">
                <a:latin typeface="Times New Roman"/>
              </a:rPr>
              <a:t>đ</a:t>
            </a:r>
            <a:r>
              <a:rPr lang="en-US" dirty="0" err="1">
                <a:latin typeface="Times New Roman"/>
              </a:rPr>
              <a:t>iện</a:t>
            </a:r>
            <a:r>
              <a:rPr lang="en-US" dirty="0">
                <a:latin typeface="Times New Roman"/>
              </a:rPr>
              <a:t> . </a:t>
            </a:r>
          </a:p>
          <a:p>
            <a:pPr marL="0" indent="0">
              <a:buNone/>
              <a:defRPr/>
            </a:pPr>
            <a:endParaRPr lang="en-US" dirty="0">
              <a:solidFill>
                <a:schemeClr val="accent4"/>
              </a:solidFill>
              <a:latin typeface="Times New Roman"/>
            </a:endParaRPr>
          </a:p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525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3528" y="836712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vi-VN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vẽ sơ đồ lắp đặt mạch điện gồm: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Vẽ đường dây nguồn → Xác định vị trí bảng điện, bóng đèn → Xác định vị trí thiết bị điện trên bảng điện → .........................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A. Kiểm tra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đường dây điện theo sơ đồ nguyên lí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C. Cách điện mối nối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D. Lắp thiết bị vào bảng điện</a:t>
            </a:r>
          </a:p>
        </p:txBody>
      </p:sp>
    </p:spTree>
    <p:extLst>
      <p:ext uri="{BB962C8B-B14F-4D97-AF65-F5344CB8AC3E}">
        <p14:creationId xmlns:p14="http://schemas.microsoft.com/office/powerpoint/2010/main" val="2523161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9">
            <a:extLst>
              <a:ext uri="{FF2B5EF4-FFF2-40B4-BE49-F238E27FC236}">
                <a16:creationId xmlns:a16="http://schemas.microsoft.com/office/drawing/2014/main" id="{AB938F7B-8C01-4D06-BC8C-74252F6C6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638" y="685800"/>
            <a:ext cx="6629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772" name="Rectangle 34">
            <a:extLst>
              <a:ext uri="{FF2B5EF4-FFF2-40B4-BE49-F238E27FC236}">
                <a16:creationId xmlns:a16="http://schemas.microsoft.com/office/drawing/2014/main" id="{CB79547B-2C99-4232-A3E1-820E83D96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0"/>
            <a:ext cx="882047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KÌ I</a:t>
            </a:r>
          </a:p>
        </p:txBody>
      </p:sp>
    </p:spTree>
    <p:extLst>
      <p:ext uri="{BB962C8B-B14F-4D97-AF65-F5344CB8AC3E}">
        <p14:creationId xmlns:p14="http://schemas.microsoft.com/office/powerpoint/2010/main" val="407287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59"/>
    </mc:Choice>
    <mc:Fallback xmlns="">
      <p:transition spd="slow" advTm="1195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15616" y="836712"/>
            <a:ext cx="7056784" cy="13681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DỤNG CỤ DÙNG TRONG LẮP ĐẶT MẠCH ĐIỆN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627784" y="2204864"/>
            <a:ext cx="2296407" cy="829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0963" y="3103775"/>
            <a:ext cx="29656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/>
              <a:t>1. </a:t>
            </a:r>
            <a:r>
              <a:rPr lang="vi-VN" b="1"/>
              <a:t>Công dụng của đồng </a:t>
            </a:r>
            <a:endParaRPr lang="en-US" b="1"/>
          </a:p>
          <a:p>
            <a:pPr algn="just"/>
            <a:r>
              <a:rPr lang="vi-VN" b="1"/>
              <a:t>hồ đo điện</a:t>
            </a:r>
          </a:p>
          <a:p>
            <a:pPr algn="just"/>
            <a:r>
              <a:rPr lang="vi-VN"/>
              <a:t>Biết được tình trạng làm việc </a:t>
            </a:r>
            <a:endParaRPr lang="en-US"/>
          </a:p>
          <a:p>
            <a:pPr algn="just"/>
            <a:r>
              <a:rPr lang="vi-VN"/>
              <a:t>của các thiết bị điện</a:t>
            </a:r>
          </a:p>
          <a:p>
            <a:pPr algn="just"/>
            <a:r>
              <a:rPr lang="vi-VN"/>
              <a:t>Phán đoán được nguyên </a:t>
            </a:r>
            <a:endParaRPr lang="en-US"/>
          </a:p>
          <a:p>
            <a:pPr algn="just"/>
            <a:r>
              <a:rPr lang="vi-VN"/>
              <a:t>nhân </a:t>
            </a:r>
            <a:endParaRPr lang="en-US"/>
          </a:p>
          <a:p>
            <a:pPr algn="just"/>
            <a:r>
              <a:rPr lang="vi-VN"/>
              <a:t>những hư hỏng, sự cố </a:t>
            </a:r>
            <a:endParaRPr lang="en-US"/>
          </a:p>
          <a:p>
            <a:pPr algn="just"/>
            <a:r>
              <a:rPr lang="vi-VN"/>
              <a:t>kĩ thuật</a:t>
            </a:r>
          </a:p>
          <a:p>
            <a:pPr algn="just"/>
            <a:r>
              <a:rPr lang="vi-VN"/>
              <a:t>Phán đoán hiện tượng </a:t>
            </a:r>
            <a:endParaRPr lang="en-US"/>
          </a:p>
          <a:p>
            <a:pPr algn="just"/>
            <a:r>
              <a:rPr lang="vi-VN"/>
              <a:t>làm việc không bình </a:t>
            </a:r>
            <a:endParaRPr lang="en-US"/>
          </a:p>
          <a:p>
            <a:pPr algn="just"/>
            <a:r>
              <a:rPr lang="vi-VN"/>
              <a:t>thường của mạch điện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75856" y="3103775"/>
            <a:ext cx="20815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/>
              <a:t>2. Phân loại đồng hồ </a:t>
            </a:r>
          </a:p>
          <a:p>
            <a:pPr algn="just"/>
            <a:r>
              <a:rPr lang="en-US" b="1"/>
              <a:t>đo:</a:t>
            </a:r>
          </a:p>
          <a:p>
            <a:pPr algn="just"/>
            <a:r>
              <a:rPr lang="en-US"/>
              <a:t>- Ampe kế, vôn kế, Oát </a:t>
            </a:r>
          </a:p>
          <a:p>
            <a:pPr algn="just"/>
            <a:r>
              <a:rPr lang="en-US"/>
              <a:t>kế, công tơ điện v...v</a:t>
            </a:r>
          </a:p>
          <a:p>
            <a:pPr algn="just"/>
            <a:endParaRPr lang="vi-VN" b="1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939890" y="2218897"/>
            <a:ext cx="2080382" cy="994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932040" y="2218897"/>
            <a:ext cx="0" cy="994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135078" y="3111238"/>
            <a:ext cx="26853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/>
              <a:t>3. Ký hiệu đồng hồ đo:</a:t>
            </a:r>
          </a:p>
          <a:p>
            <a:pPr algn="just"/>
            <a:endParaRPr lang="en-US"/>
          </a:p>
          <a:p>
            <a:pPr algn="just"/>
            <a:endParaRPr lang="vi-VN" b="1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624" y="3558756"/>
            <a:ext cx="3463075" cy="318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76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5736" y="1631990"/>
            <a:ext cx="4752528" cy="5865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66909" y="1699275"/>
            <a:ext cx="4824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/>
              <a:t>Đo điện năng tiêu thụ bằng công tơ điện</a:t>
            </a:r>
            <a:endParaRPr lang="vi-VN" b="1"/>
          </a:p>
        </p:txBody>
      </p:sp>
      <p:sp>
        <p:nvSpPr>
          <p:cNvPr id="7" name="Rectangle 6"/>
          <p:cNvSpPr/>
          <p:nvPr/>
        </p:nvSpPr>
        <p:spPr>
          <a:xfrm>
            <a:off x="1115616" y="260649"/>
            <a:ext cx="7153408" cy="10597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SỬ DỤNG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ĐỒNG HỒ ĐO ĐIỆN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779912" y="2218529"/>
            <a:ext cx="780596" cy="308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72000" y="1320413"/>
            <a:ext cx="0" cy="279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030288" y="2526634"/>
            <a:ext cx="3312368" cy="8703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98072" y="2810523"/>
            <a:ext cx="2832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/>
              <a:t>Giải thích các ký hiệu ghi trên công tơ</a:t>
            </a:r>
            <a:endParaRPr lang="vi-VN" b="1"/>
          </a:p>
        </p:txBody>
      </p:sp>
      <p:sp>
        <p:nvSpPr>
          <p:cNvPr id="15" name="Rectangle 14"/>
          <p:cNvSpPr/>
          <p:nvPr/>
        </p:nvSpPr>
        <p:spPr>
          <a:xfrm>
            <a:off x="6084168" y="2687849"/>
            <a:ext cx="2520280" cy="8000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560508" y="2219135"/>
            <a:ext cx="2088232" cy="438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296535" y="2750605"/>
            <a:ext cx="19724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/>
              <a:t>Sơ đồ đấu dây công tơ</a:t>
            </a:r>
            <a:endParaRPr lang="vi-VN" b="1"/>
          </a:p>
        </p:txBody>
      </p:sp>
      <p:sp>
        <p:nvSpPr>
          <p:cNvPr id="25" name="Rectangle 24"/>
          <p:cNvSpPr/>
          <p:nvPr/>
        </p:nvSpPr>
        <p:spPr>
          <a:xfrm>
            <a:off x="231792" y="3424750"/>
            <a:ext cx="43402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vi-VN">
                <a:solidFill>
                  <a:srgbClr val="333333"/>
                </a:solidFill>
                <a:latin typeface="Quicksand"/>
              </a:rPr>
              <a:t>12345: là số kwh còn 5 là số lẻ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>
                <a:solidFill>
                  <a:srgbClr val="333333"/>
                </a:solidFill>
                <a:latin typeface="Quicksand"/>
              </a:rPr>
              <a:t>Điện năng tiêu thụ được tính: K.12345=12345 </a:t>
            </a:r>
            <a:endParaRPr lang="en-US">
              <a:solidFill>
                <a:srgbClr val="333333"/>
              </a:solidFill>
              <a:latin typeface="Quicksand"/>
            </a:endParaRPr>
          </a:p>
          <a:p>
            <a:r>
              <a:rPr lang="vi-VN">
                <a:solidFill>
                  <a:srgbClr val="333333"/>
                </a:solidFill>
                <a:latin typeface="Quicksand"/>
              </a:rPr>
              <a:t>(kwh)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>
                <a:solidFill>
                  <a:srgbClr val="333333"/>
                </a:solidFill>
                <a:latin typeface="Quicksand"/>
              </a:rPr>
              <a:t>Kí hiệu 1kwh 900n: là đĩa nhôm quay </a:t>
            </a:r>
            <a:endParaRPr lang="en-US">
              <a:solidFill>
                <a:srgbClr val="333333"/>
              </a:solidFill>
              <a:latin typeface="Quicksand"/>
            </a:endParaRPr>
          </a:p>
          <a:p>
            <a:r>
              <a:rPr lang="vi-VN">
                <a:solidFill>
                  <a:srgbClr val="333333"/>
                </a:solidFill>
                <a:latin typeface="Quicksand"/>
              </a:rPr>
              <a:t>900 vòng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>
                <a:solidFill>
                  <a:srgbClr val="333333"/>
                </a:solidFill>
                <a:latin typeface="Quicksand"/>
              </a:rPr>
              <a:t>Mũi tên chỉ chiều quay của đĩa nhôm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>
                <a:solidFill>
                  <a:srgbClr val="333333"/>
                </a:solidFill>
                <a:latin typeface="Quicksand"/>
              </a:rPr>
              <a:t>220V: là điện áp định mức của công tơ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>
                <a:solidFill>
                  <a:srgbClr val="333333"/>
                </a:solidFill>
                <a:latin typeface="Quicksand"/>
              </a:rPr>
              <a:t>5A: là dòng điện định mức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>
                <a:solidFill>
                  <a:srgbClr val="333333"/>
                </a:solidFill>
                <a:latin typeface="Quicksand"/>
              </a:rPr>
              <a:t>(20)A: là dòng điện ngắn hạn (tức thời)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>
                <a:solidFill>
                  <a:srgbClr val="333333"/>
                </a:solidFill>
                <a:latin typeface="Quicksand"/>
              </a:rPr>
              <a:t>50Hz: là tần số định mức</a:t>
            </a:r>
            <a:endParaRPr lang="vi-VN" b="0" i="0">
              <a:solidFill>
                <a:srgbClr val="333333"/>
              </a:solidFill>
              <a:effectLst/>
              <a:latin typeface="Quicksand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490" y="3424750"/>
            <a:ext cx="1543079" cy="112816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368" y="3862348"/>
            <a:ext cx="280388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9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7584" y="1772816"/>
            <a:ext cx="3242096" cy="6073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 LOẠI MỐI NỐI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5616" y="260649"/>
            <a:ext cx="7153408" cy="10597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NỐI DÂY DẪN </a:t>
            </a:r>
          </a:p>
        </p:txBody>
      </p:sp>
      <p:sp>
        <p:nvSpPr>
          <p:cNvPr id="7" name="Rectangle 6"/>
          <p:cNvSpPr/>
          <p:nvPr/>
        </p:nvSpPr>
        <p:spPr>
          <a:xfrm>
            <a:off x="5310966" y="1745407"/>
            <a:ext cx="2952328" cy="6347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YÊU CẦU MỐI NỐI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75" y="2564904"/>
            <a:ext cx="3223337" cy="194421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10966" y="2593479"/>
            <a:ext cx="36258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vi-VN" sz="24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 điện tốt 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4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độ bền cơ học cao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4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toàn điện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4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 bảo về mặt mĩ thuật </a:t>
            </a:r>
            <a:endParaRPr lang="vi-VN" sz="2400" b="0" i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347864" y="1320413"/>
            <a:ext cx="936104" cy="424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300601" y="1320413"/>
            <a:ext cx="1351519" cy="424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300601" y="1320413"/>
            <a:ext cx="15620" cy="3188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383" y="5325591"/>
            <a:ext cx="5760641" cy="119148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763688" y="4509120"/>
            <a:ext cx="5112568" cy="6347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QUY TRÌNH CHUNG NỐI DÂY</a:t>
            </a:r>
          </a:p>
        </p:txBody>
      </p:sp>
    </p:spTree>
    <p:extLst>
      <p:ext uri="{BB962C8B-B14F-4D97-AF65-F5344CB8AC3E}">
        <p14:creationId xmlns:p14="http://schemas.microsoft.com/office/powerpoint/2010/main" val="2666298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1200" y="3357974"/>
            <a:ext cx="1812508" cy="8277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BẢNG ĐIỆN CHÍNH </a:t>
            </a:r>
          </a:p>
        </p:txBody>
      </p:sp>
      <p:sp>
        <p:nvSpPr>
          <p:cNvPr id="4" name="Rectangle 3"/>
          <p:cNvSpPr/>
          <p:nvPr/>
        </p:nvSpPr>
        <p:spPr>
          <a:xfrm>
            <a:off x="1115616" y="260649"/>
            <a:ext cx="7153408" cy="10597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LẮP MẠCH ĐIỆN</a:t>
            </a:r>
          </a:p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BẢNG ĐIỆN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44" y="1875135"/>
            <a:ext cx="2952328" cy="10597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BẢNG ĐIỆN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47424" y="3356992"/>
            <a:ext cx="1704496" cy="828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BẢNG ĐIỆN NHÁNH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04048" y="1895384"/>
            <a:ext cx="3168352" cy="10597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SƠ ĐỒ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92320" y="3356992"/>
            <a:ext cx="1728192" cy="6837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NGUYÊN LÝ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76256" y="3330335"/>
            <a:ext cx="1728192" cy="7103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LẮP ĐẶT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771800" y="1320413"/>
            <a:ext cx="1800200" cy="554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572000" y="1326374"/>
            <a:ext cx="1406904" cy="534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2"/>
          </p:cNvCxnSpPr>
          <p:nvPr/>
        </p:nvCxnSpPr>
        <p:spPr>
          <a:xfrm flipH="1">
            <a:off x="1144943" y="2934899"/>
            <a:ext cx="798765" cy="395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961480" y="2928491"/>
            <a:ext cx="875944" cy="401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816849" y="2941820"/>
            <a:ext cx="875944" cy="401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724128" y="2948228"/>
            <a:ext cx="1152128" cy="395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971600" y="4581128"/>
            <a:ext cx="7297424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QUY TRÌNH LẮP MẠCH ĐIỆN </a:t>
            </a:r>
          </a:p>
        </p:txBody>
      </p:sp>
      <p:pic>
        <p:nvPicPr>
          <p:cNvPr id="1028" name="Picture 4" descr="https://hoc247.net/fckeditorimg/upload/images/q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36823"/>
            <a:ext cx="8136904" cy="116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338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764704"/>
            <a:ext cx="770485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13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5616" y="260649"/>
            <a:ext cx="7153408" cy="10597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LẮP MẠCH ĐÈN HUỲNH QUANG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75856" y="1860847"/>
            <a:ext cx="2448272" cy="7179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SƠ ĐỒ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1580" y="2998511"/>
            <a:ext cx="2664296" cy="6837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NGUYÊN LÝ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57585" y="3089394"/>
            <a:ext cx="2592288" cy="7103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LẮP ĐẶT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499992" y="1320413"/>
            <a:ext cx="0" cy="540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2" idx="0"/>
          </p:cNvCxnSpPr>
          <p:nvPr/>
        </p:nvCxnSpPr>
        <p:spPr>
          <a:xfrm flipH="1">
            <a:off x="2123728" y="2588704"/>
            <a:ext cx="2452545" cy="4098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031300" y="4288563"/>
            <a:ext cx="7297424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QUY TRÌNH LẮP MẠCH ĐIỆN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576273" y="2603075"/>
            <a:ext cx="2011951" cy="516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5" name="Picture 10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5015098"/>
            <a:ext cx="8136904" cy="1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10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ý thuyết Công nghệ 9 Bài 7: Thực hành: Lắp mạch điện đèn ống huỳnh quang (hay, chi tiết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70485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46985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1267</Words>
  <Application>Microsoft Office PowerPoint</Application>
  <PresentationFormat>On-screen Show (4:3)</PresentationFormat>
  <Paragraphs>193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Quicksand</vt:lpstr>
      <vt:lpstr>Times New Roman</vt:lpstr>
      <vt:lpstr>VNI-Times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Lenovo</dc:creator>
  <cp:lastModifiedBy>User</cp:lastModifiedBy>
  <cp:revision>191</cp:revision>
  <dcterms:created xsi:type="dcterms:W3CDTF">2014-03-03T06:40:19Z</dcterms:created>
  <dcterms:modified xsi:type="dcterms:W3CDTF">2021-11-03T22:42:14Z</dcterms:modified>
</cp:coreProperties>
</file>