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93" r:id="rId3"/>
    <p:sldId id="258" r:id="rId4"/>
    <p:sldId id="294" r:id="rId5"/>
    <p:sldId id="301" r:id="rId6"/>
    <p:sldId id="302" r:id="rId7"/>
    <p:sldId id="303" r:id="rId8"/>
    <p:sldId id="308" r:id="rId9"/>
    <p:sldId id="307" r:id="rId10"/>
    <p:sldId id="309" r:id="rId11"/>
    <p:sldId id="311" r:id="rId12"/>
    <p:sldId id="313" r:id="rId13"/>
    <p:sldId id="305" r:id="rId14"/>
    <p:sldId id="314" r:id="rId15"/>
    <p:sldId id="315" r:id="rId16"/>
    <p:sldId id="298"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4A"/>
    <a:srgbClr val="0000FF"/>
    <a:srgbClr val="FF0000"/>
    <a:srgbClr val="7EEF31"/>
    <a:srgbClr val="D600D6"/>
    <a:srgbClr val="005654"/>
    <a:srgbClr val="FFFF00"/>
    <a:srgbClr val="003300"/>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D9C766-E66F-4988-8B07-DFBC3DE8D22C}" type="slidenum">
              <a:rPr lang="en-US" altLang="en-US"/>
              <a:pPr>
                <a:defRPr/>
              </a:pPr>
              <a:t>‹#›</a:t>
            </a:fld>
            <a:endParaRPr lang="en-US" altLang="en-US"/>
          </a:p>
        </p:txBody>
      </p:sp>
    </p:spTree>
    <p:extLst>
      <p:ext uri="{BB962C8B-B14F-4D97-AF65-F5344CB8AC3E}">
        <p14:creationId xmlns:p14="http://schemas.microsoft.com/office/powerpoint/2010/main" val="2131644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0BFCF9-D44A-4CAA-B7FE-8840C71FD546}" type="slidenum">
              <a:rPr lang="en-US" altLang="en-US"/>
              <a:pPr>
                <a:defRPr/>
              </a:pPr>
              <a:t>‹#›</a:t>
            </a:fld>
            <a:endParaRPr lang="en-US" altLang="en-US"/>
          </a:p>
        </p:txBody>
      </p:sp>
    </p:spTree>
    <p:extLst>
      <p:ext uri="{BB962C8B-B14F-4D97-AF65-F5344CB8AC3E}">
        <p14:creationId xmlns:p14="http://schemas.microsoft.com/office/powerpoint/2010/main" val="3974765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6AF36-3B86-4743-82CD-C39AAECD93DE}" type="slidenum">
              <a:rPr lang="en-US" altLang="en-US"/>
              <a:pPr>
                <a:defRPr/>
              </a:pPr>
              <a:t>‹#›</a:t>
            </a:fld>
            <a:endParaRPr lang="en-US" altLang="en-US"/>
          </a:p>
        </p:txBody>
      </p:sp>
    </p:spTree>
    <p:extLst>
      <p:ext uri="{BB962C8B-B14F-4D97-AF65-F5344CB8AC3E}">
        <p14:creationId xmlns:p14="http://schemas.microsoft.com/office/powerpoint/2010/main" val="3476664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CD35BD3D-5BED-474D-86B5-25CA12ECCB46}" type="slidenum">
              <a:rPr lang="en-US" altLang="en-US"/>
              <a:pPr>
                <a:defRPr/>
              </a:pPr>
              <a:t>‹#›</a:t>
            </a:fld>
            <a:endParaRPr lang="en-US" altLang="en-US"/>
          </a:p>
        </p:txBody>
      </p:sp>
    </p:spTree>
    <p:extLst>
      <p:ext uri="{BB962C8B-B14F-4D97-AF65-F5344CB8AC3E}">
        <p14:creationId xmlns:p14="http://schemas.microsoft.com/office/powerpoint/2010/main" val="1018286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ED6F02A-4F12-4EE2-A9FE-C3E542E38580}" type="slidenum">
              <a:rPr lang="en-US" altLang="en-US"/>
              <a:pPr>
                <a:defRPr/>
              </a:pPr>
              <a:t>‹#›</a:t>
            </a:fld>
            <a:endParaRPr lang="en-US" altLang="en-US"/>
          </a:p>
        </p:txBody>
      </p:sp>
    </p:spTree>
    <p:extLst>
      <p:ext uri="{BB962C8B-B14F-4D97-AF65-F5344CB8AC3E}">
        <p14:creationId xmlns:p14="http://schemas.microsoft.com/office/powerpoint/2010/main" val="342987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62CD45B-DCA5-49F2-B36B-B3C4B7AEBF01}" type="slidenum">
              <a:rPr lang="en-US" altLang="en-US"/>
              <a:pPr>
                <a:defRPr/>
              </a:pPr>
              <a:t>‹#›</a:t>
            </a:fld>
            <a:endParaRPr lang="en-US" altLang="en-US"/>
          </a:p>
        </p:txBody>
      </p:sp>
    </p:spTree>
    <p:extLst>
      <p:ext uri="{BB962C8B-B14F-4D97-AF65-F5344CB8AC3E}">
        <p14:creationId xmlns:p14="http://schemas.microsoft.com/office/powerpoint/2010/main" val="399444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CFCE58-4045-4758-AF5A-BDDFAC83B3A7}" type="slidenum">
              <a:rPr lang="en-US" altLang="en-US"/>
              <a:pPr>
                <a:defRPr/>
              </a:pPr>
              <a:t>‹#›</a:t>
            </a:fld>
            <a:endParaRPr lang="en-US" altLang="en-US"/>
          </a:p>
        </p:txBody>
      </p:sp>
    </p:spTree>
    <p:extLst>
      <p:ext uri="{BB962C8B-B14F-4D97-AF65-F5344CB8AC3E}">
        <p14:creationId xmlns:p14="http://schemas.microsoft.com/office/powerpoint/2010/main" val="156287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C9ED23-E0AD-41B0-9060-2800338D4D99}" type="slidenum">
              <a:rPr lang="en-US" altLang="en-US"/>
              <a:pPr>
                <a:defRPr/>
              </a:pPr>
              <a:t>‹#›</a:t>
            </a:fld>
            <a:endParaRPr lang="en-US" altLang="en-US"/>
          </a:p>
        </p:txBody>
      </p:sp>
    </p:spTree>
    <p:extLst>
      <p:ext uri="{BB962C8B-B14F-4D97-AF65-F5344CB8AC3E}">
        <p14:creationId xmlns:p14="http://schemas.microsoft.com/office/powerpoint/2010/main" val="3093491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DCFA569-BEE8-49E0-ADF2-7002A4199889}" type="slidenum">
              <a:rPr lang="en-US" altLang="en-US"/>
              <a:pPr>
                <a:defRPr/>
              </a:pPr>
              <a:t>‹#›</a:t>
            </a:fld>
            <a:endParaRPr lang="en-US" altLang="en-US"/>
          </a:p>
        </p:txBody>
      </p:sp>
    </p:spTree>
    <p:extLst>
      <p:ext uri="{BB962C8B-B14F-4D97-AF65-F5344CB8AC3E}">
        <p14:creationId xmlns:p14="http://schemas.microsoft.com/office/powerpoint/2010/main" val="289208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96BA32F-F966-4C0B-B137-D0D56D364036}" type="slidenum">
              <a:rPr lang="en-US" altLang="en-US"/>
              <a:pPr>
                <a:defRPr/>
              </a:pPr>
              <a:t>‹#›</a:t>
            </a:fld>
            <a:endParaRPr lang="en-US" altLang="en-US"/>
          </a:p>
        </p:txBody>
      </p:sp>
    </p:spTree>
    <p:extLst>
      <p:ext uri="{BB962C8B-B14F-4D97-AF65-F5344CB8AC3E}">
        <p14:creationId xmlns:p14="http://schemas.microsoft.com/office/powerpoint/2010/main" val="3128824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33C6433-B91A-4369-915E-804D7E137D42}" type="slidenum">
              <a:rPr lang="en-US" altLang="en-US"/>
              <a:pPr>
                <a:defRPr/>
              </a:pPr>
              <a:t>‹#›</a:t>
            </a:fld>
            <a:endParaRPr lang="en-US" altLang="en-US"/>
          </a:p>
        </p:txBody>
      </p:sp>
    </p:spTree>
    <p:extLst>
      <p:ext uri="{BB962C8B-B14F-4D97-AF65-F5344CB8AC3E}">
        <p14:creationId xmlns:p14="http://schemas.microsoft.com/office/powerpoint/2010/main" val="2398545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15E47D6-F714-4745-800F-62BA15F08414}" type="slidenum">
              <a:rPr lang="en-US" altLang="en-US"/>
              <a:pPr>
                <a:defRPr/>
              </a:pPr>
              <a:t>‹#›</a:t>
            </a:fld>
            <a:endParaRPr lang="en-US" altLang="en-US"/>
          </a:p>
        </p:txBody>
      </p:sp>
    </p:spTree>
    <p:extLst>
      <p:ext uri="{BB962C8B-B14F-4D97-AF65-F5344CB8AC3E}">
        <p14:creationId xmlns:p14="http://schemas.microsoft.com/office/powerpoint/2010/main" val="154638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D42DC0-63E8-4899-9ADC-CD4005936828}" type="slidenum">
              <a:rPr lang="en-US" altLang="en-US"/>
              <a:pPr>
                <a:defRPr/>
              </a:pPr>
              <a:t>‹#›</a:t>
            </a:fld>
            <a:endParaRPr lang="en-US" altLang="en-US"/>
          </a:p>
        </p:txBody>
      </p:sp>
    </p:spTree>
    <p:extLst>
      <p:ext uri="{BB962C8B-B14F-4D97-AF65-F5344CB8AC3E}">
        <p14:creationId xmlns:p14="http://schemas.microsoft.com/office/powerpoint/2010/main" val="1085541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5BA6EB-3A22-4839-B496-3D40EF676551}" type="slidenum">
              <a:rPr lang="en-US" altLang="en-US"/>
              <a:pPr>
                <a:defRPr/>
              </a:pPr>
              <a:t>‹#›</a:t>
            </a:fld>
            <a:endParaRPr lang="en-US" altLang="en-US"/>
          </a:p>
        </p:txBody>
      </p:sp>
    </p:spTree>
    <p:extLst>
      <p:ext uri="{BB962C8B-B14F-4D97-AF65-F5344CB8AC3E}">
        <p14:creationId xmlns:p14="http://schemas.microsoft.com/office/powerpoint/2010/main" val="2521559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9438FE2-3936-4878-B8F2-6EEA93F4D6E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0.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13.xml"/><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0.png"/><Relationship Id="rId1" Type="http://schemas.openxmlformats.org/officeDocument/2006/relationships/slideLayout" Target="../slideLayouts/slideLayout13.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oleObject" Target="../embeddings/oleObject3.bin"/><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3.wmf"/><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11.wmf"/><Relationship Id="rId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5"/>
          <p:cNvSpPr txBox="1">
            <a:spLocks noChangeArrowheads="1"/>
          </p:cNvSpPr>
          <p:nvPr/>
        </p:nvSpPr>
        <p:spPr bwMode="auto">
          <a:xfrm>
            <a:off x="228600" y="914400"/>
            <a:ext cx="8915400" cy="216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5400" b="1">
                <a:solidFill>
                  <a:schemeClr val="bg1"/>
                </a:solidFill>
                <a:latin typeface="Times New Roman" pitchFamily="18" charset="0"/>
                <a:cs typeface="Times New Roman" pitchFamily="18" charset="0"/>
              </a:rPr>
              <a:t>Tiết </a:t>
            </a:r>
            <a:r>
              <a:rPr lang="en-US" altLang="en-US" sz="5400" b="1" smtClean="0">
                <a:solidFill>
                  <a:schemeClr val="bg1"/>
                </a:solidFill>
                <a:latin typeface="Times New Roman" pitchFamily="18" charset="0"/>
                <a:cs typeface="Times New Roman" pitchFamily="18" charset="0"/>
              </a:rPr>
              <a:t>4</a:t>
            </a:r>
            <a:r>
              <a:rPr lang="vi-VN" altLang="en-US" sz="5400" b="1" smtClean="0">
                <a:solidFill>
                  <a:schemeClr val="bg1"/>
                </a:solidFill>
                <a:latin typeface="Times New Roman" pitchFamily="18" charset="0"/>
                <a:cs typeface="Times New Roman" pitchFamily="18" charset="0"/>
              </a:rPr>
              <a:t>:</a:t>
            </a:r>
            <a:r>
              <a:rPr lang="en-US" altLang="en-US" sz="5400" b="1" smtClean="0">
                <a:solidFill>
                  <a:schemeClr val="bg1"/>
                </a:solidFill>
                <a:latin typeface="Times New Roman" pitchFamily="18" charset="0"/>
                <a:cs typeface="Times New Roman" pitchFamily="18" charset="0"/>
              </a:rPr>
              <a:t>  </a:t>
            </a:r>
          </a:p>
          <a:p>
            <a:pPr>
              <a:spcBef>
                <a:spcPct val="50000"/>
              </a:spcBef>
            </a:pPr>
            <a:r>
              <a:rPr lang="en-US" altLang="en-US" sz="5400" b="1" smtClean="0">
                <a:solidFill>
                  <a:schemeClr val="bg1"/>
                </a:solidFill>
                <a:latin typeface="Times New Roman" pitchFamily="18" charset="0"/>
                <a:cs typeface="Times New Roman" pitchFamily="18" charset="0"/>
              </a:rPr>
              <a:t>Luyện tập hình thang cân</a:t>
            </a:r>
            <a:endParaRPr lang="en-US" altLang="en-US" sz="5400" b="1">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iải bài 13 trang 74 Toán 8 Tập 1 | Giải bài tập Toán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4950" y="228600"/>
            <a:ext cx="3752850" cy="278562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457200"/>
            <a:ext cx="5010150" cy="2339102"/>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cs typeface="Times New Roman" panose="02020603050405020304" pitchFamily="18" charset="0"/>
              </a:rPr>
              <a:t> AC = BD</a:t>
            </a:r>
          </a:p>
          <a:p>
            <a:r>
              <a:rPr lang="en-US" sz="3200" dirty="0">
                <a:latin typeface="Times New Roman" panose="02020603050405020304" pitchFamily="18" charset="0"/>
                <a:cs typeface="Times New Roman" panose="02020603050405020304" pitchFamily="18" charset="0"/>
              </a:rPr>
              <a:t>⇒ AC – EC = BD – ED</a:t>
            </a:r>
          </a:p>
          <a:p>
            <a:r>
              <a:rPr lang="en-US" sz="3200" dirty="0">
                <a:latin typeface="Times New Roman" panose="02020603050405020304" pitchFamily="18" charset="0"/>
                <a:cs typeface="Times New Roman" panose="02020603050405020304" pitchFamily="18" charset="0"/>
              </a:rPr>
              <a:t>hay EA = EB.</a:t>
            </a:r>
          </a:p>
          <a:p>
            <a:r>
              <a:rPr lang="en-US" sz="3200" dirty="0" err="1">
                <a:latin typeface="Times New Roman" panose="02020603050405020304" pitchFamily="18" charset="0"/>
                <a:cs typeface="Times New Roman" panose="02020603050405020304" pitchFamily="18" charset="0"/>
              </a:rPr>
              <a:t>Vậy</a:t>
            </a:r>
            <a:r>
              <a:rPr lang="en-US" sz="3200" dirty="0">
                <a:latin typeface="Times New Roman" panose="02020603050405020304" pitchFamily="18" charset="0"/>
                <a:cs typeface="Times New Roman" panose="02020603050405020304" pitchFamily="18" charset="0"/>
              </a:rPr>
              <a:t> EA = EB, EC = ED.</a:t>
            </a:r>
          </a:p>
          <a:p>
            <a:endParaRPr lang="en-US" dirty="0"/>
          </a:p>
        </p:txBody>
      </p:sp>
    </p:spTree>
    <p:extLst>
      <p:ext uri="{BB962C8B-B14F-4D97-AF65-F5344CB8AC3E}">
        <p14:creationId xmlns:p14="http://schemas.microsoft.com/office/powerpoint/2010/main" val="7104613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1" name="Rectangle 10"/>
              <p:cNvSpPr/>
              <p:nvPr/>
            </p:nvSpPr>
            <p:spPr>
              <a:xfrm>
                <a:off x="457200" y="76200"/>
                <a:ext cx="8458200" cy="2048766"/>
              </a:xfrm>
              <a:prstGeom prst="rect">
                <a:avLst/>
              </a:prstGeom>
            </p:spPr>
            <p:txBody>
              <a:bodyPr wrap="square">
                <a:spAutoFit/>
              </a:bodyPr>
              <a:lstStyle/>
              <a:p>
                <a:pPr algn="just">
                  <a:lnSpc>
                    <a:spcPct val="107000"/>
                  </a:lnSpc>
                  <a:spcAft>
                    <a:spcPts val="800"/>
                  </a:spcAft>
                </a:pPr>
                <a:r>
                  <a:rPr lang="en-US" altLang="en-US" sz="2400" b="1" u="sng">
                    <a:solidFill>
                      <a:srgbClr val="FF0000"/>
                    </a:solidFill>
                    <a:latin typeface="Times New Roman" pitchFamily="18" charset="0"/>
                    <a:cs typeface="Times New Roman" pitchFamily="18" charset="0"/>
                  </a:rPr>
                  <a:t>Bài tập </a:t>
                </a:r>
                <a:r>
                  <a:rPr lang="en-US" altLang="en-US" sz="2400" b="1" u="sng" smtClean="0">
                    <a:solidFill>
                      <a:srgbClr val="FF0000"/>
                    </a:solidFill>
                    <a:latin typeface="Times New Roman" pitchFamily="18" charset="0"/>
                    <a:cs typeface="Times New Roman" pitchFamily="18" charset="0"/>
                  </a:rPr>
                  <a:t>3</a:t>
                </a:r>
                <a:r>
                  <a:rPr lang="en-US" altLang="en-US" sz="2400" b="1" smtClean="0">
                    <a:solidFill>
                      <a:srgbClr val="FF0000"/>
                    </a:solidFill>
                    <a:latin typeface="Times New Roman" pitchFamily="18" charset="0"/>
                    <a:cs typeface="Times New Roman" pitchFamily="18" charset="0"/>
                  </a:rPr>
                  <a:t>: </a:t>
                </a:r>
                <a:r>
                  <a:rPr lang="en-US" sz="2400" smtClean="0">
                    <a:latin typeface="Times New Roman" panose="02020603050405020304" pitchFamily="18" charset="0"/>
                    <a:ea typeface="Calibri" panose="020F0502020204030204" pitchFamily="34" charset="0"/>
                    <a:cs typeface="Times New Roman" panose="02020603050405020304" pitchFamily="18" charset="0"/>
                  </a:rPr>
                  <a:t>Hình </a:t>
                </a:r>
                <a:r>
                  <a:rPr lang="en-US" sz="2400">
                    <a:latin typeface="Times New Roman" panose="02020603050405020304" pitchFamily="18" charset="0"/>
                    <a:ea typeface="Calibri" panose="020F0502020204030204" pitchFamily="34" charset="0"/>
                    <a:cs typeface="Times New Roman" panose="02020603050405020304" pitchFamily="18" charset="0"/>
                  </a:rPr>
                  <a:t>vẽ sau mô tả thông số kỹ thuật mặt cắt phần mái một căn nhà. Mặt cắt ngang của toàn bộ mái nhà tương ứng với </a:t>
                </a:r>
                <a14:m>
                  <m:oMath xmlns:m="http://schemas.openxmlformats.org/officeDocument/2006/math">
                    <m:r>
                      <a:rPr lang="en-US" sz="2400">
                        <a:effectLst/>
                        <a:latin typeface="Cambria Math" panose="02040503050406030204" pitchFamily="18" charset="0"/>
                        <a:ea typeface="Calibri" panose="020F0502020204030204" pitchFamily="34" charset="0"/>
                        <a:cs typeface="Times New Roman" panose="02020603050405020304" pitchFamily="18" charset="0"/>
                      </a:rPr>
                      <m:t>∆</m:t>
                    </m:r>
                    <m:r>
                      <m:rPr>
                        <m:sty m:val="p"/>
                      </m:rPr>
                      <a:rPr lang="en-US" sz="2400">
                        <a:effectLst/>
                        <a:latin typeface="Cambria Math" panose="02040503050406030204" pitchFamily="18" charset="0"/>
                        <a:ea typeface="Calibri" panose="020F0502020204030204" pitchFamily="34" charset="0"/>
                        <a:cs typeface="Times New Roman" panose="02020603050405020304" pitchFamily="18" charset="0"/>
                      </a:rPr>
                      <m:t>ABC</m:t>
                    </m:r>
                  </m:oMath>
                </a14:m>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cân tại A, mặt cắt sàn tầng 1 tương ứng với đoạn thẳng BC, mặt cắt sàn tầng áp mái dùng làm kho chứa đồ ứng với đoạn thẳng DE, mặt cắt cột trụ chính tương ứng với đoạn thẳng AH.</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p:txBody>
          </p:sp>
        </mc:Choice>
        <mc:Fallback xmlns="">
          <p:sp>
            <p:nvSpPr>
              <p:cNvPr id="11" name="Rectangle 10"/>
              <p:cNvSpPr>
                <a:spLocks noRot="1" noChangeAspect="1" noMove="1" noResize="1" noEditPoints="1" noAdjustHandles="1" noChangeArrowheads="1" noChangeShapeType="1" noTextEdit="1"/>
              </p:cNvSpPr>
              <p:nvPr/>
            </p:nvSpPr>
            <p:spPr>
              <a:xfrm>
                <a:off x="457200" y="76200"/>
                <a:ext cx="8458200" cy="2048766"/>
              </a:xfrm>
              <a:prstGeom prst="rect">
                <a:avLst/>
              </a:prstGeom>
              <a:blipFill>
                <a:blip r:embed="rId2"/>
                <a:stretch>
                  <a:fillRect l="-1081" t="-2381" r="-1009" b="-5357"/>
                </a:stretch>
              </a:blipFill>
            </p:spPr>
            <p:txBody>
              <a:bodyPr/>
              <a:lstStyle/>
              <a:p>
                <a:r>
                  <a:rPr lang="en-US">
                    <a:noFill/>
                  </a:rPr>
                  <a:t> </a:t>
                </a:r>
              </a:p>
            </p:txBody>
          </p:sp>
        </mc:Fallback>
      </mc:AlternateContent>
      <p:pic>
        <p:nvPicPr>
          <p:cNvPr id="21" name="Picture 20"/>
          <p:cNvPicPr/>
          <p:nvPr/>
        </p:nvPicPr>
        <p:blipFill>
          <a:blip r:embed="rId3">
            <a:extLst>
              <a:ext uri="{28A0092B-C50C-407E-A947-70E740481C1C}">
                <a14:useLocalDpi xmlns:a14="http://schemas.microsoft.com/office/drawing/2010/main" val="0"/>
              </a:ext>
            </a:extLst>
          </a:blip>
          <a:srcRect/>
          <a:stretch>
            <a:fillRect/>
          </a:stretch>
        </p:blipFill>
        <p:spPr bwMode="auto">
          <a:xfrm>
            <a:off x="2082800" y="2209800"/>
            <a:ext cx="5207000" cy="4389120"/>
          </a:xfrm>
          <a:prstGeom prst="rect">
            <a:avLst/>
          </a:prstGeom>
          <a:noFill/>
          <a:ln>
            <a:noFill/>
          </a:ln>
        </p:spPr>
      </p:pic>
    </p:spTree>
    <p:extLst>
      <p:ext uri="{BB962C8B-B14F-4D97-AF65-F5344CB8AC3E}">
        <p14:creationId xmlns:p14="http://schemas.microsoft.com/office/powerpoint/2010/main" val="4075650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p:nvPr/>
        </p:nvPicPr>
        <p:blipFill>
          <a:blip r:embed="rId2">
            <a:extLst>
              <a:ext uri="{28A0092B-C50C-407E-A947-70E740481C1C}">
                <a14:useLocalDpi xmlns:a14="http://schemas.microsoft.com/office/drawing/2010/main" val="0"/>
              </a:ext>
            </a:extLst>
          </a:blip>
          <a:srcRect/>
          <a:stretch>
            <a:fillRect/>
          </a:stretch>
        </p:blipFill>
        <p:spPr bwMode="auto">
          <a:xfrm>
            <a:off x="2082800" y="0"/>
            <a:ext cx="4927600" cy="3733800"/>
          </a:xfrm>
          <a:prstGeom prst="rect">
            <a:avLst/>
          </a:prstGeom>
          <a:noFill/>
          <a:ln>
            <a:noFill/>
          </a:ln>
        </p:spPr>
      </p:pic>
      <p:sp>
        <p:nvSpPr>
          <p:cNvPr id="19" name="Rectangle 18"/>
          <p:cNvSpPr/>
          <p:nvPr/>
        </p:nvSpPr>
        <p:spPr>
          <a:xfrm>
            <a:off x="457200" y="3827550"/>
            <a:ext cx="8229600" cy="1277850"/>
          </a:xfrm>
          <a:prstGeom prst="rect">
            <a:avLst/>
          </a:prstGeom>
        </p:spPr>
        <p:txBody>
          <a:bodyPr wrap="square">
            <a:spAutoFit/>
          </a:bodyPr>
          <a:lstStyle/>
          <a:p>
            <a:pPr marL="342900" lvl="0" indent="-342900" algn="just">
              <a:lnSpc>
                <a:spcPct val="107000"/>
              </a:lnSpc>
              <a:spcAft>
                <a:spcPts val="800"/>
              </a:spcAft>
              <a:buFont typeface="+mj-lt"/>
              <a:buAutoNum type="alphaLcParenR"/>
            </a:pP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Mặt</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cắt</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phạm</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vi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giới</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hạn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gian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tầng</a:t>
            </a:r>
            <a:r>
              <a:rPr lang="en-US" sz="2400" dirty="0">
                <a:latin typeface="Times New Roman" panose="02020603050405020304" pitchFamily="18" charset="0"/>
                <a:ea typeface="Calibri" panose="020F0502020204030204" pitchFamily="34" charset="0"/>
                <a:cs typeface="Times New Roman" panose="02020603050405020304" pitchFamily="18" charset="0"/>
              </a:rPr>
              <a:t> 1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tương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ứng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tứ</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giác</a:t>
            </a:r>
            <a:r>
              <a:rPr lang="en-US" sz="2400" dirty="0">
                <a:latin typeface="Times New Roman" panose="02020603050405020304" pitchFamily="18" charset="0"/>
                <a:ea typeface="Calibri" panose="020F0502020204030204" pitchFamily="34" charset="0"/>
                <a:cs typeface="Times New Roman" panose="02020603050405020304" pitchFamily="18" charset="0"/>
              </a:rPr>
              <a:t> DECB.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tứ</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này</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400" dirty="0">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sao</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457200" y="5046750"/>
            <a:ext cx="8458200" cy="1277850"/>
          </a:xfrm>
          <a:prstGeom prst="rect">
            <a:avLst/>
          </a:prstGeom>
        </p:spPr>
        <p:txBody>
          <a:bodyPr wrap="square">
            <a:spAutoFit/>
          </a:bodyPr>
          <a:lstStyle/>
          <a:p>
            <a:pPr lvl="0"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b)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Để</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xây</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dựng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nền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tầng</a:t>
            </a:r>
            <a:r>
              <a:rPr lang="en-US" sz="2400" dirty="0">
                <a:latin typeface="Times New Roman" panose="02020603050405020304" pitchFamily="18" charset="0"/>
                <a:ea typeface="Calibri" panose="020F0502020204030204" pitchFamily="34" charset="0"/>
                <a:cs typeface="Times New Roman" panose="02020603050405020304" pitchFamily="18" charset="0"/>
              </a:rPr>
              <a:t> 2,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cần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thanh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ngang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thẳng</a:t>
            </a:r>
            <a:r>
              <a:rPr lang="en-US" sz="2400" dirty="0">
                <a:latin typeface="Times New Roman" panose="02020603050405020304" pitchFamily="18" charset="0"/>
                <a:ea typeface="Calibri" panose="020F0502020204030204" pitchFamily="34" charset="0"/>
                <a:cs typeface="Times New Roman" panose="02020603050405020304" pitchFamily="18" charset="0"/>
              </a:rPr>
              <a:t> DE.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vẽ</a:t>
            </a:r>
            <a:r>
              <a:rPr lang="en-US" sz="2400" dirty="0">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thanh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ngang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cần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dùng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4703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1752600" y="1299095"/>
            <a:ext cx="5994400" cy="2663305"/>
          </a:xfrm>
          <a:prstGeom prst="rect">
            <a:avLst/>
          </a:prstGeom>
        </p:spPr>
      </p:pic>
      <p:sp>
        <p:nvSpPr>
          <p:cNvPr id="19" name="Rectangle 18"/>
          <p:cNvSpPr/>
          <p:nvPr/>
        </p:nvSpPr>
        <p:spPr>
          <a:xfrm>
            <a:off x="457200" y="0"/>
            <a:ext cx="8229600" cy="1475404"/>
          </a:xfrm>
          <a:prstGeom prst="rect">
            <a:avLst/>
          </a:prstGeom>
        </p:spPr>
        <p:txBody>
          <a:bodyPr wrap="square">
            <a:spAutoFit/>
          </a:bodyPr>
          <a:lstStyle/>
          <a:p>
            <a:pPr marL="342900" lvl="0" indent="-342900">
              <a:lnSpc>
                <a:spcPct val="107000"/>
              </a:lnSpc>
              <a:spcAft>
                <a:spcPts val="800"/>
              </a:spcAft>
              <a:buFont typeface="+mj-lt"/>
              <a:buAutoNum type="alphaLcParenR"/>
            </a:pPr>
            <a:r>
              <a:rPr lang="en-US" sz="2800" dirty="0" err="1">
                <a:latin typeface="Times New Roman" panose="02020603050405020304" pitchFamily="18" charset="0"/>
                <a:ea typeface="Calibri" panose="020F0502020204030204" pitchFamily="34" charset="0"/>
                <a:cs typeface="Times New Roman" panose="02020603050405020304" pitchFamily="18" charset="0"/>
              </a:rPr>
              <a:t>Phạm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vi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giới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hạn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tầng</a:t>
            </a:r>
            <a:r>
              <a:rPr lang="en-US" sz="2800" dirty="0">
                <a:latin typeface="Times New Roman" panose="02020603050405020304" pitchFamily="18" charset="0"/>
                <a:ea typeface="Calibri" panose="020F0502020204030204" pitchFamily="34" charset="0"/>
                <a:cs typeface="Times New Roman" panose="02020603050405020304" pitchFamily="18" charset="0"/>
              </a:rPr>
              <a:t> 1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tương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ứng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tứ</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giác</a:t>
            </a:r>
            <a:r>
              <a:rPr lang="en-US" sz="2800" dirty="0">
                <a:latin typeface="Times New Roman" panose="02020603050405020304" pitchFamily="18" charset="0"/>
                <a:ea typeface="Calibri" panose="020F0502020204030204" pitchFamily="34" charset="0"/>
                <a:cs typeface="Times New Roman" panose="02020603050405020304" pitchFamily="18" charset="0"/>
              </a:rPr>
              <a:t> DECB. </a:t>
            </a:r>
            <a:r>
              <a:rPr lang="en-US" sz="2800" dirty="0" err="1">
                <a:latin typeface="Times New Roman" panose="02020603050405020304" pitchFamily="18" charset="0"/>
                <a:ea typeface="Calibri" panose="020F0502020204030204" pitchFamily="34" charset="0"/>
                <a:cs typeface="Times New Roman" panose="02020603050405020304" pitchFamily="18" charset="0"/>
              </a:rPr>
              <a:t>Em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hãy</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tứ</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này</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gì</a:t>
            </a:r>
            <a:r>
              <a:rPr lang="en-US" sz="2800" dirty="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Tại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sao</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3"/>
          <a:stretch>
            <a:fillRect/>
          </a:stretch>
        </p:blipFill>
        <p:spPr>
          <a:xfrm>
            <a:off x="4035780" y="4572000"/>
            <a:ext cx="383820" cy="360558"/>
          </a:xfrm>
          <a:prstGeom prst="rect">
            <a:avLst/>
          </a:prstGeom>
        </p:spPr>
      </p:pic>
      <p:pic>
        <p:nvPicPr>
          <p:cNvPr id="20" name="Picture 19"/>
          <p:cNvPicPr>
            <a:picLocks noChangeAspect="1"/>
          </p:cNvPicPr>
          <p:nvPr/>
        </p:nvPicPr>
        <p:blipFill>
          <a:blip r:embed="rId3"/>
          <a:stretch>
            <a:fillRect/>
          </a:stretch>
        </p:blipFill>
        <p:spPr>
          <a:xfrm>
            <a:off x="5786359" y="4590543"/>
            <a:ext cx="385841" cy="362457"/>
          </a:xfrm>
          <a:prstGeom prst="rect">
            <a:avLst/>
          </a:prstGeom>
        </p:spPr>
      </p:pic>
      <mc:AlternateContent xmlns:mc="http://schemas.openxmlformats.org/markup-compatibility/2006" xmlns:a14="http://schemas.microsoft.com/office/drawing/2010/main">
        <mc:Choice Requires="a14">
          <p:sp>
            <p:nvSpPr>
              <p:cNvPr id="23" name="Rectangle 22"/>
              <p:cNvSpPr/>
              <p:nvPr/>
            </p:nvSpPr>
            <p:spPr>
              <a:xfrm>
                <a:off x="457200" y="4474489"/>
                <a:ext cx="6665414" cy="2078711"/>
              </a:xfrm>
              <a:prstGeom prst="rect">
                <a:avLst/>
              </a:prstGeom>
            </p:spPr>
            <p:txBody>
              <a:bodyPr wrap="none">
                <a:spAutoFit/>
              </a:bodyPr>
              <a:lstStyle/>
              <a:p>
                <a:r>
                  <a:rPr lang="en-US" sz="3200" dirty="0" smtClean="0">
                    <a:latin typeface="Times New Roman" panose="02020603050405020304" pitchFamily="18" charset="0"/>
                    <a:cs typeface="Times New Roman" panose="02020603050405020304" pitchFamily="18" charset="0"/>
                  </a:rPr>
                  <a:t>Ta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DE//BC ( DE     AH, BC     AH)</a:t>
                </a:r>
              </a:p>
              <a:p>
                <a:pPr marL="342900" indent="-342900">
                  <a:buFont typeface="Symbol" panose="05050102010706020507" pitchFamily="18" charset="2"/>
                  <a:buChar char="Þ"/>
                </a:pPr>
                <a:r>
                  <a:rPr lang="en-US" sz="3200" dirty="0" smtClean="0">
                    <a:latin typeface="Times New Roman" panose="02020603050405020304" pitchFamily="18" charset="0"/>
                    <a:cs typeface="Times New Roman" panose="02020603050405020304" pitchFamily="18" charset="0"/>
                  </a:rPr>
                  <a:t>DECB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hình</a:t>
                </a:r>
                <a:r>
                  <a:rPr lang="en-US" sz="3200" dirty="0" smtClean="0">
                    <a:latin typeface="Times New Roman" panose="02020603050405020304" pitchFamily="18" charset="0"/>
                    <a:cs typeface="Times New Roman" panose="02020603050405020304" pitchFamily="18" charset="0"/>
                  </a:rPr>
                  <a:t> thang.</a:t>
                </a:r>
              </a:p>
              <a:p>
                <a:r>
                  <a:rPr lang="en-US" sz="3200" dirty="0" err="1" smtClean="0">
                    <a:latin typeface="Times New Roman" panose="02020603050405020304" pitchFamily="18" charset="0"/>
                    <a:cs typeface="Times New Roman" panose="02020603050405020304" pitchFamily="18" charset="0"/>
                  </a:rPr>
                  <a:t>Mà</a:t>
                </a:r>
                <a:r>
                  <a:rPr lang="en-US" sz="3200" dirty="0" smtClean="0">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3200" i="1" smtClean="0">
                            <a:solidFill>
                              <a:schemeClr val="tx1"/>
                            </a:solidFill>
                            <a:latin typeface="Cambria Math"/>
                          </a:rPr>
                        </m:ctrlPr>
                      </m:accPr>
                      <m:e>
                        <m:r>
                          <m:rPr>
                            <m:sty m:val="p"/>
                          </m:rPr>
                          <a:rPr lang="en-US" sz="3200">
                            <a:solidFill>
                              <a:schemeClr val="tx1"/>
                            </a:solidFill>
                            <a:latin typeface="Cambria Math" panose="02040503050406030204" pitchFamily="18" charset="0"/>
                          </a:rPr>
                          <m:t>B</m:t>
                        </m:r>
                      </m:e>
                    </m:acc>
                    <m:r>
                      <a:rPr lang="en-US" sz="3200">
                        <a:solidFill>
                          <a:schemeClr val="tx1"/>
                        </a:solidFill>
                        <a:latin typeface="Cambria Math" panose="02040503050406030204" pitchFamily="18" charset="0"/>
                      </a:rPr>
                      <m:t>=</m:t>
                    </m:r>
                    <m:acc>
                      <m:accPr>
                        <m:chr m:val="̂"/>
                        <m:ctrlPr>
                          <a:rPr lang="vi-VN" sz="3200" i="1">
                            <a:solidFill>
                              <a:schemeClr val="tx1"/>
                            </a:solidFill>
                            <a:latin typeface="Cambria Math"/>
                          </a:rPr>
                        </m:ctrlPr>
                      </m:accPr>
                      <m:e>
                        <m:r>
                          <m:rPr>
                            <m:sty m:val="p"/>
                          </m:rPr>
                          <a:rPr lang="en-US" sz="3200">
                            <a:solidFill>
                              <a:schemeClr val="tx1"/>
                            </a:solidFill>
                            <a:latin typeface="Cambria Math" panose="02040503050406030204" pitchFamily="18" charset="0"/>
                          </a:rPr>
                          <m:t>C</m:t>
                        </m:r>
                      </m:e>
                    </m:acc>
                  </m:oMath>
                </a14:m>
                <a:r>
                  <a:rPr lang="en-US" sz="3200" dirty="0" smtClean="0">
                    <a:latin typeface="Times New Roman" panose="02020603050405020304" pitchFamily="18" charset="0"/>
                    <a:cs typeface="Times New Roman" panose="02020603050405020304" pitchFamily="18" charset="0"/>
                  </a:rPr>
                  <a:t> ( </a:t>
                </a:r>
                <a14:m>
                  <m:oMath xmlns:m="http://schemas.openxmlformats.org/officeDocument/2006/math">
                    <m:r>
                      <a:rPr lang="en-US" sz="3200" i="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3200" b="0" i="0" smtClean="0">
                        <a:latin typeface="Cambria Math" panose="02040503050406030204" pitchFamily="18" charset="0"/>
                        <a:ea typeface="Cambria Math" panose="02040503050406030204" pitchFamily="18" charset="0"/>
                        <a:cs typeface="Times New Roman" panose="02020603050405020304" pitchFamily="18" charset="0"/>
                      </a:rPr>
                      <m:t>ABC</m:t>
                    </m:r>
                  </m:oMath>
                </a14:m>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tại</a:t>
                </a:r>
                <a:r>
                  <a:rPr lang="en-US" sz="3200" dirty="0" smtClean="0">
                    <a:latin typeface="Times New Roman" panose="02020603050405020304" pitchFamily="18" charset="0"/>
                    <a:cs typeface="Times New Roman" panose="02020603050405020304" pitchFamily="18" charset="0"/>
                  </a:rPr>
                  <a:t> A)</a:t>
                </a:r>
              </a:p>
              <a:p>
                <a:r>
                  <a:rPr lang="en-US" sz="3200" dirty="0" smtClean="0">
                    <a:latin typeface="Times New Roman" panose="02020603050405020304" pitchFamily="18" charset="0"/>
                    <a:cs typeface="Times New Roman" panose="02020603050405020304" pitchFamily="18" charset="0"/>
                  </a:rPr>
                  <a:t>=&gt;DECB </a:t>
                </a:r>
                <a:r>
                  <a:rPr lang="en-US" sz="3200" dirty="0" err="1" smtClean="0">
                    <a:latin typeface="Times New Roman" panose="02020603050405020304" pitchFamily="18" charset="0"/>
                    <a:cs typeface="Times New Roman" panose="02020603050405020304" pitchFamily="18" charset="0"/>
                  </a:rPr>
                  <a:t>là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hình</a:t>
                </a:r>
                <a:r>
                  <a:rPr lang="en-US" sz="3200" dirty="0" smtClean="0">
                    <a:latin typeface="Times New Roman" panose="02020603050405020304" pitchFamily="18" charset="0"/>
                    <a:cs typeface="Times New Roman" panose="02020603050405020304" pitchFamily="18" charset="0"/>
                  </a:rPr>
                  <a:t> thang </a:t>
                </a:r>
                <a:r>
                  <a:rPr lang="en-US" sz="3200" dirty="0" err="1" smtClean="0">
                    <a:latin typeface="Times New Roman" panose="02020603050405020304" pitchFamily="18" charset="0"/>
                    <a:cs typeface="Times New Roman" panose="02020603050405020304" pitchFamily="18" charset="0"/>
                  </a:rPr>
                  <a:t>cân</a:t>
                </a:r>
                <a:endParaRPr lang="en-US" sz="3200" dirty="0">
                  <a:latin typeface="Times New Roman" panose="02020603050405020304" pitchFamily="18" charset="0"/>
                  <a:cs typeface="Times New Roman" panose="02020603050405020304" pitchFamily="18" charset="0"/>
                </a:endParaRPr>
              </a:p>
            </p:txBody>
          </p:sp>
        </mc:Choice>
        <mc:Fallback xmlns="">
          <p:sp>
            <p:nvSpPr>
              <p:cNvPr id="23" name="Rectangle 22"/>
              <p:cNvSpPr>
                <a:spLocks noRot="1" noChangeAspect="1" noMove="1" noResize="1" noEditPoints="1" noAdjustHandles="1" noChangeArrowheads="1" noChangeShapeType="1" noTextEdit="1"/>
              </p:cNvSpPr>
              <p:nvPr/>
            </p:nvSpPr>
            <p:spPr>
              <a:xfrm>
                <a:off x="457200" y="4474489"/>
                <a:ext cx="6665414" cy="2078711"/>
              </a:xfrm>
              <a:prstGeom prst="rect">
                <a:avLst/>
              </a:prstGeom>
              <a:blipFill rotWithShape="1">
                <a:blip r:embed="rId4"/>
                <a:stretch>
                  <a:fillRect l="-2379" t="-4106" r="-1189" b="-8504"/>
                </a:stretch>
              </a:blipFill>
            </p:spPr>
            <p:txBody>
              <a:bodyPr/>
              <a:lstStyle/>
              <a:p>
                <a:r>
                  <a:rPr lang="en-US">
                    <a:noFill/>
                  </a:rPr>
                  <a:t> </a:t>
                </a:r>
              </a:p>
            </p:txBody>
          </p:sp>
        </mc:Fallback>
      </mc:AlternateContent>
      <p:sp>
        <p:nvSpPr>
          <p:cNvPr id="2" name="TextBox 1"/>
          <p:cNvSpPr txBox="1"/>
          <p:nvPr/>
        </p:nvSpPr>
        <p:spPr>
          <a:xfrm>
            <a:off x="457200" y="3758625"/>
            <a:ext cx="1295400"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GIẢI</a:t>
            </a:r>
            <a:endParaRPr lang="en-US" dirty="0"/>
          </a:p>
        </p:txBody>
      </p:sp>
    </p:spTree>
    <p:extLst>
      <p:ext uri="{BB962C8B-B14F-4D97-AF65-F5344CB8AC3E}">
        <p14:creationId xmlns:p14="http://schemas.microsoft.com/office/powerpoint/2010/main" val="41638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fade">
                                      <p:cBhvr>
                                        <p:cTn id="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458200" cy="1277850"/>
          </a:xfrm>
          <a:prstGeom prst="rect">
            <a:avLst/>
          </a:prstGeom>
        </p:spPr>
        <p:txBody>
          <a:bodyPr wrap="square">
            <a:spAutoFit/>
          </a:bodyPr>
          <a:lstStyle/>
          <a:p>
            <a:pPr lvl="0" algn="just">
              <a:lnSpc>
                <a:spcPct val="107000"/>
              </a:lnSpc>
              <a:spcAft>
                <a:spcPts val="800"/>
              </a:spcAft>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b)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Để</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xây</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dựng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nền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tầng</a:t>
            </a:r>
            <a:r>
              <a:rPr lang="en-US" sz="2400" dirty="0">
                <a:latin typeface="Times New Roman" panose="02020603050405020304" pitchFamily="18" charset="0"/>
                <a:ea typeface="Calibri" panose="020F0502020204030204" pitchFamily="34" charset="0"/>
                <a:cs typeface="Times New Roman" panose="02020603050405020304" pitchFamily="18" charset="0"/>
              </a:rPr>
              <a:t> 2,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latin typeface="Times New Roman" panose="02020603050405020304" pitchFamily="18" charset="0"/>
                <a:ea typeface="Calibri" panose="020F0502020204030204" pitchFamily="34" charset="0"/>
                <a:cs typeface="Times New Roman" panose="02020603050405020304" pitchFamily="18" charset="0"/>
              </a:rPr>
              <a:t> ta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cần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sử</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thanh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ngang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thẳng</a:t>
            </a:r>
            <a:r>
              <a:rPr lang="en-US" sz="2400" dirty="0">
                <a:latin typeface="Times New Roman" panose="02020603050405020304" pitchFamily="18" charset="0"/>
                <a:ea typeface="Calibri" panose="020F0502020204030204" pitchFamily="34" charset="0"/>
                <a:cs typeface="Times New Roman" panose="02020603050405020304" pitchFamily="18" charset="0"/>
              </a:rPr>
              <a:t> DE.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vẽ</a:t>
            </a:r>
            <a:r>
              <a:rPr lang="en-US" sz="2400" dirty="0">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tính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độ</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thanh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ngang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cần</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smtClean="0">
                <a:latin typeface="Times New Roman" panose="02020603050405020304" pitchFamily="18" charset="0"/>
                <a:ea typeface="Calibri" panose="020F0502020204030204" pitchFamily="34" charset="0"/>
                <a:cs typeface="Times New Roman" panose="02020603050405020304" pitchFamily="18" charset="0"/>
              </a:rPr>
              <a:t>dùng</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1" name="Picture 20"/>
          <p:cNvPicPr>
            <a:picLocks noChangeAspect="1"/>
          </p:cNvPicPr>
          <p:nvPr/>
        </p:nvPicPr>
        <p:blipFill>
          <a:blip r:embed="rId2"/>
          <a:stretch>
            <a:fillRect/>
          </a:stretch>
        </p:blipFill>
        <p:spPr>
          <a:xfrm>
            <a:off x="1466681" y="1852119"/>
            <a:ext cx="6636255" cy="2948481"/>
          </a:xfrm>
          <a:prstGeom prst="rect">
            <a:avLst/>
          </a:prstGeom>
        </p:spPr>
      </p:pic>
    </p:spTree>
    <p:extLst>
      <p:ext uri="{BB962C8B-B14F-4D97-AF65-F5344CB8AC3E}">
        <p14:creationId xmlns:p14="http://schemas.microsoft.com/office/powerpoint/2010/main" val="2853583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2"/>
          <a:stretch>
            <a:fillRect/>
          </a:stretch>
        </p:blipFill>
        <p:spPr>
          <a:xfrm>
            <a:off x="1981200" y="23319"/>
            <a:ext cx="5092700" cy="2262681"/>
          </a:xfrm>
          <a:prstGeom prst="rect">
            <a:avLst/>
          </a:prstGeom>
        </p:spPr>
      </p:pic>
      <p:sp>
        <p:nvSpPr>
          <p:cNvPr id="22" name="Rectangle 21"/>
          <p:cNvSpPr/>
          <p:nvPr/>
        </p:nvSpPr>
        <p:spPr>
          <a:xfrm>
            <a:off x="139700" y="1905000"/>
            <a:ext cx="1066318" cy="461665"/>
          </a:xfrm>
          <a:prstGeom prst="rect">
            <a:avLst/>
          </a:prstGeom>
        </p:spPr>
        <p:txBody>
          <a:bodyPr wrap="none">
            <a:spAutoFit/>
          </a:bodyPr>
          <a:lstStyle/>
          <a:p>
            <a:r>
              <a:rPr lang="en-US" altLang="en-US" sz="2400" b="1" u="sng" dirty="0" smtClean="0">
                <a:solidFill>
                  <a:srgbClr val="00A44A"/>
                </a:solidFill>
                <a:latin typeface="Times New Roman" pitchFamily="18" charset="0"/>
                <a:cs typeface="Times New Roman" pitchFamily="18" charset="0"/>
              </a:rPr>
              <a:t>GIẢI</a:t>
            </a:r>
            <a:r>
              <a:rPr lang="en-US" altLang="en-US" sz="2400" b="1" dirty="0" smtClean="0">
                <a:solidFill>
                  <a:srgbClr val="00A44A"/>
                </a:solidFill>
                <a:latin typeface="Times New Roman" pitchFamily="18" charset="0"/>
                <a:cs typeface="Times New Roman" pitchFamily="18" charset="0"/>
              </a:rPr>
              <a:t>: </a:t>
            </a:r>
            <a:endParaRPr lang="en-US" sz="2400" b="1" dirty="0">
              <a:solidFill>
                <a:srgbClr val="00A44A"/>
              </a:solidFill>
            </a:endParaRPr>
          </a:p>
        </p:txBody>
      </p:sp>
      <p:sp>
        <p:nvSpPr>
          <p:cNvPr id="24" name="Rectangle 23"/>
          <p:cNvSpPr/>
          <p:nvPr/>
        </p:nvSpPr>
        <p:spPr>
          <a:xfrm>
            <a:off x="644937" y="2895600"/>
            <a:ext cx="8118063" cy="523220"/>
          </a:xfrm>
          <a:prstGeom prst="rect">
            <a:avLst/>
          </a:prstGeom>
        </p:spPr>
        <p:txBody>
          <a:bodyPr wrap="square">
            <a:spAutoFit/>
          </a:bodyPr>
          <a:lstStyle/>
          <a:p>
            <a:pPr>
              <a:spcBef>
                <a:spcPct val="50000"/>
              </a:spcBef>
            </a:pPr>
            <a:r>
              <a:rPr lang="en-US" altLang="en-US" sz="2800" dirty="0" err="1" smtClean="0">
                <a:latin typeface="Times New Roman" pitchFamily="18" charset="0"/>
                <a:cs typeface="Times New Roman" pitchFamily="18" charset="0"/>
              </a:rPr>
              <a:t>Mà</a:t>
            </a:r>
            <a:r>
              <a:rPr lang="en-US" altLang="en-US" sz="2800" dirty="0" smtClean="0">
                <a:latin typeface="Times New Roman" pitchFamily="18" charset="0"/>
                <a:cs typeface="Times New Roman" pitchFamily="18" charset="0"/>
              </a:rPr>
              <a:t> AK </a:t>
            </a:r>
            <a:r>
              <a:rPr lang="en-US" altLang="en-US" sz="2800" dirty="0" err="1" smtClean="0">
                <a:latin typeface="Times New Roman" pitchFamily="18" charset="0"/>
                <a:cs typeface="Times New Roman" pitchFamily="18" charset="0"/>
              </a:rPr>
              <a:t>là</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đường</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cao</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nên</a:t>
            </a:r>
            <a:r>
              <a:rPr lang="en-US" altLang="en-US" sz="2800" dirty="0" smtClean="0">
                <a:latin typeface="Times New Roman" pitchFamily="18" charset="0"/>
                <a:cs typeface="Times New Roman" pitchFamily="18" charset="0"/>
              </a:rPr>
              <a:t> KE=KD </a:t>
            </a:r>
            <a:r>
              <a:rPr lang="en-US" altLang="en-US" sz="2800" dirty="0" err="1" smtClean="0">
                <a:latin typeface="Times New Roman" pitchFamily="18" charset="0"/>
                <a:cs typeface="Times New Roman" pitchFamily="18" charset="0"/>
              </a:rPr>
              <a:t>suy</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ra</a:t>
            </a:r>
            <a:r>
              <a:rPr lang="en-US" altLang="en-US" sz="2800" dirty="0" smtClean="0">
                <a:latin typeface="Times New Roman" pitchFamily="18" charset="0"/>
                <a:cs typeface="Times New Roman" pitchFamily="18" charset="0"/>
              </a:rPr>
              <a:t> DE=2.</a:t>
            </a:r>
            <a:r>
              <a:rPr lang="en-US" altLang="en-US" sz="2800" b="1" dirty="0" smtClean="0">
                <a:solidFill>
                  <a:srgbClr val="FF0000"/>
                </a:solidFill>
                <a:latin typeface="Times New Roman" pitchFamily="18" charset="0"/>
                <a:cs typeface="Times New Roman" pitchFamily="18" charset="0"/>
              </a:rPr>
              <a:t>KE</a:t>
            </a:r>
            <a:endParaRPr lang="en-US" altLang="en-US" sz="2800" b="1" dirty="0">
              <a:solidFill>
                <a:srgbClr val="FF0000"/>
              </a:solidFill>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27" name="Rectangle 26"/>
              <p:cNvSpPr/>
              <p:nvPr/>
            </p:nvSpPr>
            <p:spPr>
              <a:xfrm>
                <a:off x="672860" y="3505200"/>
                <a:ext cx="6642340" cy="511102"/>
              </a:xfrm>
              <a:prstGeom prst="rect">
                <a:avLst/>
              </a:prstGeom>
            </p:spPr>
            <p:txBody>
              <a:bodyPr wrap="square">
                <a:spAutoFit/>
              </a:bodyPr>
              <a:lstStyle/>
              <a:p>
                <a14:m>
                  <m:oMath xmlns:m="http://schemas.openxmlformats.org/officeDocument/2006/math">
                    <m:r>
                      <a:rPr lang="en-US" sz="280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2800" smtClean="0">
                        <a:latin typeface="Cambria Math" panose="02040503050406030204" pitchFamily="18" charset="0"/>
                        <a:ea typeface="Cambria Math" panose="02040503050406030204" pitchFamily="18" charset="0"/>
                        <a:cs typeface="Times New Roman" panose="02020603050405020304" pitchFamily="18" charset="0"/>
                      </a:rPr>
                      <m:t>AKE</m:t>
                    </m:r>
                    <m:r>
                      <a:rPr lang="en-US" sz="2800" b="0" i="0" smtClean="0">
                        <a:latin typeface="Cambria Math"/>
                        <a:ea typeface="Cambria Math" panose="02040503050406030204" pitchFamily="18" charset="0"/>
                        <a:cs typeface="Times New Roman" panose="02020603050405020304" pitchFamily="18" charset="0"/>
                      </a:rPr>
                      <m:t> </m:t>
                    </m:r>
                    <m:r>
                      <a:rPr lang="en-US" sz="280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vu</m:t>
                    </m:r>
                    <m:r>
                      <a:rPr lang="en-US" sz="2800" b="0" i="0" smtClean="0">
                        <a:latin typeface="Cambria Math"/>
                        <a:ea typeface="Cambria Math" panose="02040503050406030204" pitchFamily="18" charset="0"/>
                        <a:cs typeface="Times New Roman" panose="02020603050405020304" pitchFamily="18" charset="0"/>
                      </a:rPr>
                      <m:t>ô</m:t>
                    </m:r>
                    <m:r>
                      <m:rPr>
                        <m:sty m:val="p"/>
                      </m:rPr>
                      <a:rPr lang="en-US" sz="2800" b="0" i="0" smtClean="0">
                        <a:latin typeface="Cambria Math"/>
                        <a:ea typeface="Cambria Math" panose="02040503050406030204" pitchFamily="18" charset="0"/>
                        <a:cs typeface="Times New Roman" panose="02020603050405020304" pitchFamily="18" charset="0"/>
                      </a:rPr>
                      <m:t>ng</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t</m:t>
                    </m:r>
                    <m:r>
                      <a:rPr lang="en-US" sz="2800" b="0" i="0" smtClean="0">
                        <a:latin typeface="Cambria Math"/>
                        <a:ea typeface="Cambria Math" panose="02040503050406030204" pitchFamily="18" charset="0"/>
                        <a:cs typeface="Times New Roman" panose="02020603050405020304" pitchFamily="18" charset="0"/>
                      </a:rPr>
                      <m:t>ạ</m:t>
                    </m:r>
                    <m:r>
                      <m:rPr>
                        <m:sty m:val="p"/>
                      </m:rPr>
                      <a:rPr lang="en-US" sz="2800" b="0" i="0" smtClean="0">
                        <a:latin typeface="Cambria Math"/>
                        <a:ea typeface="Cambria Math" panose="02040503050406030204" pitchFamily="18" charset="0"/>
                        <a:cs typeface="Times New Roman" panose="02020603050405020304" pitchFamily="18" charset="0"/>
                      </a:rPr>
                      <m:t>i</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K</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n</m:t>
                    </m:r>
                    <m:r>
                      <a:rPr lang="en-US" sz="2800" b="0" i="0" smtClean="0">
                        <a:latin typeface="Cambria Math"/>
                        <a:ea typeface="Cambria Math" panose="02040503050406030204" pitchFamily="18" charset="0"/>
                        <a:cs typeface="Times New Roman" panose="02020603050405020304" pitchFamily="18" charset="0"/>
                      </a:rPr>
                      <m:t>ê</m:t>
                    </m:r>
                    <m:r>
                      <m:rPr>
                        <m:sty m:val="p"/>
                      </m:rPr>
                      <a:rPr lang="en-US" sz="2800" b="0" i="0" smtClean="0">
                        <a:latin typeface="Cambria Math"/>
                        <a:ea typeface="Cambria Math" panose="02040503050406030204" pitchFamily="18" charset="0"/>
                        <a:cs typeface="Times New Roman" panose="02020603050405020304" pitchFamily="18" charset="0"/>
                      </a:rPr>
                      <m:t>n</m:t>
                    </m:r>
                    <m:r>
                      <a:rPr lang="en-US" sz="2800" b="0" i="0" smtClean="0">
                        <a:latin typeface="Cambria Math"/>
                        <a:ea typeface="Cambria Math" panose="02040503050406030204" pitchFamily="18" charset="0"/>
                        <a:cs typeface="Times New Roman" panose="02020603050405020304" pitchFamily="18" charset="0"/>
                      </a:rPr>
                      <m:t>  </m:t>
                    </m:r>
                  </m:oMath>
                </a14:m>
                <a:r>
                  <a:rPr lang="en-US" sz="2400" dirty="0" smtClean="0">
                    <a:latin typeface="Times New Roman" pitchFamily="18" charset="0"/>
                    <a:cs typeface="Times New Roman" pitchFamily="18" charset="0"/>
                  </a:rPr>
                  <a:t>KE=</a:t>
                </a:r>
                <a14:m>
                  <m:oMath xmlns:m="http://schemas.openxmlformats.org/officeDocument/2006/math">
                    <m:rad>
                      <m:radPr>
                        <m:degHide m:val="on"/>
                        <m:ctrlPr>
                          <a:rPr lang="en-US" sz="2400" i="1" smtClean="0">
                            <a:latin typeface="Cambria Math"/>
                            <a:cs typeface="Times New Roman" pitchFamily="18" charset="0"/>
                          </a:rPr>
                        </m:ctrlPr>
                      </m:radPr>
                      <m:deg/>
                      <m:e>
                        <m:sSup>
                          <m:sSupPr>
                            <m:ctrlPr>
                              <a:rPr lang="en-US" sz="2400" i="1" smtClean="0">
                                <a:latin typeface="Cambria Math"/>
                                <a:cs typeface="Times New Roman" pitchFamily="18" charset="0"/>
                              </a:rPr>
                            </m:ctrlPr>
                          </m:sSupPr>
                          <m:e>
                            <m:r>
                              <a:rPr lang="en-US" sz="2400" b="1" i="1" smtClean="0">
                                <a:solidFill>
                                  <a:srgbClr val="00B050"/>
                                </a:solidFill>
                                <a:latin typeface="Cambria Math" panose="02040503050406030204" pitchFamily="18" charset="0"/>
                                <a:cs typeface="Times New Roman" pitchFamily="18" charset="0"/>
                              </a:rPr>
                              <m:t>𝑨𝑬</m:t>
                            </m:r>
                          </m:e>
                          <m:sup>
                            <m:r>
                              <a:rPr lang="en-US" sz="2400" b="0" i="1" smtClean="0">
                                <a:solidFill>
                                  <a:schemeClr val="tx1"/>
                                </a:solidFill>
                                <a:latin typeface="Cambria Math" panose="02040503050406030204" pitchFamily="18" charset="0"/>
                                <a:cs typeface="Times New Roman" pitchFamily="18" charset="0"/>
                              </a:rPr>
                              <m:t>2</m:t>
                            </m:r>
                          </m:sup>
                        </m:sSup>
                        <m:r>
                          <a:rPr lang="en-US" sz="2400" b="0" i="1" smtClean="0">
                            <a:latin typeface="Cambria Math" panose="02040503050406030204" pitchFamily="18" charset="0"/>
                            <a:cs typeface="Times New Roman" pitchFamily="18" charset="0"/>
                          </a:rPr>
                          <m:t>−</m:t>
                        </m:r>
                        <m:sSup>
                          <m:sSupPr>
                            <m:ctrlPr>
                              <a:rPr lang="en-US" sz="2400" b="0" i="1" smtClean="0">
                                <a:latin typeface="Cambria Math"/>
                                <a:cs typeface="Times New Roman" pitchFamily="18" charset="0"/>
                              </a:rPr>
                            </m:ctrlPr>
                          </m:sSupPr>
                          <m:e>
                            <m:r>
                              <a:rPr lang="en-US" sz="2400" b="1" i="1" smtClean="0">
                                <a:solidFill>
                                  <a:srgbClr val="0000FF"/>
                                </a:solidFill>
                                <a:latin typeface="Cambria Math" panose="02040503050406030204" pitchFamily="18" charset="0"/>
                                <a:cs typeface="Times New Roman" pitchFamily="18" charset="0"/>
                              </a:rPr>
                              <m:t>𝑨𝑲</m:t>
                            </m:r>
                          </m:e>
                          <m:sup>
                            <m:r>
                              <a:rPr lang="en-US" sz="2400" b="0" i="1" smtClean="0">
                                <a:latin typeface="Cambria Math" panose="02040503050406030204" pitchFamily="18" charset="0"/>
                                <a:cs typeface="Times New Roman" pitchFamily="18" charset="0"/>
                              </a:rPr>
                              <m:t>2</m:t>
                            </m:r>
                          </m:sup>
                        </m:sSup>
                      </m:e>
                    </m:rad>
                  </m:oMath>
                </a14:m>
                <a:endParaRPr lang="en-US" sz="2400" dirty="0"/>
              </a:p>
            </p:txBody>
          </p:sp>
        </mc:Choice>
        <mc:Fallback xmlns="">
          <p:sp>
            <p:nvSpPr>
              <p:cNvPr id="27" name="Rectangle 26"/>
              <p:cNvSpPr>
                <a:spLocks noRot="1" noChangeAspect="1" noMove="1" noResize="1" noEditPoints="1" noAdjustHandles="1" noChangeArrowheads="1" noChangeShapeType="1" noTextEdit="1"/>
              </p:cNvSpPr>
              <p:nvPr/>
            </p:nvSpPr>
            <p:spPr>
              <a:xfrm>
                <a:off x="672860" y="3505200"/>
                <a:ext cx="6642340" cy="511102"/>
              </a:xfrm>
              <a:prstGeom prst="rect">
                <a:avLst/>
              </a:prstGeom>
              <a:blipFill rotWithShape="1">
                <a:blip r:embed="rId3"/>
                <a:stretch>
                  <a:fillRect b="-26190"/>
                </a:stretch>
              </a:blipFill>
            </p:spPr>
            <p:txBody>
              <a:bodyPr/>
              <a:lstStyle/>
              <a:p>
                <a:r>
                  <a:rPr lang="en-US">
                    <a:noFill/>
                  </a:rPr>
                  <a:t> </a:t>
                </a:r>
              </a:p>
            </p:txBody>
          </p:sp>
        </mc:Fallback>
      </mc:AlternateContent>
      <p:sp>
        <p:nvSpPr>
          <p:cNvPr id="32" name="Rectangle 31"/>
          <p:cNvSpPr/>
          <p:nvPr/>
        </p:nvSpPr>
        <p:spPr>
          <a:xfrm>
            <a:off x="762000" y="4114800"/>
            <a:ext cx="4582729" cy="523220"/>
          </a:xfrm>
          <a:prstGeom prst="rect">
            <a:avLst/>
          </a:prstGeom>
        </p:spPr>
        <p:txBody>
          <a:bodyPr wrap="none">
            <a:spAutoFit/>
          </a:bodyPr>
          <a:lstStyle/>
          <a:p>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Mà</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AK=AH-KH=3-1,8=1,2 m</a:t>
            </a:r>
            <a:endParaRPr lang="en-US" sz="2800" dirty="0"/>
          </a:p>
        </p:txBody>
      </p:sp>
      <p:sp>
        <p:nvSpPr>
          <p:cNvPr id="38" name="Rectangle 37"/>
          <p:cNvSpPr/>
          <p:nvPr/>
        </p:nvSpPr>
        <p:spPr>
          <a:xfrm>
            <a:off x="644937" y="5638800"/>
            <a:ext cx="2601994" cy="461665"/>
          </a:xfrm>
          <a:prstGeom prst="rect">
            <a:avLst/>
          </a:prstGeom>
        </p:spPr>
        <p:txBody>
          <a:bodyPr wrap="none">
            <a:spAutoFit/>
          </a:bodyPr>
          <a:lstStyle/>
          <a:p>
            <a:r>
              <a:rPr lang="en-US" sz="2400" dirty="0" smtClean="0">
                <a:latin typeface="Times New Roman" panose="02020603050405020304" pitchFamily="18" charset="0"/>
                <a:ea typeface="Calibri" panose="020F0502020204030204" pitchFamily="34" charset="0"/>
                <a:cs typeface="Times New Roman" panose="02020603050405020304" pitchFamily="18" charset="0"/>
              </a:rPr>
              <a:t>AE=AC-EC=5-3=2</a:t>
            </a:r>
            <a:endParaRPr lang="en-US" sz="2400" dirty="0"/>
          </a:p>
        </p:txBody>
      </p:sp>
      <mc:AlternateContent xmlns:mc="http://schemas.openxmlformats.org/markup-compatibility/2006" xmlns:a14="http://schemas.microsoft.com/office/drawing/2010/main">
        <mc:Choice Requires="a14">
          <p:sp>
            <p:nvSpPr>
              <p:cNvPr id="42" name="Rectangle 41"/>
              <p:cNvSpPr/>
              <p:nvPr/>
            </p:nvSpPr>
            <p:spPr>
              <a:xfrm>
                <a:off x="838200" y="5105400"/>
                <a:ext cx="7779245" cy="513282"/>
              </a:xfrm>
              <a:prstGeom prst="rect">
                <a:avLst/>
              </a:prstGeom>
            </p:spPr>
            <p:txBody>
              <a:bodyPr wrap="none">
                <a:spAutoFit/>
              </a:bodyPr>
              <a:lstStyle/>
              <a:p>
                <a14:m>
                  <m:oMath xmlns:m="http://schemas.openxmlformats.org/officeDocument/2006/math">
                    <m:r>
                      <a:rPr lang="en-US" sz="280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2800" smtClean="0">
                        <a:latin typeface="Cambria Math" panose="02040503050406030204" pitchFamily="18" charset="0"/>
                        <a:ea typeface="Cambria Math" panose="02040503050406030204" pitchFamily="18" charset="0"/>
                        <a:cs typeface="Times New Roman" panose="02020603050405020304" pitchFamily="18" charset="0"/>
                      </a:rPr>
                      <m:t>AHC</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vu</m:t>
                    </m:r>
                    <m:r>
                      <a:rPr lang="en-US" sz="2800" b="0" i="0" smtClean="0">
                        <a:latin typeface="Cambria Math"/>
                        <a:ea typeface="Cambria Math" panose="02040503050406030204" pitchFamily="18" charset="0"/>
                        <a:cs typeface="Times New Roman" panose="02020603050405020304" pitchFamily="18" charset="0"/>
                      </a:rPr>
                      <m:t>ô</m:t>
                    </m:r>
                    <m:r>
                      <m:rPr>
                        <m:sty m:val="p"/>
                      </m:rPr>
                      <a:rPr lang="en-US" sz="2800" b="0" i="0" smtClean="0">
                        <a:latin typeface="Cambria Math"/>
                        <a:ea typeface="Cambria Math" panose="02040503050406030204" pitchFamily="18" charset="0"/>
                        <a:cs typeface="Times New Roman" panose="02020603050405020304" pitchFamily="18" charset="0"/>
                      </a:rPr>
                      <m:t>ng</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t</m:t>
                    </m:r>
                    <m:r>
                      <a:rPr lang="en-US" sz="2800" b="0" i="0" smtClean="0">
                        <a:latin typeface="Cambria Math"/>
                        <a:ea typeface="Cambria Math" panose="02040503050406030204" pitchFamily="18" charset="0"/>
                        <a:cs typeface="Times New Roman" panose="02020603050405020304" pitchFamily="18" charset="0"/>
                      </a:rPr>
                      <m:t>ạ</m:t>
                    </m:r>
                    <m:r>
                      <m:rPr>
                        <m:sty m:val="p"/>
                      </m:rPr>
                      <a:rPr lang="en-US" sz="2800" b="0" i="0" smtClean="0">
                        <a:latin typeface="Cambria Math"/>
                        <a:ea typeface="Cambria Math" panose="02040503050406030204" pitchFamily="18" charset="0"/>
                        <a:cs typeface="Times New Roman" panose="02020603050405020304" pitchFamily="18" charset="0"/>
                      </a:rPr>
                      <m:t>i</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H</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n</m:t>
                    </m:r>
                    <m:r>
                      <a:rPr lang="en-US" sz="2800" b="0" i="0" smtClean="0">
                        <a:latin typeface="Cambria Math"/>
                        <a:ea typeface="Cambria Math" panose="02040503050406030204" pitchFamily="18" charset="0"/>
                        <a:cs typeface="Times New Roman" panose="02020603050405020304" pitchFamily="18" charset="0"/>
                      </a:rPr>
                      <m:t>ê</m:t>
                    </m:r>
                    <m:r>
                      <m:rPr>
                        <m:sty m:val="p"/>
                      </m:rPr>
                      <a:rPr lang="en-US" sz="2800" b="0" i="0" smtClean="0">
                        <a:latin typeface="Cambria Math"/>
                        <a:ea typeface="Cambria Math" panose="02040503050406030204" pitchFamily="18" charset="0"/>
                        <a:cs typeface="Times New Roman" panose="02020603050405020304" pitchFamily="18" charset="0"/>
                      </a:rPr>
                      <m:t>n</m:t>
                    </m:r>
                    <m:r>
                      <a:rPr lang="en-US" sz="2800" b="0" i="0" smtClean="0">
                        <a:latin typeface="Cambria Math"/>
                        <a:ea typeface="Cambria Math" panose="02040503050406030204" pitchFamily="18" charset="0"/>
                        <a:cs typeface="Times New Roman" panose="02020603050405020304" pitchFamily="18" charset="0"/>
                      </a:rPr>
                      <m:t> </m:t>
                    </m:r>
                  </m:oMath>
                </a14:m>
                <a:r>
                  <a:rPr lang="en-US" sz="2400" dirty="0">
                    <a:latin typeface="Times New Roman" pitchFamily="18" charset="0"/>
                    <a:cs typeface="Times New Roman" pitchFamily="18" charset="0"/>
                  </a:rPr>
                  <a:t>AC=</a:t>
                </a:r>
                <a14:m>
                  <m:oMath xmlns:m="http://schemas.openxmlformats.org/officeDocument/2006/math">
                    <m:rad>
                      <m:radPr>
                        <m:degHide m:val="on"/>
                        <m:ctrlPr>
                          <a:rPr lang="en-US" sz="2400" i="1">
                            <a:latin typeface="Cambria Math"/>
                            <a:cs typeface="Times New Roman" pitchFamily="18" charset="0"/>
                          </a:rPr>
                        </m:ctrlPr>
                      </m:radPr>
                      <m:deg/>
                      <m:e>
                        <m:sSup>
                          <m:sSupPr>
                            <m:ctrlPr>
                              <a:rPr lang="en-US" sz="2400" i="1">
                                <a:latin typeface="Cambria Math"/>
                                <a:cs typeface="Times New Roman" pitchFamily="18" charset="0"/>
                              </a:rPr>
                            </m:ctrlPr>
                          </m:sSupPr>
                          <m:e>
                            <m:r>
                              <a:rPr lang="en-US" sz="2400" b="1" i="1">
                                <a:latin typeface="Cambria Math" panose="02040503050406030204" pitchFamily="18" charset="0"/>
                                <a:cs typeface="Times New Roman" pitchFamily="18" charset="0"/>
                              </a:rPr>
                              <m:t>𝑨𝑯</m:t>
                            </m:r>
                          </m:e>
                          <m:sup>
                            <m:r>
                              <a:rPr lang="en-US" sz="2400" i="1">
                                <a:latin typeface="Cambria Math" panose="02040503050406030204" pitchFamily="18" charset="0"/>
                                <a:cs typeface="Times New Roman" pitchFamily="18" charset="0"/>
                              </a:rPr>
                              <m:t>2</m:t>
                            </m:r>
                          </m:sup>
                        </m:sSup>
                        <m:r>
                          <a:rPr lang="en-US" sz="2400" i="1">
                            <a:latin typeface="Cambria Math" panose="02040503050406030204" pitchFamily="18" charset="0"/>
                            <a:cs typeface="Times New Roman" pitchFamily="18" charset="0"/>
                          </a:rPr>
                          <m:t>+</m:t>
                        </m:r>
                        <m:sSup>
                          <m:sSupPr>
                            <m:ctrlPr>
                              <a:rPr lang="en-US" sz="2400" i="1">
                                <a:latin typeface="Cambria Math"/>
                                <a:cs typeface="Times New Roman" pitchFamily="18" charset="0"/>
                              </a:rPr>
                            </m:ctrlPr>
                          </m:sSupPr>
                          <m:e>
                            <m:r>
                              <a:rPr lang="en-US" sz="2400" b="1" i="1">
                                <a:latin typeface="Cambria Math" panose="02040503050406030204" pitchFamily="18" charset="0"/>
                                <a:cs typeface="Times New Roman" pitchFamily="18" charset="0"/>
                              </a:rPr>
                              <m:t>𝑯𝑪</m:t>
                            </m:r>
                          </m:e>
                          <m:sup>
                            <m:r>
                              <a:rPr lang="en-US" sz="2400" i="1">
                                <a:latin typeface="Cambria Math" panose="02040503050406030204" pitchFamily="18" charset="0"/>
                                <a:cs typeface="Times New Roman" pitchFamily="18" charset="0"/>
                              </a:rPr>
                              <m:t>2</m:t>
                            </m:r>
                          </m:sup>
                        </m:sSup>
                      </m:e>
                    </m:rad>
                    <m:r>
                      <a:rPr lang="en-US" sz="2400" i="1">
                        <a:latin typeface="Cambria Math"/>
                        <a:cs typeface="Times New Roman" pitchFamily="18" charset="0"/>
                      </a:rPr>
                      <m:t> </m:t>
                    </m:r>
                  </m:oMath>
                </a14:m>
                <a:r>
                  <a:rPr lang="en-US" sz="2400" dirty="0" smtClean="0">
                    <a:solidFill>
                      <a:schemeClr val="tx1"/>
                    </a:solidFill>
                    <a:latin typeface="Times New Roman" pitchFamily="18" charset="0"/>
                    <a:cs typeface="Times New Roman" pitchFamily="18" charset="0"/>
                  </a:rPr>
                  <a:t>=</a:t>
                </a:r>
                <a14:m>
                  <m:oMath xmlns:m="http://schemas.openxmlformats.org/officeDocument/2006/math">
                    <m:rad>
                      <m:radPr>
                        <m:degHide m:val="on"/>
                        <m:ctrlPr>
                          <a:rPr lang="en-US" sz="2400" i="1" smtClean="0">
                            <a:solidFill>
                              <a:schemeClr val="tx1"/>
                            </a:solidFill>
                            <a:latin typeface="Cambria Math"/>
                            <a:cs typeface="Times New Roman" pitchFamily="18" charset="0"/>
                          </a:rPr>
                        </m:ctrlPr>
                      </m:radPr>
                      <m:deg/>
                      <m:e>
                        <m:sSup>
                          <m:sSupPr>
                            <m:ctrlPr>
                              <a:rPr lang="en-US" sz="2400" i="1" smtClean="0">
                                <a:solidFill>
                                  <a:schemeClr val="tx1"/>
                                </a:solidFill>
                                <a:latin typeface="Cambria Math"/>
                                <a:cs typeface="Times New Roman" pitchFamily="18" charset="0"/>
                              </a:rPr>
                            </m:ctrlPr>
                          </m:sSupPr>
                          <m:e>
                            <m:r>
                              <a:rPr lang="en-US" sz="2400" b="1" i="1" smtClean="0">
                                <a:solidFill>
                                  <a:schemeClr val="tx1"/>
                                </a:solidFill>
                                <a:latin typeface="Cambria Math"/>
                                <a:cs typeface="Times New Roman" pitchFamily="18" charset="0"/>
                              </a:rPr>
                              <m:t>𝟑</m:t>
                            </m:r>
                          </m:e>
                          <m:sup>
                            <m:r>
                              <a:rPr lang="en-US" sz="2400" b="0" i="1" smtClean="0">
                                <a:solidFill>
                                  <a:schemeClr val="tx1"/>
                                </a:solidFill>
                                <a:latin typeface="Cambria Math" panose="02040503050406030204" pitchFamily="18" charset="0"/>
                                <a:cs typeface="Times New Roman" pitchFamily="18" charset="0"/>
                              </a:rPr>
                              <m:t>2</m:t>
                            </m:r>
                          </m:sup>
                        </m:sSup>
                        <m:r>
                          <a:rPr lang="en-US" sz="2400" b="0" i="1" smtClean="0">
                            <a:solidFill>
                              <a:schemeClr val="tx1"/>
                            </a:solidFill>
                            <a:latin typeface="Cambria Math" panose="02040503050406030204" pitchFamily="18" charset="0"/>
                            <a:cs typeface="Times New Roman" pitchFamily="18" charset="0"/>
                          </a:rPr>
                          <m:t>+</m:t>
                        </m:r>
                        <m:sSup>
                          <m:sSupPr>
                            <m:ctrlPr>
                              <a:rPr lang="en-US" sz="2400" b="0" i="1" smtClean="0">
                                <a:solidFill>
                                  <a:schemeClr val="tx1"/>
                                </a:solidFill>
                                <a:latin typeface="Cambria Math"/>
                                <a:cs typeface="Times New Roman" pitchFamily="18" charset="0"/>
                              </a:rPr>
                            </m:ctrlPr>
                          </m:sSupPr>
                          <m:e>
                            <m:r>
                              <a:rPr lang="en-US" sz="2400" b="1" i="1" smtClean="0">
                                <a:solidFill>
                                  <a:schemeClr val="tx1"/>
                                </a:solidFill>
                                <a:latin typeface="Cambria Math"/>
                                <a:cs typeface="Times New Roman" pitchFamily="18" charset="0"/>
                              </a:rPr>
                              <m:t>𝟒</m:t>
                            </m:r>
                          </m:e>
                          <m:sup>
                            <m:r>
                              <a:rPr lang="en-US" sz="2400" b="0" i="1" smtClean="0">
                                <a:solidFill>
                                  <a:schemeClr val="tx1"/>
                                </a:solidFill>
                                <a:latin typeface="Cambria Math" panose="02040503050406030204" pitchFamily="18" charset="0"/>
                                <a:cs typeface="Times New Roman" pitchFamily="18" charset="0"/>
                              </a:rPr>
                              <m:t>2</m:t>
                            </m:r>
                          </m:sup>
                        </m:sSup>
                      </m:e>
                    </m:rad>
                  </m:oMath>
                </a14:m>
                <a:r>
                  <a:rPr lang="en-US" sz="2400" dirty="0" smtClean="0"/>
                  <a:t>=5</a:t>
                </a:r>
                <a:endParaRPr lang="en-US" sz="2400" dirty="0"/>
              </a:p>
            </p:txBody>
          </p:sp>
        </mc:Choice>
        <mc:Fallback xmlns="">
          <p:sp>
            <p:nvSpPr>
              <p:cNvPr id="42" name="Rectangle 41"/>
              <p:cNvSpPr>
                <a:spLocks noRot="1" noChangeAspect="1" noMove="1" noResize="1" noEditPoints="1" noAdjustHandles="1" noChangeArrowheads="1" noChangeShapeType="1" noTextEdit="1"/>
              </p:cNvSpPr>
              <p:nvPr/>
            </p:nvSpPr>
            <p:spPr>
              <a:xfrm>
                <a:off x="838200" y="5105400"/>
                <a:ext cx="7779245" cy="513282"/>
              </a:xfrm>
              <a:prstGeom prst="rect">
                <a:avLst/>
              </a:prstGeom>
              <a:blipFill rotWithShape="1">
                <a:blip r:embed="rId4"/>
                <a:stretch>
                  <a:fillRect r="-157" b="-25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228600" y="2362200"/>
                <a:ext cx="9296400" cy="52322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Ta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AD=AE (</a:t>
                </a:r>
                <a:r>
                  <a:rPr lang="en-US" sz="2800" dirty="0" err="1" smtClean="0">
                    <a:latin typeface="Times New Roman" panose="02020603050405020304" pitchFamily="18" charset="0"/>
                    <a:cs typeface="Times New Roman" panose="02020603050405020304" pitchFamily="18" charset="0"/>
                  </a:rPr>
                  <a:t>Vì</a:t>
                </a:r>
                <a:r>
                  <a:rPr lang="en-US" sz="2800" dirty="0" smtClean="0">
                    <a:latin typeface="Times New Roman" panose="02020603050405020304" pitchFamily="18" charset="0"/>
                    <a:cs typeface="Times New Roman" panose="02020603050405020304" pitchFamily="18" charset="0"/>
                  </a:rPr>
                  <a:t> AB=AC, BD=EC) </a:t>
                </a:r>
                <a:r>
                  <a:rPr lang="en-US" sz="2800" dirty="0" err="1" smtClean="0">
                    <a:latin typeface="Times New Roman" panose="02020603050405020304" pitchFamily="18" charset="0"/>
                    <a:cs typeface="Times New Roman" panose="02020603050405020304" pitchFamily="18" charset="0"/>
                  </a:rPr>
                  <a:t>Nên</a:t>
                </a:r>
                <a:r>
                  <a:rPr lang="en-US" sz="2800" dirty="0" smtClean="0">
                    <a:latin typeface="Times New Roman" panose="02020603050405020304" pitchFamily="18" charset="0"/>
                    <a:cs typeface="Times New Roman" panose="02020603050405020304" pitchFamily="18" charset="0"/>
                  </a:rPr>
                  <a:t> </a:t>
                </a:r>
                <a14:m>
                  <m:oMath xmlns:m="http://schemas.openxmlformats.org/officeDocument/2006/math">
                    <m:r>
                      <a:rPr lang="en-US" sz="280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2800">
                        <a:latin typeface="Cambria Math" panose="02040503050406030204" pitchFamily="18" charset="0"/>
                        <a:ea typeface="Cambria Math" panose="02040503050406030204" pitchFamily="18" charset="0"/>
                        <a:cs typeface="Times New Roman" panose="02020603050405020304" pitchFamily="18" charset="0"/>
                      </a:rPr>
                      <m:t>ADE</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c</m:t>
                    </m:r>
                    <m:r>
                      <a:rPr lang="en-US" sz="2800" b="0" i="0" smtClean="0">
                        <a:latin typeface="Cambria Math"/>
                        <a:ea typeface="Cambria Math" panose="02040503050406030204" pitchFamily="18" charset="0"/>
                        <a:cs typeface="Times New Roman" panose="02020603050405020304" pitchFamily="18" charset="0"/>
                      </a:rPr>
                      <m:t>â</m:t>
                    </m:r>
                    <m:r>
                      <m:rPr>
                        <m:sty m:val="p"/>
                      </m:rPr>
                      <a:rPr lang="en-US" sz="2800" b="0" i="0" smtClean="0">
                        <a:latin typeface="Cambria Math"/>
                        <a:ea typeface="Cambria Math" panose="02040503050406030204" pitchFamily="18" charset="0"/>
                        <a:cs typeface="Times New Roman" panose="02020603050405020304" pitchFamily="18" charset="0"/>
                      </a:rPr>
                      <m:t>n</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t</m:t>
                    </m:r>
                    <m:r>
                      <a:rPr lang="en-US" sz="2800" b="0" i="0" smtClean="0">
                        <a:latin typeface="Cambria Math"/>
                        <a:ea typeface="Cambria Math" panose="02040503050406030204" pitchFamily="18" charset="0"/>
                        <a:cs typeface="Times New Roman" panose="02020603050405020304" pitchFamily="18" charset="0"/>
                      </a:rPr>
                      <m:t>ạ</m:t>
                    </m:r>
                    <m:r>
                      <m:rPr>
                        <m:sty m:val="p"/>
                      </m:rPr>
                      <a:rPr lang="en-US" sz="2800" b="0" i="0" smtClean="0">
                        <a:latin typeface="Cambria Math"/>
                        <a:ea typeface="Cambria Math" panose="02040503050406030204" pitchFamily="18" charset="0"/>
                        <a:cs typeface="Times New Roman" panose="02020603050405020304" pitchFamily="18" charset="0"/>
                      </a:rPr>
                      <m:t>i</m:t>
                    </m:r>
                    <m:r>
                      <a:rPr lang="en-US" sz="2800" b="0" i="0" smtClean="0">
                        <a:latin typeface="Cambria Math"/>
                        <a:ea typeface="Cambria Math" panose="02040503050406030204" pitchFamily="18" charset="0"/>
                        <a:cs typeface="Times New Roman" panose="02020603050405020304" pitchFamily="18" charset="0"/>
                      </a:rPr>
                      <m:t> </m:t>
                    </m:r>
                    <m:r>
                      <m:rPr>
                        <m:sty m:val="p"/>
                      </m:rPr>
                      <a:rPr lang="en-US" sz="2800" b="0" i="0" smtClean="0">
                        <a:latin typeface="Cambria Math"/>
                        <a:ea typeface="Cambria Math" panose="02040503050406030204" pitchFamily="18" charset="0"/>
                        <a:cs typeface="Times New Roman" panose="02020603050405020304" pitchFamily="18" charset="0"/>
                      </a:rPr>
                      <m:t>A</m:t>
                    </m:r>
                  </m:oMath>
                </a14:m>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228600" y="2362200"/>
                <a:ext cx="9296400" cy="523220"/>
              </a:xfrm>
              <a:prstGeom prst="rect">
                <a:avLst/>
              </a:prstGeom>
              <a:blipFill rotWithShape="1">
                <a:blip r:embed="rId5"/>
                <a:stretch>
                  <a:fillRect l="-1377" t="-11765" b="-317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533400" y="4648200"/>
                <a:ext cx="10134600" cy="5232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270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2700" smtClean="0">
                          <a:latin typeface="Cambria Math" panose="02040503050406030204" pitchFamily="18" charset="0"/>
                          <a:ea typeface="Cambria Math" panose="02040503050406030204" pitchFamily="18" charset="0"/>
                          <a:cs typeface="Times New Roman" panose="02020603050405020304" pitchFamily="18" charset="0"/>
                        </a:rPr>
                        <m:t>ABC</m:t>
                      </m:r>
                      <m:r>
                        <a:rPr lang="en-US" sz="270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c</m:t>
                      </m:r>
                      <m:r>
                        <a:rPr lang="en-US" sz="2700" b="0" i="0" smtClean="0">
                          <a:latin typeface="Cambria Math"/>
                          <a:ea typeface="Cambria Math" panose="02040503050406030204" pitchFamily="18" charset="0"/>
                          <a:cs typeface="Times New Roman" panose="02020603050405020304" pitchFamily="18" charset="0"/>
                        </a:rPr>
                        <m:t>â</m:t>
                      </m:r>
                      <m:r>
                        <m:rPr>
                          <m:sty m:val="p"/>
                        </m:rPr>
                        <a:rPr lang="en-US" sz="2700" b="0" i="0" smtClean="0">
                          <a:latin typeface="Cambria Math"/>
                          <a:ea typeface="Cambria Math" panose="02040503050406030204" pitchFamily="18" charset="0"/>
                          <a:cs typeface="Times New Roman" panose="02020603050405020304" pitchFamily="18" charset="0"/>
                        </a:rPr>
                        <m:t>n</m:t>
                      </m:r>
                      <m:r>
                        <a:rPr lang="en-US" sz="2700" b="0" i="0" smtClean="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t</m:t>
                      </m:r>
                      <m:r>
                        <a:rPr lang="en-US" sz="2700" b="0" i="0" smtClean="0">
                          <a:latin typeface="Cambria Math"/>
                          <a:ea typeface="Cambria Math" panose="02040503050406030204" pitchFamily="18" charset="0"/>
                          <a:cs typeface="Times New Roman" panose="02020603050405020304" pitchFamily="18" charset="0"/>
                        </a:rPr>
                        <m:t>ạ</m:t>
                      </m:r>
                      <m:r>
                        <m:rPr>
                          <m:sty m:val="p"/>
                        </m:rPr>
                        <a:rPr lang="en-US" sz="2700" b="0" i="0" smtClean="0">
                          <a:latin typeface="Cambria Math"/>
                          <a:ea typeface="Cambria Math" panose="02040503050406030204" pitchFamily="18" charset="0"/>
                          <a:cs typeface="Times New Roman" panose="02020603050405020304" pitchFamily="18" charset="0"/>
                        </a:rPr>
                        <m:t>i</m:t>
                      </m:r>
                      <m:r>
                        <a:rPr lang="en-US" sz="2700" b="0" i="0" smtClean="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A</m:t>
                      </m:r>
                      <m:r>
                        <a:rPr lang="en-US" sz="2700" b="0" i="0" smtClean="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m</m:t>
                      </m:r>
                      <m:r>
                        <a:rPr lang="en-US" sz="2700" b="0" i="0" smtClean="0">
                          <a:latin typeface="Cambria Math"/>
                          <a:ea typeface="Cambria Math" panose="02040503050406030204" pitchFamily="18" charset="0"/>
                          <a:cs typeface="Times New Roman" panose="02020603050405020304" pitchFamily="18" charset="0"/>
                        </a:rPr>
                        <m:t>à </m:t>
                      </m:r>
                      <m:r>
                        <m:rPr>
                          <m:sty m:val="p"/>
                        </m:rPr>
                        <a:rPr lang="en-US" sz="2700" b="0" i="0" smtClean="0">
                          <a:latin typeface="Cambria Math"/>
                          <a:ea typeface="Cambria Math" panose="02040503050406030204" pitchFamily="18" charset="0"/>
                          <a:cs typeface="Times New Roman" panose="02020603050405020304" pitchFamily="18" charset="0"/>
                        </a:rPr>
                        <m:t>AH</m:t>
                      </m:r>
                      <m:r>
                        <a:rPr lang="en-US" sz="2700" b="0" i="0" smtClean="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l</m:t>
                      </m:r>
                      <m:r>
                        <a:rPr lang="en-US" sz="2700" b="0" i="0" smtClean="0">
                          <a:latin typeface="Cambria Math"/>
                          <a:ea typeface="Cambria Math" panose="02040503050406030204" pitchFamily="18" charset="0"/>
                          <a:cs typeface="Times New Roman" panose="02020603050405020304" pitchFamily="18" charset="0"/>
                        </a:rPr>
                        <m:t>à đườ</m:t>
                      </m:r>
                      <m:r>
                        <m:rPr>
                          <m:sty m:val="p"/>
                        </m:rPr>
                        <a:rPr lang="en-US" sz="2700" b="0" i="0" smtClean="0">
                          <a:latin typeface="Cambria Math"/>
                          <a:ea typeface="Cambria Math" panose="02040503050406030204" pitchFamily="18" charset="0"/>
                          <a:cs typeface="Times New Roman" panose="02020603050405020304" pitchFamily="18" charset="0"/>
                        </a:rPr>
                        <m:t>ng</m:t>
                      </m:r>
                      <m:r>
                        <a:rPr lang="en-US" sz="2700" b="0" i="0" smtClean="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cao</m:t>
                      </m:r>
                      <m:r>
                        <a:rPr lang="en-US" sz="2700" b="0" i="0" smtClean="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n</m:t>
                      </m:r>
                      <m:r>
                        <a:rPr lang="en-US" sz="2700" b="0" i="0" smtClean="0">
                          <a:latin typeface="Cambria Math"/>
                          <a:ea typeface="Cambria Math" panose="02040503050406030204" pitchFamily="18" charset="0"/>
                          <a:cs typeface="Times New Roman" panose="02020603050405020304" pitchFamily="18" charset="0"/>
                        </a:rPr>
                        <m:t>ê</m:t>
                      </m:r>
                      <m:r>
                        <m:rPr>
                          <m:sty m:val="p"/>
                        </m:rPr>
                        <a:rPr lang="en-US" sz="2700" b="0" i="0" smtClean="0">
                          <a:latin typeface="Cambria Math"/>
                          <a:ea typeface="Cambria Math" panose="02040503050406030204" pitchFamily="18" charset="0"/>
                          <a:cs typeface="Times New Roman" panose="02020603050405020304" pitchFamily="18" charset="0"/>
                        </a:rPr>
                        <m:t>n</m:t>
                      </m:r>
                      <m:r>
                        <a:rPr lang="en-US" sz="2700" b="0" i="0" smtClean="0">
                          <a:latin typeface="Cambria Math"/>
                          <a:ea typeface="Cambria Math" panose="02040503050406030204" pitchFamily="18" charset="0"/>
                          <a:cs typeface="Times New Roman" panose="02020603050405020304" pitchFamily="18" charset="0"/>
                        </a:rPr>
                        <m:t>  </m:t>
                      </m:r>
                      <m:r>
                        <m:rPr>
                          <m:sty m:val="p"/>
                        </m:rPr>
                        <a:rPr lang="en-US" sz="2700" b="0" i="0" smtClean="0">
                          <a:latin typeface="Cambria Math"/>
                          <a:ea typeface="Cambria Math" panose="02040503050406030204" pitchFamily="18" charset="0"/>
                          <a:cs typeface="Times New Roman" panose="02020603050405020304" pitchFamily="18" charset="0"/>
                        </a:rPr>
                        <m:t>HC</m:t>
                      </m:r>
                      <m:r>
                        <a:rPr lang="en-US" sz="2700" b="0" i="0" smtClean="0">
                          <a:latin typeface="Cambria Math"/>
                          <a:ea typeface="Cambria Math" panose="02040503050406030204" pitchFamily="18" charset="0"/>
                          <a:cs typeface="Times New Roman" panose="02020603050405020304" pitchFamily="18" charset="0"/>
                        </a:rPr>
                        <m:t>=</m:t>
                      </m:r>
                      <m:r>
                        <m:rPr>
                          <m:sty m:val="p"/>
                        </m:rPr>
                        <a:rPr lang="en-US" sz="2700" b="0" i="0" smtClean="0">
                          <a:latin typeface="Cambria Math"/>
                          <a:ea typeface="Cambria Math" panose="02040503050406030204" pitchFamily="18" charset="0"/>
                          <a:cs typeface="Times New Roman" panose="02020603050405020304" pitchFamily="18" charset="0"/>
                        </a:rPr>
                        <m:t>HB</m:t>
                      </m:r>
                      <m:r>
                        <a:rPr lang="en-US" sz="2700" b="0" i="0" smtClean="0">
                          <a:latin typeface="Cambria Math"/>
                          <a:ea typeface="Cambria Math" panose="02040503050406030204" pitchFamily="18" charset="0"/>
                          <a:cs typeface="Times New Roman" panose="02020603050405020304" pitchFamily="18" charset="0"/>
                        </a:rPr>
                        <m:t>=</m:t>
                      </m:r>
                      <m:r>
                        <m:rPr>
                          <m:sty m:val="p"/>
                        </m:rPr>
                        <a:rPr lang="en-US" sz="2700" b="0" i="0" smtClean="0">
                          <a:latin typeface="Cambria Math"/>
                          <a:ea typeface="Cambria Math" panose="02040503050406030204" pitchFamily="18" charset="0"/>
                          <a:cs typeface="Times New Roman" panose="02020603050405020304" pitchFamily="18" charset="0"/>
                        </a:rPr>
                        <m:t>BC</m:t>
                      </m:r>
                      <m:r>
                        <a:rPr lang="en-US" sz="2700" b="0" i="0" smtClean="0">
                          <a:latin typeface="Cambria Math"/>
                          <a:ea typeface="Cambria Math" panose="02040503050406030204" pitchFamily="18" charset="0"/>
                          <a:cs typeface="Times New Roman" panose="02020603050405020304" pitchFamily="18" charset="0"/>
                        </a:rPr>
                        <m:t>:</m:t>
                      </m:r>
                      <m:r>
                        <a:rPr lang="en-US" sz="2700" b="0" i="0" smtClean="0">
                          <a:latin typeface="Cambria Math"/>
                          <a:ea typeface="Cambria Math" panose="02040503050406030204" pitchFamily="18" charset="0"/>
                          <a:cs typeface="Times New Roman" panose="02020603050405020304" pitchFamily="18" charset="0"/>
                        </a:rPr>
                        <m:t>2</m:t>
                      </m:r>
                      <m:r>
                        <a:rPr lang="en-US" sz="2700" b="0" i="0" smtClean="0">
                          <a:latin typeface="Cambria Math"/>
                          <a:ea typeface="Cambria Math" panose="02040503050406030204" pitchFamily="18" charset="0"/>
                          <a:cs typeface="Times New Roman" panose="02020603050405020304" pitchFamily="18" charset="0"/>
                        </a:rPr>
                        <m:t>=</m:t>
                      </m:r>
                      <m:r>
                        <a:rPr lang="en-US" sz="2700" b="0" i="0" smtClean="0">
                          <a:latin typeface="Cambria Math"/>
                          <a:ea typeface="Cambria Math" panose="02040503050406030204" pitchFamily="18" charset="0"/>
                          <a:cs typeface="Times New Roman" panose="02020603050405020304" pitchFamily="18" charset="0"/>
                        </a:rPr>
                        <m:t>4</m:t>
                      </m:r>
                    </m:oMath>
                  </m:oMathPara>
                </a14:m>
                <a:endParaRPr lang="en-US" sz="2700" dirty="0"/>
              </a:p>
            </p:txBody>
          </p:sp>
        </mc:Choice>
        <mc:Fallback xmlns="">
          <p:sp>
            <p:nvSpPr>
              <p:cNvPr id="14" name="Rectangle 13"/>
              <p:cNvSpPr>
                <a:spLocks noRot="1" noChangeAspect="1" noMove="1" noResize="1" noEditPoints="1" noAdjustHandles="1" noChangeArrowheads="1" noChangeShapeType="1" noTextEdit="1"/>
              </p:cNvSpPr>
              <p:nvPr/>
            </p:nvSpPr>
            <p:spPr>
              <a:xfrm>
                <a:off x="-533400" y="4648200"/>
                <a:ext cx="10134600" cy="523220"/>
              </a:xfrm>
              <a:prstGeom prst="rect">
                <a:avLst/>
              </a:prstGeom>
              <a:blipFill rotWithShape="1">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825260" y="6096000"/>
                <a:ext cx="6642340" cy="539571"/>
              </a:xfrm>
              <a:prstGeom prst="rect">
                <a:avLst/>
              </a:prstGeom>
            </p:spPr>
            <p:txBody>
              <a:bodyPr wrap="square">
                <a:spAutoFit/>
              </a:bodyPr>
              <a:lstStyle/>
              <a:p>
                <a14:m>
                  <m:oMath xmlns:m="http://schemas.openxmlformats.org/officeDocument/2006/math">
                    <m:r>
                      <a:rPr lang="en-US" sz="2800" b="0" i="0" smtClean="0">
                        <a:latin typeface="Cambria Math"/>
                        <a:ea typeface="Cambria Math" panose="02040503050406030204" pitchFamily="18" charset="0"/>
                        <a:cs typeface="Times New Roman" panose="02020603050405020304" pitchFamily="18" charset="0"/>
                      </a:rPr>
                      <m:t> </m:t>
                    </m:r>
                  </m:oMath>
                </a14:m>
                <a:r>
                  <a:rPr lang="en-US" sz="2400" dirty="0">
                    <a:latin typeface="Times New Roman" pitchFamily="18" charset="0"/>
                    <a:cs typeface="Times New Roman" pitchFamily="18" charset="0"/>
                  </a:rPr>
                  <a:t>KE=</a:t>
                </a:r>
                <a14:m>
                  <m:oMath xmlns:m="http://schemas.openxmlformats.org/officeDocument/2006/math">
                    <m:rad>
                      <m:radPr>
                        <m:degHide m:val="on"/>
                        <m:ctrlPr>
                          <a:rPr lang="en-US" sz="2400" i="1">
                            <a:latin typeface="Cambria Math"/>
                            <a:cs typeface="Times New Roman" pitchFamily="18" charset="0"/>
                          </a:rPr>
                        </m:ctrlPr>
                      </m:radPr>
                      <m:deg/>
                      <m:e>
                        <m:sSup>
                          <m:sSupPr>
                            <m:ctrlPr>
                              <a:rPr lang="en-US" sz="2400" i="1">
                                <a:latin typeface="Cambria Math"/>
                                <a:cs typeface="Times New Roman" pitchFamily="18" charset="0"/>
                              </a:rPr>
                            </m:ctrlPr>
                          </m:sSupPr>
                          <m:e>
                            <m:r>
                              <a:rPr lang="en-US" sz="2400" b="1" i="1">
                                <a:solidFill>
                                  <a:srgbClr val="00B050"/>
                                </a:solidFill>
                                <a:latin typeface="Cambria Math" panose="02040503050406030204" pitchFamily="18" charset="0"/>
                                <a:cs typeface="Times New Roman" pitchFamily="18" charset="0"/>
                              </a:rPr>
                              <m:t>𝑨𝑬</m:t>
                            </m:r>
                          </m:e>
                          <m:sup>
                            <m:r>
                              <a:rPr lang="en-US" sz="2400" i="1">
                                <a:latin typeface="Cambria Math" panose="02040503050406030204" pitchFamily="18" charset="0"/>
                                <a:cs typeface="Times New Roman" pitchFamily="18" charset="0"/>
                              </a:rPr>
                              <m:t>2</m:t>
                            </m:r>
                          </m:sup>
                        </m:sSup>
                        <m:r>
                          <a:rPr lang="en-US" sz="2400" i="1">
                            <a:latin typeface="Cambria Math" panose="02040503050406030204" pitchFamily="18" charset="0"/>
                            <a:cs typeface="Times New Roman" pitchFamily="18" charset="0"/>
                          </a:rPr>
                          <m:t>−</m:t>
                        </m:r>
                        <m:sSup>
                          <m:sSupPr>
                            <m:ctrlPr>
                              <a:rPr lang="en-US" sz="2400" i="1">
                                <a:latin typeface="Cambria Math"/>
                                <a:cs typeface="Times New Roman" pitchFamily="18" charset="0"/>
                              </a:rPr>
                            </m:ctrlPr>
                          </m:sSupPr>
                          <m:e>
                            <m:r>
                              <a:rPr lang="en-US" sz="2400" b="1" i="1">
                                <a:solidFill>
                                  <a:srgbClr val="0000FF"/>
                                </a:solidFill>
                                <a:latin typeface="Cambria Math" panose="02040503050406030204" pitchFamily="18" charset="0"/>
                                <a:cs typeface="Times New Roman" pitchFamily="18" charset="0"/>
                              </a:rPr>
                              <m:t>𝑨𝑲</m:t>
                            </m:r>
                          </m:e>
                          <m:sup>
                            <m:r>
                              <a:rPr lang="en-US" sz="2400" i="1">
                                <a:latin typeface="Cambria Math" panose="02040503050406030204" pitchFamily="18" charset="0"/>
                                <a:cs typeface="Times New Roman" pitchFamily="18" charset="0"/>
                              </a:rPr>
                              <m:t>2</m:t>
                            </m:r>
                          </m:sup>
                        </m:sSup>
                      </m:e>
                    </m:rad>
                    <m:r>
                      <a:rPr lang="en-US" sz="2400" i="1">
                        <a:latin typeface="Cambria Math"/>
                        <a:cs typeface="Times New Roman" pitchFamily="18" charset="0"/>
                      </a:rPr>
                      <m:t> </m:t>
                    </m:r>
                  </m:oMath>
                </a14:m>
                <a:r>
                  <a:rPr lang="en-US" sz="2400" dirty="0" smtClean="0">
                    <a:latin typeface="Times New Roman" pitchFamily="18" charset="0"/>
                    <a:cs typeface="Times New Roman" pitchFamily="18" charset="0"/>
                  </a:rPr>
                  <a:t>=</a:t>
                </a:r>
                <a14:m>
                  <m:oMath xmlns:m="http://schemas.openxmlformats.org/officeDocument/2006/math">
                    <m:rad>
                      <m:radPr>
                        <m:degHide m:val="on"/>
                        <m:ctrlPr>
                          <a:rPr lang="en-US" sz="2400" i="1" smtClean="0">
                            <a:latin typeface="Cambria Math"/>
                            <a:cs typeface="Times New Roman" pitchFamily="18" charset="0"/>
                          </a:rPr>
                        </m:ctrlPr>
                      </m:radPr>
                      <m:deg/>
                      <m:e>
                        <m:sSup>
                          <m:sSupPr>
                            <m:ctrlPr>
                              <a:rPr lang="en-US" sz="2400" i="1" smtClean="0">
                                <a:latin typeface="Cambria Math"/>
                                <a:cs typeface="Times New Roman" pitchFamily="18" charset="0"/>
                              </a:rPr>
                            </m:ctrlPr>
                          </m:sSupPr>
                          <m:e>
                            <m:r>
                              <a:rPr lang="en-US" sz="2400" b="1" i="1" smtClean="0">
                                <a:latin typeface="Cambria Math"/>
                                <a:cs typeface="Times New Roman" pitchFamily="18" charset="0"/>
                              </a:rPr>
                              <m:t>𝟐</m:t>
                            </m:r>
                          </m:e>
                          <m:sup>
                            <m:r>
                              <a:rPr lang="en-US" sz="2400" b="0" i="1" smtClean="0">
                                <a:solidFill>
                                  <a:schemeClr val="tx1"/>
                                </a:solidFill>
                                <a:latin typeface="Cambria Math" panose="02040503050406030204" pitchFamily="18" charset="0"/>
                                <a:cs typeface="Times New Roman" pitchFamily="18" charset="0"/>
                              </a:rPr>
                              <m:t>2</m:t>
                            </m:r>
                          </m:sup>
                        </m:sSup>
                        <m:r>
                          <a:rPr lang="en-US" sz="2400" b="0" i="1" smtClean="0">
                            <a:latin typeface="Cambria Math" panose="02040503050406030204" pitchFamily="18" charset="0"/>
                            <a:cs typeface="Times New Roman" pitchFamily="18" charset="0"/>
                          </a:rPr>
                          <m:t>−</m:t>
                        </m:r>
                        <m:sSup>
                          <m:sSupPr>
                            <m:ctrlPr>
                              <a:rPr lang="en-US" sz="2400" b="0" i="1" smtClean="0">
                                <a:latin typeface="Cambria Math"/>
                                <a:cs typeface="Times New Roman" pitchFamily="18" charset="0"/>
                              </a:rPr>
                            </m:ctrlPr>
                          </m:sSupPr>
                          <m:e>
                            <m:r>
                              <a:rPr lang="en-US" sz="2400" b="1" i="1" smtClean="0">
                                <a:latin typeface="Cambria Math"/>
                                <a:cs typeface="Times New Roman" pitchFamily="18" charset="0"/>
                              </a:rPr>
                              <m:t>𝟏</m:t>
                            </m:r>
                            <m:r>
                              <a:rPr lang="en-US" sz="2400" b="1" i="1" smtClean="0">
                                <a:latin typeface="Cambria Math"/>
                                <a:cs typeface="Times New Roman" pitchFamily="18" charset="0"/>
                              </a:rPr>
                              <m:t>,</m:t>
                            </m:r>
                            <m:r>
                              <a:rPr lang="en-US" sz="2400" b="1" i="1" smtClean="0">
                                <a:latin typeface="Cambria Math"/>
                                <a:cs typeface="Times New Roman" pitchFamily="18" charset="0"/>
                              </a:rPr>
                              <m:t>𝟐</m:t>
                            </m:r>
                          </m:e>
                          <m:sup>
                            <m:r>
                              <a:rPr lang="en-US" sz="2400" b="0" i="1" smtClean="0">
                                <a:latin typeface="Cambria Math" panose="02040503050406030204" pitchFamily="18" charset="0"/>
                                <a:cs typeface="Times New Roman" pitchFamily="18" charset="0"/>
                              </a:rPr>
                              <m:t>2</m:t>
                            </m:r>
                          </m:sup>
                        </m:sSup>
                      </m:e>
                    </m:rad>
                  </m:oMath>
                </a14:m>
                <a:r>
                  <a:rPr lang="en-US" sz="2400" dirty="0" smtClean="0"/>
                  <a:t>=1,6 </a:t>
                </a:r>
                <a:r>
                  <a:rPr lang="en-US" sz="2400" dirty="0" err="1" smtClean="0"/>
                  <a:t>Vậy</a:t>
                </a:r>
                <a:r>
                  <a:rPr lang="en-US" sz="2400" dirty="0" smtClean="0"/>
                  <a:t> DE=3,2</a:t>
                </a:r>
                <a:endParaRPr lang="en-US" sz="2400" dirty="0"/>
              </a:p>
            </p:txBody>
          </p:sp>
        </mc:Choice>
        <mc:Fallback xmlns="">
          <p:sp>
            <p:nvSpPr>
              <p:cNvPr id="15" name="Rectangle 14"/>
              <p:cNvSpPr>
                <a:spLocks noRot="1" noChangeAspect="1" noMove="1" noResize="1" noEditPoints="1" noAdjustHandles="1" noChangeArrowheads="1" noChangeShapeType="1" noTextEdit="1"/>
              </p:cNvSpPr>
              <p:nvPr/>
            </p:nvSpPr>
            <p:spPr>
              <a:xfrm>
                <a:off x="825260" y="6096000"/>
                <a:ext cx="6642340" cy="539571"/>
              </a:xfrm>
              <a:prstGeom prst="rect">
                <a:avLst/>
              </a:prstGeom>
              <a:blipFill rotWithShape="1">
                <a:blip r:embed="rId7"/>
                <a:stretch>
                  <a:fillRect l="-183" r="-917" b="-23596"/>
                </a:stretch>
              </a:blipFill>
            </p:spPr>
            <p:txBody>
              <a:bodyPr/>
              <a:lstStyle/>
              <a:p>
                <a:r>
                  <a:rPr lang="en-US">
                    <a:noFill/>
                  </a:rPr>
                  <a:t> </a:t>
                </a:r>
              </a:p>
            </p:txBody>
          </p:sp>
        </mc:Fallback>
      </mc:AlternateContent>
    </p:spTree>
    <p:extLst>
      <p:ext uri="{BB962C8B-B14F-4D97-AF65-F5344CB8AC3E}">
        <p14:creationId xmlns:p14="http://schemas.microsoft.com/office/powerpoint/2010/main" val="285358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fade">
                                      <p:cBhvr>
                                        <p:cTn id="37" dur="500"/>
                                        <p:tgtEl>
                                          <p:spTgt spid="4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p:bldP spid="27" grpId="0"/>
      <p:bldP spid="32" grpId="0"/>
      <p:bldP spid="38" grpId="0"/>
      <p:bldP spid="42" grpId="0"/>
      <p:bldP spid="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5"/>
          <p:cNvSpPr txBox="1">
            <a:spLocks noChangeArrowheads="1"/>
          </p:cNvSpPr>
          <p:nvPr/>
        </p:nvSpPr>
        <p:spPr bwMode="auto">
          <a:xfrm>
            <a:off x="152400" y="2209800"/>
            <a:ext cx="89154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5400" b="1" smtClean="0">
                <a:solidFill>
                  <a:schemeClr val="bg1"/>
                </a:solidFill>
                <a:latin typeface="Times New Roman" pitchFamily="18" charset="0"/>
                <a:cs typeface="Times New Roman" pitchFamily="18" charset="0"/>
              </a:rPr>
              <a:t>Cảm ơn các em đã lắng nghe!</a:t>
            </a:r>
            <a:endParaRPr lang="en-US" alt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559000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0213" y="-220169"/>
            <a:ext cx="9942513" cy="745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Text Box 12"/>
          <p:cNvSpPr txBox="1">
            <a:spLocks noChangeArrowheads="1"/>
          </p:cNvSpPr>
          <p:nvPr/>
        </p:nvSpPr>
        <p:spPr bwMode="auto">
          <a:xfrm>
            <a:off x="2635250" y="192088"/>
            <a:ext cx="38100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3600" b="1" u="sng">
                <a:solidFill>
                  <a:srgbClr val="FF0000"/>
                </a:solidFill>
                <a:latin typeface="Times New Roman" pitchFamily="18" charset="0"/>
                <a:cs typeface="Times New Roman" pitchFamily="18" charset="0"/>
              </a:rPr>
              <a:t>Kiểm tra bài cũ</a:t>
            </a:r>
          </a:p>
        </p:txBody>
      </p:sp>
      <p:sp>
        <p:nvSpPr>
          <p:cNvPr id="34" name="Rectangle 13"/>
          <p:cNvSpPr>
            <a:spLocks noChangeArrowheads="1"/>
          </p:cNvSpPr>
          <p:nvPr/>
        </p:nvSpPr>
        <p:spPr bwMode="auto">
          <a:xfrm>
            <a:off x="152400" y="757238"/>
            <a:ext cx="6292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solidFill>
                  <a:srgbClr val="0000FF"/>
                </a:solidFill>
                <a:latin typeface="Times New Roman" pitchFamily="18" charset="0"/>
                <a:cs typeface="Times New Roman" pitchFamily="18" charset="0"/>
              </a:rPr>
              <a:t>1</a:t>
            </a:r>
            <a:r>
              <a:rPr lang="en-US" altLang="en-US" sz="2400">
                <a:solidFill>
                  <a:srgbClr val="0000FF"/>
                </a:solidFill>
                <a:latin typeface="Times New Roman" pitchFamily="18" charset="0"/>
                <a:cs typeface="Times New Roman" pitchFamily="18" charset="0"/>
              </a:rPr>
              <a:t>. </a:t>
            </a:r>
            <a:r>
              <a:rPr lang="en-US" altLang="en-US" sz="2400" smtClean="0">
                <a:solidFill>
                  <a:srgbClr val="0000FF"/>
                </a:solidFill>
                <a:latin typeface="Times New Roman" pitchFamily="18" charset="0"/>
                <a:cs typeface="Times New Roman" pitchFamily="18" charset="0"/>
              </a:rPr>
              <a:t>Phát biểu </a:t>
            </a:r>
            <a:r>
              <a:rPr lang="en-US" altLang="en-US" sz="2400" dirty="0" err="1">
                <a:solidFill>
                  <a:srgbClr val="0000FF"/>
                </a:solidFill>
                <a:latin typeface="Times New Roman" pitchFamily="18" charset="0"/>
                <a:cs typeface="Times New Roman" pitchFamily="18" charset="0"/>
              </a:rPr>
              <a:t>định</a:t>
            </a:r>
            <a:r>
              <a:rPr lang="en-US" altLang="en-US" sz="2400" dirty="0">
                <a:solidFill>
                  <a:srgbClr val="0000FF"/>
                </a:solidFill>
                <a:latin typeface="Times New Roman" pitchFamily="18" charset="0"/>
                <a:cs typeface="Times New Roman" pitchFamily="18" charset="0"/>
              </a:rPr>
              <a:t> </a:t>
            </a:r>
            <a:r>
              <a:rPr lang="en-US" altLang="en-US" sz="2400" dirty="0" err="1">
                <a:solidFill>
                  <a:srgbClr val="0000FF"/>
                </a:solidFill>
                <a:latin typeface="Times New Roman" pitchFamily="18" charset="0"/>
                <a:cs typeface="Times New Roman" pitchFamily="18" charset="0"/>
              </a:rPr>
              <a:t>nghĩa</a:t>
            </a:r>
            <a:r>
              <a:rPr lang="en-US" altLang="en-US" sz="2400" dirty="0">
                <a:solidFill>
                  <a:srgbClr val="0000FF"/>
                </a:solidFill>
                <a:latin typeface="Times New Roman" pitchFamily="18" charset="0"/>
                <a:cs typeface="Times New Roman" pitchFamily="18" charset="0"/>
              </a:rPr>
              <a:t> </a:t>
            </a:r>
            <a:r>
              <a:rPr lang="en-US" altLang="en-US" sz="2400" err="1">
                <a:solidFill>
                  <a:srgbClr val="0000FF"/>
                </a:solidFill>
                <a:latin typeface="Times New Roman" pitchFamily="18" charset="0"/>
                <a:cs typeface="Times New Roman" pitchFamily="18" charset="0"/>
              </a:rPr>
              <a:t>hình</a:t>
            </a:r>
            <a:r>
              <a:rPr lang="en-US" altLang="en-US" sz="2400">
                <a:solidFill>
                  <a:srgbClr val="0000FF"/>
                </a:solidFill>
                <a:latin typeface="Times New Roman" pitchFamily="18" charset="0"/>
                <a:cs typeface="Times New Roman" pitchFamily="18" charset="0"/>
              </a:rPr>
              <a:t> </a:t>
            </a:r>
            <a:r>
              <a:rPr lang="en-US" altLang="en-US" sz="2400" smtClean="0">
                <a:solidFill>
                  <a:srgbClr val="0000FF"/>
                </a:solidFill>
                <a:latin typeface="Times New Roman" pitchFamily="18" charset="0"/>
                <a:cs typeface="Times New Roman" pitchFamily="18" charset="0"/>
              </a:rPr>
              <a:t>thang cân?</a:t>
            </a:r>
            <a:endParaRPr lang="en-US" altLang="en-US" sz="2400" dirty="0">
              <a:solidFill>
                <a:srgbClr val="0000FF"/>
              </a:solidFill>
              <a:latin typeface="Times New Roman" pitchFamily="18" charset="0"/>
              <a:cs typeface="Times New Roman" pitchFamily="18" charset="0"/>
            </a:endParaRPr>
          </a:p>
        </p:txBody>
      </p:sp>
      <p:sp>
        <p:nvSpPr>
          <p:cNvPr id="35" name="Text Box 14"/>
          <p:cNvSpPr txBox="1">
            <a:spLocks noChangeArrowheads="1"/>
          </p:cNvSpPr>
          <p:nvPr/>
        </p:nvSpPr>
        <p:spPr bwMode="auto">
          <a:xfrm>
            <a:off x="86626" y="1403350"/>
            <a:ext cx="8077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latin typeface="Times New Roman" pitchFamily="18" charset="0"/>
                <a:cs typeface="Times New Roman" pitchFamily="18" charset="0"/>
              </a:rPr>
              <a:t>- </a:t>
            </a:r>
            <a:r>
              <a:rPr lang="en-US" altLang="en-US" sz="2400" dirty="0" err="1">
                <a:latin typeface="Times New Roman" pitchFamily="18" charset="0"/>
                <a:cs typeface="Times New Roman" pitchFamily="18" charset="0"/>
              </a:rPr>
              <a:t>Hình</a:t>
            </a:r>
            <a:r>
              <a:rPr lang="en-US" altLang="en-US" sz="2400" dirty="0">
                <a:latin typeface="Times New Roman" pitchFamily="18" charset="0"/>
                <a:cs typeface="Times New Roman" pitchFamily="18" charset="0"/>
              </a:rPr>
              <a:t> </a:t>
            </a:r>
            <a:r>
              <a:rPr lang="en-US" altLang="en-US" sz="2400" err="1">
                <a:latin typeface="Times New Roman" pitchFamily="18" charset="0"/>
                <a:cs typeface="Times New Roman" pitchFamily="18" charset="0"/>
              </a:rPr>
              <a:t>thang</a:t>
            </a:r>
            <a:r>
              <a:rPr lang="en-US" altLang="en-US" sz="2400">
                <a:latin typeface="Times New Roman" pitchFamily="18" charset="0"/>
                <a:cs typeface="Times New Roman" pitchFamily="18" charset="0"/>
              </a:rPr>
              <a:t> </a:t>
            </a:r>
            <a:r>
              <a:rPr lang="en-US" altLang="en-US" sz="2400" smtClean="0">
                <a:latin typeface="Times New Roman" pitchFamily="18" charset="0"/>
                <a:cs typeface="Times New Roman" pitchFamily="18" charset="0"/>
              </a:rPr>
              <a:t>có hai góc kề một đáy bằng nhau là hình thang cân</a:t>
            </a:r>
            <a:endParaRPr lang="en-US" altLang="en-US" sz="2400" dirty="0">
              <a:latin typeface="Times New Roman" pitchFamily="18" charset="0"/>
              <a:cs typeface="Times New Roman" pitchFamily="18" charset="0"/>
            </a:endParaRPr>
          </a:p>
        </p:txBody>
      </p:sp>
      <p:sp>
        <p:nvSpPr>
          <p:cNvPr id="36" name="Text Box 15"/>
          <p:cNvSpPr txBox="1">
            <a:spLocks noChangeArrowheads="1"/>
          </p:cNvSpPr>
          <p:nvPr/>
        </p:nvSpPr>
        <p:spPr bwMode="auto">
          <a:xfrm>
            <a:off x="173253" y="2094227"/>
            <a:ext cx="50387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dirty="0">
                <a:solidFill>
                  <a:srgbClr val="0000FF"/>
                </a:solidFill>
                <a:latin typeface="Times New Roman" pitchFamily="18" charset="0"/>
                <a:cs typeface="Times New Roman" pitchFamily="18" charset="0"/>
              </a:rPr>
              <a:t>2</a:t>
            </a:r>
            <a:r>
              <a:rPr lang="en-US" altLang="en-US" sz="2400">
                <a:solidFill>
                  <a:srgbClr val="0000FF"/>
                </a:solidFill>
                <a:latin typeface="Times New Roman" pitchFamily="18" charset="0"/>
                <a:cs typeface="Times New Roman" pitchFamily="18" charset="0"/>
              </a:rPr>
              <a:t>. </a:t>
            </a:r>
            <a:r>
              <a:rPr lang="en-US" altLang="en-US" sz="2400" smtClean="0">
                <a:solidFill>
                  <a:srgbClr val="0000FF"/>
                </a:solidFill>
                <a:latin typeface="Times New Roman" pitchFamily="18" charset="0"/>
                <a:cs typeface="Times New Roman" pitchFamily="18" charset="0"/>
              </a:rPr>
              <a:t>Phát biểu tính chất hình thang cân?</a:t>
            </a:r>
            <a:endParaRPr lang="en-US" altLang="en-US" sz="2400" dirty="0">
              <a:solidFill>
                <a:srgbClr val="0000FF"/>
              </a:solidFill>
              <a:latin typeface="Times New Roman" pitchFamily="18" charset="0"/>
              <a:cs typeface="Times New Roman" pitchFamily="18" charset="0"/>
            </a:endParaRPr>
          </a:p>
        </p:txBody>
      </p:sp>
      <p:sp>
        <p:nvSpPr>
          <p:cNvPr id="12" name="Text Box 15"/>
          <p:cNvSpPr txBox="1">
            <a:spLocks noChangeArrowheads="1"/>
          </p:cNvSpPr>
          <p:nvPr/>
        </p:nvSpPr>
        <p:spPr bwMode="auto">
          <a:xfrm>
            <a:off x="173253" y="4113578"/>
            <a:ext cx="790394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smtClean="0">
                <a:solidFill>
                  <a:srgbClr val="0000FF"/>
                </a:solidFill>
                <a:latin typeface="Times New Roman" pitchFamily="18" charset="0"/>
                <a:cs typeface="Times New Roman" pitchFamily="18" charset="0"/>
              </a:rPr>
              <a:t>3. Phát biểu dấu hiệu nhận biết hình thang cân.</a:t>
            </a:r>
            <a:endParaRPr lang="en-US" altLang="en-US" sz="2400" dirty="0">
              <a:solidFill>
                <a:srgbClr val="0000FF"/>
              </a:solidFill>
              <a:latin typeface="Times New Roman" pitchFamily="18" charset="0"/>
              <a:cs typeface="Times New Roman" pitchFamily="18" charset="0"/>
            </a:endParaRPr>
          </a:p>
        </p:txBody>
      </p:sp>
      <p:sp>
        <p:nvSpPr>
          <p:cNvPr id="14" name="Text Box 14"/>
          <p:cNvSpPr txBox="1">
            <a:spLocks noChangeArrowheads="1"/>
          </p:cNvSpPr>
          <p:nvPr/>
        </p:nvSpPr>
        <p:spPr bwMode="auto">
          <a:xfrm>
            <a:off x="86626" y="2753968"/>
            <a:ext cx="807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smtClean="0">
                <a:latin typeface="Times New Roman" pitchFamily="18" charset="0"/>
                <a:cs typeface="Times New Roman" pitchFamily="18" charset="0"/>
              </a:rPr>
              <a:t>-Trong hình thang cân:+Hai cạnh bên bằng nhau.</a:t>
            </a:r>
          </a:p>
          <a:p>
            <a:pPr>
              <a:spcBef>
                <a:spcPct val="50000"/>
              </a:spcBef>
            </a:pPr>
            <a:r>
              <a:rPr lang="en-US" altLang="en-US" sz="2400" smtClean="0">
                <a:latin typeface="Times New Roman" pitchFamily="18" charset="0"/>
                <a:cs typeface="Times New Roman" pitchFamily="18" charset="0"/>
              </a:rPr>
              <a:t>                                     +Hai đường chéo bằng nhau.</a:t>
            </a:r>
          </a:p>
          <a:p>
            <a:pPr>
              <a:spcBef>
                <a:spcPct val="50000"/>
              </a:spcBef>
            </a:pPr>
            <a:endParaRPr lang="en-US" altLang="en-US" sz="2400" dirty="0">
              <a:latin typeface="Times New Roman" pitchFamily="18" charset="0"/>
              <a:cs typeface="Times New Roman" pitchFamily="18" charset="0"/>
            </a:endParaRPr>
          </a:p>
        </p:txBody>
      </p:sp>
      <p:sp>
        <p:nvSpPr>
          <p:cNvPr id="19" name="Text Box 14"/>
          <p:cNvSpPr txBox="1">
            <a:spLocks noChangeArrowheads="1"/>
          </p:cNvSpPr>
          <p:nvPr/>
        </p:nvSpPr>
        <p:spPr bwMode="auto">
          <a:xfrm>
            <a:off x="173253" y="4913151"/>
            <a:ext cx="8077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400" smtClean="0">
                <a:latin typeface="Times New Roman" pitchFamily="18" charset="0"/>
                <a:cs typeface="Times New Roman" pitchFamily="18" charset="0"/>
              </a:rPr>
              <a:t>+Hình thang có hai góc kề một đáy bằng nhau là hình thang cân.</a:t>
            </a:r>
          </a:p>
          <a:p>
            <a:pPr>
              <a:spcBef>
                <a:spcPct val="50000"/>
              </a:spcBef>
            </a:pPr>
            <a:r>
              <a:rPr lang="en-US" altLang="en-US" sz="2400" smtClean="0">
                <a:latin typeface="Times New Roman" pitchFamily="18" charset="0"/>
                <a:cs typeface="Times New Roman" pitchFamily="18" charset="0"/>
              </a:rPr>
              <a:t>+Hình thang có hai đường chéo bằng nhau là hình thang cân.</a:t>
            </a:r>
          </a:p>
          <a:p>
            <a:pPr>
              <a:spcBef>
                <a:spcPct val="50000"/>
              </a:spcBef>
            </a:pPr>
            <a:endParaRPr lang="en-US" alt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0283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12" grpId="0"/>
      <p:bldP spid="14"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1" y="533400"/>
            <a:ext cx="88704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ltLang="en-US" sz="2800" u="sng" smtClean="0">
                <a:solidFill>
                  <a:srgbClr val="FF0000"/>
                </a:solidFill>
                <a:latin typeface="Times New Roman" pitchFamily="18" charset="0"/>
                <a:cs typeface="Times New Roman" pitchFamily="18" charset="0"/>
              </a:rPr>
              <a:t>Bài tập 1</a:t>
            </a:r>
            <a:r>
              <a:rPr lang="en-US" altLang="en-US" sz="2800" smtClean="0">
                <a:solidFill>
                  <a:srgbClr val="FF0000"/>
                </a:solidFill>
                <a:latin typeface="Times New Roman" pitchFamily="18" charset="0"/>
                <a:cs typeface="Times New Roman" pitchFamily="18" charset="0"/>
              </a:rPr>
              <a:t>: </a:t>
            </a:r>
            <a:r>
              <a:rPr lang="en-US" altLang="en-US" sz="2800" smtClean="0">
                <a:latin typeface="Times New Roman" pitchFamily="18" charset="0"/>
                <a:cs typeface="Times New Roman" pitchFamily="18" charset="0"/>
              </a:rPr>
              <a:t>Cho hình thang ABCD (AB//CD) như hình vẽ:</a:t>
            </a:r>
            <a:endParaRPr lang="en-US" altLang="en-US" sz="2800">
              <a:latin typeface="Times New Roman" pitchFamily="18" charset="0"/>
              <a:cs typeface="Times New Roman" pitchFamily="18" charset="0"/>
            </a:endParaRPr>
          </a:p>
        </p:txBody>
      </p:sp>
      <p:graphicFrame>
        <p:nvGraphicFramePr>
          <p:cNvPr id="4099" name="Object 63"/>
          <p:cNvGraphicFramePr>
            <a:graphicFrameLocks noGrp="1" noChangeAspect="1"/>
          </p:cNvGraphicFramePr>
          <p:nvPr>
            <p:ph sz="quarter" idx="1"/>
            <p:extLst>
              <p:ext uri="{D42A27DB-BD31-4B8C-83A1-F6EECF244321}">
                <p14:modId xmlns:p14="http://schemas.microsoft.com/office/powerpoint/2010/main" val="3110397859"/>
              </p:ext>
            </p:extLst>
          </p:nvPr>
        </p:nvGraphicFramePr>
        <p:xfrm>
          <a:off x="2432509" y="4106863"/>
          <a:ext cx="114300" cy="215900"/>
        </p:xfrm>
        <a:graphic>
          <a:graphicData uri="http://schemas.openxmlformats.org/presentationml/2006/ole">
            <mc:AlternateContent xmlns:mc="http://schemas.openxmlformats.org/markup-compatibility/2006">
              <mc:Choice xmlns:v="urn:schemas-microsoft-com:vml" Requires="v">
                <p:oleObj spid="_x0000_s4228" name="Equation" r:id="rId3" imgW="114151" imgH="215619" progId="Equation.3">
                  <p:embed/>
                </p:oleObj>
              </mc:Choice>
              <mc:Fallback>
                <p:oleObj name="Equation" r:id="rId3" imgW="114151" imgH="215619" progId="Equation.3">
                  <p:embed/>
                  <p:pic>
                    <p:nvPicPr>
                      <p:cNvPr id="0"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2509" y="41068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Rectangle 4"/>
          <p:cNvSpPr/>
          <p:nvPr/>
        </p:nvSpPr>
        <p:spPr>
          <a:xfrm>
            <a:off x="457200" y="3048000"/>
            <a:ext cx="3208571" cy="461665"/>
          </a:xfrm>
          <a:prstGeom prst="rect">
            <a:avLst/>
          </a:prstGeom>
        </p:spPr>
        <p:txBody>
          <a:bodyPr wrap="none">
            <a:spAutoFit/>
          </a:bodyPr>
          <a:lstStyle/>
          <a:p>
            <a:pPr>
              <a:spcBef>
                <a:spcPct val="50000"/>
              </a:spcBef>
            </a:pPr>
            <a:r>
              <a:rPr lang="en-US" altLang="en-US" sz="2400" smtClean="0">
                <a:latin typeface="Times New Roman" pitchFamily="18" charset="0"/>
                <a:cs typeface="Times New Roman" pitchFamily="18" charset="0"/>
              </a:rPr>
              <a:t>a) Chứng minh AD=BC.</a:t>
            </a:r>
          </a:p>
        </p:txBody>
      </p:sp>
      <p:sp>
        <p:nvSpPr>
          <p:cNvPr id="15" name="Rectangle 14"/>
          <p:cNvSpPr/>
          <p:nvPr/>
        </p:nvSpPr>
        <p:spPr>
          <a:xfrm>
            <a:off x="457200" y="3625225"/>
            <a:ext cx="4651273" cy="461665"/>
          </a:xfrm>
          <a:prstGeom prst="rect">
            <a:avLst/>
          </a:prstGeom>
        </p:spPr>
        <p:txBody>
          <a:bodyPr wrap="none">
            <a:spAutoFit/>
          </a:bodyPr>
          <a:lstStyle/>
          <a:p>
            <a:pPr>
              <a:spcBef>
                <a:spcPct val="50000"/>
              </a:spcBef>
            </a:pPr>
            <a:r>
              <a:rPr lang="en-US" altLang="en-US" sz="2400">
                <a:latin typeface="Times New Roman" pitchFamily="18" charset="0"/>
                <a:cs typeface="Times New Roman" pitchFamily="18" charset="0"/>
              </a:rPr>
              <a:t>b</a:t>
            </a:r>
            <a:r>
              <a:rPr lang="en-US" altLang="en-US" sz="2400" smtClean="0">
                <a:latin typeface="Times New Roman" pitchFamily="18" charset="0"/>
                <a:cs typeface="Times New Roman" pitchFamily="18" charset="0"/>
              </a:rPr>
              <a:t>) ABCD có phải là hình thang cân?</a:t>
            </a:r>
          </a:p>
        </p:txBody>
      </p:sp>
      <p:pic>
        <p:nvPicPr>
          <p:cNvPr id="7" name="Picture 6"/>
          <p:cNvPicPr>
            <a:picLocks noChangeAspect="1"/>
          </p:cNvPicPr>
          <p:nvPr/>
        </p:nvPicPr>
        <p:blipFill>
          <a:blip r:embed="rId5"/>
          <a:stretch>
            <a:fillRect/>
          </a:stretch>
        </p:blipFill>
        <p:spPr>
          <a:xfrm>
            <a:off x="2133600" y="1035838"/>
            <a:ext cx="4238625" cy="1905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927" y="2149969"/>
            <a:ext cx="3293530" cy="461665"/>
          </a:xfrm>
          <a:prstGeom prst="rect">
            <a:avLst/>
          </a:prstGeom>
        </p:spPr>
        <p:txBody>
          <a:bodyPr wrap="none">
            <a:spAutoFit/>
          </a:bodyPr>
          <a:lstStyle/>
          <a:p>
            <a:pPr>
              <a:spcBef>
                <a:spcPct val="50000"/>
              </a:spcBef>
            </a:pPr>
            <a:r>
              <a:rPr lang="en-US" altLang="en-US" sz="2400" smtClean="0">
                <a:latin typeface="Times New Roman" pitchFamily="18" charset="0"/>
                <a:cs typeface="Times New Roman" pitchFamily="18" charset="0"/>
              </a:rPr>
              <a:t>a) Chứng minh: AD=BC.</a:t>
            </a:r>
          </a:p>
        </p:txBody>
      </p:sp>
      <p:sp>
        <p:nvSpPr>
          <p:cNvPr id="3" name="Rectangle 2"/>
          <p:cNvSpPr/>
          <p:nvPr/>
        </p:nvSpPr>
        <p:spPr>
          <a:xfrm>
            <a:off x="3150205" y="3038251"/>
            <a:ext cx="1233030" cy="461665"/>
          </a:xfrm>
          <a:prstGeom prst="rect">
            <a:avLst/>
          </a:prstGeom>
        </p:spPr>
        <p:txBody>
          <a:bodyPr wrap="none">
            <a:spAutoFit/>
          </a:bodyPr>
          <a:lstStyle/>
          <a:p>
            <a:r>
              <a:rPr lang="en-US" sz="2400" b="1" smtClean="0">
                <a:latin typeface="Times New Roman" panose="02020603050405020304" pitchFamily="18" charset="0"/>
                <a:cs typeface="Times New Roman" panose="02020603050405020304" pitchFamily="18" charset="0"/>
              </a:rPr>
              <a:t>AD=BC</a:t>
            </a:r>
            <a:endParaRPr lang="en-US" sz="2400" b="1">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bwMode="auto">
          <a:xfrm flipH="1" flipV="1">
            <a:off x="3804162" y="3532970"/>
            <a:ext cx="13854" cy="395359"/>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Rectangle 5"/>
          <p:cNvSpPr/>
          <p:nvPr/>
        </p:nvSpPr>
        <p:spPr>
          <a:xfrm>
            <a:off x="1779573" y="4034517"/>
            <a:ext cx="5801909" cy="461665"/>
          </a:xfrm>
          <a:prstGeom prst="rect">
            <a:avLst/>
          </a:prstGeom>
        </p:spPr>
        <p:txBody>
          <a:bodyPr wrap="none">
            <a:spAutoFit/>
          </a:bodyPr>
          <a:lstStyle/>
          <a:p>
            <a:r>
              <a:rPr lang="en-US" sz="2400" smtClean="0">
                <a:latin typeface="Times New Roman" panose="02020603050405020304" pitchFamily="18" charset="0"/>
                <a:cs typeface="Times New Roman" panose="02020603050405020304" pitchFamily="18" charset="0"/>
              </a:rPr>
              <a:t>Hình thang ABCD ( đáy AB,CD) có </a:t>
            </a:r>
            <a:r>
              <a:rPr lang="en-US" sz="2400" b="1" smtClean="0">
                <a:latin typeface="Times New Roman" panose="02020603050405020304" pitchFamily="18" charset="0"/>
                <a:cs typeface="Times New Roman" panose="02020603050405020304" pitchFamily="18" charset="0"/>
              </a:rPr>
              <a:t>AD//BC </a:t>
            </a:r>
            <a:endParaRPr lang="en-US" sz="2400" b="1"/>
          </a:p>
        </p:txBody>
      </p:sp>
      <p:sp>
        <p:nvSpPr>
          <p:cNvPr id="34" name="Left Brace 33"/>
          <p:cNvSpPr/>
          <p:nvPr/>
        </p:nvSpPr>
        <p:spPr bwMode="auto">
          <a:xfrm rot="5400000">
            <a:off x="6497964" y="3738399"/>
            <a:ext cx="477838" cy="1876053"/>
          </a:xfrm>
          <a:prstGeom prst="leftBrace">
            <a:avLst/>
          </a:prstGeom>
          <a:ln>
            <a:headEnd type="none"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mc:AlternateContent xmlns:mc="http://schemas.openxmlformats.org/markup-compatibility/2006" xmlns:a14="http://schemas.microsoft.com/office/drawing/2010/main">
        <mc:Choice Requires="a14">
          <p:sp>
            <p:nvSpPr>
              <p:cNvPr id="35" name="Rectangle 34"/>
              <p:cNvSpPr/>
              <p:nvPr/>
            </p:nvSpPr>
            <p:spPr>
              <a:xfrm>
                <a:off x="5103807" y="5010943"/>
                <a:ext cx="1633076" cy="37875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i="1" smtClean="0">
                              <a:solidFill>
                                <a:srgbClr val="0000FF"/>
                              </a:solidFill>
                              <a:latin typeface="Cambria Math"/>
                            </a:rPr>
                          </m:ctrlPr>
                        </m:accPr>
                        <m:e>
                          <m:r>
                            <m:rPr>
                              <m:sty m:val="p"/>
                            </m:rPr>
                            <a:rPr lang="en-US" b="0" i="0" smtClean="0">
                              <a:solidFill>
                                <a:srgbClr val="0000FF"/>
                              </a:solidFill>
                              <a:latin typeface="Cambria Math" panose="02040503050406030204" pitchFamily="18" charset="0"/>
                            </a:rPr>
                            <m:t>C</m:t>
                          </m:r>
                        </m:e>
                      </m:acc>
                      <m:r>
                        <a:rPr lang="vi-VN" i="0">
                          <a:solidFill>
                            <a:srgbClr val="0000FF"/>
                          </a:solidFill>
                          <a:latin typeface="Cambria Math"/>
                        </a:rPr>
                        <m:t>+</m:t>
                      </m:r>
                      <m:acc>
                        <m:accPr>
                          <m:chr m:val="̂"/>
                          <m:ctrlPr>
                            <a:rPr lang="vi-VN" i="1">
                              <a:solidFill>
                                <a:srgbClr val="0000FF"/>
                              </a:solidFill>
                              <a:latin typeface="Cambria Math"/>
                            </a:rPr>
                          </m:ctrlPr>
                        </m:accPr>
                        <m:e>
                          <m:r>
                            <m:rPr>
                              <m:sty m:val="p"/>
                            </m:rPr>
                            <a:rPr lang="en-US" b="0" i="0" smtClean="0">
                              <a:solidFill>
                                <a:srgbClr val="0000FF"/>
                              </a:solidFill>
                              <a:latin typeface="Cambria Math" panose="02040503050406030204" pitchFamily="18" charset="0"/>
                            </a:rPr>
                            <m:t>D</m:t>
                          </m:r>
                        </m:e>
                      </m:acc>
                      <m:r>
                        <a:rPr lang="vi-VN" i="0">
                          <a:solidFill>
                            <a:srgbClr val="0000FF"/>
                          </a:solidFill>
                          <a:latin typeface="Cambria Math"/>
                        </a:rPr>
                        <m:t>=</m:t>
                      </m:r>
                      <m:sSup>
                        <m:sSupPr>
                          <m:ctrlPr>
                            <a:rPr lang="vi-VN" i="1">
                              <a:solidFill>
                                <a:srgbClr val="0000FF"/>
                              </a:solidFill>
                              <a:latin typeface="Cambria Math"/>
                            </a:rPr>
                          </m:ctrlPr>
                        </m:sSupPr>
                        <m:e>
                          <m:r>
                            <a:rPr lang="vi-VN" i="0">
                              <a:solidFill>
                                <a:srgbClr val="0000FF"/>
                              </a:solidFill>
                              <a:latin typeface="Cambria Math"/>
                            </a:rPr>
                            <m:t>1</m:t>
                          </m:r>
                          <m:r>
                            <a:rPr lang="en-US" b="0" i="0" smtClean="0">
                              <a:solidFill>
                                <a:srgbClr val="0000FF"/>
                              </a:solidFill>
                              <a:latin typeface="Cambria Math" panose="02040503050406030204" pitchFamily="18" charset="0"/>
                            </a:rPr>
                            <m:t>8</m:t>
                          </m:r>
                          <m:r>
                            <a:rPr lang="vi-VN" i="0">
                              <a:solidFill>
                                <a:srgbClr val="0000FF"/>
                              </a:solidFill>
                              <a:latin typeface="Cambria Math"/>
                            </a:rPr>
                            <m:t>0</m:t>
                          </m:r>
                        </m:e>
                        <m:sup>
                          <m:r>
                            <a:rPr lang="vi-VN" i="0">
                              <a:solidFill>
                                <a:srgbClr val="0000FF"/>
                              </a:solidFill>
                              <a:latin typeface="Cambria Math"/>
                            </a:rPr>
                            <m:t>0</m:t>
                          </m:r>
                        </m:sup>
                      </m:sSup>
                    </m:oMath>
                  </m:oMathPara>
                </a14:m>
                <a:endParaRPr lang="en-US">
                  <a:solidFill>
                    <a:srgbClr val="0000FF"/>
                  </a:solidFill>
                </a:endParaRPr>
              </a:p>
            </p:txBody>
          </p:sp>
        </mc:Choice>
        <mc:Fallback xmlns="">
          <p:sp>
            <p:nvSpPr>
              <p:cNvPr id="35" name="Rectangle 34"/>
              <p:cNvSpPr>
                <a:spLocks noRot="1" noChangeAspect="1" noMove="1" noResize="1" noEditPoints="1" noAdjustHandles="1" noChangeArrowheads="1" noChangeShapeType="1" noTextEdit="1"/>
              </p:cNvSpPr>
              <p:nvPr/>
            </p:nvSpPr>
            <p:spPr>
              <a:xfrm>
                <a:off x="5103807" y="5010943"/>
                <a:ext cx="1633076" cy="37875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Rectangle 35"/>
              <p:cNvSpPr/>
              <p:nvPr/>
            </p:nvSpPr>
            <p:spPr>
              <a:xfrm>
                <a:off x="5840420" y="5010943"/>
                <a:ext cx="4572000" cy="655629"/>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acc>
                        <m:accPr>
                          <m:chr m:val="̂"/>
                          <m:ctrlPr>
                            <a:rPr lang="en-US" i="1" smtClean="0">
                              <a:solidFill>
                                <a:srgbClr val="FF0000"/>
                              </a:solidFill>
                              <a:latin typeface="Cambria Math"/>
                            </a:rPr>
                          </m:ctrlPr>
                        </m:accPr>
                        <m:e>
                          <m:r>
                            <m:rPr>
                              <m:sty m:val="p"/>
                            </m:rPr>
                            <a:rPr lang="en-US" b="0" i="0" smtClean="0">
                              <a:solidFill>
                                <a:srgbClr val="FF0000"/>
                              </a:solidFill>
                              <a:latin typeface="Cambria Math" panose="02040503050406030204" pitchFamily="18" charset="0"/>
                            </a:rPr>
                            <m:t>C</m:t>
                          </m:r>
                        </m:e>
                      </m:acc>
                      <m:r>
                        <a:rPr lang="en-US">
                          <a:solidFill>
                            <a:srgbClr val="FF0000"/>
                          </a:solidFill>
                          <a:latin typeface="Cambria Math" panose="02040503050406030204" pitchFamily="18" charset="0"/>
                        </a:rPr>
                        <m:t>,</m:t>
                      </m:r>
                      <m:acc>
                        <m:accPr>
                          <m:chr m:val="̂"/>
                          <m:ctrlPr>
                            <a:rPr lang="vi-VN" i="1">
                              <a:solidFill>
                                <a:srgbClr val="FF0000"/>
                              </a:solidFill>
                              <a:latin typeface="Cambria Math"/>
                            </a:rPr>
                          </m:ctrlPr>
                        </m:accPr>
                        <m:e>
                          <m:r>
                            <m:rPr>
                              <m:sty m:val="p"/>
                            </m:rPr>
                            <a:rPr lang="en-US">
                              <a:solidFill>
                                <a:srgbClr val="FF0000"/>
                              </a:solidFill>
                              <a:latin typeface="Cambria Math" panose="02040503050406030204" pitchFamily="18" charset="0"/>
                            </a:rPr>
                            <m:t>D</m:t>
                          </m:r>
                        </m:e>
                      </m:acc>
                      <m:r>
                        <m:rPr>
                          <m:sty m:val="p"/>
                        </m:rPr>
                        <a:rPr lang="en-US">
                          <a:solidFill>
                            <a:srgbClr val="FF0000"/>
                          </a:solidFill>
                          <a:latin typeface="Cambria Math" panose="02040503050406030204" pitchFamily="18" charset="0"/>
                        </a:rPr>
                        <m:t>l</m:t>
                      </m:r>
                      <m:r>
                        <a:rPr lang="en-US">
                          <a:solidFill>
                            <a:srgbClr val="FF0000"/>
                          </a:solidFill>
                          <a:latin typeface="Cambria Math" panose="02040503050406030204" pitchFamily="18" charset="0"/>
                        </a:rPr>
                        <m:t>à </m:t>
                      </m:r>
                      <m:r>
                        <m:rPr>
                          <m:sty m:val="p"/>
                        </m:rPr>
                        <a:rPr lang="en-US">
                          <a:solidFill>
                            <a:srgbClr val="FF0000"/>
                          </a:solidFill>
                          <a:latin typeface="Cambria Math" panose="02040503050406030204" pitchFamily="18" charset="0"/>
                        </a:rPr>
                        <m:t>hai</m:t>
                      </m:r>
                      <m:r>
                        <a:rPr lang="en-US">
                          <a:solidFill>
                            <a:srgbClr val="FF0000"/>
                          </a:solidFill>
                          <a:latin typeface="Cambria Math" panose="02040503050406030204" pitchFamily="18" charset="0"/>
                        </a:rPr>
                        <m:t> </m:t>
                      </m:r>
                      <m:r>
                        <m:rPr>
                          <m:sty m:val="p"/>
                        </m:rPr>
                        <a:rPr lang="en-US">
                          <a:solidFill>
                            <a:srgbClr val="FF0000"/>
                          </a:solidFill>
                          <a:latin typeface="Cambria Math" panose="02040503050406030204" pitchFamily="18" charset="0"/>
                        </a:rPr>
                        <m:t>g</m:t>
                      </m:r>
                      <m:r>
                        <a:rPr lang="en-US">
                          <a:solidFill>
                            <a:srgbClr val="FF0000"/>
                          </a:solidFill>
                          <a:latin typeface="Cambria Math" panose="02040503050406030204" pitchFamily="18" charset="0"/>
                        </a:rPr>
                        <m:t>ó</m:t>
                      </m:r>
                      <m:r>
                        <m:rPr>
                          <m:sty m:val="p"/>
                        </m:rPr>
                        <a:rPr lang="en-US">
                          <a:solidFill>
                            <a:srgbClr val="FF0000"/>
                          </a:solidFill>
                          <a:latin typeface="Cambria Math" panose="02040503050406030204" pitchFamily="18" charset="0"/>
                        </a:rPr>
                        <m:t>c</m:t>
                      </m:r>
                      <m:r>
                        <a:rPr lang="en-US">
                          <a:solidFill>
                            <a:srgbClr val="FF0000"/>
                          </a:solidFill>
                          <a:latin typeface="Cambria Math" panose="02040503050406030204" pitchFamily="18" charset="0"/>
                        </a:rPr>
                        <m:t> </m:t>
                      </m:r>
                    </m:oMath>
                    <m:oMath xmlns:m="http://schemas.openxmlformats.org/officeDocument/2006/math">
                      <m:r>
                        <m:rPr>
                          <m:sty m:val="p"/>
                        </m:rPr>
                        <a:rPr lang="en-US">
                          <a:solidFill>
                            <a:srgbClr val="FF0000"/>
                          </a:solidFill>
                          <a:latin typeface="Cambria Math" panose="02040503050406030204" pitchFamily="18" charset="0"/>
                        </a:rPr>
                        <m:t>trong</m:t>
                      </m:r>
                      <m:r>
                        <a:rPr lang="en-US">
                          <a:solidFill>
                            <a:srgbClr val="FF0000"/>
                          </a:solidFill>
                          <a:latin typeface="Cambria Math" panose="02040503050406030204" pitchFamily="18" charset="0"/>
                        </a:rPr>
                        <m:t> </m:t>
                      </m:r>
                      <m:r>
                        <m:rPr>
                          <m:sty m:val="p"/>
                        </m:rPr>
                        <a:rPr lang="en-US">
                          <a:solidFill>
                            <a:srgbClr val="FF0000"/>
                          </a:solidFill>
                          <a:latin typeface="Cambria Math" panose="02040503050406030204" pitchFamily="18" charset="0"/>
                        </a:rPr>
                        <m:t>c</m:t>
                      </m:r>
                      <m:r>
                        <a:rPr lang="en-US">
                          <a:solidFill>
                            <a:srgbClr val="FF0000"/>
                          </a:solidFill>
                          <a:latin typeface="Cambria Math" panose="02040503050406030204" pitchFamily="18" charset="0"/>
                        </a:rPr>
                        <m:t>ù</m:t>
                      </m:r>
                      <m:r>
                        <m:rPr>
                          <m:sty m:val="p"/>
                        </m:rPr>
                        <a:rPr lang="en-US">
                          <a:solidFill>
                            <a:srgbClr val="FF0000"/>
                          </a:solidFill>
                          <a:latin typeface="Cambria Math" panose="02040503050406030204" pitchFamily="18" charset="0"/>
                        </a:rPr>
                        <m:t>ng</m:t>
                      </m:r>
                      <m:r>
                        <a:rPr lang="en-US">
                          <a:solidFill>
                            <a:srgbClr val="FF0000"/>
                          </a:solidFill>
                          <a:latin typeface="Cambria Math" panose="02040503050406030204" pitchFamily="18" charset="0"/>
                        </a:rPr>
                        <m:t> </m:t>
                      </m:r>
                      <m:r>
                        <m:rPr>
                          <m:sty m:val="p"/>
                        </m:rPr>
                        <a:rPr lang="en-US">
                          <a:solidFill>
                            <a:srgbClr val="FF0000"/>
                          </a:solidFill>
                          <a:latin typeface="Cambria Math" panose="02040503050406030204" pitchFamily="18" charset="0"/>
                        </a:rPr>
                        <m:t>ph</m:t>
                      </m:r>
                      <m:r>
                        <a:rPr lang="en-US">
                          <a:solidFill>
                            <a:srgbClr val="FF0000"/>
                          </a:solidFill>
                          <a:latin typeface="Cambria Math" panose="02040503050406030204" pitchFamily="18" charset="0"/>
                        </a:rPr>
                        <m:t>í</m:t>
                      </m:r>
                      <m:r>
                        <m:rPr>
                          <m:sty m:val="p"/>
                        </m:rPr>
                        <a:rPr lang="en-US">
                          <a:solidFill>
                            <a:srgbClr val="FF0000"/>
                          </a:solidFill>
                          <a:latin typeface="Cambria Math" panose="02040503050406030204" pitchFamily="18" charset="0"/>
                        </a:rPr>
                        <m:t>a</m:t>
                      </m:r>
                    </m:oMath>
                  </m:oMathPara>
                </a14:m>
                <a:endParaRPr lang="en-US">
                  <a:solidFill>
                    <a:srgbClr val="FF0000"/>
                  </a:solidFill>
                </a:endParaRPr>
              </a:p>
            </p:txBody>
          </p:sp>
        </mc:Choice>
        <mc:Fallback xmlns="">
          <p:sp>
            <p:nvSpPr>
              <p:cNvPr id="36" name="Rectangle 35"/>
              <p:cNvSpPr>
                <a:spLocks noRot="1" noChangeAspect="1" noMove="1" noResize="1" noEditPoints="1" noAdjustHandles="1" noChangeArrowheads="1" noChangeShapeType="1" noTextEdit="1"/>
              </p:cNvSpPr>
              <p:nvPr/>
            </p:nvSpPr>
            <p:spPr>
              <a:xfrm>
                <a:off x="5840420" y="5010943"/>
                <a:ext cx="4572000" cy="655629"/>
              </a:xfrm>
              <a:prstGeom prst="rect">
                <a:avLst/>
              </a:prstGeom>
              <a:blipFill>
                <a:blip r:embed="rId3"/>
                <a:stretch>
                  <a:fillRect b="-8333"/>
                </a:stretch>
              </a:blipFill>
            </p:spPr>
            <p:txBody>
              <a:bodyPr/>
              <a:lstStyle/>
              <a:p>
                <a:r>
                  <a:rPr lang="en-US">
                    <a:noFill/>
                  </a:rPr>
                  <a:t> </a:t>
                </a:r>
              </a:p>
            </p:txBody>
          </p:sp>
        </mc:Fallback>
      </mc:AlternateContent>
      <p:sp>
        <p:nvSpPr>
          <p:cNvPr id="21" name="Rectangle 20"/>
          <p:cNvSpPr/>
          <p:nvPr/>
        </p:nvSpPr>
        <p:spPr>
          <a:xfrm>
            <a:off x="4005982" y="3599077"/>
            <a:ext cx="2142574" cy="369332"/>
          </a:xfrm>
          <a:prstGeom prst="rect">
            <a:avLst/>
          </a:prstGeom>
        </p:spPr>
        <p:txBody>
          <a:bodyPr wrap="none">
            <a:spAutoFit/>
          </a:bodyPr>
          <a:lstStyle/>
          <a:p>
            <a:r>
              <a:rPr lang="en-US" b="1" smtClean="0">
                <a:solidFill>
                  <a:srgbClr val="0000FF"/>
                </a:solidFill>
                <a:latin typeface="Times New Roman" panose="02020603050405020304" pitchFamily="18" charset="0"/>
                <a:cs typeface="Times New Roman" panose="02020603050405020304" pitchFamily="18" charset="0"/>
              </a:rPr>
              <a:t>Nhận xét tr 70 SGK</a:t>
            </a:r>
            <a:endParaRPr lang="en-US" b="1">
              <a:solidFill>
                <a:srgbClr val="0000FF"/>
              </a:solidFill>
            </a:endParaRPr>
          </a:p>
        </p:txBody>
      </p:sp>
      <mc:AlternateContent xmlns:mc="http://schemas.openxmlformats.org/markup-compatibility/2006" xmlns:a14="http://schemas.microsoft.com/office/drawing/2010/main">
        <mc:Choice Requires="a14">
          <p:sp>
            <p:nvSpPr>
              <p:cNvPr id="37" name="Rectangle 36"/>
              <p:cNvSpPr/>
              <p:nvPr/>
            </p:nvSpPr>
            <p:spPr>
              <a:xfrm>
                <a:off x="196351" y="2992757"/>
                <a:ext cx="8373767" cy="1951303"/>
              </a:xfrm>
              <a:prstGeom prst="rect">
                <a:avLst/>
              </a:prstGeom>
            </p:spPr>
            <p:txBody>
              <a:bodyPr wrap="none">
                <a:spAutoFit/>
              </a:bodyPr>
              <a:lstStyle/>
              <a:p>
                <a:r>
                  <a:rPr lang="en-US" sz="2400" smtClean="0">
                    <a:latin typeface="Times New Roman" panose="02020603050405020304" pitchFamily="18" charset="0"/>
                    <a:cs typeface="Times New Roman" panose="02020603050405020304" pitchFamily="18" charset="0"/>
                  </a:rPr>
                  <a:t>Ta có :</a:t>
                </a:r>
                <a14:m>
                  <m:oMath xmlns:m="http://schemas.openxmlformats.org/officeDocument/2006/math">
                    <m:acc>
                      <m:accPr>
                        <m:chr m:val="̂"/>
                        <m:ctrlPr>
                          <a:rPr lang="en-US" sz="2400" i="1" smtClean="0">
                            <a:solidFill>
                              <a:schemeClr val="tx1"/>
                            </a:solidFill>
                            <a:latin typeface="Cambria Math"/>
                          </a:rPr>
                        </m:ctrlPr>
                      </m:accPr>
                      <m:e>
                        <m:r>
                          <m:rPr>
                            <m:sty m:val="p"/>
                          </m:rPr>
                          <a:rPr lang="en-US" sz="2400" b="0" i="0" smtClean="0">
                            <a:solidFill>
                              <a:schemeClr val="tx1"/>
                            </a:solidFill>
                            <a:latin typeface="Cambria Math" panose="02040503050406030204" pitchFamily="18" charset="0"/>
                          </a:rPr>
                          <m:t>C</m:t>
                        </m:r>
                      </m:e>
                    </m:acc>
                    <m:r>
                      <a:rPr lang="vi-VN" sz="2400">
                        <a:solidFill>
                          <a:schemeClr val="tx1"/>
                        </a:solidFill>
                        <a:latin typeface="Cambria Math"/>
                      </a:rPr>
                      <m:t>+</m:t>
                    </m:r>
                    <m:acc>
                      <m:accPr>
                        <m:chr m:val="̂"/>
                        <m:ctrlPr>
                          <a:rPr lang="vi-VN" sz="2400" i="1">
                            <a:solidFill>
                              <a:schemeClr val="tx1"/>
                            </a:solidFill>
                            <a:latin typeface="Cambria Math"/>
                          </a:rPr>
                        </m:ctrlPr>
                      </m:accPr>
                      <m:e>
                        <m:r>
                          <m:rPr>
                            <m:sty m:val="p"/>
                          </m:rPr>
                          <a:rPr lang="en-US" sz="2400">
                            <a:solidFill>
                              <a:schemeClr val="tx1"/>
                            </a:solidFill>
                            <a:latin typeface="Cambria Math" panose="02040503050406030204" pitchFamily="18" charset="0"/>
                          </a:rPr>
                          <m:t>D</m:t>
                        </m:r>
                      </m:e>
                    </m:acc>
                    <m:r>
                      <a:rPr lang="vi-VN" sz="2400">
                        <a:solidFill>
                          <a:schemeClr val="tx1"/>
                        </a:solidFill>
                        <a:latin typeface="Cambria Math"/>
                      </a:rPr>
                      <m:t>=</m:t>
                    </m:r>
                    <m:sSup>
                      <m:sSupPr>
                        <m:ctrlPr>
                          <a:rPr lang="vi-VN" sz="2400" i="1">
                            <a:solidFill>
                              <a:schemeClr val="tx1"/>
                            </a:solidFill>
                            <a:latin typeface="Cambria Math"/>
                          </a:rPr>
                        </m:ctrlPr>
                      </m:sSupPr>
                      <m:e>
                        <m:r>
                          <a:rPr lang="vi-VN" sz="2400">
                            <a:solidFill>
                              <a:schemeClr val="tx1"/>
                            </a:solidFill>
                            <a:latin typeface="Cambria Math"/>
                          </a:rPr>
                          <m:t>1</m:t>
                        </m:r>
                        <m:r>
                          <a:rPr lang="en-US" sz="2400">
                            <a:solidFill>
                              <a:schemeClr val="tx1"/>
                            </a:solidFill>
                            <a:latin typeface="Cambria Math" panose="02040503050406030204" pitchFamily="18" charset="0"/>
                          </a:rPr>
                          <m:t>8</m:t>
                        </m:r>
                        <m:r>
                          <a:rPr lang="vi-VN" sz="2400">
                            <a:solidFill>
                              <a:schemeClr val="tx1"/>
                            </a:solidFill>
                            <a:latin typeface="Cambria Math"/>
                          </a:rPr>
                          <m:t>0</m:t>
                        </m:r>
                      </m:e>
                      <m:sup>
                        <m:r>
                          <a:rPr lang="vi-VN" sz="2400">
                            <a:solidFill>
                              <a:schemeClr val="tx1"/>
                            </a:solidFill>
                            <a:latin typeface="Cambria Math"/>
                          </a:rPr>
                          <m:t>0</m:t>
                        </m:r>
                      </m:sup>
                    </m:sSup>
                  </m:oMath>
                </a14:m>
                <a:r>
                  <a:rPr lang="en-US" sz="2400" smtClean="0">
                    <a:latin typeface="Times New Roman" panose="02020603050405020304" pitchFamily="18" charset="0"/>
                    <a:cs typeface="Times New Roman" panose="02020603050405020304" pitchFamily="18" charset="0"/>
                  </a:rPr>
                  <a:t> </a:t>
                </a:r>
              </a:p>
              <a:p>
                <a:endParaRPr lang="en-US" sz="2400" smtClean="0">
                  <a:latin typeface="Times New Roman" panose="02020603050405020304" pitchFamily="18" charset="0"/>
                  <a:cs typeface="Times New Roman" panose="02020603050405020304" pitchFamily="18" charset="0"/>
                </a:endParaRPr>
              </a:p>
              <a:p>
                <a14:m>
                  <m:oMath xmlns:m="http://schemas.openxmlformats.org/officeDocument/2006/math">
                    <m:r>
                      <a:rPr lang="vi-VN" sz="2400">
                        <a:latin typeface="Cambria Math"/>
                      </a:rPr>
                      <m:t>⇒</m:t>
                    </m:r>
                  </m:oMath>
                </a14:m>
                <a:r>
                  <a:rPr lang="en-US" sz="2400" smtClean="0">
                    <a:latin typeface="Times New Roman" panose="02020603050405020304" pitchFamily="18" charset="0"/>
                    <a:cs typeface="Times New Roman" panose="02020603050405020304" pitchFamily="18" charset="0"/>
                  </a:rPr>
                  <a:t> AD//BC ( 2 góc trong cùng phía bù nhau)</a:t>
                </a:r>
              </a:p>
              <a:p>
                <a:endParaRPr lang="en-US" sz="2400" smtClean="0">
                  <a:latin typeface="Times New Roman" panose="020206030504050203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r>
                        <a:rPr lang="vi-VN" sz="2400">
                          <a:latin typeface="Cambria Math"/>
                        </a:rPr>
                        <m:t>⇒</m:t>
                      </m:r>
                      <m:r>
                        <m:rPr>
                          <m:sty m:val="p"/>
                        </m:rPr>
                        <a:rPr lang="en-US" sz="2400" b="0" i="0" smtClean="0">
                          <a:latin typeface="Cambria Math" panose="02040503050406030204" pitchFamily="18" charset="0"/>
                        </a:rPr>
                        <m:t>AD</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BC</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AB</m:t>
                      </m:r>
                      <m:r>
                        <a:rPr lang="en-US" sz="2400" b="0" i="0" smtClean="0">
                          <a:latin typeface="Cambria Math" panose="02040503050406030204" pitchFamily="18" charset="0"/>
                        </a:rPr>
                        <m:t>=</m:t>
                      </m:r>
                      <m:r>
                        <m:rPr>
                          <m:sty m:val="p"/>
                        </m:rPr>
                        <a:rPr lang="en-US" sz="2400" b="0" i="0" smtClean="0">
                          <a:latin typeface="Cambria Math" panose="02040503050406030204" pitchFamily="18" charset="0"/>
                        </a:rPr>
                        <m:t>CD</m:t>
                      </m:r>
                      <m:r>
                        <a:rPr lang="en-US" sz="2400" b="0" i="0" smtClean="0">
                          <a:latin typeface="Cambria Math" panose="02040503050406030204" pitchFamily="18" charset="0"/>
                        </a:rPr>
                        <m:t> ( </m:t>
                      </m:r>
                      <m:r>
                        <m:rPr>
                          <m:sty m:val="p"/>
                        </m:rPr>
                        <a:rPr lang="en-US" sz="2400" b="0" i="0" smtClean="0">
                          <a:latin typeface="Cambria Math" panose="02040503050406030204" pitchFamily="18" charset="0"/>
                        </a:rPr>
                        <m:t>H</m:t>
                      </m:r>
                      <m:r>
                        <a:rPr lang="en-US" sz="2400" b="0" i="0" smtClean="0">
                          <a:latin typeface="Cambria Math" panose="02040503050406030204" pitchFamily="18" charset="0"/>
                        </a:rPr>
                        <m:t>ì</m:t>
                      </m:r>
                      <m:r>
                        <m:rPr>
                          <m:sty m:val="p"/>
                        </m:rPr>
                        <a:rPr lang="en-US" sz="2400" b="0" i="0" smtClean="0">
                          <a:latin typeface="Cambria Math" panose="02040503050406030204" pitchFamily="18" charset="0"/>
                        </a:rPr>
                        <m:t>nh</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thang</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c</m:t>
                      </m:r>
                      <m:r>
                        <a:rPr lang="en-US" sz="2400" b="0" i="0" smtClean="0">
                          <a:latin typeface="Cambria Math" panose="02040503050406030204" pitchFamily="18" charset="0"/>
                        </a:rPr>
                        <m:t>ó </m:t>
                      </m:r>
                      <m:r>
                        <m:rPr>
                          <m:sty m:val="p"/>
                        </m:rPr>
                        <a:rPr lang="en-US" sz="2400" b="0" i="0" smtClean="0">
                          <a:latin typeface="Cambria Math" panose="02040503050406030204" pitchFamily="18" charset="0"/>
                        </a:rPr>
                        <m:t>hai</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c</m:t>
                      </m:r>
                      <m:r>
                        <a:rPr lang="en-US" sz="2400" b="0" i="0" smtClean="0">
                          <a:latin typeface="Cambria Math" panose="02040503050406030204" pitchFamily="18" charset="0"/>
                        </a:rPr>
                        <m:t>ạ</m:t>
                      </m:r>
                      <m:r>
                        <m:rPr>
                          <m:sty m:val="p"/>
                        </m:rPr>
                        <a:rPr lang="en-US" sz="2400" b="0" i="0" smtClean="0">
                          <a:latin typeface="Cambria Math" panose="02040503050406030204" pitchFamily="18" charset="0"/>
                        </a:rPr>
                        <m:t>nh</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b</m:t>
                      </m:r>
                      <m:r>
                        <a:rPr lang="en-US" sz="2400" b="0" i="0" smtClean="0">
                          <a:latin typeface="Cambria Math" panose="02040503050406030204" pitchFamily="18" charset="0"/>
                        </a:rPr>
                        <m:t>ê</m:t>
                      </m:r>
                      <m:r>
                        <m:rPr>
                          <m:sty m:val="p"/>
                        </m:rPr>
                        <a:rPr lang="en-US" sz="2400" b="0" i="0" smtClean="0">
                          <a:latin typeface="Cambria Math" panose="02040503050406030204" pitchFamily="18" charset="0"/>
                        </a:rPr>
                        <m:t>n</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song</m:t>
                      </m:r>
                      <m:r>
                        <a:rPr lang="en-US" sz="2400" b="0" i="0" smtClean="0">
                          <a:latin typeface="Cambria Math" panose="02040503050406030204" pitchFamily="18" charset="0"/>
                        </a:rPr>
                        <m:t> </m:t>
                      </m:r>
                      <m:r>
                        <m:rPr>
                          <m:sty m:val="p"/>
                        </m:rPr>
                        <a:rPr lang="en-US" sz="2400" b="0" i="0" smtClean="0">
                          <a:latin typeface="Cambria Math" panose="02040503050406030204" pitchFamily="18" charset="0"/>
                        </a:rPr>
                        <m:t>song</m:t>
                      </m:r>
                      <m:r>
                        <a:rPr lang="en-US" sz="2400" b="0" i="0" smtClean="0">
                          <a:latin typeface="Cambria Math" panose="02040503050406030204" pitchFamily="18" charset="0"/>
                        </a:rPr>
                        <m:t>)</m:t>
                      </m:r>
                    </m:oMath>
                  </m:oMathPara>
                </a14:m>
                <a:endParaRPr lang="en-US" sz="2400">
                  <a:latin typeface="Times New Roman" panose="02020603050405020304" pitchFamily="18" charset="0"/>
                  <a:cs typeface="Times New Roman" panose="02020603050405020304" pitchFamily="18" charset="0"/>
                </a:endParaRPr>
              </a:p>
            </p:txBody>
          </p:sp>
        </mc:Choice>
        <mc:Fallback xmlns="">
          <p:sp>
            <p:nvSpPr>
              <p:cNvPr id="37" name="Rectangle 36"/>
              <p:cNvSpPr>
                <a:spLocks noRot="1" noChangeAspect="1" noMove="1" noResize="1" noEditPoints="1" noAdjustHandles="1" noChangeArrowheads="1" noChangeShapeType="1" noTextEdit="1"/>
              </p:cNvSpPr>
              <p:nvPr/>
            </p:nvSpPr>
            <p:spPr>
              <a:xfrm>
                <a:off x="196351" y="2992757"/>
                <a:ext cx="8373767" cy="1951303"/>
              </a:xfrm>
              <a:prstGeom prst="rect">
                <a:avLst/>
              </a:prstGeom>
              <a:blipFill>
                <a:blip r:embed="rId4"/>
                <a:stretch>
                  <a:fillRect l="-1092" t="-1875" b="-3750"/>
                </a:stretch>
              </a:blipFill>
            </p:spPr>
            <p:txBody>
              <a:bodyPr/>
              <a:lstStyle/>
              <a:p>
                <a:r>
                  <a:rPr lang="en-US">
                    <a:noFill/>
                  </a:rPr>
                  <a:t> </a:t>
                </a:r>
              </a:p>
            </p:txBody>
          </p:sp>
        </mc:Fallback>
      </mc:AlternateContent>
      <p:pic>
        <p:nvPicPr>
          <p:cNvPr id="38" name="Picture 37"/>
          <p:cNvPicPr>
            <a:picLocks noChangeAspect="1"/>
          </p:cNvPicPr>
          <p:nvPr/>
        </p:nvPicPr>
        <p:blipFill>
          <a:blip r:embed="rId5"/>
          <a:stretch>
            <a:fillRect/>
          </a:stretch>
        </p:blipFill>
        <p:spPr>
          <a:xfrm>
            <a:off x="1981200" y="51093"/>
            <a:ext cx="4238625" cy="1905000"/>
          </a:xfrm>
          <a:prstGeom prst="rect">
            <a:avLst/>
          </a:prstGeom>
        </p:spPr>
      </p:pic>
    </p:spTree>
    <p:extLst>
      <p:ext uri="{BB962C8B-B14F-4D97-AF65-F5344CB8AC3E}">
        <p14:creationId xmlns:p14="http://schemas.microsoft.com/office/powerpoint/2010/main" val="3884864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4"/>
                                        </p:tgtEl>
                                        <p:attrNameLst>
                                          <p:attrName>style.visibility</p:attrName>
                                        </p:attrNameLst>
                                      </p:cBhvr>
                                      <p:to>
                                        <p:strVal val="visible"/>
                                      </p:to>
                                    </p:set>
                                    <p:animEffect transition="in" filter="fade">
                                      <p:cBhvr>
                                        <p:cTn id="25" dur="500"/>
                                        <p:tgtEl>
                                          <p:spTgt spid="3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500"/>
                                        <p:tgtEl>
                                          <p:spTgt spid="3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500"/>
                                        <p:tgtEl>
                                          <p:spTgt spid="36"/>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xit" presetSubtype="10" fill="hold" grpId="1" nodeType="clickEffect">
                                  <p:stCondLst>
                                    <p:cond delay="0"/>
                                  </p:stCondLst>
                                  <p:childTnLst>
                                    <p:animEffect transition="out" filter="blinds(horizontal)">
                                      <p:cBhvr>
                                        <p:cTn id="35" dur="500"/>
                                        <p:tgtEl>
                                          <p:spTgt spid="3"/>
                                        </p:tgtEl>
                                      </p:cBhvr>
                                    </p:animEffect>
                                    <p:set>
                                      <p:cBhvr>
                                        <p:cTn id="36" dur="1" fill="hold">
                                          <p:stCondLst>
                                            <p:cond delay="499"/>
                                          </p:stCondLst>
                                        </p:cTn>
                                        <p:tgtEl>
                                          <p:spTgt spid="3"/>
                                        </p:tgtEl>
                                        <p:attrNameLst>
                                          <p:attrName>style.visibility</p:attrName>
                                        </p:attrNameLst>
                                      </p:cBhvr>
                                      <p:to>
                                        <p:strVal val="hidden"/>
                                      </p:to>
                                    </p:set>
                                  </p:childTnLst>
                                </p:cTn>
                              </p:par>
                              <p:par>
                                <p:cTn id="37" presetID="3" presetClass="exit" presetSubtype="10" fill="hold" nodeType="withEffect">
                                  <p:stCondLst>
                                    <p:cond delay="0"/>
                                  </p:stCondLst>
                                  <p:childTnLst>
                                    <p:animEffect transition="out" filter="blinds(horizontal)">
                                      <p:cBhvr>
                                        <p:cTn id="38" dur="500"/>
                                        <p:tgtEl>
                                          <p:spTgt spid="5"/>
                                        </p:tgtEl>
                                      </p:cBhvr>
                                    </p:animEffect>
                                    <p:set>
                                      <p:cBhvr>
                                        <p:cTn id="39" dur="1" fill="hold">
                                          <p:stCondLst>
                                            <p:cond delay="499"/>
                                          </p:stCondLst>
                                        </p:cTn>
                                        <p:tgtEl>
                                          <p:spTgt spid="5"/>
                                        </p:tgtEl>
                                        <p:attrNameLst>
                                          <p:attrName>style.visibility</p:attrName>
                                        </p:attrNameLst>
                                      </p:cBhvr>
                                      <p:to>
                                        <p:strVal val="hidden"/>
                                      </p:to>
                                    </p:set>
                                  </p:childTnLst>
                                </p:cTn>
                              </p:par>
                              <p:par>
                                <p:cTn id="40" presetID="3" presetClass="exit" presetSubtype="10" fill="hold" grpId="1" nodeType="withEffect">
                                  <p:stCondLst>
                                    <p:cond delay="0"/>
                                  </p:stCondLst>
                                  <p:childTnLst>
                                    <p:animEffect transition="out" filter="blinds(horizontal)">
                                      <p:cBhvr>
                                        <p:cTn id="41" dur="500"/>
                                        <p:tgtEl>
                                          <p:spTgt spid="21"/>
                                        </p:tgtEl>
                                      </p:cBhvr>
                                    </p:animEffect>
                                    <p:set>
                                      <p:cBhvr>
                                        <p:cTn id="42" dur="1" fill="hold">
                                          <p:stCondLst>
                                            <p:cond delay="499"/>
                                          </p:stCondLst>
                                        </p:cTn>
                                        <p:tgtEl>
                                          <p:spTgt spid="21"/>
                                        </p:tgtEl>
                                        <p:attrNameLst>
                                          <p:attrName>style.visibility</p:attrName>
                                        </p:attrNameLst>
                                      </p:cBhvr>
                                      <p:to>
                                        <p:strVal val="hidden"/>
                                      </p:to>
                                    </p:set>
                                  </p:childTnLst>
                                </p:cTn>
                              </p:par>
                              <p:par>
                                <p:cTn id="43" presetID="3" presetClass="exit" presetSubtype="10" fill="hold" grpId="1" nodeType="withEffect">
                                  <p:stCondLst>
                                    <p:cond delay="0"/>
                                  </p:stCondLst>
                                  <p:childTnLst>
                                    <p:animEffect transition="out" filter="blinds(horizontal)">
                                      <p:cBhvr>
                                        <p:cTn id="44" dur="500"/>
                                        <p:tgtEl>
                                          <p:spTgt spid="6"/>
                                        </p:tgtEl>
                                      </p:cBhvr>
                                    </p:animEffect>
                                    <p:set>
                                      <p:cBhvr>
                                        <p:cTn id="45" dur="1" fill="hold">
                                          <p:stCondLst>
                                            <p:cond delay="499"/>
                                          </p:stCondLst>
                                        </p:cTn>
                                        <p:tgtEl>
                                          <p:spTgt spid="6"/>
                                        </p:tgtEl>
                                        <p:attrNameLst>
                                          <p:attrName>style.visibility</p:attrName>
                                        </p:attrNameLst>
                                      </p:cBhvr>
                                      <p:to>
                                        <p:strVal val="hidden"/>
                                      </p:to>
                                    </p:set>
                                  </p:childTnLst>
                                </p:cTn>
                              </p:par>
                              <p:par>
                                <p:cTn id="46" presetID="3" presetClass="exit" presetSubtype="10" fill="hold" grpId="1" nodeType="withEffect">
                                  <p:stCondLst>
                                    <p:cond delay="0"/>
                                  </p:stCondLst>
                                  <p:childTnLst>
                                    <p:animEffect transition="out" filter="blinds(horizontal)">
                                      <p:cBhvr>
                                        <p:cTn id="47" dur="500"/>
                                        <p:tgtEl>
                                          <p:spTgt spid="34"/>
                                        </p:tgtEl>
                                      </p:cBhvr>
                                    </p:animEffect>
                                    <p:set>
                                      <p:cBhvr>
                                        <p:cTn id="48" dur="1" fill="hold">
                                          <p:stCondLst>
                                            <p:cond delay="499"/>
                                          </p:stCondLst>
                                        </p:cTn>
                                        <p:tgtEl>
                                          <p:spTgt spid="34"/>
                                        </p:tgtEl>
                                        <p:attrNameLst>
                                          <p:attrName>style.visibility</p:attrName>
                                        </p:attrNameLst>
                                      </p:cBhvr>
                                      <p:to>
                                        <p:strVal val="hidden"/>
                                      </p:to>
                                    </p:set>
                                  </p:childTnLst>
                                </p:cTn>
                              </p:par>
                              <p:par>
                                <p:cTn id="49" presetID="3" presetClass="exit" presetSubtype="10" fill="hold" grpId="1" nodeType="withEffect">
                                  <p:stCondLst>
                                    <p:cond delay="0"/>
                                  </p:stCondLst>
                                  <p:childTnLst>
                                    <p:animEffect transition="out" filter="blinds(horizontal)">
                                      <p:cBhvr>
                                        <p:cTn id="50" dur="500"/>
                                        <p:tgtEl>
                                          <p:spTgt spid="35"/>
                                        </p:tgtEl>
                                      </p:cBhvr>
                                    </p:animEffect>
                                    <p:set>
                                      <p:cBhvr>
                                        <p:cTn id="51" dur="1" fill="hold">
                                          <p:stCondLst>
                                            <p:cond delay="499"/>
                                          </p:stCondLst>
                                        </p:cTn>
                                        <p:tgtEl>
                                          <p:spTgt spid="35"/>
                                        </p:tgtEl>
                                        <p:attrNameLst>
                                          <p:attrName>style.visibility</p:attrName>
                                        </p:attrNameLst>
                                      </p:cBhvr>
                                      <p:to>
                                        <p:strVal val="hidden"/>
                                      </p:to>
                                    </p:set>
                                  </p:childTnLst>
                                </p:cTn>
                              </p:par>
                              <p:par>
                                <p:cTn id="52" presetID="3" presetClass="exit" presetSubtype="10" fill="hold" grpId="1" nodeType="withEffect">
                                  <p:stCondLst>
                                    <p:cond delay="0"/>
                                  </p:stCondLst>
                                  <p:childTnLst>
                                    <p:animEffect transition="out" filter="blinds(horizontal)">
                                      <p:cBhvr>
                                        <p:cTn id="53" dur="500"/>
                                        <p:tgtEl>
                                          <p:spTgt spid="36"/>
                                        </p:tgtEl>
                                      </p:cBhvr>
                                    </p:animEffect>
                                    <p:set>
                                      <p:cBhvr>
                                        <p:cTn id="54" dur="1" fill="hold">
                                          <p:stCondLst>
                                            <p:cond delay="499"/>
                                          </p:stCondLst>
                                        </p:cTn>
                                        <p:tgtEl>
                                          <p:spTgt spid="36"/>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6" grpId="0"/>
      <p:bldP spid="6" grpId="1"/>
      <p:bldP spid="34" grpId="0" animBg="1"/>
      <p:bldP spid="34" grpId="1" animBg="1"/>
      <p:bldP spid="35" grpId="0"/>
      <p:bldP spid="35" grpId="1"/>
      <p:bldP spid="36" grpId="0"/>
      <p:bldP spid="36" grpId="1"/>
      <p:bldP spid="21" grpId="0"/>
      <p:bldP spid="21" grpId="1"/>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09501" y="2085887"/>
            <a:ext cx="4685898" cy="461665"/>
          </a:xfrm>
          <a:prstGeom prst="rect">
            <a:avLst/>
          </a:prstGeom>
        </p:spPr>
        <p:txBody>
          <a:bodyPr wrap="none">
            <a:spAutoFit/>
          </a:bodyPr>
          <a:lstStyle/>
          <a:p>
            <a:pPr>
              <a:spcBef>
                <a:spcPct val="50000"/>
              </a:spcBef>
            </a:pPr>
            <a:r>
              <a:rPr lang="en-US" altLang="en-US" sz="2400" b="1">
                <a:latin typeface="Times New Roman" pitchFamily="18" charset="0"/>
                <a:cs typeface="Times New Roman" pitchFamily="18" charset="0"/>
              </a:rPr>
              <a:t>b</a:t>
            </a:r>
            <a:r>
              <a:rPr lang="en-US" altLang="en-US" sz="2400" b="1" smtClean="0">
                <a:latin typeface="Times New Roman" pitchFamily="18" charset="0"/>
                <a:cs typeface="Times New Roman" pitchFamily="18" charset="0"/>
              </a:rPr>
              <a:t>) </a:t>
            </a:r>
            <a:r>
              <a:rPr lang="en-US" altLang="en-US" sz="2400" smtClean="0">
                <a:latin typeface="Times New Roman" pitchFamily="18" charset="0"/>
                <a:cs typeface="Times New Roman" pitchFamily="18" charset="0"/>
              </a:rPr>
              <a:t>ABCD có phải là hình thang cân?</a:t>
            </a:r>
          </a:p>
        </p:txBody>
      </p:sp>
      <mc:AlternateContent xmlns:mc="http://schemas.openxmlformats.org/markup-compatibility/2006" xmlns:a14="http://schemas.microsoft.com/office/drawing/2010/main">
        <mc:Choice Requires="a14">
          <p:sp>
            <p:nvSpPr>
              <p:cNvPr id="12" name="Rectangle 11"/>
              <p:cNvSpPr/>
              <p:nvPr/>
            </p:nvSpPr>
            <p:spPr>
              <a:xfrm>
                <a:off x="990600" y="2895600"/>
                <a:ext cx="4802918" cy="1212640"/>
              </a:xfrm>
              <a:prstGeom prst="rect">
                <a:avLst/>
              </a:prstGeom>
            </p:spPr>
            <p:txBody>
              <a:bodyPr wrap="none">
                <a:spAutoFit/>
              </a:bodyPr>
              <a:lstStyle/>
              <a:p>
                <a:r>
                  <a:rPr lang="en-US" sz="2400" smtClean="0">
                    <a:latin typeface="Times New Roman" panose="02020603050405020304" pitchFamily="18" charset="0"/>
                    <a:cs typeface="Times New Roman" panose="02020603050405020304" pitchFamily="18" charset="0"/>
                  </a:rPr>
                  <a:t>Ta có : </a:t>
                </a:r>
                <a14:m>
                  <m:oMath xmlns:m="http://schemas.openxmlformats.org/officeDocument/2006/math">
                    <m:acc>
                      <m:accPr>
                        <m:chr m:val="̂"/>
                        <m:ctrlPr>
                          <a:rPr lang="en-US" sz="2400" i="1">
                            <a:latin typeface="Cambria Math"/>
                          </a:rPr>
                        </m:ctrlPr>
                      </m:accPr>
                      <m:e>
                        <m:r>
                          <m:rPr>
                            <m:sty m:val="p"/>
                          </m:rPr>
                          <a:rPr lang="en-US" sz="2400" b="0" i="0" smtClean="0">
                            <a:latin typeface="Cambria Math" panose="02040503050406030204" pitchFamily="18" charset="0"/>
                          </a:rPr>
                          <m:t>C</m:t>
                        </m:r>
                      </m:e>
                    </m:acc>
                    <m:r>
                      <a:rPr lang="vi-VN" sz="2400">
                        <a:latin typeface="Cambria Math"/>
                        <a:ea typeface="Cambria Math" panose="02040503050406030204" pitchFamily="18" charset="0"/>
                      </a:rPr>
                      <m:t>≠</m:t>
                    </m:r>
                    <m:acc>
                      <m:accPr>
                        <m:chr m:val="̂"/>
                        <m:ctrlPr>
                          <a:rPr lang="vi-VN" sz="2400" i="1">
                            <a:latin typeface="Cambria Math"/>
                          </a:rPr>
                        </m:ctrlPr>
                      </m:accPr>
                      <m:e>
                        <m:r>
                          <m:rPr>
                            <m:sty m:val="p"/>
                          </m:rPr>
                          <a:rPr lang="en-US" sz="2400">
                            <a:latin typeface="Cambria Math" panose="02040503050406030204" pitchFamily="18" charset="0"/>
                          </a:rPr>
                          <m:t>D</m:t>
                        </m:r>
                      </m:e>
                    </m:acc>
                    <m:r>
                      <a:rPr lang="en-US" sz="2400" b="0" i="1" smtClean="0">
                        <a:latin typeface="Cambria Math" panose="02040503050406030204" pitchFamily="18" charset="0"/>
                      </a:rPr>
                      <m:t>( </m:t>
                    </m:r>
                    <m:sSup>
                      <m:sSupPr>
                        <m:ctrlPr>
                          <a:rPr lang="en-US" sz="2400" b="0" i="1" smtClean="0">
                            <a:latin typeface="Cambria Math"/>
                          </a:rPr>
                        </m:ctrlPr>
                      </m:sSupPr>
                      <m:e>
                        <m:r>
                          <a:rPr lang="en-US" sz="2400" b="0" i="1" smtClean="0">
                            <a:latin typeface="Cambria Math" panose="02040503050406030204" pitchFamily="18" charset="0"/>
                          </a:rPr>
                          <m:t>60</m:t>
                        </m:r>
                      </m:e>
                      <m:sup>
                        <m:r>
                          <a:rPr lang="en-US" sz="2400" b="0" i="1" smtClean="0">
                            <a:latin typeface="Cambria Math" panose="02040503050406030204" pitchFamily="18" charset="0"/>
                          </a:rPr>
                          <m:t>0</m:t>
                        </m:r>
                      </m:sup>
                    </m:sSup>
                    <m:r>
                      <a:rPr lang="en-US" sz="2400" b="0" i="1" smtClean="0">
                        <a:latin typeface="Cambria Math" panose="02040503050406030204" pitchFamily="18" charset="0"/>
                        <a:ea typeface="Cambria Math" panose="02040503050406030204" pitchFamily="18" charset="0"/>
                      </a:rPr>
                      <m:t>≠</m:t>
                    </m:r>
                    <m:sSup>
                      <m:sSupPr>
                        <m:ctrlPr>
                          <a:rPr lang="en-US" sz="2400" i="1">
                            <a:latin typeface="Cambria Math"/>
                          </a:rPr>
                        </m:ctrlPr>
                      </m:sSupPr>
                      <m:e>
                        <m:r>
                          <a:rPr lang="en-US" sz="2400" b="0" i="1" smtClean="0">
                            <a:latin typeface="Cambria Math" panose="02040503050406030204" pitchFamily="18" charset="0"/>
                          </a:rPr>
                          <m:t>12</m:t>
                        </m:r>
                        <m:r>
                          <a:rPr lang="en-US" sz="2400" i="1">
                            <a:latin typeface="Cambria Math" panose="02040503050406030204" pitchFamily="18" charset="0"/>
                          </a:rPr>
                          <m:t>0</m:t>
                        </m:r>
                      </m:e>
                      <m:sup>
                        <m:r>
                          <a:rPr lang="en-US" sz="2400" i="1">
                            <a:latin typeface="Cambria Math" panose="02040503050406030204" pitchFamily="18" charset="0"/>
                          </a:rPr>
                          <m:t>0</m:t>
                        </m:r>
                      </m:sup>
                    </m:sSup>
                  </m:oMath>
                </a14:m>
                <a:r>
                  <a:rPr lang="en-US" sz="2400" smtClean="0">
                    <a:latin typeface="Times New Roman" panose="02020603050405020304" pitchFamily="18" charset="0"/>
                    <a:cs typeface="Times New Roman" panose="02020603050405020304" pitchFamily="18" charset="0"/>
                  </a:rPr>
                  <a:t>)</a:t>
                </a:r>
              </a:p>
              <a:p>
                <a:endParaRPr lang="en-US" sz="2400" smtClean="0">
                  <a:latin typeface="Times New Roman" panose="02020603050405020304" pitchFamily="18" charset="0"/>
                  <a:cs typeface="Times New Roman" panose="02020603050405020304" pitchFamily="18" charset="0"/>
                </a:endParaRPr>
              </a:p>
              <a:p>
                <a:r>
                  <a:rPr lang="en-US" sz="2400" smtClean="0">
                    <a:latin typeface="Times New Roman" panose="02020603050405020304" pitchFamily="18" charset="0"/>
                    <a:cs typeface="Times New Roman" panose="02020603050405020304" pitchFamily="18" charset="0"/>
                  </a:rPr>
                  <a:t>=&gt;ABCD không phải hình thang cân.</a:t>
                </a:r>
                <a:endParaRPr lang="en-US" sz="2400">
                  <a:latin typeface="Times New Roman" panose="02020603050405020304" pitchFamily="18" charset="0"/>
                  <a:cs typeface="Times New Roman" panose="02020603050405020304" pitchFamily="18" charset="0"/>
                </a:endParaRPr>
              </a:p>
            </p:txBody>
          </p:sp>
        </mc:Choice>
        <mc:Fallback xmlns="">
          <p:sp>
            <p:nvSpPr>
              <p:cNvPr id="12" name="Rectangle 11"/>
              <p:cNvSpPr>
                <a:spLocks noRot="1" noChangeAspect="1" noMove="1" noResize="1" noEditPoints="1" noAdjustHandles="1" noChangeArrowheads="1" noChangeShapeType="1" noTextEdit="1"/>
              </p:cNvSpPr>
              <p:nvPr/>
            </p:nvSpPr>
            <p:spPr>
              <a:xfrm>
                <a:off x="990600" y="2895600"/>
                <a:ext cx="4802918" cy="1212640"/>
              </a:xfrm>
              <a:prstGeom prst="rect">
                <a:avLst/>
              </a:prstGeom>
              <a:blipFill>
                <a:blip r:embed="rId2"/>
                <a:stretch>
                  <a:fillRect l="-2033" t="-3015" r="-889" b="-10553"/>
                </a:stretch>
              </a:blipFill>
            </p:spPr>
            <p:txBody>
              <a:bodyPr/>
              <a:lstStyle/>
              <a:p>
                <a:r>
                  <a:rPr lang="en-US">
                    <a:noFill/>
                  </a:rPr>
                  <a:t> </a:t>
                </a:r>
              </a:p>
            </p:txBody>
          </p:sp>
        </mc:Fallback>
      </mc:AlternateContent>
      <p:sp>
        <p:nvSpPr>
          <p:cNvPr id="19" name="Rectangle 18"/>
          <p:cNvSpPr/>
          <p:nvPr/>
        </p:nvSpPr>
        <p:spPr bwMode="auto">
          <a:xfrm>
            <a:off x="1066800" y="5029200"/>
            <a:ext cx="6858000" cy="9906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1" i="1" u="none" strike="noStrike" cap="none" normalizeH="0" baseline="0" smtClean="0">
                <a:ln>
                  <a:noFill/>
                </a:ln>
                <a:solidFill>
                  <a:srgbClr val="FF0000"/>
                </a:solidFill>
                <a:effectLst/>
                <a:latin typeface="Times New Roman" panose="02020603050405020304" pitchFamily="18" charset="0"/>
                <a:cs typeface="Times New Roman" panose="02020603050405020304" pitchFamily="18" charset="0"/>
              </a:rPr>
              <a:t>LƯU</a:t>
            </a:r>
            <a:r>
              <a:rPr kumimoji="0" lang="en-US" sz="2400" b="1" i="1" u="none" strike="noStrike" cap="none" normalizeH="0" smtClean="0">
                <a:ln>
                  <a:noFill/>
                </a:ln>
                <a:solidFill>
                  <a:srgbClr val="FF0000"/>
                </a:solidFill>
                <a:effectLst/>
                <a:latin typeface="Times New Roman" panose="02020603050405020304" pitchFamily="18" charset="0"/>
                <a:cs typeface="Times New Roman" panose="02020603050405020304" pitchFamily="18" charset="0"/>
              </a:rPr>
              <a:t> Ý</a:t>
            </a:r>
            <a:r>
              <a:rPr kumimoji="0" lang="en-US" sz="2400" b="0" i="1" u="none" strike="noStrike" cap="none" normalizeH="0" smtClean="0">
                <a:ln>
                  <a:noFill/>
                </a:ln>
                <a:solidFill>
                  <a:schemeClr val="tx1"/>
                </a:solidFill>
                <a:effectLst/>
                <a:latin typeface="Times New Roman" panose="02020603050405020304" pitchFamily="18" charset="0"/>
                <a:cs typeface="Times New Roman" panose="02020603050405020304" pitchFamily="18" charset="0"/>
              </a:rPr>
              <a:t>: Hình thang có hai cạnh bên bằng nhau có thể không phải hình thang cân.</a:t>
            </a:r>
            <a:endParaRPr kumimoji="0" lang="en-US" sz="2400" b="0" i="1" u="none" strike="noStrike" cap="none" normalizeH="0" baseline="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20" name="Right Arrow 19"/>
          <p:cNvSpPr/>
          <p:nvPr/>
        </p:nvSpPr>
        <p:spPr bwMode="auto">
          <a:xfrm>
            <a:off x="109501" y="5334000"/>
            <a:ext cx="728699" cy="381000"/>
          </a:xfrm>
          <a:prstGeom prst="rightArrow">
            <a:avLst/>
          </a:prstGeom>
          <a:solidFill>
            <a:srgbClr val="FF0000"/>
          </a:solidFill>
          <a:ln>
            <a:solidFill>
              <a:schemeClr val="accent1">
                <a:lumMod val="10000"/>
              </a:schemeClr>
            </a:solidFill>
            <a:headEnd type="none" w="med" len="med"/>
            <a:tailEnd type="none" w="med" len="med"/>
          </a:ln>
          <a:extLst/>
        </p:spPr>
        <p:style>
          <a:lnRef idx="3">
            <a:schemeClr val="lt1"/>
          </a:lnRef>
          <a:fillRef idx="1">
            <a:schemeClr val="accent6"/>
          </a:fillRef>
          <a:effectRef idx="1">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endParaRPr>
          </a:p>
        </p:txBody>
      </p:sp>
      <p:pic>
        <p:nvPicPr>
          <p:cNvPr id="23" name="Picture 22"/>
          <p:cNvPicPr>
            <a:picLocks noChangeAspect="1"/>
          </p:cNvPicPr>
          <p:nvPr/>
        </p:nvPicPr>
        <p:blipFill>
          <a:blip r:embed="rId3"/>
          <a:stretch>
            <a:fillRect/>
          </a:stretch>
        </p:blipFill>
        <p:spPr>
          <a:xfrm>
            <a:off x="1981200" y="51093"/>
            <a:ext cx="4238625" cy="1905000"/>
          </a:xfrm>
          <a:prstGeom prst="rect">
            <a:avLst/>
          </a:prstGeom>
        </p:spPr>
      </p:pic>
    </p:spTree>
    <p:extLst>
      <p:ext uri="{BB962C8B-B14F-4D97-AF65-F5344CB8AC3E}">
        <p14:creationId xmlns:p14="http://schemas.microsoft.com/office/powerpoint/2010/main" val="364046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1" y="533400"/>
            <a:ext cx="899160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50000"/>
              </a:spcBef>
            </a:pPr>
            <a:r>
              <a:rPr lang="en-US" altLang="en-US" sz="2800" b="1" u="sng" dirty="0" err="1" smtClean="0">
                <a:solidFill>
                  <a:srgbClr val="FF0000"/>
                </a:solidFill>
                <a:latin typeface="Times New Roman" pitchFamily="18" charset="0"/>
                <a:cs typeface="Times New Roman" pitchFamily="18" charset="0"/>
              </a:rPr>
              <a:t>Bài</a:t>
            </a:r>
            <a:r>
              <a:rPr lang="en-US" altLang="en-US" sz="2800" b="1" u="sng" dirty="0" smtClean="0">
                <a:solidFill>
                  <a:srgbClr val="FF0000"/>
                </a:solidFill>
                <a:latin typeface="Times New Roman" pitchFamily="18" charset="0"/>
                <a:cs typeface="Times New Roman" pitchFamily="18" charset="0"/>
              </a:rPr>
              <a:t> </a:t>
            </a:r>
            <a:r>
              <a:rPr lang="en-US" altLang="en-US" sz="2800" b="1" u="sng" dirty="0" err="1" smtClean="0">
                <a:solidFill>
                  <a:srgbClr val="FF0000"/>
                </a:solidFill>
                <a:latin typeface="Times New Roman" pitchFamily="18" charset="0"/>
                <a:cs typeface="Times New Roman" pitchFamily="18" charset="0"/>
              </a:rPr>
              <a:t>tập</a:t>
            </a:r>
            <a:r>
              <a:rPr lang="en-US" altLang="en-US" sz="2800" b="1" u="sng" dirty="0" smtClean="0">
                <a:solidFill>
                  <a:srgbClr val="FF0000"/>
                </a:solidFill>
                <a:latin typeface="Times New Roman" pitchFamily="18" charset="0"/>
                <a:cs typeface="Times New Roman" pitchFamily="18" charset="0"/>
              </a:rPr>
              <a:t> 12(</a:t>
            </a:r>
            <a:r>
              <a:rPr lang="en-US" altLang="en-US" sz="2800" b="1" u="sng" dirty="0" err="1" smtClean="0">
                <a:solidFill>
                  <a:srgbClr val="FF0000"/>
                </a:solidFill>
                <a:latin typeface="Times New Roman" pitchFamily="18" charset="0"/>
                <a:cs typeface="Times New Roman" pitchFamily="18" charset="0"/>
              </a:rPr>
              <a:t>sgk</a:t>
            </a:r>
            <a:r>
              <a:rPr lang="en-US" altLang="en-US" sz="2800" b="1" u="sng" dirty="0" smtClean="0">
                <a:solidFill>
                  <a:srgbClr val="FF0000"/>
                </a:solidFill>
                <a:latin typeface="Times New Roman" pitchFamily="18" charset="0"/>
                <a:cs typeface="Times New Roman" pitchFamily="18" charset="0"/>
              </a:rPr>
              <a:t>)</a:t>
            </a:r>
            <a:r>
              <a:rPr lang="en-US" altLang="en-US" sz="2800" b="1" dirty="0" smtClean="0">
                <a:solidFill>
                  <a:srgbClr val="FF0000"/>
                </a:solidFill>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Cho </a:t>
            </a:r>
            <a:r>
              <a:rPr lang="en-US" altLang="en-US" sz="2800" dirty="0" err="1" smtClean="0">
                <a:latin typeface="Times New Roman" pitchFamily="18" charset="0"/>
                <a:cs typeface="Times New Roman" pitchFamily="18" charset="0"/>
              </a:rPr>
              <a:t>hình</a:t>
            </a:r>
            <a:r>
              <a:rPr lang="en-US" altLang="en-US" sz="2800" dirty="0" smtClean="0">
                <a:latin typeface="Times New Roman" pitchFamily="18" charset="0"/>
                <a:cs typeface="Times New Roman" pitchFamily="18" charset="0"/>
              </a:rPr>
              <a:t> thang </a:t>
            </a:r>
            <a:r>
              <a:rPr lang="en-US" altLang="en-US" sz="2800" dirty="0" err="1" smtClean="0">
                <a:latin typeface="Times New Roman" pitchFamily="18" charset="0"/>
                <a:cs typeface="Times New Roman" pitchFamily="18" charset="0"/>
              </a:rPr>
              <a:t>cân</a:t>
            </a:r>
            <a:r>
              <a:rPr lang="en-US" altLang="en-US" sz="2800" dirty="0" smtClean="0">
                <a:latin typeface="Times New Roman" pitchFamily="18" charset="0"/>
                <a:cs typeface="Times New Roman" pitchFamily="18" charset="0"/>
              </a:rPr>
              <a:t> ABCD ( AB//CD, AB&lt;CD). </a:t>
            </a:r>
            <a:r>
              <a:rPr lang="en-US" altLang="en-US" sz="2800" dirty="0" err="1" smtClean="0">
                <a:latin typeface="Times New Roman" pitchFamily="18" charset="0"/>
                <a:cs typeface="Times New Roman" pitchFamily="18" charset="0"/>
              </a:rPr>
              <a:t>Kẻ</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các</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đương</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cao</a:t>
            </a:r>
            <a:r>
              <a:rPr lang="en-US" altLang="en-US" sz="2800" dirty="0" smtClean="0">
                <a:latin typeface="Times New Roman" pitchFamily="18" charset="0"/>
                <a:cs typeface="Times New Roman" pitchFamily="18" charset="0"/>
              </a:rPr>
              <a:t> AE, BF </a:t>
            </a:r>
            <a:r>
              <a:rPr lang="en-US" altLang="en-US" sz="2800" dirty="0" err="1" smtClean="0">
                <a:latin typeface="Times New Roman" pitchFamily="18" charset="0"/>
                <a:cs typeface="Times New Roman" pitchFamily="18" charset="0"/>
              </a:rPr>
              <a:t>của</a:t>
            </a:r>
            <a:r>
              <a:rPr lang="en-US" altLang="en-US" sz="2800" dirty="0" smtClean="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hình</a:t>
            </a:r>
            <a:r>
              <a:rPr lang="en-US" altLang="en-US" sz="2800" dirty="0" smtClean="0">
                <a:latin typeface="Times New Roman" pitchFamily="18" charset="0"/>
                <a:cs typeface="Times New Roman" pitchFamily="18" charset="0"/>
              </a:rPr>
              <a:t> thang. </a:t>
            </a:r>
            <a:r>
              <a:rPr lang="en-US" altLang="en-US" sz="2800" dirty="0" err="1" smtClean="0">
                <a:latin typeface="Times New Roman" pitchFamily="18" charset="0"/>
                <a:cs typeface="Times New Roman" pitchFamily="18" charset="0"/>
              </a:rPr>
              <a:t>Chứng</a:t>
            </a:r>
            <a:r>
              <a:rPr lang="en-US" altLang="en-US" sz="2800" dirty="0" smtClean="0">
                <a:latin typeface="Times New Roman" pitchFamily="18" charset="0"/>
                <a:cs typeface="Times New Roman" pitchFamily="18" charset="0"/>
              </a:rPr>
              <a:t> minh DE=CF.</a:t>
            </a:r>
            <a:endParaRPr lang="en-US" altLang="en-US" sz="2800" dirty="0">
              <a:latin typeface="Times New Roman" pitchFamily="18" charset="0"/>
              <a:cs typeface="Times New Roman" pitchFamily="18" charset="0"/>
            </a:endParaRPr>
          </a:p>
        </p:txBody>
      </p:sp>
      <p:graphicFrame>
        <p:nvGraphicFramePr>
          <p:cNvPr id="4099" name="Object 63"/>
          <p:cNvGraphicFramePr>
            <a:graphicFrameLocks noGrp="1" noChangeAspect="1"/>
          </p:cNvGraphicFramePr>
          <p:nvPr>
            <p:ph sz="quarter" idx="1"/>
            <p:extLst/>
          </p:nvPr>
        </p:nvGraphicFramePr>
        <p:xfrm>
          <a:off x="2432509" y="4106863"/>
          <a:ext cx="114300" cy="215900"/>
        </p:xfrm>
        <a:graphic>
          <a:graphicData uri="http://schemas.openxmlformats.org/presentationml/2006/ole">
            <mc:AlternateContent xmlns:mc="http://schemas.openxmlformats.org/markup-compatibility/2006">
              <mc:Choice xmlns:v="urn:schemas-microsoft-com:vml" Requires="v">
                <p:oleObj spid="_x0000_s16432" name="Equation" r:id="rId3" imgW="114151" imgH="215619" progId="Equation.3">
                  <p:embed/>
                </p:oleObj>
              </mc:Choice>
              <mc:Fallback>
                <p:oleObj name="Equation" r:id="rId3" imgW="114151" imgH="215619" progId="Equation.3">
                  <p:embed/>
                  <p:pic>
                    <p:nvPicPr>
                      <p:cNvPr id="4099"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2509" y="41068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p:cNvPicPr>
            <a:picLocks noChangeAspect="1"/>
          </p:cNvPicPr>
          <p:nvPr/>
        </p:nvPicPr>
        <p:blipFill>
          <a:blip r:embed="rId5"/>
          <a:stretch>
            <a:fillRect/>
          </a:stretch>
        </p:blipFill>
        <p:spPr>
          <a:xfrm>
            <a:off x="2650857" y="2514600"/>
            <a:ext cx="3689883" cy="2452687"/>
          </a:xfrm>
          <a:prstGeom prst="rect">
            <a:avLst/>
          </a:prstGeom>
        </p:spPr>
      </p:pic>
    </p:spTree>
    <p:extLst>
      <p:ext uri="{BB962C8B-B14F-4D97-AF65-F5344CB8AC3E}">
        <p14:creationId xmlns:p14="http://schemas.microsoft.com/office/powerpoint/2010/main" val="3117845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9" name="Object 63"/>
          <p:cNvGraphicFramePr>
            <a:graphicFrameLocks noGrp="1" noChangeAspect="1"/>
          </p:cNvGraphicFramePr>
          <p:nvPr>
            <p:ph sz="quarter" idx="1"/>
            <p:extLst/>
          </p:nvPr>
        </p:nvGraphicFramePr>
        <p:xfrm>
          <a:off x="2432509" y="4106863"/>
          <a:ext cx="114300" cy="215900"/>
        </p:xfrm>
        <a:graphic>
          <a:graphicData uri="http://schemas.openxmlformats.org/presentationml/2006/ole">
            <mc:AlternateContent xmlns:mc="http://schemas.openxmlformats.org/markup-compatibility/2006">
              <mc:Choice xmlns:v="urn:schemas-microsoft-com:vml" Requires="v">
                <p:oleObj spid="_x0000_s17458" name="Equation" r:id="rId3" imgW="114151" imgH="215619" progId="Equation.3">
                  <p:embed/>
                </p:oleObj>
              </mc:Choice>
              <mc:Fallback>
                <p:oleObj name="Equation" r:id="rId3" imgW="114151" imgH="215619" progId="Equation.3">
                  <p:embed/>
                  <p:pic>
                    <p:nvPicPr>
                      <p:cNvPr id="4099" name="Object 6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2509" y="4106863"/>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2" name="Picture 1"/>
          <p:cNvPicPr>
            <a:picLocks noChangeAspect="1"/>
          </p:cNvPicPr>
          <p:nvPr/>
        </p:nvPicPr>
        <p:blipFill>
          <a:blip r:embed="rId5"/>
          <a:stretch>
            <a:fillRect/>
          </a:stretch>
        </p:blipFill>
        <p:spPr>
          <a:xfrm>
            <a:off x="2743200" y="381000"/>
            <a:ext cx="3689883" cy="2452687"/>
          </a:xfrm>
          <a:prstGeom prst="rect">
            <a:avLst/>
          </a:prstGeom>
        </p:spPr>
      </p:pic>
      <p:pic>
        <p:nvPicPr>
          <p:cNvPr id="3" name="Picture 2"/>
          <p:cNvPicPr>
            <a:picLocks noChangeAspect="1"/>
          </p:cNvPicPr>
          <p:nvPr/>
        </p:nvPicPr>
        <p:blipFill>
          <a:blip r:embed="rId6"/>
          <a:stretch>
            <a:fillRect/>
          </a:stretch>
        </p:blipFill>
        <p:spPr>
          <a:xfrm>
            <a:off x="2743200" y="500062"/>
            <a:ext cx="3467100" cy="2333625"/>
          </a:xfrm>
          <a:prstGeom prst="rect">
            <a:avLst/>
          </a:prstGeom>
        </p:spPr>
      </p:pic>
      <p:sp>
        <p:nvSpPr>
          <p:cNvPr id="4" name="Rectangle 3"/>
          <p:cNvSpPr/>
          <p:nvPr/>
        </p:nvSpPr>
        <p:spPr>
          <a:xfrm>
            <a:off x="2926485" y="2945822"/>
            <a:ext cx="3100529" cy="461665"/>
          </a:xfrm>
          <a:prstGeom prst="rect">
            <a:avLst/>
          </a:prstGeom>
        </p:spPr>
        <p:txBody>
          <a:bodyPr wrap="none">
            <a:spAutoFit/>
          </a:bodyPr>
          <a:lstStyle/>
          <a:p>
            <a:pPr algn="just">
              <a:spcBef>
                <a:spcPct val="50000"/>
              </a:spcBef>
            </a:pPr>
            <a:r>
              <a:rPr lang="en-US" altLang="en-US" sz="2400" b="1" smtClean="0">
                <a:latin typeface="Times New Roman" pitchFamily="18" charset="0"/>
                <a:cs typeface="Times New Roman" pitchFamily="18" charset="0"/>
              </a:rPr>
              <a:t>Chứng minh :DE=CF</a:t>
            </a:r>
            <a:r>
              <a:rPr lang="en-US" altLang="en-US">
                <a:latin typeface="Times New Roman" pitchFamily="18" charset="0"/>
                <a:cs typeface="Times New Roman" pitchFamily="18" charset="0"/>
              </a:rPr>
              <a:t>.</a:t>
            </a:r>
          </a:p>
        </p:txBody>
      </p:sp>
      <p:cxnSp>
        <p:nvCxnSpPr>
          <p:cNvPr id="7" name="Straight Arrow Connector 6"/>
          <p:cNvCxnSpPr/>
          <p:nvPr/>
        </p:nvCxnSpPr>
        <p:spPr bwMode="auto">
          <a:xfrm flipV="1">
            <a:off x="4267200" y="3407487"/>
            <a:ext cx="0" cy="554913"/>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0" name="Rectangle 9"/>
              <p:cNvSpPr/>
              <p:nvPr/>
            </p:nvSpPr>
            <p:spPr>
              <a:xfrm>
                <a:off x="3347410" y="3838539"/>
                <a:ext cx="2163202" cy="461665"/>
              </a:xfrm>
              <a:prstGeom prst="rect">
                <a:avLst/>
              </a:prstGeom>
            </p:spPr>
            <p:txBody>
              <a:bodyPr wrap="square">
                <a:spAutoFit/>
              </a:bodyPr>
              <a:lstStyle/>
              <a:p>
                <a14:m>
                  <m:oMath xmlns:m="http://schemas.openxmlformats.org/officeDocument/2006/math">
                    <m:r>
                      <a:rPr lang="en-US" altLang="en-US" sz="2400" i="0" smtClean="0">
                        <a:latin typeface="Cambria Math" panose="02040503050406030204" pitchFamily="18" charset="0"/>
                        <a:ea typeface="Cambria Math" panose="02040503050406030204" pitchFamily="18" charset="0"/>
                        <a:cs typeface="Times New Roman" pitchFamily="18" charset="0"/>
                      </a:rPr>
                      <m:t>∆</m:t>
                    </m:r>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ADE</m:t>
                    </m:r>
                  </m:oMath>
                </a14:m>
                <a:r>
                  <a:rPr lang="en-US" altLang="en-US" sz="2400" smtClean="0">
                    <a:latin typeface="Times New Roman" pitchFamily="18" charset="0"/>
                    <a:cs typeface="Times New Roman" pitchFamily="18" charset="0"/>
                  </a:rPr>
                  <a:t>=</a:t>
                </a:r>
                <a14:m>
                  <m:oMath xmlns:m="http://schemas.openxmlformats.org/officeDocument/2006/math">
                    <m:r>
                      <a:rPr lang="en-US" altLang="en-US" sz="2400">
                        <a:latin typeface="Cambria Math" panose="02040503050406030204" pitchFamily="18" charset="0"/>
                        <a:ea typeface="Cambria Math" panose="02040503050406030204" pitchFamily="18" charset="0"/>
                        <a:cs typeface="Times New Roman" pitchFamily="18" charset="0"/>
                      </a:rPr>
                      <m:t>∆</m:t>
                    </m:r>
                  </m:oMath>
                </a14:m>
                <a:r>
                  <a:rPr lang="en-US" altLang="en-US" sz="2400" smtClean="0">
                    <a:latin typeface="Times New Roman" pitchFamily="18" charset="0"/>
                    <a:cs typeface="Times New Roman" pitchFamily="18" charset="0"/>
                  </a:rPr>
                  <a:t>BCF</a:t>
                </a:r>
                <a:endParaRPr lang="en-US" sz="2400"/>
              </a:p>
            </p:txBody>
          </p:sp>
        </mc:Choice>
        <mc:Fallback xmlns="">
          <p:sp>
            <p:nvSpPr>
              <p:cNvPr id="10" name="Rectangle 9"/>
              <p:cNvSpPr>
                <a:spLocks noRot="1" noChangeAspect="1" noMove="1" noResize="1" noEditPoints="1" noAdjustHandles="1" noChangeArrowheads="1" noChangeShapeType="1" noTextEdit="1"/>
              </p:cNvSpPr>
              <p:nvPr/>
            </p:nvSpPr>
            <p:spPr>
              <a:xfrm>
                <a:off x="3347410" y="3838539"/>
                <a:ext cx="2163202" cy="461665"/>
              </a:xfrm>
              <a:prstGeom prst="rect">
                <a:avLst/>
              </a:prstGeom>
              <a:blipFill>
                <a:blip r:embed="rId7"/>
                <a:stretch>
                  <a:fillRect l="-563" t="-10667" b="-30667"/>
                </a:stretch>
              </a:blipFill>
            </p:spPr>
            <p:txBody>
              <a:bodyPr/>
              <a:lstStyle/>
              <a:p>
                <a:r>
                  <a:rPr lang="en-US">
                    <a:noFill/>
                  </a:rPr>
                  <a:t> </a:t>
                </a:r>
              </a:p>
            </p:txBody>
          </p:sp>
        </mc:Fallback>
      </mc:AlternateContent>
      <p:sp>
        <p:nvSpPr>
          <p:cNvPr id="12" name="Right Brace 11"/>
          <p:cNvSpPr/>
          <p:nvPr/>
        </p:nvSpPr>
        <p:spPr bwMode="auto">
          <a:xfrm rot="16200000">
            <a:off x="3815110" y="1191776"/>
            <a:ext cx="980386" cy="7086598"/>
          </a:xfrm>
          <a:prstGeom prst="rightBrace">
            <a:avLst/>
          </a:prstGeom>
          <a:ln>
            <a:headEnd type="none" w="med" len="med"/>
            <a:tailEnd type="none" w="med" len="med"/>
          </a:ln>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mc:AlternateContent xmlns:mc="http://schemas.openxmlformats.org/markup-compatibility/2006" xmlns:a14="http://schemas.microsoft.com/office/drawing/2010/main">
        <mc:Choice Requires="a14">
          <p:sp>
            <p:nvSpPr>
              <p:cNvPr id="13" name="Rectangle 12"/>
              <p:cNvSpPr/>
              <p:nvPr/>
            </p:nvSpPr>
            <p:spPr>
              <a:xfrm>
                <a:off x="-121925" y="5029200"/>
                <a:ext cx="2650469" cy="4739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latin typeface="Cambria Math"/>
                            </a:rPr>
                          </m:ctrlPr>
                        </m:accPr>
                        <m:e>
                          <m:r>
                            <m:rPr>
                              <m:sty m:val="p"/>
                            </m:rPr>
                            <a:rPr lang="en-US" sz="2400" b="0" i="0" smtClean="0">
                              <a:latin typeface="Cambria Math" panose="02040503050406030204" pitchFamily="18" charset="0"/>
                            </a:rPr>
                            <m:t>AED</m:t>
                          </m:r>
                        </m:e>
                      </m:acc>
                      <m:r>
                        <a:rPr lang="en-US" sz="2400" b="0" i="0" smtClean="0">
                          <a:latin typeface="Cambria Math" panose="02040503050406030204" pitchFamily="18" charset="0"/>
                        </a:rPr>
                        <m:t>=</m:t>
                      </m:r>
                      <m:acc>
                        <m:accPr>
                          <m:chr m:val="̂"/>
                          <m:ctrlPr>
                            <a:rPr lang="en-US" sz="2400" b="0" i="1" smtClean="0">
                              <a:latin typeface="Cambria Math"/>
                            </a:rPr>
                          </m:ctrlPr>
                        </m:accPr>
                        <m:e>
                          <m:r>
                            <m:rPr>
                              <m:sty m:val="p"/>
                            </m:rPr>
                            <a:rPr lang="en-US" sz="2400" b="0" i="0" smtClean="0">
                              <a:latin typeface="Cambria Math" panose="02040503050406030204" pitchFamily="18" charset="0"/>
                            </a:rPr>
                            <m:t>BFC</m:t>
                          </m:r>
                        </m:e>
                      </m:acc>
                      <m:r>
                        <a:rPr lang="en-US" sz="2400" b="0" i="0" smtClean="0">
                          <a:latin typeface="Cambria Math" panose="02040503050406030204" pitchFamily="18" charset="0"/>
                        </a:rPr>
                        <m:t>=</m:t>
                      </m:r>
                      <m:sSup>
                        <m:sSupPr>
                          <m:ctrlPr>
                            <a:rPr lang="en-US" sz="2400" b="0" i="1" smtClean="0">
                              <a:latin typeface="Cambria Math"/>
                            </a:rPr>
                          </m:ctrlPr>
                        </m:sSupPr>
                        <m:e>
                          <m:r>
                            <a:rPr lang="en-US" sz="2400" b="0" i="1" smtClean="0">
                              <a:latin typeface="Cambria Math" panose="02040503050406030204" pitchFamily="18" charset="0"/>
                            </a:rPr>
                            <m:t>90</m:t>
                          </m:r>
                        </m:e>
                        <m:sup>
                          <m:r>
                            <a:rPr lang="en-US" sz="2400" b="0" i="1" smtClean="0">
                              <a:latin typeface="Cambria Math" panose="02040503050406030204" pitchFamily="18" charset="0"/>
                            </a:rPr>
                            <m:t>0</m:t>
                          </m:r>
                        </m:sup>
                      </m:sSup>
                    </m:oMath>
                  </m:oMathPara>
                </a14:m>
                <a:endParaRPr lang="en-US" sz="2400"/>
              </a:p>
            </p:txBody>
          </p:sp>
        </mc:Choice>
        <mc:Fallback xmlns="">
          <p:sp>
            <p:nvSpPr>
              <p:cNvPr id="13" name="Rectangle 12"/>
              <p:cNvSpPr>
                <a:spLocks noRot="1" noChangeAspect="1" noMove="1" noResize="1" noEditPoints="1" noAdjustHandles="1" noChangeArrowheads="1" noChangeShapeType="1" noTextEdit="1"/>
              </p:cNvSpPr>
              <p:nvPr/>
            </p:nvSpPr>
            <p:spPr>
              <a:xfrm>
                <a:off x="-121925" y="5029200"/>
                <a:ext cx="2650469" cy="473976"/>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3561573" y="5029200"/>
                <a:ext cx="1487458"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i="1" smtClean="0">
                          <a:solidFill>
                            <a:srgbClr val="0000FF"/>
                          </a:solidFill>
                          <a:latin typeface="Cambria Math" panose="02040503050406030204" pitchFamily="18" charset="0"/>
                        </a:rPr>
                        <m:t>𝐴</m:t>
                      </m:r>
                      <m:r>
                        <a:rPr lang="en-US" sz="2400" b="0" i="1" smtClean="0">
                          <a:solidFill>
                            <a:srgbClr val="0000FF"/>
                          </a:solidFill>
                          <a:latin typeface="Cambria Math" panose="02040503050406030204" pitchFamily="18" charset="0"/>
                        </a:rPr>
                        <m:t>𝐷</m:t>
                      </m:r>
                      <m:r>
                        <a:rPr lang="en-US" sz="2400" b="0" i="1" smtClean="0">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𝐵𝐶</m:t>
                      </m:r>
                    </m:oMath>
                  </m:oMathPara>
                </a14:m>
                <a:endParaRPr lang="en-US" sz="2400">
                  <a:solidFill>
                    <a:srgbClr val="0000FF"/>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3561573" y="5029200"/>
                <a:ext cx="1487458" cy="461665"/>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7325350" y="5070986"/>
                <a:ext cx="1046504" cy="47397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en-US" sz="2400" i="1" smtClean="0">
                              <a:solidFill>
                                <a:srgbClr val="0000FF"/>
                              </a:solidFill>
                              <a:latin typeface="Cambria Math"/>
                            </a:rPr>
                          </m:ctrlPr>
                        </m:accPr>
                        <m:e>
                          <m:r>
                            <m:rPr>
                              <m:sty m:val="p"/>
                            </m:rPr>
                            <a:rPr lang="en-US" sz="2400">
                              <a:solidFill>
                                <a:srgbClr val="0000FF"/>
                              </a:solidFill>
                              <a:latin typeface="Cambria Math" panose="02040503050406030204" pitchFamily="18" charset="0"/>
                            </a:rPr>
                            <m:t>D</m:t>
                          </m:r>
                        </m:e>
                      </m:acc>
                      <m:r>
                        <a:rPr lang="en-US" sz="2400">
                          <a:solidFill>
                            <a:srgbClr val="0000FF"/>
                          </a:solidFill>
                          <a:latin typeface="Cambria Math" panose="02040503050406030204" pitchFamily="18" charset="0"/>
                        </a:rPr>
                        <m:t>=</m:t>
                      </m:r>
                      <m:acc>
                        <m:accPr>
                          <m:chr m:val="̂"/>
                          <m:ctrlPr>
                            <a:rPr lang="en-US" sz="2400" i="1">
                              <a:solidFill>
                                <a:srgbClr val="0000FF"/>
                              </a:solidFill>
                              <a:latin typeface="Cambria Math"/>
                            </a:rPr>
                          </m:ctrlPr>
                        </m:accPr>
                        <m:e>
                          <m:r>
                            <m:rPr>
                              <m:sty m:val="p"/>
                            </m:rPr>
                            <a:rPr lang="en-US" sz="2400">
                              <a:solidFill>
                                <a:srgbClr val="0000FF"/>
                              </a:solidFill>
                              <a:latin typeface="Cambria Math" panose="02040503050406030204" pitchFamily="18" charset="0"/>
                            </a:rPr>
                            <m:t>C</m:t>
                          </m:r>
                        </m:e>
                      </m:acc>
                    </m:oMath>
                  </m:oMathPara>
                </a14:m>
                <a:endParaRPr lang="en-US" sz="2400">
                  <a:solidFill>
                    <a:srgbClr val="0000FF"/>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7325350" y="5070986"/>
                <a:ext cx="1046504" cy="473976"/>
              </a:xfrm>
              <a:prstGeom prst="rect">
                <a:avLst/>
              </a:prstGeom>
              <a:blipFill>
                <a:blip r:embed="rId10"/>
                <a:stretch>
                  <a:fillRect/>
                </a:stretch>
              </a:blipFill>
            </p:spPr>
            <p:txBody>
              <a:bodyPr/>
              <a:lstStyle/>
              <a:p>
                <a:r>
                  <a:rPr lang="en-US">
                    <a:noFill/>
                  </a:rPr>
                  <a:t> </a:t>
                </a:r>
              </a:p>
            </p:txBody>
          </p:sp>
        </mc:Fallback>
      </mc:AlternateContent>
      <p:sp>
        <p:nvSpPr>
          <p:cNvPr id="15" name="Rectangle 14"/>
          <p:cNvSpPr/>
          <p:nvPr/>
        </p:nvSpPr>
        <p:spPr>
          <a:xfrm>
            <a:off x="5040716" y="5940226"/>
            <a:ext cx="3224024" cy="369332"/>
          </a:xfrm>
          <a:prstGeom prst="rect">
            <a:avLst/>
          </a:prstGeom>
        </p:spPr>
        <p:txBody>
          <a:bodyPr wrap="none">
            <a:spAutoFit/>
          </a:bodyPr>
          <a:lstStyle/>
          <a:p>
            <a:r>
              <a:rPr lang="en-US" altLang="en-US" smtClean="0">
                <a:solidFill>
                  <a:srgbClr val="FF0000"/>
                </a:solidFill>
                <a:latin typeface="Times New Roman" pitchFamily="18" charset="0"/>
                <a:cs typeface="Times New Roman" pitchFamily="18" charset="0"/>
              </a:rPr>
              <a:t>Tính chất hình </a:t>
            </a:r>
            <a:r>
              <a:rPr lang="en-US" altLang="en-US">
                <a:solidFill>
                  <a:srgbClr val="FF0000"/>
                </a:solidFill>
                <a:latin typeface="Times New Roman" pitchFamily="18" charset="0"/>
                <a:cs typeface="Times New Roman" pitchFamily="18" charset="0"/>
              </a:rPr>
              <a:t>thang cân ABCD </a:t>
            </a:r>
            <a:endParaRPr lang="en-US">
              <a:solidFill>
                <a:srgbClr val="FF0000"/>
              </a:solidFill>
            </a:endParaRPr>
          </a:p>
        </p:txBody>
      </p:sp>
      <p:cxnSp>
        <p:nvCxnSpPr>
          <p:cNvPr id="18" name="Straight Arrow Connector 17"/>
          <p:cNvCxnSpPr/>
          <p:nvPr/>
        </p:nvCxnSpPr>
        <p:spPr bwMode="auto">
          <a:xfrm flipH="1" flipV="1">
            <a:off x="4588141" y="5448422"/>
            <a:ext cx="1844942" cy="49180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a:stCxn id="15" idx="0"/>
          </p:cNvCxnSpPr>
          <p:nvPr/>
        </p:nvCxnSpPr>
        <p:spPr bwMode="auto">
          <a:xfrm flipV="1">
            <a:off x="6652728" y="5448422"/>
            <a:ext cx="1195874" cy="491804"/>
          </a:xfrm>
          <a:prstGeom prst="straightConnector1">
            <a:avLst/>
          </a:prstGeom>
          <a:solidFill>
            <a:schemeClr val="accent1"/>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ectangle 23"/>
          <p:cNvSpPr/>
          <p:nvPr/>
        </p:nvSpPr>
        <p:spPr>
          <a:xfrm>
            <a:off x="5132676" y="3875550"/>
            <a:ext cx="922047" cy="369332"/>
          </a:xfrm>
          <a:prstGeom prst="rect">
            <a:avLst/>
          </a:prstGeom>
        </p:spPr>
        <p:txBody>
          <a:bodyPr wrap="none">
            <a:spAutoFit/>
          </a:bodyPr>
          <a:lstStyle/>
          <a:p>
            <a:r>
              <a:rPr lang="en-US" altLang="en-US" smtClean="0">
                <a:solidFill>
                  <a:srgbClr val="FF0000"/>
                </a:solidFill>
                <a:latin typeface="Times New Roman" pitchFamily="18" charset="0"/>
                <a:cs typeface="Times New Roman" pitchFamily="18" charset="0"/>
              </a:rPr>
              <a:t>( ch-gn)</a:t>
            </a:r>
            <a:endParaRPr lang="en-US">
              <a:solidFill>
                <a:srgbClr val="FF0000"/>
              </a:solidFill>
            </a:endParaRPr>
          </a:p>
        </p:txBody>
      </p:sp>
      <mc:AlternateContent xmlns:mc="http://schemas.openxmlformats.org/markup-compatibility/2006" xmlns:a14="http://schemas.microsoft.com/office/drawing/2010/main">
        <mc:Choice Requires="a14">
          <p:sp>
            <p:nvSpPr>
              <p:cNvPr id="31" name="Rectangle 30"/>
              <p:cNvSpPr/>
              <p:nvPr/>
            </p:nvSpPr>
            <p:spPr>
              <a:xfrm>
                <a:off x="685800" y="3276600"/>
                <a:ext cx="5487400" cy="2198551"/>
              </a:xfrm>
              <a:prstGeom prst="rect">
                <a:avLst/>
              </a:prstGeom>
            </p:spPr>
            <p:txBody>
              <a:bodyPr wrap="none">
                <a:spAutoFit/>
              </a:bodyPr>
              <a:lstStyle/>
              <a:p>
                <a14:m>
                  <m:oMath xmlns:m="http://schemas.openxmlformats.org/officeDocument/2006/math">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X</m:t>
                    </m:r>
                    <m:r>
                      <a:rPr lang="en-US" altLang="en-US" sz="2400" b="0" i="0" smtClean="0">
                        <a:latin typeface="Cambria Math" panose="02040503050406030204" pitchFamily="18" charset="0"/>
                        <a:ea typeface="Cambria Math" panose="02040503050406030204" pitchFamily="18" charset="0"/>
                        <a:cs typeface="Times New Roman" pitchFamily="18" charset="0"/>
                      </a:rPr>
                      <m:t>é</m:t>
                    </m:r>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t</m:t>
                    </m:r>
                    <m:r>
                      <a:rPr lang="en-US" altLang="en-US" sz="2400" b="0" i="0" smtClean="0">
                        <a:latin typeface="Cambria Math" panose="02040503050406030204" pitchFamily="18" charset="0"/>
                        <a:ea typeface="Cambria Math" panose="02040503050406030204" pitchFamily="18" charset="0"/>
                        <a:cs typeface="Times New Roman" pitchFamily="18" charset="0"/>
                      </a:rPr>
                      <m:t> ∆</m:t>
                    </m:r>
                    <m:r>
                      <m:rPr>
                        <m:sty m:val="p"/>
                      </m:rPr>
                      <a:rPr lang="en-US" altLang="en-US" sz="2400">
                        <a:latin typeface="Cambria Math" panose="02040503050406030204" pitchFamily="18" charset="0"/>
                        <a:ea typeface="Cambria Math" panose="02040503050406030204" pitchFamily="18" charset="0"/>
                        <a:cs typeface="Times New Roman" pitchFamily="18" charset="0"/>
                      </a:rPr>
                      <m:t>ADE</m:t>
                    </m:r>
                    <m:r>
                      <a:rPr lang="en-US" altLang="en-US" sz="2400" b="0" i="0" smtClean="0">
                        <a:latin typeface="Cambria Math" panose="02040503050406030204" pitchFamily="18" charset="0"/>
                        <a:ea typeface="Cambria Math" panose="02040503050406030204" pitchFamily="18" charset="0"/>
                        <a:cs typeface="Times New Roman" pitchFamily="18" charset="0"/>
                      </a:rPr>
                      <m:t> </m:t>
                    </m:r>
                    <m:r>
                      <m:rPr>
                        <m:sty m:val="p"/>
                      </m:rPr>
                      <a:rPr lang="en-US" altLang="en-US" sz="2400" b="0" i="0" smtClean="0">
                        <a:latin typeface="Cambria Math" panose="02040503050406030204" pitchFamily="18" charset="0"/>
                        <a:ea typeface="Cambria Math" panose="02040503050406030204" pitchFamily="18" charset="0"/>
                        <a:cs typeface="Times New Roman" pitchFamily="18" charset="0"/>
                      </a:rPr>
                      <m:t>v</m:t>
                    </m:r>
                    <m:r>
                      <a:rPr lang="en-US" altLang="en-US" sz="2400" b="0" i="0" smtClean="0">
                        <a:latin typeface="Cambria Math" panose="02040503050406030204" pitchFamily="18" charset="0"/>
                        <a:ea typeface="Cambria Math" panose="02040503050406030204" pitchFamily="18" charset="0"/>
                        <a:cs typeface="Times New Roman" pitchFamily="18" charset="0"/>
                      </a:rPr>
                      <m:t>à ∆</m:t>
                    </m:r>
                  </m:oMath>
                </a14:m>
                <a:r>
                  <a:rPr lang="en-US" altLang="en-US" sz="2400" smtClean="0">
                    <a:latin typeface="Times New Roman" pitchFamily="18" charset="0"/>
                    <a:cs typeface="Times New Roman" pitchFamily="18" charset="0"/>
                  </a:rPr>
                  <a:t>BCF</a:t>
                </a:r>
              </a:p>
              <a:p>
                <a:endParaRPr lang="en-US" sz="240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d>
                        <m:dPr>
                          <m:begChr m:val="{"/>
                          <m:endChr m:val=""/>
                          <m:ctrlPr>
                            <a:rPr lang="en-US" sz="2400" i="1" smtClean="0">
                              <a:latin typeface="Cambria Math"/>
                            </a:rPr>
                          </m:ctrlPr>
                        </m:dPr>
                        <m:e>
                          <m:eqArr>
                            <m:eqArrPr>
                              <m:ctrlPr>
                                <a:rPr lang="en-US" sz="2400" i="1" smtClean="0">
                                  <a:latin typeface="Cambria Math"/>
                                </a:rPr>
                              </m:ctrlPr>
                            </m:eqArrPr>
                            <m:e>
                              <m:acc>
                                <m:accPr>
                                  <m:chr m:val="̂"/>
                                  <m:ctrlPr>
                                    <a:rPr lang="en-US" sz="2400" i="1">
                                      <a:latin typeface="Cambria Math"/>
                                    </a:rPr>
                                  </m:ctrlPr>
                                </m:accPr>
                                <m:e>
                                  <m:r>
                                    <m:rPr>
                                      <m:sty m:val="p"/>
                                    </m:rPr>
                                    <a:rPr lang="en-US" sz="2400">
                                      <a:latin typeface="Cambria Math" panose="02040503050406030204" pitchFamily="18" charset="0"/>
                                    </a:rPr>
                                    <m:t>AED</m:t>
                                  </m:r>
                                </m:e>
                              </m:acc>
                              <m:r>
                                <a:rPr lang="en-US" sz="2400">
                                  <a:latin typeface="Cambria Math" panose="02040503050406030204" pitchFamily="18" charset="0"/>
                                </a:rPr>
                                <m:t>=</m:t>
                              </m:r>
                              <m:acc>
                                <m:accPr>
                                  <m:chr m:val="̂"/>
                                  <m:ctrlPr>
                                    <a:rPr lang="en-US" sz="2400" i="1">
                                      <a:latin typeface="Cambria Math"/>
                                    </a:rPr>
                                  </m:ctrlPr>
                                </m:accPr>
                                <m:e>
                                  <m:r>
                                    <m:rPr>
                                      <m:sty m:val="p"/>
                                    </m:rPr>
                                    <a:rPr lang="en-US" sz="2400">
                                      <a:latin typeface="Cambria Math" panose="02040503050406030204" pitchFamily="18" charset="0"/>
                                    </a:rPr>
                                    <m:t>BFC</m:t>
                                  </m:r>
                                </m:e>
                              </m:acc>
                              <m:r>
                                <a:rPr lang="en-US" sz="2400">
                                  <a:latin typeface="Cambria Math" panose="02040503050406030204" pitchFamily="18" charset="0"/>
                                </a:rPr>
                                <m:t>=</m:t>
                              </m:r>
                              <m:sSup>
                                <m:sSupPr>
                                  <m:ctrlPr>
                                    <a:rPr lang="en-US" sz="2400" i="1">
                                      <a:latin typeface="Cambria Math"/>
                                    </a:rPr>
                                  </m:ctrlPr>
                                </m:sSupPr>
                                <m:e>
                                  <m:r>
                                    <a:rPr lang="en-US" sz="2400" i="1">
                                      <a:latin typeface="Cambria Math" panose="02040503050406030204" pitchFamily="18" charset="0"/>
                                    </a:rPr>
                                    <m:t>90</m:t>
                                  </m:r>
                                </m:e>
                                <m:sup>
                                  <m:r>
                                    <a:rPr lang="en-US" sz="2400" i="1">
                                      <a:latin typeface="Cambria Math" panose="02040503050406030204" pitchFamily="18" charset="0"/>
                                    </a:rPr>
                                    <m:t>0</m:t>
                                  </m:r>
                                </m:sup>
                              </m:sSup>
                            </m:e>
                            <m:e>
                              <m:r>
                                <m:rPr>
                                  <m:sty m:val="p"/>
                                </m:rPr>
                                <a:rPr lang="en-US" sz="2400" i="0" smtClean="0">
                                  <a:solidFill>
                                    <a:schemeClr val="tx1"/>
                                  </a:solidFill>
                                  <a:latin typeface="Cambria Math" panose="02040503050406030204" pitchFamily="18" charset="0"/>
                                </a:rPr>
                                <m:t>AD</m:t>
                              </m:r>
                              <m:r>
                                <a:rPr lang="en-US" sz="2400" i="0" smtClean="0">
                                  <a:solidFill>
                                    <a:schemeClr val="tx1"/>
                                  </a:solidFill>
                                  <a:latin typeface="Cambria Math" panose="02040503050406030204" pitchFamily="18" charset="0"/>
                                </a:rPr>
                                <m:t>=</m:t>
                              </m:r>
                              <m:r>
                                <m:rPr>
                                  <m:sty m:val="p"/>
                                </m:rPr>
                                <a:rPr lang="en-US" sz="2400" i="0" smtClean="0">
                                  <a:solidFill>
                                    <a:schemeClr val="tx1"/>
                                  </a:solidFill>
                                  <a:latin typeface="Cambria Math" panose="02040503050406030204" pitchFamily="18" charset="0"/>
                                </a:rPr>
                                <m:t>BC</m:t>
                              </m:r>
                              <m:r>
                                <m:rPr>
                                  <m:nor/>
                                </m:rPr>
                                <a:rPr lang="en-US" sz="2400">
                                  <a:solidFill>
                                    <a:schemeClr val="tx1"/>
                                  </a:solidFill>
                                </a:rPr>
                                <m:t> </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t</m:t>
                              </m:r>
                              <m:r>
                                <a:rPr lang="en-US" sz="2400" b="0" i="0" smtClean="0">
                                  <a:solidFill>
                                    <a:srgbClr val="0000FF"/>
                                  </a:solidFill>
                                  <a:latin typeface="Cambria Math" panose="02040503050406030204" pitchFamily="18" charset="0"/>
                                </a:rPr>
                                <m:t>í</m:t>
                              </m:r>
                              <m:r>
                                <m:rPr>
                                  <m:sty m:val="p"/>
                                </m:rPr>
                                <a:rPr lang="en-US" sz="2400" b="0" i="0" smtClean="0">
                                  <a:solidFill>
                                    <a:srgbClr val="0000FF"/>
                                  </a:solidFill>
                                  <a:latin typeface="Cambria Math" panose="02040503050406030204" pitchFamily="18" charset="0"/>
                                </a:rPr>
                                <m:t>nh</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ch</m:t>
                              </m:r>
                              <m:r>
                                <a:rPr lang="en-US" sz="2400" b="0" i="0" smtClean="0">
                                  <a:solidFill>
                                    <a:srgbClr val="0000FF"/>
                                  </a:solidFill>
                                  <a:latin typeface="Cambria Math" panose="02040503050406030204" pitchFamily="18" charset="0"/>
                                </a:rPr>
                                <m:t>ấ</m:t>
                              </m:r>
                              <m:r>
                                <m:rPr>
                                  <m:sty m:val="p"/>
                                </m:rPr>
                                <a:rPr lang="en-US" sz="2400" b="0" i="0" smtClean="0">
                                  <a:solidFill>
                                    <a:srgbClr val="0000FF"/>
                                  </a:solidFill>
                                  <a:latin typeface="Cambria Math" panose="02040503050406030204" pitchFamily="18" charset="0"/>
                                </a:rPr>
                                <m:t>t</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h</m:t>
                              </m:r>
                              <m:r>
                                <a:rPr lang="en-US" sz="2400" b="0" i="0" smtClean="0">
                                  <a:solidFill>
                                    <a:srgbClr val="0000FF"/>
                                  </a:solidFill>
                                  <a:latin typeface="Cambria Math" panose="02040503050406030204" pitchFamily="18" charset="0"/>
                                </a:rPr>
                                <m:t>ì</m:t>
                              </m:r>
                              <m:r>
                                <m:rPr>
                                  <m:sty m:val="p"/>
                                </m:rPr>
                                <a:rPr lang="en-US" sz="2400" b="0" i="0" smtClean="0">
                                  <a:solidFill>
                                    <a:srgbClr val="0000FF"/>
                                  </a:solidFill>
                                  <a:latin typeface="Cambria Math" panose="02040503050406030204" pitchFamily="18" charset="0"/>
                                </a:rPr>
                                <m:t>nh</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thang</m:t>
                              </m:r>
                              <m:r>
                                <a:rPr lang="en-US" sz="2400" b="0" i="0" smtClean="0">
                                  <a:solidFill>
                                    <a:srgbClr val="0000FF"/>
                                  </a:solidFill>
                                  <a:latin typeface="Cambria Math" panose="02040503050406030204" pitchFamily="18" charset="0"/>
                                </a:rPr>
                                <m:t> </m:t>
                              </m:r>
                              <m:r>
                                <m:rPr>
                                  <m:sty m:val="p"/>
                                </m:rPr>
                                <a:rPr lang="en-US" sz="2400" b="0" i="0" smtClean="0">
                                  <a:solidFill>
                                    <a:srgbClr val="0000FF"/>
                                  </a:solidFill>
                                  <a:latin typeface="Cambria Math" panose="02040503050406030204" pitchFamily="18" charset="0"/>
                                </a:rPr>
                                <m:t>c</m:t>
                              </m:r>
                              <m:r>
                                <a:rPr lang="en-US" sz="2400" b="0" i="0" smtClean="0">
                                  <a:solidFill>
                                    <a:srgbClr val="0000FF"/>
                                  </a:solidFill>
                                  <a:latin typeface="Cambria Math" panose="02040503050406030204" pitchFamily="18" charset="0"/>
                                </a:rPr>
                                <m:t>â</m:t>
                              </m:r>
                              <m:r>
                                <m:rPr>
                                  <m:sty m:val="p"/>
                                </m:rPr>
                                <a:rPr lang="en-US" sz="2400" b="0" i="0" smtClean="0">
                                  <a:solidFill>
                                    <a:srgbClr val="0000FF"/>
                                  </a:solidFill>
                                  <a:latin typeface="Cambria Math" panose="02040503050406030204" pitchFamily="18" charset="0"/>
                                </a:rPr>
                                <m:t>n</m:t>
                              </m:r>
                              <m:r>
                                <a:rPr lang="en-US" sz="2400" b="0" i="0" smtClean="0">
                                  <a:solidFill>
                                    <a:srgbClr val="0000FF"/>
                                  </a:solidFill>
                                  <a:latin typeface="Cambria Math" panose="02040503050406030204" pitchFamily="18" charset="0"/>
                                </a:rPr>
                                <m:t>)</m:t>
                              </m:r>
                            </m:e>
                            <m:e>
                              <m:acc>
                                <m:accPr>
                                  <m:chr m:val="̂"/>
                                  <m:ctrlPr>
                                    <a:rPr lang="en-US" sz="2400" i="1" smtClean="0">
                                      <a:solidFill>
                                        <a:schemeClr val="tx1"/>
                                      </a:solidFill>
                                      <a:latin typeface="Cambria Math"/>
                                    </a:rPr>
                                  </m:ctrlPr>
                                </m:accPr>
                                <m:e>
                                  <m:r>
                                    <m:rPr>
                                      <m:sty m:val="p"/>
                                    </m:rPr>
                                    <a:rPr lang="en-US" sz="2400">
                                      <a:solidFill>
                                        <a:schemeClr val="tx1"/>
                                      </a:solidFill>
                                      <a:latin typeface="Cambria Math" panose="02040503050406030204" pitchFamily="18" charset="0"/>
                                    </a:rPr>
                                    <m:t>D</m:t>
                                  </m:r>
                                </m:e>
                              </m:acc>
                              <m:r>
                                <a:rPr lang="en-US" sz="2400">
                                  <a:solidFill>
                                    <a:schemeClr val="tx1"/>
                                  </a:solidFill>
                                  <a:latin typeface="Cambria Math" panose="02040503050406030204" pitchFamily="18" charset="0"/>
                                </a:rPr>
                                <m:t>=</m:t>
                              </m:r>
                              <m:acc>
                                <m:accPr>
                                  <m:chr m:val="̂"/>
                                  <m:ctrlPr>
                                    <a:rPr lang="en-US" sz="2400" i="1">
                                      <a:solidFill>
                                        <a:schemeClr val="tx1"/>
                                      </a:solidFill>
                                      <a:latin typeface="Cambria Math"/>
                                    </a:rPr>
                                  </m:ctrlPr>
                                </m:accPr>
                                <m:e>
                                  <m:r>
                                    <m:rPr>
                                      <m:sty m:val="p"/>
                                    </m:rPr>
                                    <a:rPr lang="en-US" sz="2400">
                                      <a:solidFill>
                                        <a:schemeClr val="tx1"/>
                                      </a:solidFill>
                                      <a:latin typeface="Cambria Math" panose="02040503050406030204" pitchFamily="18" charset="0"/>
                                    </a:rPr>
                                    <m:t>C</m:t>
                                  </m:r>
                                </m:e>
                              </m:acc>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t</m:t>
                              </m:r>
                              <m:r>
                                <a:rPr lang="en-US" sz="2400" i="0">
                                  <a:solidFill>
                                    <a:srgbClr val="0000FF"/>
                                  </a:solidFill>
                                  <a:latin typeface="Cambria Math" panose="02040503050406030204" pitchFamily="18" charset="0"/>
                                </a:rPr>
                                <m:t>í</m:t>
                              </m:r>
                              <m:r>
                                <m:rPr>
                                  <m:sty m:val="p"/>
                                </m:rPr>
                                <a:rPr lang="en-US" sz="2400" i="0">
                                  <a:solidFill>
                                    <a:srgbClr val="0000FF"/>
                                  </a:solidFill>
                                  <a:latin typeface="Cambria Math" panose="02040503050406030204" pitchFamily="18" charset="0"/>
                                </a:rPr>
                                <m:t>nh</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ch</m:t>
                              </m:r>
                              <m:r>
                                <a:rPr lang="en-US" sz="2400" i="0">
                                  <a:solidFill>
                                    <a:srgbClr val="0000FF"/>
                                  </a:solidFill>
                                  <a:latin typeface="Cambria Math" panose="02040503050406030204" pitchFamily="18" charset="0"/>
                                </a:rPr>
                                <m:t>ấ</m:t>
                              </m:r>
                              <m:r>
                                <m:rPr>
                                  <m:sty m:val="p"/>
                                </m:rPr>
                                <a:rPr lang="en-US" sz="2400" i="0">
                                  <a:solidFill>
                                    <a:srgbClr val="0000FF"/>
                                  </a:solidFill>
                                  <a:latin typeface="Cambria Math" panose="02040503050406030204" pitchFamily="18" charset="0"/>
                                </a:rPr>
                                <m:t>t</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h</m:t>
                              </m:r>
                              <m:r>
                                <a:rPr lang="en-US" sz="2400" i="0">
                                  <a:solidFill>
                                    <a:srgbClr val="0000FF"/>
                                  </a:solidFill>
                                  <a:latin typeface="Cambria Math" panose="02040503050406030204" pitchFamily="18" charset="0"/>
                                </a:rPr>
                                <m:t>ì</m:t>
                              </m:r>
                              <m:r>
                                <m:rPr>
                                  <m:sty m:val="p"/>
                                </m:rPr>
                                <a:rPr lang="en-US" sz="2400" i="0">
                                  <a:solidFill>
                                    <a:srgbClr val="0000FF"/>
                                  </a:solidFill>
                                  <a:latin typeface="Cambria Math" panose="02040503050406030204" pitchFamily="18" charset="0"/>
                                </a:rPr>
                                <m:t>nh</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thang</m:t>
                              </m:r>
                              <m:r>
                                <a:rPr lang="en-US" sz="2400" i="0">
                                  <a:solidFill>
                                    <a:srgbClr val="0000FF"/>
                                  </a:solidFill>
                                  <a:latin typeface="Cambria Math" panose="02040503050406030204" pitchFamily="18" charset="0"/>
                                </a:rPr>
                                <m:t> </m:t>
                              </m:r>
                              <m:r>
                                <m:rPr>
                                  <m:sty m:val="p"/>
                                </m:rPr>
                                <a:rPr lang="en-US" sz="2400" i="0">
                                  <a:solidFill>
                                    <a:srgbClr val="0000FF"/>
                                  </a:solidFill>
                                  <a:latin typeface="Cambria Math" panose="02040503050406030204" pitchFamily="18" charset="0"/>
                                </a:rPr>
                                <m:t>c</m:t>
                              </m:r>
                              <m:r>
                                <a:rPr lang="en-US" sz="2400" i="0">
                                  <a:solidFill>
                                    <a:srgbClr val="0000FF"/>
                                  </a:solidFill>
                                  <a:latin typeface="Cambria Math" panose="02040503050406030204" pitchFamily="18" charset="0"/>
                                </a:rPr>
                                <m:t>â</m:t>
                              </m:r>
                              <m:r>
                                <m:rPr>
                                  <m:sty m:val="p"/>
                                </m:rPr>
                                <a:rPr lang="en-US" sz="2400" i="0">
                                  <a:solidFill>
                                    <a:srgbClr val="0000FF"/>
                                  </a:solidFill>
                                  <a:latin typeface="Cambria Math" panose="02040503050406030204" pitchFamily="18" charset="0"/>
                                </a:rPr>
                                <m:t>n</m:t>
                              </m:r>
                              <m:r>
                                <a:rPr lang="en-US" sz="2400" i="0">
                                  <a:solidFill>
                                    <a:srgbClr val="0000FF"/>
                                  </a:solidFill>
                                  <a:latin typeface="Cambria Math" panose="02040503050406030204" pitchFamily="18" charset="0"/>
                                </a:rPr>
                                <m:t>)</m:t>
                              </m:r>
                            </m:e>
                          </m:eqArr>
                        </m:e>
                      </m:d>
                    </m:oMath>
                  </m:oMathPara>
                </a14:m>
                <a:endParaRPr lang="en-US" sz="2400"/>
              </a:p>
            </p:txBody>
          </p:sp>
        </mc:Choice>
        <mc:Fallback xmlns="">
          <p:sp>
            <p:nvSpPr>
              <p:cNvPr id="31" name="Rectangle 30"/>
              <p:cNvSpPr>
                <a:spLocks noRot="1" noChangeAspect="1" noMove="1" noResize="1" noEditPoints="1" noAdjustHandles="1" noChangeArrowheads="1" noChangeShapeType="1" noTextEdit="1"/>
              </p:cNvSpPr>
              <p:nvPr/>
            </p:nvSpPr>
            <p:spPr>
              <a:xfrm>
                <a:off x="685800" y="3276600"/>
                <a:ext cx="5487400" cy="2198551"/>
              </a:xfrm>
              <a:prstGeom prst="rect">
                <a:avLst/>
              </a:prstGeom>
              <a:blipFill>
                <a:blip r:embed="rId11"/>
                <a:stretch>
                  <a:fillRect l="-333" t="-22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Rectangle 31"/>
              <p:cNvSpPr/>
              <p:nvPr/>
            </p:nvSpPr>
            <p:spPr>
              <a:xfrm>
                <a:off x="685800" y="5687231"/>
                <a:ext cx="3573351" cy="461665"/>
              </a:xfrm>
              <a:prstGeom prst="rect">
                <a:avLst/>
              </a:prstGeom>
            </p:spPr>
            <p:txBody>
              <a:bodyPr wrap="none">
                <a:spAutoFit/>
              </a:bodyPr>
              <a:lstStyle/>
              <a:p>
                <a14:m>
                  <m:oMath xmlns:m="http://schemas.openxmlformats.org/officeDocument/2006/math">
                    <m:r>
                      <a:rPr lang="en-US" altLang="en-US" sz="2400" b="0" i="0" smtClean="0">
                        <a:latin typeface="Cambria Math" panose="02040503050406030204" pitchFamily="18" charset="0"/>
                        <a:ea typeface="Cambria Math" panose="02040503050406030204" pitchFamily="18" charset="0"/>
                        <a:cs typeface="Times New Roman" pitchFamily="18" charset="0"/>
                      </a:rPr>
                      <m:t>⇒ </m:t>
                    </m:r>
                    <m:r>
                      <a:rPr lang="en-US" altLang="en-US" sz="2400">
                        <a:latin typeface="Cambria Math" panose="02040503050406030204" pitchFamily="18" charset="0"/>
                        <a:ea typeface="Cambria Math" panose="02040503050406030204" pitchFamily="18" charset="0"/>
                        <a:cs typeface="Times New Roman" pitchFamily="18" charset="0"/>
                      </a:rPr>
                      <m:t>∆</m:t>
                    </m:r>
                    <m:r>
                      <m:rPr>
                        <m:sty m:val="p"/>
                      </m:rPr>
                      <a:rPr lang="en-US" altLang="en-US" sz="2400">
                        <a:latin typeface="Cambria Math" panose="02040503050406030204" pitchFamily="18" charset="0"/>
                        <a:ea typeface="Cambria Math" panose="02040503050406030204" pitchFamily="18" charset="0"/>
                        <a:cs typeface="Times New Roman" pitchFamily="18" charset="0"/>
                      </a:rPr>
                      <m:t>ADE</m:t>
                    </m:r>
                    <m:r>
                      <a:rPr lang="en-US" altLang="en-US" sz="2400" b="0" i="0" smtClean="0">
                        <a:latin typeface="Cambria Math" panose="02040503050406030204" pitchFamily="18" charset="0"/>
                        <a:ea typeface="Cambria Math" panose="02040503050406030204" pitchFamily="18" charset="0"/>
                        <a:cs typeface="Times New Roman" pitchFamily="18" charset="0"/>
                      </a:rPr>
                      <m:t>=</m:t>
                    </m:r>
                    <m:r>
                      <a:rPr lang="en-US" altLang="en-US" sz="2400">
                        <a:latin typeface="Cambria Math" panose="02040503050406030204" pitchFamily="18" charset="0"/>
                        <a:ea typeface="Cambria Math" panose="02040503050406030204" pitchFamily="18" charset="0"/>
                        <a:cs typeface="Times New Roman" pitchFamily="18" charset="0"/>
                      </a:rPr>
                      <m:t> ∆</m:t>
                    </m:r>
                  </m:oMath>
                </a14:m>
                <a:r>
                  <a:rPr lang="en-US" altLang="en-US" sz="2400" smtClean="0">
                    <a:latin typeface="Times New Roman" pitchFamily="18" charset="0"/>
                    <a:cs typeface="Times New Roman" pitchFamily="18" charset="0"/>
                  </a:rPr>
                  <a:t>BCF (ch-gn)</a:t>
                </a:r>
                <a:endParaRPr lang="en-US" altLang="en-US" sz="2400">
                  <a:latin typeface="Times New Roman" pitchFamily="18" charset="0"/>
                  <a:cs typeface="Times New Roman" pitchFamily="18" charset="0"/>
                </a:endParaRPr>
              </a:p>
            </p:txBody>
          </p:sp>
        </mc:Choice>
        <mc:Fallback xmlns="">
          <p:sp>
            <p:nvSpPr>
              <p:cNvPr id="32" name="Rectangle 31"/>
              <p:cNvSpPr>
                <a:spLocks noRot="1" noChangeAspect="1" noMove="1" noResize="1" noEditPoints="1" noAdjustHandles="1" noChangeArrowheads="1" noChangeShapeType="1" noTextEdit="1"/>
              </p:cNvSpPr>
              <p:nvPr/>
            </p:nvSpPr>
            <p:spPr>
              <a:xfrm>
                <a:off x="685800" y="5687231"/>
                <a:ext cx="3573351" cy="461665"/>
              </a:xfrm>
              <a:prstGeom prst="rect">
                <a:avLst/>
              </a:prstGeom>
              <a:blipFill>
                <a:blip r:embed="rId12"/>
                <a:stretch>
                  <a:fillRect t="-10526" r="-1365"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685800" y="6396335"/>
                <a:ext cx="4272323" cy="461665"/>
              </a:xfrm>
              <a:prstGeom prst="rect">
                <a:avLst/>
              </a:prstGeom>
            </p:spPr>
            <p:txBody>
              <a:bodyPr wrap="none">
                <a:spAutoFit/>
              </a:bodyPr>
              <a:lstStyle/>
              <a:p>
                <a14:m>
                  <m:oMath xmlns:m="http://schemas.openxmlformats.org/officeDocument/2006/math">
                    <m:r>
                      <a:rPr lang="en-US" altLang="en-US" sz="2400" b="0">
                        <a:latin typeface="Cambria Math" panose="02040503050406030204" pitchFamily="18" charset="0"/>
                        <a:ea typeface="Cambria Math" panose="02040503050406030204" pitchFamily="18" charset="0"/>
                        <a:cs typeface="Times New Roman" pitchFamily="18" charset="0"/>
                      </a:rPr>
                      <m:t>⇒</m:t>
                    </m:r>
                    <m:r>
                      <a:rPr lang="en-US" altLang="en-US" sz="2400" b="0" i="1">
                        <a:latin typeface="Cambria Math" panose="02040503050406030204" pitchFamily="18" charset="0"/>
                        <a:ea typeface="Cambria Math" panose="02040503050406030204" pitchFamily="18" charset="0"/>
                        <a:cs typeface="Times New Roman" pitchFamily="18" charset="0"/>
                      </a:rPr>
                      <m:t> </m:t>
                    </m:r>
                  </m:oMath>
                </a14:m>
                <a:r>
                  <a:rPr lang="en-US" altLang="en-US" sz="2400" smtClean="0">
                    <a:latin typeface="Times New Roman" pitchFamily="18" charset="0"/>
                    <a:cs typeface="Times New Roman" pitchFamily="18" charset="0"/>
                  </a:rPr>
                  <a:t>DE=CF ( cặp cạnh tương ứng)</a:t>
                </a:r>
                <a:endParaRPr lang="en-US" sz="2400"/>
              </a:p>
            </p:txBody>
          </p:sp>
        </mc:Choice>
        <mc:Fallback xmlns="">
          <p:sp>
            <p:nvSpPr>
              <p:cNvPr id="33" name="Rectangle 32"/>
              <p:cNvSpPr>
                <a:spLocks noRot="1" noChangeAspect="1" noMove="1" noResize="1" noEditPoints="1" noAdjustHandles="1" noChangeArrowheads="1" noChangeShapeType="1" noTextEdit="1"/>
              </p:cNvSpPr>
              <p:nvPr/>
            </p:nvSpPr>
            <p:spPr>
              <a:xfrm>
                <a:off x="685800" y="6396335"/>
                <a:ext cx="4272323" cy="461665"/>
              </a:xfrm>
              <a:prstGeom prst="rect">
                <a:avLst/>
              </a:prstGeom>
              <a:blipFill>
                <a:blip r:embed="rId13"/>
                <a:stretch>
                  <a:fillRect t="-10526" r="-1143" b="-28947"/>
                </a:stretch>
              </a:blipFill>
            </p:spPr>
            <p:txBody>
              <a:bodyPr/>
              <a:lstStyle/>
              <a:p>
                <a:r>
                  <a:rPr lang="en-US">
                    <a:noFill/>
                  </a:rPr>
                  <a:t> </a:t>
                </a:r>
              </a:p>
            </p:txBody>
          </p:sp>
        </mc:Fallback>
      </mc:AlternateContent>
    </p:spTree>
    <p:extLst>
      <p:ext uri="{BB962C8B-B14F-4D97-AF65-F5344CB8AC3E}">
        <p14:creationId xmlns:p14="http://schemas.microsoft.com/office/powerpoint/2010/main" val="1547037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500"/>
                                        <p:tgtEl>
                                          <p:spTgt spid="14"/>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fade">
                                      <p:cBhvr>
                                        <p:cTn id="58" dur="500"/>
                                        <p:tgtEl>
                                          <p:spTgt spid="24"/>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xit" presetSubtype="10" fill="hold" grpId="1" nodeType="clickEffect">
                                  <p:stCondLst>
                                    <p:cond delay="0"/>
                                  </p:stCondLst>
                                  <p:childTnLst>
                                    <p:animEffect transition="out" filter="blinds(horizontal)">
                                      <p:cBhvr>
                                        <p:cTn id="62" dur="500"/>
                                        <p:tgtEl>
                                          <p:spTgt spid="4"/>
                                        </p:tgtEl>
                                      </p:cBhvr>
                                    </p:animEffect>
                                    <p:set>
                                      <p:cBhvr>
                                        <p:cTn id="63" dur="1" fill="hold">
                                          <p:stCondLst>
                                            <p:cond delay="499"/>
                                          </p:stCondLst>
                                        </p:cTn>
                                        <p:tgtEl>
                                          <p:spTgt spid="4"/>
                                        </p:tgtEl>
                                        <p:attrNameLst>
                                          <p:attrName>style.visibility</p:attrName>
                                        </p:attrNameLst>
                                      </p:cBhvr>
                                      <p:to>
                                        <p:strVal val="hidden"/>
                                      </p:to>
                                    </p:set>
                                  </p:childTnLst>
                                </p:cTn>
                              </p:par>
                              <p:par>
                                <p:cTn id="64" presetID="3" presetClass="exit" presetSubtype="10" fill="hold" nodeType="withEffect">
                                  <p:stCondLst>
                                    <p:cond delay="0"/>
                                  </p:stCondLst>
                                  <p:childTnLst>
                                    <p:animEffect transition="out" filter="blinds(horizontal)">
                                      <p:cBhvr>
                                        <p:cTn id="65" dur="500"/>
                                        <p:tgtEl>
                                          <p:spTgt spid="7"/>
                                        </p:tgtEl>
                                      </p:cBhvr>
                                    </p:animEffect>
                                    <p:set>
                                      <p:cBhvr>
                                        <p:cTn id="66" dur="1" fill="hold">
                                          <p:stCondLst>
                                            <p:cond delay="499"/>
                                          </p:stCondLst>
                                        </p:cTn>
                                        <p:tgtEl>
                                          <p:spTgt spid="7"/>
                                        </p:tgtEl>
                                        <p:attrNameLst>
                                          <p:attrName>style.visibility</p:attrName>
                                        </p:attrNameLst>
                                      </p:cBhvr>
                                      <p:to>
                                        <p:strVal val="hidden"/>
                                      </p:to>
                                    </p:set>
                                  </p:childTnLst>
                                </p:cTn>
                              </p:par>
                              <p:par>
                                <p:cTn id="67" presetID="3" presetClass="exit" presetSubtype="10" fill="hold" grpId="1" nodeType="withEffect">
                                  <p:stCondLst>
                                    <p:cond delay="0"/>
                                  </p:stCondLst>
                                  <p:childTnLst>
                                    <p:animEffect transition="out" filter="blinds(horizontal)">
                                      <p:cBhvr>
                                        <p:cTn id="68" dur="500"/>
                                        <p:tgtEl>
                                          <p:spTgt spid="10"/>
                                        </p:tgtEl>
                                      </p:cBhvr>
                                    </p:animEffect>
                                    <p:set>
                                      <p:cBhvr>
                                        <p:cTn id="69" dur="1" fill="hold">
                                          <p:stCondLst>
                                            <p:cond delay="499"/>
                                          </p:stCondLst>
                                        </p:cTn>
                                        <p:tgtEl>
                                          <p:spTgt spid="10"/>
                                        </p:tgtEl>
                                        <p:attrNameLst>
                                          <p:attrName>style.visibility</p:attrName>
                                        </p:attrNameLst>
                                      </p:cBhvr>
                                      <p:to>
                                        <p:strVal val="hidden"/>
                                      </p:to>
                                    </p:set>
                                  </p:childTnLst>
                                </p:cTn>
                              </p:par>
                              <p:par>
                                <p:cTn id="70" presetID="3" presetClass="exit" presetSubtype="10" fill="hold" grpId="1" nodeType="withEffect">
                                  <p:stCondLst>
                                    <p:cond delay="0"/>
                                  </p:stCondLst>
                                  <p:childTnLst>
                                    <p:animEffect transition="out" filter="blinds(horizontal)">
                                      <p:cBhvr>
                                        <p:cTn id="71" dur="500"/>
                                        <p:tgtEl>
                                          <p:spTgt spid="12"/>
                                        </p:tgtEl>
                                      </p:cBhvr>
                                    </p:animEffect>
                                    <p:set>
                                      <p:cBhvr>
                                        <p:cTn id="72" dur="1" fill="hold">
                                          <p:stCondLst>
                                            <p:cond delay="499"/>
                                          </p:stCondLst>
                                        </p:cTn>
                                        <p:tgtEl>
                                          <p:spTgt spid="12"/>
                                        </p:tgtEl>
                                        <p:attrNameLst>
                                          <p:attrName>style.visibility</p:attrName>
                                        </p:attrNameLst>
                                      </p:cBhvr>
                                      <p:to>
                                        <p:strVal val="hidden"/>
                                      </p:to>
                                    </p:set>
                                  </p:childTnLst>
                                </p:cTn>
                              </p:par>
                              <p:par>
                                <p:cTn id="73" presetID="3" presetClass="exit" presetSubtype="10" fill="hold" grpId="1" nodeType="withEffect">
                                  <p:stCondLst>
                                    <p:cond delay="0"/>
                                  </p:stCondLst>
                                  <p:childTnLst>
                                    <p:animEffect transition="out" filter="blinds(horizontal)">
                                      <p:cBhvr>
                                        <p:cTn id="74" dur="500"/>
                                        <p:tgtEl>
                                          <p:spTgt spid="13"/>
                                        </p:tgtEl>
                                      </p:cBhvr>
                                    </p:animEffect>
                                    <p:set>
                                      <p:cBhvr>
                                        <p:cTn id="75" dur="1" fill="hold">
                                          <p:stCondLst>
                                            <p:cond delay="499"/>
                                          </p:stCondLst>
                                        </p:cTn>
                                        <p:tgtEl>
                                          <p:spTgt spid="13"/>
                                        </p:tgtEl>
                                        <p:attrNameLst>
                                          <p:attrName>style.visibility</p:attrName>
                                        </p:attrNameLst>
                                      </p:cBhvr>
                                      <p:to>
                                        <p:strVal val="hidden"/>
                                      </p:to>
                                    </p:set>
                                  </p:childTnLst>
                                </p:cTn>
                              </p:par>
                              <p:par>
                                <p:cTn id="76" presetID="3" presetClass="exit" presetSubtype="10" fill="hold" grpId="1" nodeType="withEffect">
                                  <p:stCondLst>
                                    <p:cond delay="0"/>
                                  </p:stCondLst>
                                  <p:childTnLst>
                                    <p:animEffect transition="out" filter="blinds(horizontal)">
                                      <p:cBhvr>
                                        <p:cTn id="77" dur="500"/>
                                        <p:tgtEl>
                                          <p:spTgt spid="15"/>
                                        </p:tgtEl>
                                      </p:cBhvr>
                                    </p:animEffect>
                                    <p:set>
                                      <p:cBhvr>
                                        <p:cTn id="78" dur="1" fill="hold">
                                          <p:stCondLst>
                                            <p:cond delay="499"/>
                                          </p:stCondLst>
                                        </p:cTn>
                                        <p:tgtEl>
                                          <p:spTgt spid="15"/>
                                        </p:tgtEl>
                                        <p:attrNameLst>
                                          <p:attrName>style.visibility</p:attrName>
                                        </p:attrNameLst>
                                      </p:cBhvr>
                                      <p:to>
                                        <p:strVal val="hidden"/>
                                      </p:to>
                                    </p:set>
                                  </p:childTnLst>
                                </p:cTn>
                              </p:par>
                              <p:par>
                                <p:cTn id="79" presetID="3" presetClass="exit" presetSubtype="10" fill="hold" nodeType="withEffect">
                                  <p:stCondLst>
                                    <p:cond delay="0"/>
                                  </p:stCondLst>
                                  <p:childTnLst>
                                    <p:animEffect transition="out" filter="blinds(horizontal)">
                                      <p:cBhvr>
                                        <p:cTn id="80" dur="500"/>
                                        <p:tgtEl>
                                          <p:spTgt spid="18"/>
                                        </p:tgtEl>
                                      </p:cBhvr>
                                    </p:animEffect>
                                    <p:set>
                                      <p:cBhvr>
                                        <p:cTn id="81" dur="1" fill="hold">
                                          <p:stCondLst>
                                            <p:cond delay="499"/>
                                          </p:stCondLst>
                                        </p:cTn>
                                        <p:tgtEl>
                                          <p:spTgt spid="18"/>
                                        </p:tgtEl>
                                        <p:attrNameLst>
                                          <p:attrName>style.visibility</p:attrName>
                                        </p:attrNameLst>
                                      </p:cBhvr>
                                      <p:to>
                                        <p:strVal val="hidden"/>
                                      </p:to>
                                    </p:set>
                                  </p:childTnLst>
                                </p:cTn>
                              </p:par>
                              <p:par>
                                <p:cTn id="82" presetID="3" presetClass="exit" presetSubtype="10" fill="hold" nodeType="withEffect">
                                  <p:stCondLst>
                                    <p:cond delay="0"/>
                                  </p:stCondLst>
                                  <p:childTnLst>
                                    <p:animEffect transition="out" filter="blinds(horizontal)">
                                      <p:cBhvr>
                                        <p:cTn id="83" dur="500"/>
                                        <p:tgtEl>
                                          <p:spTgt spid="20"/>
                                        </p:tgtEl>
                                      </p:cBhvr>
                                    </p:animEffect>
                                    <p:set>
                                      <p:cBhvr>
                                        <p:cTn id="84" dur="1" fill="hold">
                                          <p:stCondLst>
                                            <p:cond delay="499"/>
                                          </p:stCondLst>
                                        </p:cTn>
                                        <p:tgtEl>
                                          <p:spTgt spid="20"/>
                                        </p:tgtEl>
                                        <p:attrNameLst>
                                          <p:attrName>style.visibility</p:attrName>
                                        </p:attrNameLst>
                                      </p:cBhvr>
                                      <p:to>
                                        <p:strVal val="hidden"/>
                                      </p:to>
                                    </p:set>
                                  </p:childTnLst>
                                </p:cTn>
                              </p:par>
                              <p:par>
                                <p:cTn id="85" presetID="3" presetClass="exit" presetSubtype="10" fill="hold" grpId="1" nodeType="withEffect">
                                  <p:stCondLst>
                                    <p:cond delay="0"/>
                                  </p:stCondLst>
                                  <p:childTnLst>
                                    <p:animEffect transition="out" filter="blinds(horizontal)">
                                      <p:cBhvr>
                                        <p:cTn id="86" dur="500"/>
                                        <p:tgtEl>
                                          <p:spTgt spid="16"/>
                                        </p:tgtEl>
                                      </p:cBhvr>
                                    </p:animEffect>
                                    <p:set>
                                      <p:cBhvr>
                                        <p:cTn id="87" dur="1" fill="hold">
                                          <p:stCondLst>
                                            <p:cond delay="499"/>
                                          </p:stCondLst>
                                        </p:cTn>
                                        <p:tgtEl>
                                          <p:spTgt spid="16"/>
                                        </p:tgtEl>
                                        <p:attrNameLst>
                                          <p:attrName>style.visibility</p:attrName>
                                        </p:attrNameLst>
                                      </p:cBhvr>
                                      <p:to>
                                        <p:strVal val="hidden"/>
                                      </p:to>
                                    </p:set>
                                  </p:childTnLst>
                                </p:cTn>
                              </p:par>
                              <p:par>
                                <p:cTn id="88" presetID="3" presetClass="exit" presetSubtype="10" fill="hold" grpId="1" nodeType="withEffect">
                                  <p:stCondLst>
                                    <p:cond delay="0"/>
                                  </p:stCondLst>
                                  <p:childTnLst>
                                    <p:animEffect transition="out" filter="blinds(horizontal)">
                                      <p:cBhvr>
                                        <p:cTn id="89" dur="500"/>
                                        <p:tgtEl>
                                          <p:spTgt spid="14"/>
                                        </p:tgtEl>
                                      </p:cBhvr>
                                    </p:animEffect>
                                    <p:set>
                                      <p:cBhvr>
                                        <p:cTn id="90" dur="1" fill="hold">
                                          <p:stCondLst>
                                            <p:cond delay="499"/>
                                          </p:stCondLst>
                                        </p:cTn>
                                        <p:tgtEl>
                                          <p:spTgt spid="14"/>
                                        </p:tgtEl>
                                        <p:attrNameLst>
                                          <p:attrName>style.visibility</p:attrName>
                                        </p:attrNameLst>
                                      </p:cBhvr>
                                      <p:to>
                                        <p:strVal val="hidden"/>
                                      </p:to>
                                    </p:set>
                                  </p:childTnLst>
                                </p:cTn>
                              </p:par>
                              <p:par>
                                <p:cTn id="91" presetID="3" presetClass="exit" presetSubtype="10" fill="hold" grpId="1" nodeType="withEffect">
                                  <p:stCondLst>
                                    <p:cond delay="0"/>
                                  </p:stCondLst>
                                  <p:childTnLst>
                                    <p:animEffect transition="out" filter="blinds(horizontal)">
                                      <p:cBhvr>
                                        <p:cTn id="92" dur="500"/>
                                        <p:tgtEl>
                                          <p:spTgt spid="24"/>
                                        </p:tgtEl>
                                      </p:cBhvr>
                                    </p:animEffect>
                                    <p:set>
                                      <p:cBhvr>
                                        <p:cTn id="93" dur="1" fill="hold">
                                          <p:stCondLst>
                                            <p:cond delay="499"/>
                                          </p:stCondLst>
                                        </p:cTn>
                                        <p:tgtEl>
                                          <p:spTgt spid="24"/>
                                        </p:tgtEl>
                                        <p:attrNameLst>
                                          <p:attrName>style.visibility</p:attrName>
                                        </p:attrNameLst>
                                      </p:cBhvr>
                                      <p:to>
                                        <p:strVal val="hidden"/>
                                      </p:to>
                                    </p:set>
                                  </p:childTnLst>
                                </p:cTn>
                              </p:par>
                              <p:par>
                                <p:cTn id="94" presetID="3" presetClass="exit" presetSubtype="10" fill="hold" nodeType="withEffect">
                                  <p:stCondLst>
                                    <p:cond delay="0"/>
                                  </p:stCondLst>
                                  <p:childTnLst>
                                    <p:animEffect transition="out" filter="blinds(horizontal)">
                                      <p:cBhvr>
                                        <p:cTn id="95" dur="500"/>
                                        <p:tgtEl>
                                          <p:spTgt spid="4099"/>
                                        </p:tgtEl>
                                      </p:cBhvr>
                                    </p:animEffect>
                                    <p:set>
                                      <p:cBhvr>
                                        <p:cTn id="96" dur="1" fill="hold">
                                          <p:stCondLst>
                                            <p:cond delay="499"/>
                                          </p:stCondLst>
                                        </p:cTn>
                                        <p:tgtEl>
                                          <p:spTgt spid="4099"/>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0" nodeType="click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500"/>
                                        <p:tgtEl>
                                          <p:spTgt spid="3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500"/>
                                        <p:tgtEl>
                                          <p:spTgt spid="32"/>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fade">
                                      <p:cBhvr>
                                        <p:cTn id="10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0" grpId="0"/>
      <p:bldP spid="10" grpId="1"/>
      <p:bldP spid="12" grpId="0" animBg="1"/>
      <p:bldP spid="12" grpId="1" animBg="1"/>
      <p:bldP spid="13" grpId="0"/>
      <p:bldP spid="13" grpId="1"/>
      <p:bldP spid="16" grpId="0"/>
      <p:bldP spid="16" grpId="1"/>
      <p:bldP spid="14" grpId="0"/>
      <p:bldP spid="14" grpId="1"/>
      <p:bldP spid="15" grpId="0"/>
      <p:bldP spid="15" grpId="1"/>
      <p:bldP spid="24" grpId="0"/>
      <p:bldP spid="24" grpId="1"/>
      <p:bldP spid="31" grpId="0"/>
      <p:bldP spid="32" grpId="0"/>
      <p:bldP spid="3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76200"/>
            <a:ext cx="8839200" cy="2123658"/>
          </a:xfrm>
          <a:prstGeom prst="rect">
            <a:avLst/>
          </a:prstGeom>
          <a:noFill/>
        </p:spPr>
        <p:txBody>
          <a:bodyPr wrap="square" rtlCol="0">
            <a:spAutoFit/>
          </a:bodyPr>
          <a:lstStyle/>
          <a:p>
            <a:r>
              <a:rPr lang="vi-VN" sz="3200" b="1" dirty="0">
                <a:latin typeface="Times New Roman" panose="02020603050405020304" pitchFamily="18" charset="0"/>
                <a:cs typeface="Times New Roman" panose="02020603050405020304" pitchFamily="18" charset="0"/>
              </a:rPr>
              <a:t>Bài </a:t>
            </a:r>
            <a:r>
              <a:rPr lang="vi-VN" sz="3200" b="1" dirty="0" smtClean="0">
                <a:latin typeface="Times New Roman" panose="02020603050405020304" pitchFamily="18" charset="0"/>
                <a:cs typeface="Times New Roman" panose="02020603050405020304" pitchFamily="18" charset="0"/>
              </a:rPr>
              <a:t>13</a:t>
            </a:r>
            <a:r>
              <a:rPr lang="en-US" sz="3200" b="1" dirty="0" smtClean="0">
                <a:latin typeface="Times New Roman" panose="02020603050405020304" pitchFamily="18" charset="0"/>
                <a:cs typeface="Times New Roman" panose="02020603050405020304" pitchFamily="18" charset="0"/>
              </a:rPr>
              <a:t>:</a:t>
            </a:r>
            <a:r>
              <a:rPr lang="vi-VN" sz="3200" b="1" dirty="0" smtClean="0">
                <a:latin typeface="Times New Roman" panose="02020603050405020304" pitchFamily="18" charset="0"/>
                <a:cs typeface="Times New Roman" panose="02020603050405020304" pitchFamily="18" charset="0"/>
              </a:rPr>
              <a:t> ( SGK):</a:t>
            </a:r>
            <a:r>
              <a:rPr lang="vi-VN" sz="3200" dirty="0">
                <a:latin typeface="Times New Roman" panose="02020603050405020304" pitchFamily="18" charset="0"/>
                <a:cs typeface="Times New Roman" panose="02020603050405020304" pitchFamily="18" charset="0"/>
              </a:rPr>
              <a:t> Cho hình thang cân ABCD (AB//CD), E là giao điểm của hai đường chéo. Chứng minh rằng EA = EB, EC = ED.</a:t>
            </a:r>
          </a:p>
          <a:p>
            <a:r>
              <a:rPr lang="vi-VN" dirty="0"/>
              <a:t/>
            </a:r>
            <a:br>
              <a:rPr lang="vi-VN" dirty="0"/>
            </a:br>
            <a:endParaRPr lang="en-US" dirty="0"/>
          </a:p>
        </p:txBody>
      </p:sp>
    </p:spTree>
    <p:extLst>
      <p:ext uri="{BB962C8B-B14F-4D97-AF65-F5344CB8AC3E}">
        <p14:creationId xmlns:p14="http://schemas.microsoft.com/office/powerpoint/2010/main" val="2496098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Giải bài 13 trang 74 Toán 8 Tập 1 | Giải bài tập Toán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4950" y="228600"/>
            <a:ext cx="3752850" cy="278562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381000" y="76200"/>
            <a:ext cx="1828800" cy="584775"/>
          </a:xfrm>
          <a:prstGeom prst="rect">
            <a:avLst/>
          </a:prstGeom>
          <a:noFill/>
        </p:spPr>
        <p:txBody>
          <a:bodyPr wrap="square" rtlCol="0">
            <a:spAutoFit/>
          </a:bodyPr>
          <a:lstStyle/>
          <a:p>
            <a:r>
              <a:rPr lang="en-US" sz="3200" dirty="0" smtClean="0">
                <a:latin typeface="Times New Roman" panose="02020603050405020304" pitchFamily="18" charset="0"/>
                <a:cs typeface="Times New Roman" panose="02020603050405020304" pitchFamily="18" charset="0"/>
              </a:rPr>
              <a:t>GIẢI:</a:t>
            </a:r>
            <a:endParaRPr lang="en-US" sz="32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81000" y="556498"/>
            <a:ext cx="4248150" cy="2339102"/>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Do ABCD </a:t>
            </a:r>
            <a:r>
              <a:rPr lang="en-US" sz="3200" dirty="0" err="1">
                <a:latin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hình</a:t>
            </a:r>
            <a:r>
              <a:rPr lang="en-US" sz="3200" dirty="0">
                <a:latin typeface="Times New Roman" panose="02020603050405020304" pitchFamily="18" charset="0"/>
                <a:cs typeface="Times New Roman" panose="02020603050405020304" pitchFamily="18" charset="0"/>
              </a:rPr>
              <a:t> thang </a:t>
            </a:r>
            <a:r>
              <a:rPr lang="en-US" sz="3200" dirty="0" err="1">
                <a:latin typeface="Times New Roman" panose="02020603050405020304" pitchFamily="18" charset="0"/>
                <a:cs typeface="Times New Roman" panose="02020603050405020304" pitchFamily="18" charset="0"/>
              </a:rPr>
              <a:t>cân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nên</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AD = </a:t>
            </a:r>
            <a:r>
              <a:rPr lang="en-US" sz="3200" dirty="0" smtClean="0">
                <a:latin typeface="Times New Roman" panose="02020603050405020304" pitchFamily="18" charset="0"/>
                <a:cs typeface="Times New Roman" panose="02020603050405020304" pitchFamily="18" charset="0"/>
              </a:rPr>
              <a:t>BC</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AC = </a:t>
            </a:r>
            <a:r>
              <a:rPr lang="en-US" sz="3200" dirty="0" smtClean="0">
                <a:latin typeface="Times New Roman" panose="02020603050405020304" pitchFamily="18" charset="0"/>
                <a:cs typeface="Times New Roman" panose="02020603050405020304" pitchFamily="18" charset="0"/>
              </a:rPr>
              <a:t>BD</a:t>
            </a:r>
            <a:endParaRPr lang="en-US" sz="3200" dirty="0">
              <a:latin typeface="Times New Roman" panose="02020603050405020304" pitchFamily="18" charset="0"/>
              <a:cs typeface="Times New Roman" panose="02020603050405020304" pitchFamily="18" charset="0"/>
            </a:endParaRPr>
          </a:p>
          <a:p>
            <a:endParaRPr lang="en-US" dirty="0"/>
          </a:p>
        </p:txBody>
      </p:sp>
      <p:sp>
        <p:nvSpPr>
          <p:cNvPr id="10" name="TextBox 9"/>
          <p:cNvSpPr txBox="1"/>
          <p:nvPr/>
        </p:nvSpPr>
        <p:spPr>
          <a:xfrm>
            <a:off x="381000" y="2438400"/>
            <a:ext cx="4933950" cy="4308872"/>
          </a:xfrm>
          <a:prstGeom prst="rect">
            <a:avLst/>
          </a:prstGeom>
          <a:noFill/>
        </p:spPr>
        <p:txBody>
          <a:bodyPr wrap="square" rtlCol="0">
            <a:spAutoFit/>
          </a:bodyPr>
          <a:lstStyle/>
          <a:p>
            <a:r>
              <a:rPr lang="en-US" sz="3200" dirty="0" err="1">
                <a:latin typeface="Times New Roman" panose="02020603050405020304" pitchFamily="18" charset="0"/>
                <a:cs typeface="Times New Roman" panose="02020603050405020304" pitchFamily="18" charset="0"/>
              </a:rPr>
              <a:t>Xét</a:t>
            </a:r>
            <a:r>
              <a:rPr lang="en-US" sz="3200" dirty="0">
                <a:latin typeface="Times New Roman" panose="02020603050405020304" pitchFamily="18" charset="0"/>
                <a:cs typeface="Times New Roman" panose="02020603050405020304" pitchFamily="18" charset="0"/>
              </a:rPr>
              <a:t> Δ</a:t>
            </a:r>
            <a:r>
              <a:rPr lang="en-US" sz="3200" dirty="0" smtClean="0">
                <a:latin typeface="Times New Roman" panose="02020603050405020304" pitchFamily="18" charset="0"/>
                <a:cs typeface="Times New Roman" panose="02020603050405020304" pitchFamily="18" charset="0"/>
              </a:rPr>
              <a:t>ADC </a:t>
            </a:r>
            <a:r>
              <a:rPr lang="en-US" sz="3200" dirty="0" err="1">
                <a:latin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cs typeface="Times New Roman" panose="02020603050405020304" pitchFamily="18" charset="0"/>
              </a:rPr>
              <a:t> Δ</a:t>
            </a:r>
            <a:r>
              <a:rPr lang="en-US" sz="3200" dirty="0" smtClean="0">
                <a:latin typeface="Times New Roman" panose="02020603050405020304" pitchFamily="18" charset="0"/>
                <a:cs typeface="Times New Roman" panose="02020603050405020304" pitchFamily="18" charset="0"/>
              </a:rPr>
              <a:t>BCD</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AD = BC </a:t>
            </a: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cm</a:t>
            </a:r>
            <a:r>
              <a:rPr lang="en-US" sz="3200" dirty="0" err="1" smtClean="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AC = BD </a:t>
            </a:r>
            <a:r>
              <a:rPr lang="en-US" sz="3200" dirty="0" smtClean="0">
                <a:latin typeface="Times New Roman" panose="02020603050405020304" pitchFamily="18" charset="0"/>
                <a:cs typeface="Times New Roman" panose="02020603050405020304" pitchFamily="18" charset="0"/>
              </a:rPr>
              <a:t>(</a:t>
            </a:r>
            <a:r>
              <a:rPr lang="en-US" sz="3200" dirty="0" err="1" smtClean="0">
                <a:latin typeface="Times New Roman" panose="02020603050405020304" pitchFamily="18" charset="0"/>
                <a:cs typeface="Times New Roman" panose="02020603050405020304" pitchFamily="18" charset="0"/>
              </a:rPr>
              <a:t>cm</a:t>
            </a:r>
            <a:r>
              <a:rPr lang="en-US" sz="3200" dirty="0" err="1" smtClean="0">
                <a:latin typeface="Times New Roman" panose="02020603050405020304" pitchFamily="18" charset="0"/>
                <a:cs typeface="Times New Roman" panose="02020603050405020304" pitchFamily="18" charset="0"/>
              </a:rPr>
              <a:t>t</a:t>
            </a:r>
            <a:r>
              <a:rPr lang="en-US" sz="3200" dirty="0">
                <a:latin typeface="Times New Roman" panose="02020603050405020304" pitchFamily="18" charset="0"/>
                <a:cs typeface="Times New Roman" panose="02020603050405020304" pitchFamily="18" charset="0"/>
              </a:rPr>
              <a:t>)</a:t>
            </a:r>
          </a:p>
          <a:p>
            <a:r>
              <a:rPr lang="en-US" sz="3200" dirty="0">
                <a:latin typeface="Times New Roman" panose="02020603050405020304" pitchFamily="18" charset="0"/>
                <a:cs typeface="Times New Roman" panose="02020603050405020304" pitchFamily="18" charset="0"/>
              </a:rPr>
              <a:t>    DC </a:t>
            </a:r>
            <a:r>
              <a:rPr lang="en-US" sz="3200" dirty="0" err="1">
                <a:latin typeface="Times New Roman" panose="02020603050405020304" pitchFamily="18" charset="0"/>
                <a:cs typeface="Times New Roman" panose="02020603050405020304" pitchFamily="18" charset="0"/>
              </a:rPr>
              <a:t>cạnh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chung</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l-GR" sz="3200" dirty="0">
                <a:latin typeface="Times New Roman" panose="02020603050405020304" pitchFamily="18" charset="0"/>
                <a:cs typeface="Times New Roman" panose="02020603050405020304" pitchFamily="18" charset="0"/>
              </a:rPr>
              <a:t>Δ</a:t>
            </a:r>
            <a:r>
              <a:rPr lang="en-US" sz="3200" dirty="0">
                <a:latin typeface="Times New Roman" panose="02020603050405020304" pitchFamily="18" charset="0"/>
                <a:cs typeface="Times New Roman" panose="02020603050405020304" pitchFamily="18" charset="0"/>
              </a:rPr>
              <a:t>ADC = </a:t>
            </a:r>
            <a:r>
              <a:rPr lang="el-GR" sz="3200" dirty="0">
                <a:latin typeface="Times New Roman" panose="02020603050405020304" pitchFamily="18" charset="0"/>
                <a:cs typeface="Times New Roman" panose="02020603050405020304" pitchFamily="18" charset="0"/>
              </a:rPr>
              <a:t>Δ</a:t>
            </a:r>
            <a:r>
              <a:rPr lang="en-US" sz="3200" dirty="0">
                <a:latin typeface="Times New Roman" panose="02020603050405020304" pitchFamily="18" charset="0"/>
                <a:cs typeface="Times New Roman" panose="02020603050405020304" pitchFamily="18" charset="0"/>
              </a:rPr>
              <a:t>BCD (</a:t>
            </a:r>
            <a:r>
              <a:rPr lang="en-US" sz="3200" dirty="0" err="1" smtClean="0">
                <a:latin typeface="Times New Roman" panose="02020603050405020304" pitchFamily="18" charset="0"/>
                <a:cs typeface="Times New Roman" panose="02020603050405020304" pitchFamily="18" charset="0"/>
              </a:rPr>
              <a:t>c.c.c</a:t>
            </a:r>
            <a:r>
              <a:rPr lang="en-US" sz="3200" dirty="0" smtClean="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l-GR" sz="3200" dirty="0">
                <a:latin typeface="Times New Roman" panose="02020603050405020304" pitchFamily="18" charset="0"/>
                <a:cs typeface="Times New Roman" panose="02020603050405020304" pitchFamily="18" charset="0"/>
              </a:rPr>
              <a:t>Δ</a:t>
            </a:r>
            <a:r>
              <a:rPr lang="en-US" sz="3200" dirty="0">
                <a:latin typeface="Times New Roman" panose="02020603050405020304" pitchFamily="18" charset="0"/>
                <a:cs typeface="Times New Roman" panose="02020603050405020304" pitchFamily="18" charset="0"/>
              </a:rPr>
              <a:t>ECD </a:t>
            </a:r>
            <a:r>
              <a:rPr lang="en-US" sz="3200" dirty="0" err="1">
                <a:latin typeface="Times New Roman" panose="02020603050405020304" pitchFamily="18" charset="0"/>
                <a:cs typeface="Times New Roman" panose="02020603050405020304" pitchFamily="18" charset="0"/>
              </a:rPr>
              <a:t>cân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tại</a:t>
            </a:r>
            <a:r>
              <a:rPr lang="en-US" sz="3200" dirty="0">
                <a:latin typeface="Times New Roman" panose="02020603050405020304" pitchFamily="18" charset="0"/>
                <a:cs typeface="Times New Roman" panose="02020603050405020304" pitchFamily="18" charset="0"/>
              </a:rPr>
              <a:t> E</a:t>
            </a:r>
          </a:p>
          <a:p>
            <a:r>
              <a:rPr lang="en-US" sz="3200" dirty="0">
                <a:latin typeface="Times New Roman" panose="02020603050405020304" pitchFamily="18" charset="0"/>
                <a:cs typeface="Times New Roman" panose="02020603050405020304" pitchFamily="18" charset="0"/>
              </a:rPr>
              <a:t>⇒ EC = ED.</a:t>
            </a:r>
          </a:p>
          <a:p>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3938064566"/>
              </p:ext>
            </p:extLst>
          </p:nvPr>
        </p:nvGraphicFramePr>
        <p:xfrm>
          <a:off x="381000" y="4800600"/>
          <a:ext cx="1923144" cy="762000"/>
        </p:xfrm>
        <a:graphic>
          <a:graphicData uri="http://schemas.openxmlformats.org/presentationml/2006/ole">
            <mc:AlternateContent xmlns:mc="http://schemas.openxmlformats.org/markup-compatibility/2006">
              <mc:Choice xmlns:v="urn:schemas-microsoft-com:vml" Requires="v">
                <p:oleObj spid="_x0000_s18463" name="Equation" r:id="rId4" imgW="672840" imgH="266400" progId="Equation.DSMT4">
                  <p:embed/>
                </p:oleObj>
              </mc:Choice>
              <mc:Fallback>
                <p:oleObj name="Equation" r:id="rId4" imgW="672840" imgH="266400" progId="Equation.DSMT4">
                  <p:embed/>
                  <p:pic>
                    <p:nvPicPr>
                      <p:cNvPr id="0" name=""/>
                      <p:cNvPicPr/>
                      <p:nvPr/>
                    </p:nvPicPr>
                    <p:blipFill>
                      <a:blip r:embed="rId5"/>
                      <a:stretch>
                        <a:fillRect/>
                      </a:stretch>
                    </p:blipFill>
                    <p:spPr>
                      <a:xfrm>
                        <a:off x="381000" y="4800600"/>
                        <a:ext cx="1923144" cy="762000"/>
                      </a:xfrm>
                      <a:prstGeom prst="rect">
                        <a:avLst/>
                      </a:prstGeom>
                    </p:spPr>
                  </p:pic>
                </p:oleObj>
              </mc:Fallback>
            </mc:AlternateContent>
          </a:graphicData>
        </a:graphic>
      </p:graphicFrame>
    </p:spTree>
    <p:extLst>
      <p:ext uri="{BB962C8B-B14F-4D97-AF65-F5344CB8AC3E}">
        <p14:creationId xmlns:p14="http://schemas.microsoft.com/office/powerpoint/2010/main" val="100383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3037</TotalTime>
  <Words>855</Words>
  <Application>Microsoft Office PowerPoint</Application>
  <PresentationFormat>On-screen Show (4:3)</PresentationFormat>
  <Paragraphs>81</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Quang Minh Do</cp:lastModifiedBy>
  <cp:revision>189</cp:revision>
  <cp:lastPrinted>1601-01-01T00:00:00Z</cp:lastPrinted>
  <dcterms:created xsi:type="dcterms:W3CDTF">1601-01-01T00:00:00Z</dcterms:created>
  <dcterms:modified xsi:type="dcterms:W3CDTF">2021-09-18T09:06:35Z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