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9" r:id="rId7"/>
    <p:sldId id="262" r:id="rId8"/>
    <p:sldId id="263" r:id="rId9"/>
    <p:sldId id="264" r:id="rId10"/>
    <p:sldId id="265" r:id="rId11"/>
    <p:sldId id="266" r:id="rId12"/>
    <p:sldId id="271" r:id="rId13"/>
    <p:sldId id="267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E93C4E-03F5-438E-875B-7C6A6B9DADE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9922574-362C-4628-9BC0-D748278843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16AF34-BA27-4421-9416-A58C3D28A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AAD08-77B0-4675-9A7B-C410D2A12CD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E32492-49A5-4C55-85E3-BF9978CE5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E7E519-FE5C-4384-B7F2-9FED57FC2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49A1-BEAC-4725-A94C-D73D8C392C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7626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68A4C0-5E31-4E21-A870-0E3C117B13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8AC1D81-FB9A-4B70-8F2E-AD58B1FCDB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C709EA-8BE2-49E0-A08A-AF3B2C6B6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AAD08-77B0-4675-9A7B-C410D2A12CD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D8B41-E4D8-4757-8674-194C878C3C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DBC13F-626E-4335-9985-FF575782F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49A1-BEAC-4725-A94C-D73D8C392C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17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5A76B0-503C-40D9-AA58-A118E856DF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B295D0-C2C8-4216-9B53-DA26D7AD56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B9F985-D64C-4E43-9FD2-F19E431C4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AAD08-77B0-4675-9A7B-C410D2A12CD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C7D88B-CBC3-4ADF-AE9F-DEC143C348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80D88E-6174-4F16-A7C0-4A6321423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49A1-BEAC-4725-A94C-D73D8C392C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886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0E902-0DCA-47EA-90F0-767BDE473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17937B-F978-42E1-9054-F8F9F2DF05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1D4DC0-A9FB-455D-A8C4-408D55361C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AAD08-77B0-4675-9A7B-C410D2A12CD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AAC413-C65C-4859-B7DD-73917F2DC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58FE06-A2C4-4D23-ACED-2C1BB5A2FF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49A1-BEAC-4725-A94C-D73D8C392C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596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53DDD-65A6-455B-A5A1-BB8CB8EA1B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6EDE25-AA14-4D0C-9F1E-F28AA4DAB0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9A0120-8A6C-48FD-B92E-E9D92FA6BE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AAD08-77B0-4675-9A7B-C410D2A12CD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80355-6AFC-4E53-817A-6B054BB8E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2C8775-A24C-46E4-9E21-4408F1DF17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49A1-BEAC-4725-A94C-D73D8C392C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9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FEDD3B-F217-4F38-99C0-D940FFFDF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512E5-0185-4C5B-AF12-9897AD091C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5E0FC81-536B-4EEC-96DE-CD8D6ACA04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90B4B1-8D3B-489C-808E-504228BE2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AAD08-77B0-4675-9A7B-C410D2A12CD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386806-CB7F-4776-B9C7-B6ABD3E2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072C9F-4116-4E4C-B5FF-096B823E2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49A1-BEAC-4725-A94C-D73D8C392C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1715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CE011-5ECE-4C31-A47C-47570CB216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248FD7-77D8-4981-A74F-1B2EEC2BBD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9FC9F0-8AFD-4B40-801F-96DBCFF258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BF8EAA3-5CBE-4F31-A797-3FB9C01985A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088FCB-3822-454B-8E0C-F3187F3E63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4F66F1-300E-4877-96D1-0AE090A7B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AAD08-77B0-4675-9A7B-C410D2A12CD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FC8B17-8982-4509-9543-8DB7E3B11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631C0CE-54DD-4F50-9792-6DA7B01EF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49A1-BEAC-4725-A94C-D73D8C392C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8757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140772-3319-4F0C-B0DF-A416E0F46E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02CB2C7-36DF-4355-88C1-BEB496A5B9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AAD08-77B0-4675-9A7B-C410D2A12CD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D4D4F4-EFBA-43CA-87A6-5A391FA6C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271DCF-8B27-490F-972E-59AC51548D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49A1-BEAC-4725-A94C-D73D8C392C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041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03668A1-1D0E-4053-A40B-8A509FB91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AAD08-77B0-4675-9A7B-C410D2A12CD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1D4BA9-DEFD-4184-A386-72DEEDABCE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E8BF817-2818-441A-9245-AF81185C5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49A1-BEAC-4725-A94C-D73D8C392C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38904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1E00D-E6C1-4CA6-BDB0-04F2938131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6ED17A-785E-4059-9A0A-75A054EEB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4C2081C-DB2B-460E-ABD9-AD5D5FCE79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8F45BF6-A3B6-49EA-BA20-579DCAA9D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AAD08-77B0-4675-9A7B-C410D2A12CD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1688AFB-7CAC-471A-AEF2-43CBBDE760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F18CE55-5619-48A5-8742-7C8C6218E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49A1-BEAC-4725-A94C-D73D8C392C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2776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54DC4-12C5-469E-A8CC-D46C75BA4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C5EBAB-46BF-408D-AEDF-38B300ABDF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966BF4F-888F-4B97-B518-0C667A44F7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A824567-0E94-441B-AE1C-5D05C3D81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AAD08-77B0-4675-9A7B-C410D2A12CD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AA86F4-3027-48D7-A10C-93142A91F8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6A5D8E-ABAF-4216-9644-307EAB21A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0449A1-BEAC-4725-A94C-D73D8C392C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070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C67E97-4EBB-42EE-A2A6-8F10AE43B6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55DA5B-C0EE-4AFA-A4F8-550A1C82FB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8FFECB4-A23B-4D93-89F2-427DFA16D0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AAD08-77B0-4675-9A7B-C410D2A12CDA}" type="datetimeFigureOut">
              <a:rPr lang="en-US" smtClean="0"/>
              <a:t>11/30/2021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0BAE1E-AA02-4A5E-8E7A-AF13FCF00B3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2C0DB2-E086-4803-83BD-73F5DC1154D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0449A1-BEAC-4725-A94C-D73D8C392C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247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5195DB2-6441-471E-92C5-B879650CB5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WordArt 3">
            <a:extLst>
              <a:ext uri="{FF2B5EF4-FFF2-40B4-BE49-F238E27FC236}">
                <a16:creationId xmlns:a16="http://schemas.microsoft.com/office/drawing/2014/main" id="{99843307-B8C0-4547-A515-A3853F6CA55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108174" y="1063697"/>
            <a:ext cx="3975651" cy="108368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kern="10" spc="0" dirty="0" err="1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VNI-Ariston" pitchFamily="2" charset="0"/>
              </a:rPr>
              <a:t>Luyeän</a:t>
            </a:r>
            <a:r>
              <a:rPr lang="en-US" sz="3600" kern="10" spc="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VNI-Ariston" pitchFamily="2" charset="0"/>
              </a:rPr>
              <a:t> </a:t>
            </a:r>
            <a:r>
              <a:rPr lang="en-US" sz="3600" kern="10" spc="0" dirty="0" err="1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VNI-Ariston" pitchFamily="2" charset="0"/>
              </a:rPr>
              <a:t>taäp</a:t>
            </a:r>
            <a:r>
              <a:rPr lang="en-US" sz="3600" kern="10" spc="0" dirty="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VNI-Ariston" pitchFamily="2" charset="0"/>
              </a:rPr>
              <a:t>:</a:t>
            </a:r>
          </a:p>
        </p:txBody>
      </p:sp>
      <p:sp>
        <p:nvSpPr>
          <p:cNvPr id="7" name="WordArt 7">
            <a:extLst>
              <a:ext uri="{FF2B5EF4-FFF2-40B4-BE49-F238E27FC236}">
                <a16:creationId xmlns:a16="http://schemas.microsoft.com/office/drawing/2014/main" id="{B9522596-2CFB-49AC-BCCF-82012CA3683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470991" y="2623931"/>
            <a:ext cx="9488558" cy="248946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>
              <a:buNone/>
            </a:pPr>
            <a:r>
              <a:rPr lang="en-US" sz="3600" kern="10" spc="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VNI-Korin" pitchFamily="2" charset="0"/>
              </a:rPr>
              <a:t>CAÛM NHAÄN MOÄT ÑOAÏN THÔ TRONG BAØI </a:t>
            </a:r>
          </a:p>
          <a:p>
            <a:pPr algn="ctr" rtl="0">
              <a:buNone/>
            </a:pPr>
            <a:r>
              <a:rPr lang="en-US" sz="3600" kern="10" spc="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VNI-Korin" pitchFamily="2" charset="0"/>
              </a:rPr>
              <a:t> “BEÁP LÖÛA” (</a:t>
            </a:r>
            <a:r>
              <a:rPr lang="en-US" sz="3600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VNI-Korin" pitchFamily="2" charset="0"/>
              </a:rPr>
              <a:t>Baèng</a:t>
            </a:r>
            <a:r>
              <a:rPr lang="en-US" sz="3600" kern="1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VNI-Korin" pitchFamily="2" charset="0"/>
              </a:rPr>
              <a:t> </a:t>
            </a:r>
            <a:r>
              <a:rPr lang="en-US" sz="3600" kern="10" dirty="0" err="1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VNI-Korin" pitchFamily="2" charset="0"/>
              </a:rPr>
              <a:t>Vieät</a:t>
            </a:r>
            <a:r>
              <a:rPr lang="en-US" sz="3600" kern="10" spc="0" dirty="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VNI-Korin" pitchFamily="2" charset="0"/>
              </a:rPr>
              <a:t>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8500064-D3EE-451A-87D1-EAD309D32679}"/>
              </a:ext>
            </a:extLst>
          </p:cNvPr>
          <p:cNvSpPr txBox="1"/>
          <p:nvPr/>
        </p:nvSpPr>
        <p:spPr>
          <a:xfrm>
            <a:off x="9859617" y="232700"/>
            <a:ext cx="1577008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F2, 3 </a:t>
            </a:r>
          </a:p>
        </p:txBody>
      </p:sp>
    </p:spTree>
    <p:extLst>
      <p:ext uri="{BB962C8B-B14F-4D97-AF65-F5344CB8AC3E}">
        <p14:creationId xmlns:p14="http://schemas.microsoft.com/office/powerpoint/2010/main" val="637279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6022"/>
    </mc:Choice>
    <mc:Fallback xmlns="">
      <p:transition spd="slow" advTm="1602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5195DB2-6441-471E-92C5-B879650CB5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A32F1693-1372-49F7-A1E9-B6CD22877216}"/>
              </a:ext>
            </a:extLst>
          </p:cNvPr>
          <p:cNvSpPr txBox="1"/>
          <p:nvPr/>
        </p:nvSpPr>
        <p:spPr>
          <a:xfrm>
            <a:off x="752061" y="674400"/>
            <a:ext cx="10687878" cy="5509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2.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ảnh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32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bếp</a:t>
            </a:r>
            <a:r>
              <a:rPr lang="en-US" sz="32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lửa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”:</a:t>
            </a:r>
          </a:p>
          <a:p>
            <a:pPr indent="1520190">
              <a:tabLst>
                <a:tab pos="1664970" algn="l"/>
              </a:tabLst>
            </a:pPr>
            <a:r>
              <a:rPr lang="en-US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Ôi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kì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thiêng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liêng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bếp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lửa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!”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 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lòng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reo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ca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hồn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algn="just">
              <a:tabLst>
                <a:tab pos="1664970" algn="l"/>
              </a:tabLs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mở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thán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Ôi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gắn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liền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kì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”, … “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thiêng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liêng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kết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ảnh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bếp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lửa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”.</a:t>
            </a:r>
          </a:p>
          <a:p>
            <a:pPr algn="just">
              <a:tabLst>
                <a:tab pos="1664970" algn="l"/>
              </a:tabLs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=&gt;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Bếp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lửa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ấm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áp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bếp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lửa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nguồn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do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tay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chăm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chút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Bếp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lửa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chứng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kiến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khó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khăn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khổ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đời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Chính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vì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ảnh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bếp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lửa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bình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dị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thuộc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chứa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đựng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kì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diệu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thiêng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liêng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khó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tả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8139177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772"/>
    </mc:Choice>
    <mc:Fallback xmlns="">
      <p:transition spd="slow" advTm="50772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5195DB2-6441-471E-92C5-B879650CB5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F9765C0-3FD5-471C-AE49-91B494C85C80}"/>
              </a:ext>
            </a:extLst>
          </p:cNvPr>
          <p:cNvSpPr txBox="1"/>
          <p:nvPr/>
        </p:nvSpPr>
        <p:spPr>
          <a:xfrm>
            <a:off x="1422950" y="920621"/>
            <a:ext cx="9346097" cy="501675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III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 </a:t>
            </a:r>
            <a:r>
              <a:rPr lang="en-US" sz="32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KẾT BÀI</a:t>
            </a:r>
            <a:r>
              <a:rPr lang="en-US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en-US" sz="32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Đánh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chung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NT, ND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tình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trích</a:t>
            </a:r>
            <a:r>
              <a:rPr lang="en-US" sz="32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endParaRPr lang="en-US" sz="320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-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ngôn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gợi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đáo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âm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nhẹ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thiết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sâu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lắng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triết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lí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sâu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sắc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Tất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kỉ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niệm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thiết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tuổi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sức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tỏa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nuôi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dưỡng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hồn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nâng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bước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chân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suốt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hành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đời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…. </a:t>
            </a:r>
          </a:p>
          <a:p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thân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(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cháu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lẽ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ân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thủy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…).           </a:t>
            </a:r>
          </a:p>
        </p:txBody>
      </p:sp>
    </p:spTree>
    <p:extLst>
      <p:ext uri="{BB962C8B-B14F-4D97-AF65-F5344CB8AC3E}">
        <p14:creationId xmlns:p14="http://schemas.microsoft.com/office/powerpoint/2010/main" val="813944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0441"/>
    </mc:Choice>
    <mc:Fallback xmlns="">
      <p:transition spd="slow" advTm="50441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5195DB2-6441-471E-92C5-B879650CB5A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F4414D9E-C7F7-4125-80E5-A0BA9760F727}"/>
              </a:ext>
            </a:extLst>
          </p:cNvPr>
          <p:cNvSpPr txBox="1"/>
          <p:nvPr/>
        </p:nvSpPr>
        <p:spPr>
          <a:xfrm>
            <a:off x="4050669" y="751971"/>
            <a:ext cx="3944887" cy="830997"/>
          </a:xfrm>
          <a:prstGeom prst="rect">
            <a:avLst/>
          </a:prstGeom>
          <a:solidFill>
            <a:srgbClr val="66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en-US" sz="4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Luyện</a:t>
            </a: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8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tập</a:t>
            </a:r>
            <a:r>
              <a:rPr kumimoji="0" lang="en-US" sz="4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D20802-7876-4788-97C6-C6CC4EF8F47E}"/>
              </a:ext>
            </a:extLst>
          </p:cNvPr>
          <p:cNvSpPr txBox="1"/>
          <p:nvPr/>
        </p:nvSpPr>
        <p:spPr>
          <a:xfrm>
            <a:off x="1437861" y="1871113"/>
            <a:ext cx="931627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en-US" sz="4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sinh</a:t>
            </a:r>
            <a:r>
              <a:rPr lang="en-US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hoàn</a:t>
            </a:r>
            <a:r>
              <a:rPr lang="en-US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vở</a:t>
            </a:r>
            <a:r>
              <a:rPr lang="en-US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en-US" sz="4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cảm</a:t>
            </a:r>
            <a:r>
              <a:rPr lang="en-US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thêm</a:t>
            </a:r>
            <a:r>
              <a:rPr lang="en-US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khác</a:t>
            </a:r>
            <a:r>
              <a:rPr lang="en-US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4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Bếp</a:t>
            </a:r>
            <a:r>
              <a:rPr lang="en-US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lửa</a:t>
            </a:r>
            <a:r>
              <a:rPr lang="en-US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” </a:t>
            </a:r>
            <a:r>
              <a:rPr lang="en-US" sz="4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4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Việt</a:t>
            </a:r>
            <a:endParaRPr lang="en-US" sz="4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69409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126"/>
    </mc:Choice>
    <mc:Fallback xmlns="">
      <p:transition spd="slow" advTm="26126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5195DB2-6441-471E-92C5-B879650CB5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48797B45-1F94-40FF-A1C7-B84908F80E11}"/>
              </a:ext>
            </a:extLst>
          </p:cNvPr>
          <p:cNvSpPr txBox="1"/>
          <p:nvPr/>
        </p:nvSpPr>
        <p:spPr>
          <a:xfrm>
            <a:off x="2572448" y="1839621"/>
            <a:ext cx="70471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US" sz="7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Chúc</a:t>
            </a:r>
            <a:r>
              <a:rPr 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con </a:t>
            </a:r>
            <a:r>
              <a:rPr lang="en-US" sz="7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7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nhé</a:t>
            </a:r>
            <a:r>
              <a:rPr 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21050218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3878"/>
    </mc:Choice>
    <mc:Fallback xmlns="">
      <p:transition spd="slow" advTm="23878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5195DB2-6441-471E-92C5-B879650CB5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252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9B6295E-B591-4BFB-8864-E0E6AE82F8D4}"/>
              </a:ext>
            </a:extLst>
          </p:cNvPr>
          <p:cNvSpPr txBox="1"/>
          <p:nvPr/>
        </p:nvSpPr>
        <p:spPr>
          <a:xfrm>
            <a:off x="2438400" y="654772"/>
            <a:ext cx="7474226" cy="11387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ĐỀ BÀI:</a:t>
            </a:r>
            <a:r>
              <a:rPr lang="en-US" sz="36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r>
              <a:rPr lang="en-US" sz="32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</a:t>
            </a:r>
            <a:r>
              <a:rPr lang="en-US" sz="3200" b="1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ảm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em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endParaRPr lang="en-US" sz="3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4E5FBE-636B-4DA1-AF46-840E0B30A323}"/>
              </a:ext>
            </a:extLst>
          </p:cNvPr>
          <p:cNvSpPr txBox="1"/>
          <p:nvPr/>
        </p:nvSpPr>
        <p:spPr>
          <a:xfrm>
            <a:off x="3485321" y="1793545"/>
            <a:ext cx="6997148" cy="42165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30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Lận đận đời bà biết mấy nắng mưa</a:t>
            </a:r>
            <a:br>
              <a:rPr lang="vi-VN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30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Mấy chục năm rồi, đến tận bây giờ</a:t>
            </a:r>
            <a:br>
              <a:rPr lang="vi-VN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30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Bà vẫn giữ thói quen dậy sớm</a:t>
            </a:r>
            <a:br>
              <a:rPr lang="vi-VN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30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Nhóm bếp lửa ấp iu nồng đượm,</a:t>
            </a:r>
            <a:br>
              <a:rPr lang="vi-VN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30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Nhóm niềm yêu thương, khoai sắn ngọt bùi,</a:t>
            </a:r>
            <a:br>
              <a:rPr lang="vi-VN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30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Nhóm n</a:t>
            </a:r>
            <a:r>
              <a:rPr lang="en-US" sz="3000" b="0" i="1" dirty="0" err="1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ồi</a:t>
            </a:r>
            <a:r>
              <a:rPr lang="vi-VN" sz="30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xôi gạo mới sẻ chung vui,</a:t>
            </a:r>
            <a:br>
              <a:rPr lang="vi-VN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30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Nhóm dậy cả những tâm tình tuổi nhỏ</a:t>
            </a:r>
            <a:br>
              <a:rPr lang="vi-VN" sz="3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vi-VN" sz="3000" b="0" i="1" dirty="0"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Ôi kỳ lạ và thiêng liêng – bếp lửa!</a:t>
            </a:r>
            <a:endParaRPr lang="en-US" sz="3000" b="0" i="1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Bếp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lửa</a:t>
            </a:r>
            <a:r>
              <a:rPr 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821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693"/>
    </mc:Choice>
    <mc:Fallback xmlns="">
      <p:transition spd="slow" advTm="35693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5195DB2-6441-471E-92C5-B879650CB5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296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9E218892-06A6-4CE0-8E29-3D83C90F69D5}"/>
              </a:ext>
            </a:extLst>
          </p:cNvPr>
          <p:cNvSpPr txBox="1"/>
          <p:nvPr/>
        </p:nvSpPr>
        <p:spPr>
          <a:xfrm>
            <a:off x="1663149" y="1318655"/>
            <a:ext cx="911086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 </a:t>
            </a:r>
            <a:r>
              <a:rPr lang="en-US" sz="36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MỞ BÀI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</a:p>
          <a:p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Giới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thiệu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quát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tài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cháu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thiêng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liêng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nhất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con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Nam.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ca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viết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tài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trên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mỗi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sức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lay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lòng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đều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dấu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ấn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sâu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sắc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hồn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D93A024-70FC-41F9-AB67-C31C720D5EBD}"/>
              </a:ext>
            </a:extLst>
          </p:cNvPr>
          <p:cNvSpPr txBox="1"/>
          <p:nvPr/>
        </p:nvSpPr>
        <p:spPr>
          <a:xfrm>
            <a:off x="3641034" y="149738"/>
            <a:ext cx="5334001" cy="707886"/>
          </a:xfrm>
          <a:prstGeom prst="rect">
            <a:avLst/>
          </a:prstGeom>
          <a:solidFill>
            <a:srgbClr val="66FFFF"/>
          </a:solidFill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b="1" kern="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dẫn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làm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4000" b="1" i="0" u="none" strike="noStrike" kern="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bài</a:t>
            </a:r>
            <a:r>
              <a:rPr kumimoji="0" lang="en-US" sz="40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982950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277"/>
    </mc:Choice>
    <mc:Fallback xmlns="">
      <p:transition spd="slow" advTm="26277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5195DB2-6441-471E-92C5-B879650CB5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3252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73A50BA-734D-4A90-968D-25C673E3DCBF}"/>
              </a:ext>
            </a:extLst>
          </p:cNvPr>
          <p:cNvSpPr txBox="1"/>
          <p:nvPr/>
        </p:nvSpPr>
        <p:spPr>
          <a:xfrm>
            <a:off x="1492526" y="843677"/>
            <a:ext cx="9206947" cy="517064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Việt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bắt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đầu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1960.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Ông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thuộc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hệ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trưởng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thời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kì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kháng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chiến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chống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Mĩ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Ông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trao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tặng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thưởng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quý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I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Hội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tựu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trọn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đời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nghệ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thuật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văn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học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Asean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phong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cách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riêng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độc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đáo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tập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ông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đông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đảo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đọc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đón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nhận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Hương</a:t>
            </a:r>
            <a:r>
              <a:rPr lang="en-US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cây</a:t>
            </a:r>
            <a:r>
              <a:rPr lang="en-US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bếp</a:t>
            </a:r>
            <a:r>
              <a:rPr lang="en-US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lửa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(in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chung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Lưu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Quang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Vũ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), </a:t>
            </a:r>
            <a:r>
              <a:rPr lang="en-US" sz="3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gương</a:t>
            </a:r>
            <a:r>
              <a:rPr lang="en-US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khoảng</a:t>
            </a:r>
            <a:r>
              <a:rPr lang="en-US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trời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Phía</a:t>
            </a:r>
            <a:r>
              <a:rPr lang="en-US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nửa</a:t>
            </a:r>
            <a:r>
              <a:rPr lang="en-US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trăng</a:t>
            </a:r>
            <a:r>
              <a:rPr lang="en-US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chìm</a:t>
            </a:r>
            <a:r>
              <a:rPr lang="en-US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Ném</a:t>
            </a:r>
            <a:r>
              <a:rPr lang="en-US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gió</a:t>
            </a:r>
            <a:r>
              <a:rPr lang="en-US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… </a:t>
            </a:r>
            <a:endParaRPr lang="en-US" sz="3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523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249"/>
    </mc:Choice>
    <mc:Fallback xmlns="">
      <p:transition spd="slow" advTm="47249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5195DB2-6441-471E-92C5-B879650CB5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252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CA00D30-A92D-42AE-B4FF-9D894F65BE30}"/>
              </a:ext>
            </a:extLst>
          </p:cNvPr>
          <p:cNvSpPr txBox="1"/>
          <p:nvPr/>
        </p:nvSpPr>
        <p:spPr>
          <a:xfrm>
            <a:off x="1464366" y="1294477"/>
            <a:ext cx="9322904" cy="40318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phẩm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hoàn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Bếp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lửa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năm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1963,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đang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viên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ngành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Luật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Kiev (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Liên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Xô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cũ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)…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Đây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hay,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lòng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suốt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gần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nửa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thế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kỉ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qua.</a:t>
            </a:r>
          </a:p>
          <a:p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Vị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trí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suy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ngẫm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cháu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đời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bà</a:t>
            </a:r>
            <a:r>
              <a:rPr lang="en-US" sz="32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   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trích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134113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9671"/>
    </mc:Choice>
    <mc:Fallback xmlns="">
      <p:transition spd="slow" advTm="39671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5195DB2-6441-471E-92C5-B879650CB5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648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C14F9B5-F0D7-47BF-B99C-B989E1E39C38}"/>
              </a:ext>
            </a:extLst>
          </p:cNvPr>
          <p:cNvSpPr txBox="1"/>
          <p:nvPr/>
        </p:nvSpPr>
        <p:spPr>
          <a:xfrm>
            <a:off x="1414817" y="1166842"/>
            <a:ext cx="9362365" cy="452431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II/. </a:t>
            </a:r>
            <a:r>
              <a:rPr lang="en-US" sz="36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THÂN BÀI</a:t>
            </a:r>
            <a:r>
              <a:rPr lang="en-US" sz="36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Trình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tự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+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Giới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thiệu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khái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quát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  </a:t>
            </a:r>
          </a:p>
          <a:p>
            <a:pPr algn="just"/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+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Trích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dẫn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câu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liên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quan</a:t>
            </a:r>
            <a:endParaRPr lang="en-US" sz="3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/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+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Chọn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lọc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&amp;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nghệ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thuật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36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ảnh</a:t>
            </a:r>
            <a:r>
              <a:rPr lang="en-US" sz="36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biện</a:t>
            </a:r>
            <a:r>
              <a:rPr lang="en-US" sz="36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pháp</a:t>
            </a:r>
            <a:r>
              <a:rPr lang="en-US" sz="36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</a:t>
            </a:r>
            <a:r>
              <a:rPr lang="en-US" sz="36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36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âm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giọng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...)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nổi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bật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ý </a:t>
            </a:r>
            <a:r>
              <a:rPr lang="en-US" sz="3600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36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6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36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u="sng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xúc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...</a:t>
            </a:r>
          </a:p>
        </p:txBody>
      </p:sp>
    </p:spTree>
    <p:extLst>
      <p:ext uri="{BB962C8B-B14F-4D97-AF65-F5344CB8AC3E}">
        <p14:creationId xmlns:p14="http://schemas.microsoft.com/office/powerpoint/2010/main" val="3079775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0347"/>
    </mc:Choice>
    <mc:Fallback xmlns="">
      <p:transition spd="slow" advTm="30347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5195DB2-6441-471E-92C5-B879650CB5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D94C6265-A715-46BA-9C67-084BF876E7AC}"/>
              </a:ext>
            </a:extLst>
          </p:cNvPr>
          <p:cNvSpPr txBox="1"/>
          <p:nvPr/>
        </p:nvSpPr>
        <p:spPr>
          <a:xfrm>
            <a:off x="331304" y="612844"/>
            <a:ext cx="11529391" cy="563231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r>
              <a:rPr lang="en-US" sz="3000" b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II</a:t>
            </a:r>
            <a:r>
              <a:rPr lang="en-US" sz="3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 </a:t>
            </a:r>
            <a:r>
              <a:rPr lang="en-US" sz="3000" b="1" u="sng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THÂN BÀI   </a:t>
            </a:r>
            <a:r>
              <a:rPr lang="en-US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Nên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phân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đan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xen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ý.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sáng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rõ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hai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ý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cơ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bản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sau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</a:p>
          <a:p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1.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ảnh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</a:t>
            </a:r>
            <a:r>
              <a:rPr lang="en-US" sz="30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30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3000" dirty="0">
                <a:effectLst/>
                <a:latin typeface="Wingdings" panose="05000000000000000000" pitchFamily="2" charset="2"/>
                <a:ea typeface="Times New Roman" panose="02020603050405020304" pitchFamily="18" charset="0"/>
                <a:cs typeface="Wingdings" panose="05000000000000000000" pitchFamily="2" charset="2"/>
              </a:rPr>
              <a:t>à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ngữ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gợi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tả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3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lận</a:t>
            </a:r>
            <a:r>
              <a:rPr lang="en-US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đận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”, “</a:t>
            </a:r>
            <a:r>
              <a:rPr lang="en-US" sz="3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mấy</a:t>
            </a:r>
            <a:r>
              <a:rPr lang="en-US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nắng</a:t>
            </a:r>
            <a:r>
              <a:rPr lang="en-US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mưa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diễn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tả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đời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khổ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cực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trăm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bề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đồng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thời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sáng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đức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hi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sinh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tần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tảo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cần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cù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chịu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thương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chịu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khó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 </a:t>
            </a:r>
          </a:p>
          <a:p>
            <a:pPr algn="just">
              <a:tabLst>
                <a:tab pos="1556385" algn="l"/>
              </a:tabLst>
            </a:pP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kí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ức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cháu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“</a:t>
            </a:r>
            <a:r>
              <a:rPr lang="en-US" sz="3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thói</a:t>
            </a:r>
            <a:r>
              <a:rPr lang="en-US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quen</a:t>
            </a:r>
            <a:r>
              <a:rPr lang="en-US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dậy</a:t>
            </a:r>
            <a:r>
              <a:rPr lang="en-US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sớm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điều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ấn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tượng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sâu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đậm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nhất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algn="just">
              <a:tabLst>
                <a:tab pos="1556385" algn="l"/>
              </a:tabLst>
            </a:pP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3000" dirty="0">
                <a:effectLst/>
                <a:latin typeface="Wingdings" panose="05000000000000000000" pitchFamily="2" charset="2"/>
                <a:ea typeface="Times New Roman" panose="02020603050405020304" pitchFamily="18" charset="0"/>
                <a:cs typeface="Wingdings" panose="05000000000000000000" pitchFamily="2" charset="2"/>
              </a:rPr>
              <a:t>à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3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Nhóm</a:t>
            </a:r>
            <a:r>
              <a:rPr lang="en-US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bếp</a:t>
            </a:r>
            <a:r>
              <a:rPr lang="en-US" sz="30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lửa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rất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bình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thường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quen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thuộc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ở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làng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quê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Việt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Nam.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Nhưng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kí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ức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công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việc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bình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thường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đó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luôn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mang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theo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tấm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lòng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thương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luôn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chất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chứa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niềm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mong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ước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dành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0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cháu</a:t>
            </a:r>
            <a:r>
              <a:rPr lang="en-US" sz="3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857481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6830"/>
    </mc:Choice>
    <mc:Fallback xmlns="">
      <p:transition spd="slow" advTm="6683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5195DB2-6441-471E-92C5-B879650CB5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7EF7FB7-E05C-4B8B-B0FD-3C526E1CAE50}"/>
              </a:ext>
            </a:extLst>
          </p:cNvPr>
          <p:cNvSpPr txBox="1"/>
          <p:nvPr/>
        </p:nvSpPr>
        <p:spPr>
          <a:xfrm>
            <a:off x="304800" y="674400"/>
            <a:ext cx="11582400" cy="5509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algn="just">
              <a:tabLst>
                <a:tab pos="1556385" algn="l"/>
              </a:tabLst>
            </a:pPr>
            <a:r>
              <a:rPr lang="en-US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>
                <a:effectLst/>
                <a:latin typeface="Wingdings" panose="05000000000000000000" pitchFamily="2" charset="2"/>
                <a:ea typeface="Times New Roman" panose="02020603050405020304" pitchFamily="18" charset="0"/>
                <a:cs typeface="Wingdings" panose="05000000000000000000" pitchFamily="2" charset="2"/>
              </a:rPr>
              <a:t>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nhóm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chuyển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một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tầng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mới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muốn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nhen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nhóm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trái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cháu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niềm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thương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niềm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vui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;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thắp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sáng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hồn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cháu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chia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ngọt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sẻ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bùi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sống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đình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muốn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khơi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dậy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lòng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cháu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tâm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tuổi</a:t>
            </a:r>
            <a:r>
              <a:rPr lang="en-US" sz="32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nhỏ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ước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mơ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hồn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nhiên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đẹp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đẽ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tương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đã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nối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quá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khứ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hiện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tại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tương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Bếp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lửa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nhen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nhóm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lên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không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chỉ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rơm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rạ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còn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ngọn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lửa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trái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ngọn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lửa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lòng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thương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niềm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tin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bất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diệt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pPr algn="just">
              <a:tabLst>
                <a:tab pos="1556385" algn="l"/>
              </a:tabLst>
            </a:pP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>
                <a:effectLst/>
                <a:latin typeface="Wingdings" panose="05000000000000000000" pitchFamily="2" charset="2"/>
                <a:ea typeface="Times New Roman" panose="02020603050405020304" pitchFamily="18" charset="0"/>
                <a:cs typeface="Wingdings" panose="05000000000000000000" pitchFamily="2" charset="2"/>
              </a:rPr>
              <a:t>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“</a:t>
            </a:r>
            <a:r>
              <a:rPr lang="en-US" sz="32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nhóm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”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lặp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lặp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nhiều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lần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có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dụng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âm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điệu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thiết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hơn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càng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nổi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bật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sự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chăm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sóc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dạy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dỗ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chu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đáo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tấm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lòng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thương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đối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với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cháu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1760236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4864"/>
    </mc:Choice>
    <mc:Fallback xmlns="">
      <p:transition spd="slow" advTm="64864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5195DB2-6441-471E-92C5-B879650CB5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D23BA4A-8D67-4D5E-B3A8-32550CE00E4B}"/>
              </a:ext>
            </a:extLst>
          </p:cNvPr>
          <p:cNvSpPr txBox="1"/>
          <p:nvPr/>
        </p:nvSpPr>
        <p:spPr>
          <a:xfrm>
            <a:off x="1417982" y="1166842"/>
            <a:ext cx="935603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=&gt; 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giúp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chúng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hiểu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tình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thương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nồng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ấm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dành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cháu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dành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mái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ấm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đình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Hơn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nữa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đoạn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còn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kín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đáo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bộc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lộ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cảm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xúc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yêu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thương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chân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thành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sâu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lắng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trong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lòng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người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cháu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nghĩ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cuộc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đời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tấm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lòng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đức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đẹp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Lời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thơ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nhẹ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nhàng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tiếng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lòng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thổn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thức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tri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ân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tác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giả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khi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nhớ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về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5835789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928"/>
    </mc:Choice>
    <mc:Fallback xmlns="">
      <p:transition spd="slow" advTm="31928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2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1197</Words>
  <Application>Microsoft Office PowerPoint</Application>
  <PresentationFormat>Widescreen</PresentationFormat>
  <Paragraphs>43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VNI-Ariston</vt:lpstr>
      <vt:lpstr>VNI-Korin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Trương Thị  Kim Quyên</dc:creator>
  <cp:lastModifiedBy>Trương Thị  Kim Quyên</cp:lastModifiedBy>
  <cp:revision>5</cp:revision>
  <dcterms:created xsi:type="dcterms:W3CDTF">2021-11-27T13:13:17Z</dcterms:created>
  <dcterms:modified xsi:type="dcterms:W3CDTF">2021-11-30T03:57:09Z</dcterms:modified>
</cp:coreProperties>
</file>