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2" r:id="rId2"/>
    <p:sldId id="361" r:id="rId3"/>
    <p:sldId id="366" r:id="rId4"/>
    <p:sldId id="342" r:id="rId5"/>
    <p:sldId id="355" r:id="rId6"/>
    <p:sldId id="363" r:id="rId7"/>
    <p:sldId id="367" r:id="rId8"/>
    <p:sldId id="364" r:id="rId9"/>
    <p:sldId id="368" r:id="rId10"/>
    <p:sldId id="370" r:id="rId11"/>
    <p:sldId id="371" r:id="rId12"/>
    <p:sldId id="365" r:id="rId13"/>
    <p:sldId id="3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00"/>
    <a:srgbClr val="0000CC"/>
    <a:srgbClr val="CC3300"/>
    <a:srgbClr val="E8F7FE"/>
    <a:srgbClr val="FF00FF"/>
    <a:srgbClr val="FF7C80"/>
    <a:srgbClr val="CCFFFF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4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2E395-54C0-4A58-8052-F243016C72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C47B2C-5149-416F-AC2A-9245BA86A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863E8-6C3E-4D2E-8D3D-0A60E8FB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28146-2C2B-4917-BE08-ABB620D79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76E2A-BDD0-4996-B4BE-646CCC6A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1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5C272-67C5-4E6A-AC44-37D8B8B97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C71417-965E-4487-B486-17F84BA0B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EC759-8103-438B-9EA7-B9763EFE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853E2-FE94-4F9C-B947-D9655BB7A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F49DE-5DD2-47A8-8847-65422CC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2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4F20DF-FE06-4980-BF22-198CC6E76D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92DC4-9E3E-4F23-84F6-66707DC1F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BCE63-6641-49F2-9B12-892122FF1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0A0F3-4745-4079-86AE-2F2BAD12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9A519-1208-4C24-80D7-5CA56045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4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F468-5035-4D02-98CE-2DE4533F9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80402-9304-4784-8A82-1E32612E1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63542-DA88-4B53-B006-54ABB1AA0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0CC24-6EC4-4C12-91B6-61A0ABB6E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FD52C-2D17-4E54-AD87-FE29E594A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31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04BD9-B0CE-4DD2-ABDB-2B7D84AA9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FF8EC-6F15-4683-B706-2AC9BF568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056E4-747B-48BC-A600-253BCD8F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204F6-C632-4763-80E0-3CF326CF3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040C9-6B5A-4CDF-9567-7775E3B79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1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025FC-AAFC-46B3-B330-ECAAB3C2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6B12E-B3F0-459A-9F08-2F4254E53E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03C29-153F-4D61-AE03-376B85A54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160033-8485-4011-87E8-C56DAEA1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0461E1-5425-4AB5-B5ED-4729745CD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5B3DF-975C-4E3F-80FC-EBAF04E4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1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8BCC2-B168-4676-8FAF-77B1BEF0E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0F867-5EFE-4B46-B33D-11C01FD14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17479-1B5C-45E7-AD3D-6EB7A686D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5D0207-4C60-4143-A704-9132790B5F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9EA6A-458D-4378-8FB2-1A2C3CFF82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674348-EFAD-416C-9957-62C39916A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A10771-B9E8-4287-B684-665E4864A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BEEC11-4CE5-42BF-BFA9-8DB8B2C4E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03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73559-70CD-4214-B9FE-EA640775F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218F4-CFFD-4043-9BA7-BF777263C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D5CB7F-B475-424F-B0F4-80CD39D3F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DD7DAB-00FE-408E-9163-B61956142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90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B792E0-B49A-4263-9931-590AA8275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A37AE9-65FB-49BD-A114-1CEF17F28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EDB1C-3BB1-48E6-A91F-719783D0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6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66179-1799-402B-8073-4A819D94F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76725-3A67-4CEF-BB09-D6DE8C7AC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ED364-0DCB-4936-9CC0-2DAA041E6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D1AB51-FD07-4538-9EC6-19E527043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A40FD-962E-47F5-A0DA-DC8ACF0A9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F3C1B-F946-4872-BED6-EF6600B5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6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30352-635E-41C5-A17E-13439B501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C8ACF0-DE24-4AD6-A7FB-99145EDC5D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1F695-C7DD-4F14-9BF6-EAB8E2CA2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B2A2F-7395-4553-B0F0-38F59D083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3E37F1-8CD0-4BE3-803F-CD18E9FD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F9CFD-A986-44DB-AF9E-642AB5BBD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8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FFFFFF">
                <a:lumMod val="15000"/>
                <a:lumOff val="85000"/>
              </a:srgbClr>
            </a:gs>
            <a:gs pos="98500">
              <a:srgbClr val="FFE38C"/>
            </a:gs>
            <a:gs pos="100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45000"/>
                <a:lumOff val="55000"/>
              </a:schemeClr>
            </a:gs>
            <a:gs pos="100000">
              <a:srgbClr val="FF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D0F9DC-8503-4D1D-B361-0DF5E7311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7EDBC-D739-46D9-AB19-BC319BCCA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80E6F-6CEF-46F2-9B0B-9BF852583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3BD5F-16C9-49DD-8EDE-F446E1C4240A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4274C-1CDA-4EDC-A84C-9778EC5A2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3B0E7-C85B-4C47-A88A-29CC474A3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CF0F9-926A-491A-A079-BBE73497B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5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.emf"/><Relationship Id="rId4" Type="http://schemas.openxmlformats.org/officeDocument/2006/relationships/image" Target="../media/image3.wmf"/><Relationship Id="rId9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4A0AD5-25BE-40A6-8CCF-43C5587D8175}"/>
              </a:ext>
            </a:extLst>
          </p:cNvPr>
          <p:cNvSpPr txBox="1"/>
          <p:nvPr/>
        </p:nvSpPr>
        <p:spPr>
          <a:xfrm>
            <a:off x="3331867" y="1234440"/>
            <a:ext cx="55282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</a:p>
          <a:p>
            <a:pPr algn="ctr"/>
            <a:r>
              <a:rPr lang="en-US" sz="4800" b="1" dirty="0">
                <a:solidFill>
                  <a:srgbClr val="E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 TRÒN</a:t>
            </a:r>
          </a:p>
        </p:txBody>
      </p:sp>
    </p:spTree>
    <p:extLst>
      <p:ext uri="{BB962C8B-B14F-4D97-AF65-F5344CB8AC3E}">
        <p14:creationId xmlns:p14="http://schemas.microsoft.com/office/powerpoint/2010/main" val="1653993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9C35523-C99E-4598-B736-E995EDD0783E}"/>
              </a:ext>
            </a:extLst>
          </p:cNvPr>
          <p:cNvSpPr/>
          <p:nvPr/>
        </p:nvSpPr>
        <p:spPr>
          <a:xfrm>
            <a:off x="331304" y="308259"/>
            <a:ext cx="11304105" cy="16795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36DB20-E01F-4CF5-A20E-4D09D482BFEE}"/>
              </a:ext>
            </a:extLst>
          </p:cNvPr>
          <p:cNvSpPr txBox="1"/>
          <p:nvPr/>
        </p:nvSpPr>
        <p:spPr>
          <a:xfrm>
            <a:off x="331304" y="363213"/>
            <a:ext cx="113041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1.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(O)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AB. M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MA, MB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N, P.</a:t>
            </a:r>
          </a:p>
          <a:p>
            <a:pPr marR="0"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Chứng minh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BN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MA.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Chứng minh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AP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MB.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1E380799-751D-4DEB-A086-3555085D3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0" y="2364319"/>
            <a:ext cx="3550688" cy="386403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DCF6F3E6-CC90-4943-9B18-C9F351C5F237}"/>
              </a:ext>
            </a:extLst>
          </p:cNvPr>
          <p:cNvSpPr txBox="1"/>
          <p:nvPr/>
        </p:nvSpPr>
        <p:spPr>
          <a:xfrm>
            <a:off x="6586331" y="2364319"/>
            <a:ext cx="28757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Chứng minh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BN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MA.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AB96B8C-C295-4D11-9449-C7BBE12169CD}"/>
                  </a:ext>
                </a:extLst>
              </p:cNvPr>
              <p:cNvSpPr txBox="1"/>
              <p:nvPr/>
            </p:nvSpPr>
            <p:spPr>
              <a:xfrm>
                <a:off x="7321826" y="2927689"/>
                <a:ext cx="1861932" cy="4264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R="0" algn="just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alt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altLang="en-US" sz="20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ANB</m:t>
                          </m:r>
                        </m:e>
                      </m:acc>
                      <m:r>
                        <a:rPr lang="en-US" altLang="en-US" sz="20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m:t>=</m:t>
                      </m:r>
                      <m:sSup>
                        <m:sSupPr>
                          <m:ctrlPr>
                            <a:rPr lang="en-US" alt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</m:ctrlPr>
                        </m:sSupPr>
                        <m:e>
                          <m:r>
                            <a:rPr lang="en-US" altLang="en-US" sz="20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90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altLang="en-US" sz="2000" b="0" i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  <a:sym typeface="Symbol" panose="05050102010706020507" pitchFamily="18" charset="2"/>
                            </a:rPr>
                            <m:t>o</m:t>
                          </m:r>
                        </m:sup>
                      </m:sSup>
                    </m:oMath>
                  </m:oMathPara>
                </a14:m>
                <a:endParaRPr lang="en-US" alt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AB96B8C-C295-4D11-9449-C7BBE1216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1826" y="2927689"/>
                <a:ext cx="1861932" cy="426463"/>
              </a:xfrm>
              <a:prstGeom prst="rect">
                <a:avLst/>
              </a:prstGeom>
              <a:blipFill>
                <a:blip r:embed="rId3"/>
                <a:stretch>
                  <a:fillRect t="-7143" r="-12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A8A6B33F-8D28-4248-97F3-28F26D2A20D2}"/>
              </a:ext>
            </a:extLst>
          </p:cNvPr>
          <p:cNvSpPr txBox="1"/>
          <p:nvPr/>
        </p:nvSpPr>
        <p:spPr>
          <a:xfrm>
            <a:off x="7154517" y="3695641"/>
            <a:ext cx="21965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ANB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A6D0B0-A761-47FB-9B0A-65DDEB581ECF}"/>
              </a:ext>
            </a:extLst>
          </p:cNvPr>
          <p:cNvSpPr txBox="1"/>
          <p:nvPr/>
        </p:nvSpPr>
        <p:spPr>
          <a:xfrm>
            <a:off x="7154517" y="4437240"/>
            <a:ext cx="219654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ANB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(O)</a:t>
            </a:r>
          </a:p>
          <a:p>
            <a:pPr marR="0" algn="just"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AB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69B8C139-8DE0-40C6-954C-2BC3D70A35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4106" y="2672823"/>
            <a:ext cx="277368" cy="38252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3568740-C073-420E-91FB-A94F23C5B8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3458" y="3313117"/>
            <a:ext cx="277368" cy="38252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BA75E39-072D-46D4-A99E-7793C25CDF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3458" y="4105074"/>
            <a:ext cx="277368" cy="382524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954E50C7-C8BF-4369-BCFA-A278F3F37CE7}"/>
              </a:ext>
            </a:extLst>
          </p:cNvPr>
          <p:cNvSpPr txBox="1"/>
          <p:nvPr/>
        </p:nvSpPr>
        <p:spPr>
          <a:xfrm>
            <a:off x="7321826" y="5486615"/>
            <a:ext cx="21965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A, N, B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Lamsymbol" panose="05010101010101010101" pitchFamily="2" charset="2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 (O)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E198C98B-AFC5-44E8-BA3E-19923031CF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3458" y="5118442"/>
            <a:ext cx="277368" cy="38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15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89DCB51-48D5-4D06-8A4B-32128704AE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317" y="944094"/>
            <a:ext cx="3550688" cy="38640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FAE01E-680E-4F67-850A-A1BE6477FFF4}"/>
              </a:ext>
            </a:extLst>
          </p:cNvPr>
          <p:cNvSpPr txBox="1"/>
          <p:nvPr/>
        </p:nvSpPr>
        <p:spPr>
          <a:xfrm>
            <a:off x="6040772" y="3225938"/>
            <a:ext cx="2875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BN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MA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2F6920-87B1-4B1D-B1F6-86DAF491C26B}"/>
                  </a:ext>
                </a:extLst>
              </p:cNvPr>
              <p:cNvSpPr txBox="1"/>
              <p:nvPr/>
            </p:nvSpPr>
            <p:spPr>
              <a:xfrm>
                <a:off x="6051271" y="2696422"/>
                <a:ext cx="2704004" cy="4739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=&gt;</a:t>
                </a:r>
                <a:r>
                  <a:rPr lang="en-US" altLang="en-US" sz="24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ANB</m:t>
                        </m:r>
                      </m:e>
                    </m:acc>
                    <m:r>
                      <a:rPr lang="en-US" altLang="en-US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=</m:t>
                    </m:r>
                    <m:sSup>
                      <m:sSupPr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</m:ctrlPr>
                      </m:sSupPr>
                      <m:e>
                        <m:r>
                          <a:rPr lang="en-US" alt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90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alt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  <a:sym typeface="Symbol" panose="05050102010706020507" pitchFamily="18" charset="2"/>
                          </a:rPr>
                          <m:t>o</m:t>
                        </m:r>
                      </m:sup>
                    </m:sSup>
                  </m:oMath>
                </a14:m>
                <a:endParaRPr lang="en-US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72F6920-87B1-4B1D-B1F6-86DAF491C2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271" y="2696422"/>
                <a:ext cx="2704004" cy="473976"/>
              </a:xfrm>
              <a:prstGeom prst="rect">
                <a:avLst/>
              </a:prstGeom>
              <a:blipFill>
                <a:blip r:embed="rId3"/>
                <a:stretch>
                  <a:fillRect l="-3612" t="-8974" r="-4515" b="-2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3F5463E-7936-4F61-BC19-DC37F8705C7B}"/>
              </a:ext>
            </a:extLst>
          </p:cNvPr>
          <p:cNvSpPr txBox="1"/>
          <p:nvPr/>
        </p:nvSpPr>
        <p:spPr>
          <a:xfrm>
            <a:off x="6040772" y="2134893"/>
            <a:ext cx="35506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ANB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168847-89B4-4F88-A59D-52BD95CC06C7}"/>
              </a:ext>
            </a:extLst>
          </p:cNvPr>
          <p:cNvSpPr txBox="1"/>
          <p:nvPr/>
        </p:nvSpPr>
        <p:spPr>
          <a:xfrm>
            <a:off x="6051271" y="1571523"/>
            <a:ext cx="55973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ANB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(O), AB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074BFB-400B-49F5-85EA-2C376CF3ED89}"/>
              </a:ext>
            </a:extLst>
          </p:cNvPr>
          <p:cNvSpPr txBox="1"/>
          <p:nvPr/>
        </p:nvSpPr>
        <p:spPr>
          <a:xfrm>
            <a:off x="5269991" y="1012006"/>
            <a:ext cx="35506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A, N, B   (O)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816C1A-3DCD-472C-AEBE-D700860DFAA5}"/>
              </a:ext>
            </a:extLst>
          </p:cNvPr>
          <p:cNvSpPr txBox="1"/>
          <p:nvPr/>
        </p:nvSpPr>
        <p:spPr>
          <a:xfrm>
            <a:off x="5203618" y="326039"/>
            <a:ext cx="6098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en-US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 minh</a:t>
            </a:r>
            <a:r>
              <a:rPr lang="en-US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BN </a:t>
            </a:r>
            <a:r>
              <a:rPr lang="en-US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 MA.</a:t>
            </a:r>
            <a:endParaRPr lang="en-US" altLang="en-US" sz="24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D54EEF-DC92-4DD7-8AF1-0432D9E849E1}"/>
              </a:ext>
            </a:extLst>
          </p:cNvPr>
          <p:cNvSpPr txBox="1"/>
          <p:nvPr/>
        </p:nvSpPr>
        <p:spPr>
          <a:xfrm>
            <a:off x="3847005" y="4261443"/>
            <a:ext cx="60983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 TỰ, HỌC SINH TỰ LÀM CÂU b</a:t>
            </a:r>
          </a:p>
        </p:txBody>
      </p:sp>
    </p:spTree>
    <p:extLst>
      <p:ext uri="{BB962C8B-B14F-4D97-AF65-F5344CB8AC3E}">
        <p14:creationId xmlns:p14="http://schemas.microsoft.com/office/powerpoint/2010/main" val="20328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A547ECA-DB07-4D42-BCFD-27143AC4A4CB}"/>
              </a:ext>
            </a:extLst>
          </p:cNvPr>
          <p:cNvSpPr/>
          <p:nvPr/>
        </p:nvSpPr>
        <p:spPr>
          <a:xfrm>
            <a:off x="331304" y="679320"/>
            <a:ext cx="11304105" cy="16795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EB4C48-2A9F-42BF-9E6F-F0B6B5B49EE2}"/>
              </a:ext>
            </a:extLst>
          </p:cNvPr>
          <p:cNvSpPr txBox="1"/>
          <p:nvPr/>
        </p:nvSpPr>
        <p:spPr>
          <a:xfrm>
            <a:off x="331304" y="679319"/>
            <a:ext cx="1130410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eaLnBrk="1" hangingPunct="1"/>
            <a:r>
              <a:rPr lang="en-US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2.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ABC, các đường cao BD và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Chứng minh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ốn điểm B, E, D, C cùng thuộc một đường tròn. 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just" eaLnBrk="1" hangingPunct="1"/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Chứng minh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D, H, E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D, H, E. </a:t>
            </a:r>
            <a:endParaRPr lang="vi-V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68AD03-6EFC-4A6A-9FD5-4E11F0548E6F}"/>
              </a:ext>
            </a:extLst>
          </p:cNvPr>
          <p:cNvSpPr txBox="1"/>
          <p:nvPr/>
        </p:nvSpPr>
        <p:spPr>
          <a:xfrm>
            <a:off x="556591" y="45762"/>
            <a:ext cx="1886512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800" u="sng" dirty="0" err="1">
                <a:solidFill>
                  <a:srgbClr val="FF0000"/>
                </a:solidFill>
              </a:rPr>
              <a:t>Áp</a:t>
            </a:r>
            <a:r>
              <a:rPr lang="en-US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</a:rPr>
              <a:t>dụng</a:t>
            </a:r>
            <a:r>
              <a:rPr lang="en-US" altLang="en-US" sz="2800" u="sng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34ED0D-2235-458B-952E-78938BAA22DC}"/>
              </a:ext>
            </a:extLst>
          </p:cNvPr>
          <p:cNvSpPr txBox="1"/>
          <p:nvPr/>
        </p:nvSpPr>
        <p:spPr>
          <a:xfrm>
            <a:off x="4532243" y="2478664"/>
            <a:ext cx="6202018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ốn điểm B, E, D, C cùng thuộc một đường tròn.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F5C734-1992-41B5-A548-B6DE63EDE490}"/>
              </a:ext>
            </a:extLst>
          </p:cNvPr>
          <p:cNvSpPr txBox="1"/>
          <p:nvPr/>
        </p:nvSpPr>
        <p:spPr>
          <a:xfrm>
            <a:off x="3873639" y="3112221"/>
            <a:ext cx="3929270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E, C thuộc một đường tròn.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BC409B-187B-4605-93E5-3ECCF3B09178}"/>
              </a:ext>
            </a:extLst>
          </p:cNvPr>
          <p:cNvSpPr txBox="1"/>
          <p:nvPr/>
        </p:nvSpPr>
        <p:spPr>
          <a:xfrm>
            <a:off x="7924771" y="3112221"/>
            <a:ext cx="3929270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 thuộc một đường tròn.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830AB4-A1A9-4687-BF4B-8F38C0C63566}"/>
              </a:ext>
            </a:extLst>
          </p:cNvPr>
          <p:cNvSpPr txBox="1"/>
          <p:nvPr/>
        </p:nvSpPr>
        <p:spPr>
          <a:xfrm>
            <a:off x="3983002" y="3880793"/>
            <a:ext cx="2871718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BEC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BC</a:t>
            </a: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0AFD8F-CA52-4A5F-B72B-8A3C4250E6CD}"/>
              </a:ext>
            </a:extLst>
          </p:cNvPr>
          <p:cNvSpPr txBox="1"/>
          <p:nvPr/>
        </p:nvSpPr>
        <p:spPr>
          <a:xfrm>
            <a:off x="8318363" y="3903872"/>
            <a:ext cx="2871718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BDC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BC</a:t>
            </a: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C77317-90BE-4B1A-AA2E-37EA1915E28F}"/>
              </a:ext>
            </a:extLst>
          </p:cNvPr>
          <p:cNvSpPr txBox="1"/>
          <p:nvPr/>
        </p:nvSpPr>
        <p:spPr>
          <a:xfrm>
            <a:off x="4244700" y="4728691"/>
            <a:ext cx="2109028" cy="44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BEC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E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AD7C3A-DB5A-4DB6-9B8B-912F3B29B6D2}"/>
              </a:ext>
            </a:extLst>
          </p:cNvPr>
          <p:cNvSpPr txBox="1"/>
          <p:nvPr/>
        </p:nvSpPr>
        <p:spPr>
          <a:xfrm>
            <a:off x="8652330" y="4800282"/>
            <a:ext cx="2537751" cy="44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vi-VN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BDC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D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5ED338-9520-47CF-9CFB-44A0A98A3002}"/>
              </a:ext>
            </a:extLst>
          </p:cNvPr>
          <p:cNvSpPr txBox="1"/>
          <p:nvPr/>
        </p:nvSpPr>
        <p:spPr>
          <a:xfrm>
            <a:off x="4607160" y="5347698"/>
            <a:ext cx="1231114" cy="44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CE  AB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D782C8-F706-4DDD-957E-E09088697685}"/>
              </a:ext>
            </a:extLst>
          </p:cNvPr>
          <p:cNvSpPr txBox="1"/>
          <p:nvPr/>
        </p:nvSpPr>
        <p:spPr>
          <a:xfrm>
            <a:off x="9178421" y="5404362"/>
            <a:ext cx="1078761" cy="4422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BD  AC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670317D-0C4E-4471-A32D-A5BFFA278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86" y="2795442"/>
            <a:ext cx="3392424" cy="283006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1ABABBC-3BCA-40A5-81EE-E6FFF9AA1F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3356" y="2867986"/>
            <a:ext cx="3002280" cy="51511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A0FC530-7652-4E3A-947C-00D3562EE0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416" y="3481495"/>
            <a:ext cx="277368" cy="38252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83A8E46-65D1-41FF-AED0-3CE2A21624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5538" y="3566667"/>
            <a:ext cx="277368" cy="38252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7BD7EA9-FB34-46CD-90D9-D101A700A7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4117" y="4510522"/>
            <a:ext cx="277368" cy="38252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4756776-7EFC-4550-839A-B5B590794D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4771" y="4491727"/>
            <a:ext cx="277368" cy="3825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F1FF483-3A47-4FA1-A5A0-C35AF9056D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0530" y="5063377"/>
            <a:ext cx="277368" cy="382524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D7852AB5-BD49-4C3C-BB44-7A65072EAC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1839" y="5178058"/>
            <a:ext cx="277368" cy="38252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936548E3-BE0F-489F-B957-9162F888CB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7953" y="5769652"/>
            <a:ext cx="277368" cy="382524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27C366E-ECDE-44F8-B712-6F29D4243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9034" y="5681348"/>
            <a:ext cx="277368" cy="382524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BDB08769-3B3C-485F-B827-8C4B2BACC9EB}"/>
              </a:ext>
            </a:extLst>
          </p:cNvPr>
          <p:cNvSpPr txBox="1"/>
          <p:nvPr/>
        </p:nvSpPr>
        <p:spPr>
          <a:xfrm>
            <a:off x="3650690" y="6025441"/>
            <a:ext cx="3225530" cy="442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CE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ABC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61A2AC6-E9AA-402C-8ADA-700BF3B271DE}"/>
              </a:ext>
            </a:extLst>
          </p:cNvPr>
          <p:cNvSpPr txBox="1"/>
          <p:nvPr/>
        </p:nvSpPr>
        <p:spPr>
          <a:xfrm>
            <a:off x="8150036" y="5998358"/>
            <a:ext cx="3225530" cy="469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CE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ABC</a:t>
            </a: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1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E5655C21-687A-4205-B420-70019ED75074}"/>
              </a:ext>
            </a:extLst>
          </p:cNvPr>
          <p:cNvSpPr/>
          <p:nvPr/>
        </p:nvSpPr>
        <p:spPr>
          <a:xfrm>
            <a:off x="3843130" y="742121"/>
            <a:ext cx="8216348" cy="5963478"/>
          </a:xfrm>
          <a:prstGeom prst="round2Same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EBE5E0-A3F5-425F-AEF7-EA397C491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2" y="972772"/>
            <a:ext cx="3585906" cy="29914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D08CEC4-CA9E-4DAD-B0D2-A57DEA96F3BF}"/>
              </a:ext>
            </a:extLst>
          </p:cNvPr>
          <p:cNvSpPr txBox="1"/>
          <p:nvPr/>
        </p:nvSpPr>
        <p:spPr>
          <a:xfrm>
            <a:off x="4483234" y="1095632"/>
            <a:ext cx="5845143" cy="442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CE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ABC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5A53D1-65B6-47B7-9D77-073378E146C2}"/>
              </a:ext>
            </a:extLst>
          </p:cNvPr>
          <p:cNvSpPr txBox="1"/>
          <p:nvPr/>
        </p:nvSpPr>
        <p:spPr>
          <a:xfrm>
            <a:off x="4872203" y="1537928"/>
            <a:ext cx="2230963" cy="442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CE  AB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1CD7BA-283A-4B73-B106-34ADA6488B57}"/>
              </a:ext>
            </a:extLst>
          </p:cNvPr>
          <p:cNvSpPr txBox="1"/>
          <p:nvPr/>
        </p:nvSpPr>
        <p:spPr>
          <a:xfrm>
            <a:off x="4872203" y="1951383"/>
            <a:ext cx="3256030" cy="442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BEC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E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670D66-477B-4376-B7D6-029E746C44D0}"/>
              </a:ext>
            </a:extLst>
          </p:cNvPr>
          <p:cNvSpPr txBox="1"/>
          <p:nvPr/>
        </p:nvSpPr>
        <p:spPr>
          <a:xfrm>
            <a:off x="4872203" y="2318078"/>
            <a:ext cx="5954823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BEC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BC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75A98A-4457-4698-9C0D-87921B2CA222}"/>
              </a:ext>
            </a:extLst>
          </p:cNvPr>
          <p:cNvSpPr txBox="1"/>
          <p:nvPr/>
        </p:nvSpPr>
        <p:spPr>
          <a:xfrm>
            <a:off x="4872202" y="2816784"/>
            <a:ext cx="7068007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E, C thuộc một đường tròn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BC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50217F-E135-40C8-B065-DE5643AC84A3}"/>
              </a:ext>
            </a:extLst>
          </p:cNvPr>
          <p:cNvSpPr txBox="1"/>
          <p:nvPr/>
        </p:nvSpPr>
        <p:spPr>
          <a:xfrm>
            <a:off x="4483234" y="3521953"/>
            <a:ext cx="5845143" cy="4422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Ta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BD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ABC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9F4523-FF53-45DF-97B6-5BAF4F933C45}"/>
              </a:ext>
            </a:extLst>
          </p:cNvPr>
          <p:cNvSpPr txBox="1"/>
          <p:nvPr/>
        </p:nvSpPr>
        <p:spPr>
          <a:xfrm>
            <a:off x="4872203" y="3964249"/>
            <a:ext cx="2230963" cy="442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BD  AC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FAB2A0-7C7C-41B3-A7DB-6755077F86DB}"/>
              </a:ext>
            </a:extLst>
          </p:cNvPr>
          <p:cNvSpPr txBox="1"/>
          <p:nvPr/>
        </p:nvSpPr>
        <p:spPr>
          <a:xfrm>
            <a:off x="4872203" y="4377704"/>
            <a:ext cx="3256030" cy="4422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BDC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D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5B98BC-AC23-4FC0-8BD1-A810806D0DBA}"/>
              </a:ext>
            </a:extLst>
          </p:cNvPr>
          <p:cNvSpPr txBox="1"/>
          <p:nvPr/>
        </p:nvSpPr>
        <p:spPr>
          <a:xfrm>
            <a:off x="4872203" y="4744399"/>
            <a:ext cx="5954823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=&gt;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BDC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BC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7BBD6E-1CF8-4F5C-90AC-3B3BD365424A}"/>
              </a:ext>
            </a:extLst>
          </p:cNvPr>
          <p:cNvSpPr txBox="1"/>
          <p:nvPr/>
        </p:nvSpPr>
        <p:spPr>
          <a:xfrm>
            <a:off x="4872202" y="5243105"/>
            <a:ext cx="7068007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 thuộc một đường tròn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,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BC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AED897-8406-40A4-8692-73FF542C4BE4}"/>
              </a:ext>
            </a:extLst>
          </p:cNvPr>
          <p:cNvSpPr txBox="1"/>
          <p:nvPr/>
        </p:nvSpPr>
        <p:spPr>
          <a:xfrm>
            <a:off x="4055166" y="5801062"/>
            <a:ext cx="7885043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(1),(2)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b</a:t>
            </a:r>
            <a:r>
              <a:rPr lang="vi-V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ốn điểm B, E, D, C cùng thuộc một đường tròn.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647D940-6807-4B02-86E2-0937BBBAB87F}"/>
              </a:ext>
            </a:extLst>
          </p:cNvPr>
          <p:cNvSpPr txBox="1"/>
          <p:nvPr/>
        </p:nvSpPr>
        <p:spPr>
          <a:xfrm>
            <a:off x="3585906" y="43080"/>
            <a:ext cx="7885043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400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</a:t>
            </a:r>
            <a:r>
              <a:rPr lang="vi-VN" alt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ốn điểm B, E, D, C cùng thuộc một đường tròn.</a:t>
            </a:r>
            <a:endParaRPr lang="en-US" altLang="en-US" sz="24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0AB019-FE6E-44E6-BACA-0417C2584FE2}"/>
              </a:ext>
            </a:extLst>
          </p:cNvPr>
          <p:cNvSpPr txBox="1"/>
          <p:nvPr/>
        </p:nvSpPr>
        <p:spPr>
          <a:xfrm>
            <a:off x="79515" y="4249125"/>
            <a:ext cx="3585906" cy="1409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 TỰ, HỌC SINH TỰ LÀM CÂU b</a:t>
            </a:r>
          </a:p>
        </p:txBody>
      </p:sp>
    </p:spTree>
    <p:extLst>
      <p:ext uri="{BB962C8B-B14F-4D97-AF65-F5344CB8AC3E}">
        <p14:creationId xmlns:p14="http://schemas.microsoft.com/office/powerpoint/2010/main" val="395512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158105" y="-97582"/>
            <a:ext cx="1152019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 (SGK-99)</a:t>
            </a:r>
          </a:p>
          <a:p>
            <a:pPr algn="just" eaLnBrk="1" hangingPunct="1"/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Cho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AB =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12cm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BC =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5cm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A, B, C, D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en-US" sz="3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48061D-77FC-433D-9B35-842625091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4998" y="1814905"/>
            <a:ext cx="4117524" cy="222505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BA5906C-D8E6-45F4-AC27-93DBE2B1C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395" y="2100248"/>
            <a:ext cx="3587033" cy="167461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60EDB2D-E952-4D23-8178-A0ECD9E049F7}"/>
              </a:ext>
            </a:extLst>
          </p:cNvPr>
          <p:cNvSpPr txBox="1"/>
          <p:nvPr/>
        </p:nvSpPr>
        <p:spPr>
          <a:xfrm>
            <a:off x="1470991" y="3975636"/>
            <a:ext cx="950180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minh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B, C, D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343819" y="155721"/>
            <a:ext cx="1152019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 (SGK-99)</a:t>
            </a:r>
          </a:p>
          <a:p>
            <a:pPr algn="just" eaLnBrk="1" hangingPunct="1"/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Cho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AB =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12cm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BC =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5cm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A, B, C, D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3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en-US" sz="30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216" name="Object 2"/>
          <p:cNvGraphicFramePr>
            <a:graphicFrameLocks noChangeAspect="1"/>
          </p:cNvGraphicFramePr>
          <p:nvPr/>
        </p:nvGraphicFramePr>
        <p:xfrm>
          <a:off x="1572336" y="4876212"/>
          <a:ext cx="2742063" cy="1669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3" imgW="1168400" imgH="711200" progId="Equation.DSMT4">
                  <p:embed/>
                </p:oleObj>
              </mc:Choice>
              <mc:Fallback>
                <p:oleObj name="Equation" r:id="rId3" imgW="1168400" imgH="711200" progId="Equation.DSMT4">
                  <p:embed/>
                  <p:pic>
                    <p:nvPicPr>
                      <p:cNvPr id="82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2336" y="4876212"/>
                        <a:ext cx="2742063" cy="16691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728166" y="2277253"/>
            <a:ext cx="844951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endParaRPr lang="vi-VN" altLang="en-US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3558" y="2782348"/>
            <a:ext cx="868821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000" dirty="0">
                <a:latin typeface="Times New Roman" pitchFamily="18" charset="0"/>
              </a:rPr>
              <a:t>     </a:t>
            </a:r>
            <a:r>
              <a:rPr lang="en-US" altLang="en-US" sz="3000" dirty="0" err="1">
                <a:latin typeface="Times New Roman" pitchFamily="18" charset="0"/>
              </a:rPr>
              <a:t>Gọi</a:t>
            </a:r>
            <a:r>
              <a:rPr lang="en-US" altLang="en-US" sz="3000" dirty="0">
                <a:latin typeface="Times New Roman" pitchFamily="18" charset="0"/>
              </a:rPr>
              <a:t> O </a:t>
            </a:r>
            <a:r>
              <a:rPr lang="en-US" altLang="en-US" sz="3000" dirty="0" err="1">
                <a:latin typeface="Times New Roman" pitchFamily="18" charset="0"/>
              </a:rPr>
              <a:t>là</a:t>
            </a:r>
            <a:r>
              <a:rPr lang="en-US" altLang="en-US" sz="3000" dirty="0">
                <a:latin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</a:rPr>
              <a:t>giao</a:t>
            </a:r>
            <a:r>
              <a:rPr lang="en-US" altLang="en-US" sz="3000" dirty="0">
                <a:latin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</a:rPr>
              <a:t>điểm</a:t>
            </a:r>
            <a:r>
              <a:rPr lang="en-US" altLang="en-US" sz="3000" dirty="0">
                <a:latin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</a:rPr>
              <a:t>của</a:t>
            </a:r>
            <a:r>
              <a:rPr lang="en-US" altLang="en-US" sz="3000" dirty="0">
                <a:latin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</a:rPr>
              <a:t>hai</a:t>
            </a:r>
            <a:r>
              <a:rPr lang="en-US" altLang="en-US" sz="3000" dirty="0">
                <a:latin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</a:rPr>
              <a:t>đường</a:t>
            </a:r>
            <a:r>
              <a:rPr lang="en-US" altLang="en-US" sz="3000" dirty="0">
                <a:latin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</a:rPr>
              <a:t>chéo</a:t>
            </a:r>
            <a:r>
              <a:rPr lang="en-US" altLang="en-US" sz="3000" dirty="0">
                <a:latin typeface="Times New Roman" pitchFamily="18" charset="0"/>
              </a:rPr>
              <a:t> AC </a:t>
            </a:r>
            <a:r>
              <a:rPr lang="en-US" altLang="en-US" sz="3000" dirty="0" err="1">
                <a:latin typeface="Times New Roman" pitchFamily="18" charset="0"/>
              </a:rPr>
              <a:t>và</a:t>
            </a:r>
            <a:r>
              <a:rPr lang="en-US" altLang="en-US" sz="3000" dirty="0">
                <a:latin typeface="Times New Roman" pitchFamily="18" charset="0"/>
              </a:rPr>
              <a:t> BD.</a:t>
            </a: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5918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51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8200" y="23622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32473" y="5996975"/>
            <a:ext cx="761886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000" dirty="0" err="1">
                <a:latin typeface="Times New Roman" pitchFamily="18" charset="0"/>
              </a:rPr>
              <a:t>Vậy</a:t>
            </a:r>
            <a:r>
              <a:rPr lang="en-US" altLang="en-US" sz="3000" dirty="0">
                <a:latin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</a:rPr>
              <a:t>bán</a:t>
            </a:r>
            <a:r>
              <a:rPr lang="en-US" altLang="en-US" sz="3000" dirty="0">
                <a:latin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</a:rPr>
              <a:t>kính</a:t>
            </a:r>
            <a:r>
              <a:rPr lang="en-US" altLang="en-US" sz="3000" dirty="0">
                <a:latin typeface="Times New Roman" pitchFamily="18" charset="0"/>
              </a:rPr>
              <a:t> </a:t>
            </a:r>
            <a:r>
              <a:rPr lang="en-US" altLang="en-US" sz="3000" dirty="0" err="1">
                <a:latin typeface="Times New Roman" pitchFamily="18" charset="0"/>
              </a:rPr>
              <a:t>của</a:t>
            </a:r>
            <a:r>
              <a:rPr lang="en-US" altLang="en-US" sz="3000" dirty="0">
                <a:latin typeface="Times New Roman" pitchFamily="18" charset="0"/>
              </a:rPr>
              <a:t> (O) </a:t>
            </a:r>
            <a:r>
              <a:rPr lang="en-US" altLang="en-US" sz="3000" dirty="0" err="1">
                <a:latin typeface="Times New Roman" pitchFamily="18" charset="0"/>
              </a:rPr>
              <a:t>là</a:t>
            </a:r>
            <a:r>
              <a:rPr lang="en-US" altLang="en-US" sz="3000" dirty="0">
                <a:latin typeface="Times New Roman" pitchFamily="18" charset="0"/>
              </a:rPr>
              <a:t> OA=13:2= 6,5(cm)</a:t>
            </a:r>
            <a:endParaRPr lang="vi-VN" altLang="en-US" sz="3000" dirty="0">
              <a:latin typeface="Times New Roman" pitchFamily="18" charset="0"/>
            </a:endParaRPr>
          </a:p>
        </p:txBody>
      </p:sp>
      <p:sp>
        <p:nvSpPr>
          <p:cNvPr id="27" name="Title 4"/>
          <p:cNvSpPr txBox="1">
            <a:spLocks/>
          </p:cNvSpPr>
          <p:nvPr/>
        </p:nvSpPr>
        <p:spPr>
          <a:xfrm>
            <a:off x="392664" y="3306139"/>
            <a:ext cx="8771928" cy="1470025"/>
          </a:xfrm>
          <a:prstGeom prst="rect">
            <a:avLst/>
          </a:prstGeom>
        </p:spPr>
        <p:txBody>
          <a:bodyPr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000" dirty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Ta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OA = OB = OC = OD (t/c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chữ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nhật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b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=&gt; A, B, C, D      (O;OA)</a:t>
            </a:r>
          </a:p>
        </p:txBody>
      </p:sp>
      <p:graphicFrame>
        <p:nvGraphicFramePr>
          <p:cNvPr id="2" name="Object 24"/>
          <p:cNvGraphicFramePr>
            <a:graphicFrameLocks noChangeAspect="1"/>
          </p:cNvGraphicFramePr>
          <p:nvPr/>
        </p:nvGraphicFramePr>
        <p:xfrm>
          <a:off x="2722608" y="3900870"/>
          <a:ext cx="609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7" imgW="126720" imgH="126720" progId="Equation.DSMT4">
                  <p:embed/>
                </p:oleObj>
              </mc:Choice>
              <mc:Fallback>
                <p:oleObj name="Equation" r:id="rId7" imgW="126720" imgH="126720" progId="Equation.DSMT4">
                  <p:embed/>
                  <p:pic>
                    <p:nvPicPr>
                      <p:cNvPr id="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608" y="3900870"/>
                        <a:ext cx="6096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itle 4"/>
          <p:cNvSpPr txBox="1">
            <a:spLocks/>
          </p:cNvSpPr>
          <p:nvPr/>
        </p:nvSpPr>
        <p:spPr>
          <a:xfrm>
            <a:off x="343819" y="3856915"/>
            <a:ext cx="10275845" cy="1463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000" dirty="0">
                <a:latin typeface="Times New Roman" pitchFamily="18" charset="0"/>
                <a:ea typeface="+mj-ea"/>
                <a:cs typeface="Times New Roman" pitchFamily="18" charset="0"/>
              </a:rPr>
              <a:t>  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Xét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 panose="05050102010706020507" pitchFamily="18" charset="2"/>
              </a:rPr>
              <a:t>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ABC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vuông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tại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B,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lí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Pitago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ta </a:t>
            </a:r>
            <a:r>
              <a:rPr lang="en-US" sz="3000" dirty="0" err="1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300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48061D-77FC-433D-9B35-84262509157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37556" y="1788431"/>
            <a:ext cx="3475897" cy="18783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BA5906C-D8E6-45F4-AC27-93DBE2B1CE8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55487" y="2031562"/>
            <a:ext cx="3028072" cy="141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33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2264466" y="1295664"/>
            <a:ext cx="3110671" cy="10175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nhọn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264466" y="2750034"/>
            <a:ext cx="3047781" cy="10175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264466" y="4287352"/>
            <a:ext cx="3047781" cy="101750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tù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747644" y="1234835"/>
            <a:ext cx="6284772" cy="95410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5787959" y="3929860"/>
            <a:ext cx="6284773" cy="95410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6)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5787959" y="5266149"/>
            <a:ext cx="6284773" cy="95410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itchFamily="18" charset="0"/>
              </a:rPr>
              <a:t>7)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55374" y="279778"/>
            <a:ext cx="1046921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 (SGK-100) </a:t>
            </a:r>
          </a:p>
          <a:p>
            <a:pPr>
              <a:defRPr/>
            </a:pPr>
            <a:r>
              <a:rPr lang="vi-VN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nối mỗi ô ở cột trái với một ô ở cột phải để được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khẳng định đúng: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>
            <a:off x="5211291" y="1876093"/>
            <a:ext cx="723899" cy="1145820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>
            <a:off x="5338973" y="3243694"/>
            <a:ext cx="723899" cy="745043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flipV="1">
            <a:off x="5358522" y="1590579"/>
            <a:ext cx="495819" cy="2652130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3E67F57-43DD-4F19-8EFB-765AB2CDE454}"/>
              </a:ext>
            </a:extLst>
          </p:cNvPr>
          <p:cNvSpPr txBox="1"/>
          <p:nvPr/>
        </p:nvSpPr>
        <p:spPr>
          <a:xfrm>
            <a:off x="212035" y="197076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CCB967-F235-453F-BBB5-EE9C3977D910}"/>
              </a:ext>
            </a:extLst>
          </p:cNvPr>
          <p:cNvSpPr txBox="1"/>
          <p:nvPr/>
        </p:nvSpPr>
        <p:spPr>
          <a:xfrm>
            <a:off x="5797733" y="2497749"/>
            <a:ext cx="6284774" cy="95410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950334-DBE0-4E63-8EB2-7A35BAC38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985" y="1255394"/>
            <a:ext cx="1486277" cy="119360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5301DEC-5DEE-4722-AE46-2FDF7D128F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63" y="2569134"/>
            <a:ext cx="1349120" cy="134912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B492239-092E-4D00-BCA8-9D85687D01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669" y="3988736"/>
            <a:ext cx="1644539" cy="1484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95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Top Corners Rounded 5">
            <a:extLst>
              <a:ext uri="{FF2B5EF4-FFF2-40B4-BE49-F238E27FC236}">
                <a16:creationId xmlns:a16="http://schemas.microsoft.com/office/drawing/2014/main" id="{C2AEFA35-1C3A-4ED2-8E57-EFC290C4FBA5}"/>
              </a:ext>
            </a:extLst>
          </p:cNvPr>
          <p:cNvSpPr/>
          <p:nvPr/>
        </p:nvSpPr>
        <p:spPr>
          <a:xfrm>
            <a:off x="503583" y="802998"/>
            <a:ext cx="11277600" cy="1815882"/>
          </a:xfrm>
          <a:prstGeom prst="round2Same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B276EEB9-B09D-429F-B49E-0CCDABC95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374" y="279778"/>
            <a:ext cx="27962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 (SGK-100)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3C43A6-7AA5-423B-8C40-2B78125686DC}"/>
              </a:ext>
            </a:extLst>
          </p:cNvPr>
          <p:cNvSpPr txBox="1"/>
          <p:nvPr/>
        </p:nvSpPr>
        <p:spPr>
          <a:xfrm>
            <a:off x="503583" y="802998"/>
            <a:ext cx="112776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huyền</a:t>
            </a: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09225E-1950-44D3-8984-B0591BA9C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262" y="2529296"/>
            <a:ext cx="4549683" cy="25980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18C262-277A-4C42-AB3E-FC10F269A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7612" y="2732840"/>
            <a:ext cx="4071884" cy="402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3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689DB34-1262-4106-BB4F-C4517AD15070}"/>
              </a:ext>
            </a:extLst>
          </p:cNvPr>
          <p:cNvSpPr txBox="1">
            <a:spLocks/>
          </p:cNvSpPr>
          <p:nvPr/>
        </p:nvSpPr>
        <p:spPr>
          <a:xfrm>
            <a:off x="492369" y="604910"/>
            <a:ext cx="8328074" cy="58578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 ABC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  <a:p>
            <a:pPr marL="1828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AO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O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BC)</a:t>
            </a:r>
          </a:p>
          <a:p>
            <a:pPr marL="1828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=&gt; AO =         (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chất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tam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giác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   </a:t>
            </a:r>
          </a:p>
          <a:p>
            <a:pPr marL="1828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	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OB = OC =         (O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BC) </a:t>
            </a:r>
          </a:p>
          <a:p>
            <a:pPr marL="18288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Nên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OA = OB = OC </a:t>
            </a:r>
          </a:p>
          <a:p>
            <a:pPr marL="41148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A, B, C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cùng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thuộc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tâm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O 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Vậy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Tâm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ngoại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tam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giác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cạnh</a:t>
            </a:r>
            <a:r>
              <a:rPr lang="en-US" altLang="en-US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huyền</a:t>
            </a:r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3D2C00AB-7FB8-499A-AB7A-DF37C96500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056325"/>
              </p:ext>
            </p:extLst>
          </p:nvPr>
        </p:nvGraphicFramePr>
        <p:xfrm>
          <a:off x="2843949" y="2179540"/>
          <a:ext cx="534132" cy="778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3" imgW="304536" imgH="444114" progId="Equation.DSMT4">
                  <p:embed/>
                </p:oleObj>
              </mc:Choice>
              <mc:Fallback>
                <p:oleObj name="Equation" r:id="rId3" imgW="304536" imgH="444114" progId="Equation.DSMT4">
                  <p:embed/>
                  <p:pic>
                    <p:nvPicPr>
                      <p:cNvPr id="20493" name="Object 3">
                        <a:extLst>
                          <a:ext uri="{FF2B5EF4-FFF2-40B4-BE49-F238E27FC236}">
                            <a16:creationId xmlns:a16="http://schemas.microsoft.com/office/drawing/2014/main" id="{9ECDFD5B-9EA1-41E0-82D3-09966CFB0E5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949" y="2179540"/>
                        <a:ext cx="534132" cy="7783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B8E23316-6597-488A-B542-9A584738F3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711049"/>
              </p:ext>
            </p:extLst>
          </p:nvPr>
        </p:nvGraphicFramePr>
        <p:xfrm>
          <a:off x="3853136" y="2768794"/>
          <a:ext cx="534132" cy="778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5" imgW="304536" imgH="444114" progId="Equation.DSMT4">
                  <p:embed/>
                </p:oleObj>
              </mc:Choice>
              <mc:Fallback>
                <p:oleObj name="Equation" r:id="rId5" imgW="304536" imgH="444114" progId="Equation.DSMT4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3D2C00AB-7FB8-499A-AB7A-DF37C96500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3136" y="2768794"/>
                        <a:ext cx="534132" cy="7783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A9F5106B-BDE1-4F0E-A4B2-EFC69E22678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1236" y="127508"/>
            <a:ext cx="4549683" cy="259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85F0A08-D053-4F44-B233-A53A454DA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0860" y="847012"/>
            <a:ext cx="3625609" cy="33572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DBAD9283-0F1D-4B38-B398-0ACDCB0E6EEB}"/>
                  </a:ext>
                </a:extLst>
              </p:cNvPr>
              <p:cNvSpPr txBox="1">
                <a:spLocks noChangeArrowheads="1"/>
              </p:cNvSpPr>
              <p:nvPr/>
            </p:nvSpPr>
            <p:spPr>
              <a:xfrm>
                <a:off x="596348" y="464343"/>
                <a:ext cx="7784512" cy="48497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-533400" algn="just">
                  <a:lnSpc>
                    <a:spcPct val="110000"/>
                  </a:lnSpc>
                  <a:spcBef>
                    <a:spcPts val="600"/>
                  </a:spcBef>
                  <a:buClr>
                    <a:schemeClr val="accent3"/>
                  </a:buClr>
                  <a:buFont typeface="Wingdings 2"/>
                  <a:buNone/>
                  <a:defRPr/>
                </a:pPr>
                <a:r>
                  <a:rPr lang="en-US" altLang="en-US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u="sng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Chứng</a:t>
                </a:r>
                <a:r>
                  <a:rPr lang="en-US" altLang="en-US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altLang="en-US" u="sng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minh</a:t>
                </a:r>
                <a:r>
                  <a:rPr lang="en-US" altLang="en-US" u="sng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  <a:p>
                <a:pPr marL="0" indent="-533400" algn="just">
                  <a:lnSpc>
                    <a:spcPct val="110000"/>
                  </a:lnSpc>
                  <a:spcBef>
                    <a:spcPts val="600"/>
                  </a:spcBef>
                  <a:buClr>
                    <a:schemeClr val="accent3"/>
                  </a:buClr>
                  <a:buFont typeface="Wingdings 2"/>
                  <a:buNone/>
                  <a:defRPr/>
                </a:pPr>
                <a:r>
                  <a:rPr lang="en-US" altLang="en-US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ABC 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nội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tiếp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 (O),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đường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kính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BC (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gt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)</a:t>
                </a:r>
              </a:p>
              <a:p>
                <a:pPr marL="0" indent="-533400" algn="just">
                  <a:lnSpc>
                    <a:spcPct val="110000"/>
                  </a:lnSpc>
                  <a:spcBef>
                    <a:spcPts val="600"/>
                  </a:spcBef>
                  <a:buClr>
                    <a:schemeClr val="accent3"/>
                  </a:buClr>
                  <a:buFont typeface="Wingdings 2"/>
                  <a:buNone/>
                  <a:defRPr/>
                </a:pP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 OA = OB = OC (=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bán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kính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) </a:t>
                </a:r>
              </a:p>
              <a:p>
                <a:pPr marL="0" indent="-533400" algn="just">
                  <a:lnSpc>
                    <a:spcPct val="110000"/>
                  </a:lnSpc>
                  <a:spcBef>
                    <a:spcPts val="600"/>
                  </a:spcBef>
                  <a:buClr>
                    <a:schemeClr val="accent3"/>
                  </a:buClr>
                  <a:buFont typeface="Wingdings 2"/>
                  <a:buNone/>
                  <a:defRPr/>
                </a:pP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Mà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: OB = OC </a:t>
                </a:r>
                <a:r>
                  <a:rPr lang="en-US" altLang="en-US" sz="32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altLang="en-US" sz="3200" b="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𝐵𝐶</m:t>
                        </m:r>
                      </m:num>
                      <m:den>
                        <m:r>
                          <a:rPr lang="en-US" altLang="en-US" sz="3200" b="0" i="1" smtClean="0"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  (O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là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trung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điểm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BC)</a:t>
                </a:r>
              </a:p>
              <a:p>
                <a:pPr marL="0" indent="-533400" algn="just">
                  <a:lnSpc>
                    <a:spcPct val="110000"/>
                  </a:lnSpc>
                  <a:spcBef>
                    <a:spcPts val="600"/>
                  </a:spcBef>
                  <a:buClr>
                    <a:schemeClr val="accent3"/>
                  </a:buClr>
                  <a:buFont typeface="Wingdings 2"/>
                  <a:buNone/>
                  <a:defRPr/>
                </a:pP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=&gt;   OA </a:t>
                </a:r>
                <a:r>
                  <a:rPr lang="en-US" altLang="en-US" sz="35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500" i="1"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altLang="en-US" sz="3500" i="1"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𝐵𝐶</m:t>
                        </m:r>
                      </m:num>
                      <m:den>
                        <m:r>
                          <a:rPr lang="en-US" altLang="en-US" sz="3500" i="1"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3500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</a:p>
              <a:p>
                <a:pPr marL="0" indent="-533400" algn="just">
                  <a:lnSpc>
                    <a:spcPct val="110000"/>
                  </a:lnSpc>
                  <a:spcBef>
                    <a:spcPts val="600"/>
                  </a:spcBef>
                  <a:buClr>
                    <a:schemeClr val="accent3"/>
                  </a:buClr>
                  <a:buFont typeface="Wingdings 2"/>
                  <a:buNone/>
                  <a:defRPr/>
                </a:pP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Nên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: ABC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vuông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latin typeface="Times New Roman" pitchFamily="18" charset="0"/>
                    <a:cs typeface="Times New Roman" pitchFamily="18" charset="0"/>
                    <a:sym typeface="Symbol"/>
                  </a:rPr>
                  <a:t>tại</a:t>
                </a: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A</a:t>
                </a:r>
              </a:p>
              <a:p>
                <a:pPr marL="0" indent="-533400" algn="just">
                  <a:lnSpc>
                    <a:spcPct val="110000"/>
                  </a:lnSpc>
                  <a:spcBef>
                    <a:spcPts val="600"/>
                  </a:spcBef>
                  <a:buClr>
                    <a:schemeClr val="accent3"/>
                  </a:buClr>
                  <a:buFont typeface="Wingdings 2"/>
                  <a:buNone/>
                  <a:defRPr/>
                </a:pP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(Tam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giác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có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đường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trung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tuyến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ứng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với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một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cạnh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bằng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nửa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cạnh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ấy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là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tam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giác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  <a:r>
                  <a:rPr lang="en-US" altLang="en-US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vuông</a:t>
                </a:r>
                <a:r>
                  <a:rPr lang="en-US" altLang="en-US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)</a:t>
                </a:r>
              </a:p>
              <a:p>
                <a:pPr marL="0" indent="-533400" algn="just">
                  <a:lnSpc>
                    <a:spcPct val="110000"/>
                  </a:lnSpc>
                  <a:spcBef>
                    <a:spcPts val="600"/>
                  </a:spcBef>
                  <a:buClr>
                    <a:schemeClr val="accent3"/>
                  </a:buClr>
                  <a:buFont typeface="Wingdings 2"/>
                  <a:buNone/>
                  <a:defRPr/>
                </a:pPr>
                <a:r>
                  <a:rPr lang="en-US" altLang="en-US" dirty="0">
                    <a:latin typeface="Times New Roman" pitchFamily="18" charset="0"/>
                    <a:cs typeface="Times New Roman" pitchFamily="18" charset="0"/>
                    <a:sym typeface="Symbol"/>
                  </a:rPr>
                  <a:t> </a:t>
                </a:r>
              </a:p>
            </p:txBody>
          </p:sp>
        </mc:Choice>
        <mc:Fallback xmlns=""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DBAD9283-0F1D-4B38-B398-0ACDCB0E6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8" y="464343"/>
                <a:ext cx="7784512" cy="4849779"/>
              </a:xfrm>
              <a:prstGeom prst="rect">
                <a:avLst/>
              </a:prstGeom>
              <a:blipFill>
                <a:blip r:embed="rId3"/>
                <a:stretch>
                  <a:fillRect l="-1410" t="-1131" r="-2584" b="-10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636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4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 Box 8">
            <a:extLst>
              <a:ext uri="{FF2B5EF4-FFF2-40B4-BE49-F238E27FC236}">
                <a16:creationId xmlns:a16="http://schemas.microsoft.com/office/drawing/2014/main" id="{CB31E168-30BF-43E1-BA10-0B6FA007C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68" y="1258957"/>
            <a:ext cx="3461598" cy="39606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</a:t>
            </a:r>
            <a:r>
              <a:rPr lang="en-US" altLang="en-US" sz="3200" b="1" u="sng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Tam </a:t>
            </a:r>
            <a:r>
              <a:rPr lang="en-US" altLang="en-US" sz="3200" b="1" u="sng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giác</a:t>
            </a:r>
            <a:r>
              <a:rPr lang="en-US" altLang="en-US" sz="3200" b="1" u="sng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b="1" u="sng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vuông</a:t>
            </a:r>
            <a:r>
              <a:rPr lang="en-US" altLang="en-US" sz="3200" b="1" u="sng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nội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tiếp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đường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tròn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đường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kính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là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cạnh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huyền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Tâm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đường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tròn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là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trung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điểm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của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cạnh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huyền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097D478D-99A1-4D70-96DC-B0BDAB24818F}"/>
              </a:ext>
            </a:extLst>
          </p:cNvPr>
          <p:cNvSpPr/>
          <p:nvPr/>
        </p:nvSpPr>
        <p:spPr>
          <a:xfrm>
            <a:off x="7531117" y="2053506"/>
            <a:ext cx="927652" cy="158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14615B-3187-4FB2-9230-19AC480E8D3A}"/>
              </a:ext>
            </a:extLst>
          </p:cNvPr>
          <p:cNvSpPr txBox="1"/>
          <p:nvPr/>
        </p:nvSpPr>
        <p:spPr>
          <a:xfrm>
            <a:off x="445871" y="450573"/>
            <a:ext cx="1886512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u="sng" dirty="0" err="1">
                <a:solidFill>
                  <a:srgbClr val="FF0000"/>
                </a:solidFill>
              </a:rPr>
              <a:t>Kết</a:t>
            </a:r>
            <a:r>
              <a:rPr lang="en-US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</a:rPr>
              <a:t>luận</a:t>
            </a:r>
            <a:r>
              <a:rPr lang="en-US" altLang="en-US" sz="2800" u="sng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F453D41-822A-4DE8-B9B1-F596BD2C4294}"/>
              </a:ext>
            </a:extLst>
          </p:cNvPr>
          <p:cNvSpPr txBox="1"/>
          <p:nvPr/>
        </p:nvSpPr>
        <p:spPr>
          <a:xfrm>
            <a:off x="4461968" y="3911510"/>
            <a:ext cx="2767063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ABC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</a:t>
            </a:r>
            <a:endParaRPr lang="en-US" altLang="en-US" sz="24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329C4E4-4E8A-4F54-AB6B-34FC7BAAFBF5}"/>
              </a:ext>
            </a:extLst>
          </p:cNvPr>
          <p:cNvSpPr txBox="1"/>
          <p:nvPr/>
        </p:nvSpPr>
        <p:spPr>
          <a:xfrm>
            <a:off x="8458769" y="3828666"/>
            <a:ext cx="3578087" cy="958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ABC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BC.</a:t>
            </a:r>
            <a:endParaRPr lang="en-US" altLang="en-US" sz="24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FA670280-BB5C-43C8-8116-E6B178C27C8F}"/>
              </a:ext>
            </a:extLst>
          </p:cNvPr>
          <p:cNvSpPr/>
          <p:nvPr/>
        </p:nvSpPr>
        <p:spPr>
          <a:xfrm>
            <a:off x="7229031" y="4228702"/>
            <a:ext cx="927652" cy="158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25DA2A8E-5F39-4491-9ABF-AEDD100CA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0528" y="721082"/>
            <a:ext cx="2955764" cy="2664847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FF91386-A129-4DC4-A98F-415F42EA1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5311" y="1005018"/>
            <a:ext cx="3235806" cy="179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39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/>
      <p:bldP spid="24" grpId="0"/>
      <p:bldP spid="25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4">
            <a:extLst>
              <a:ext uri="{FF2B5EF4-FFF2-40B4-BE49-F238E27FC236}">
                <a16:creationId xmlns:a16="http://schemas.microsoft.com/office/drawing/2014/main" id="{81AEB8A9-B768-4E30-BA55-D919E6687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 Box 8">
            <a:extLst>
              <a:ext uri="{FF2B5EF4-FFF2-40B4-BE49-F238E27FC236}">
                <a16:creationId xmlns:a16="http://schemas.microsoft.com/office/drawing/2014/main" id="{CB31E168-30BF-43E1-BA10-0B6FA007C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92" y="1534705"/>
            <a:ext cx="3461598" cy="2595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Tam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giác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nội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tiếp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đường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tròn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có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cạnh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là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đường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kính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là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tam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giác</a:t>
            </a:r>
            <a:r>
              <a:rPr lang="en-US" altLang="en-US" sz="3200" kern="1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en-US" sz="3200" kern="1200" dirty="0" err="1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vuông</a:t>
            </a:r>
            <a:r>
              <a:rPr lang="en-US" altLang="en-US" sz="3200" dirty="0">
                <a:solidFill>
                  <a:srgbClr val="FFFF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en-US" altLang="en-US" sz="3200" kern="1200" dirty="0">
              <a:solidFill>
                <a:srgbClr val="FFFFFF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097D478D-99A1-4D70-96DC-B0BDAB24818F}"/>
              </a:ext>
            </a:extLst>
          </p:cNvPr>
          <p:cNvSpPr/>
          <p:nvPr/>
        </p:nvSpPr>
        <p:spPr>
          <a:xfrm>
            <a:off x="7692068" y="2370764"/>
            <a:ext cx="927652" cy="158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414615B-3187-4FB2-9230-19AC480E8D3A}"/>
              </a:ext>
            </a:extLst>
          </p:cNvPr>
          <p:cNvSpPr txBox="1"/>
          <p:nvPr/>
        </p:nvSpPr>
        <p:spPr>
          <a:xfrm>
            <a:off x="445871" y="450573"/>
            <a:ext cx="1886512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800" u="sng" dirty="0" err="1">
                <a:solidFill>
                  <a:srgbClr val="FF0000"/>
                </a:solidFill>
              </a:rPr>
              <a:t>Kết</a:t>
            </a:r>
            <a:r>
              <a:rPr lang="en-US" altLang="en-US" sz="2800" u="sng" dirty="0">
                <a:solidFill>
                  <a:srgbClr val="FF0000"/>
                </a:solidFill>
              </a:rPr>
              <a:t> </a:t>
            </a:r>
            <a:r>
              <a:rPr lang="en-US" altLang="en-US" sz="2800" u="sng" dirty="0" err="1">
                <a:solidFill>
                  <a:srgbClr val="FF0000"/>
                </a:solidFill>
              </a:rPr>
              <a:t>luận</a:t>
            </a:r>
            <a:r>
              <a:rPr lang="en-US" altLang="en-US" sz="2800" u="sng" dirty="0">
                <a:solidFill>
                  <a:srgbClr val="FF0000"/>
                </a:solidFill>
              </a:rPr>
              <a:t>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02882E-4A5E-4BAD-B89E-B9C3F8C874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3261" y="1173349"/>
            <a:ext cx="2847926" cy="25617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F401F1-F3A9-40F8-A1E0-0FAC9EE7B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5807" y="1084130"/>
            <a:ext cx="2847926" cy="25617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F565EF2-A175-47EF-9E1F-0AC4979CD81D}"/>
              </a:ext>
            </a:extLst>
          </p:cNvPr>
          <p:cNvSpPr txBox="1"/>
          <p:nvPr/>
        </p:nvSpPr>
        <p:spPr>
          <a:xfrm>
            <a:off x="4258715" y="3836701"/>
            <a:ext cx="3551780" cy="9582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ABC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tiếp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tròn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BC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đường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kính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altLang="en-US" sz="24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D5FDBF41-09E1-458B-A857-B0BF217D5427}"/>
              </a:ext>
            </a:extLst>
          </p:cNvPr>
          <p:cNvSpPr/>
          <p:nvPr/>
        </p:nvSpPr>
        <p:spPr>
          <a:xfrm>
            <a:off x="7742108" y="4249989"/>
            <a:ext cx="927652" cy="1581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615ECE-C7AA-47B3-88CC-B0FBFC46ADCE}"/>
              </a:ext>
            </a:extLst>
          </p:cNvPr>
          <p:cNvSpPr txBox="1"/>
          <p:nvPr/>
        </p:nvSpPr>
        <p:spPr>
          <a:xfrm>
            <a:off x="8800153" y="4012292"/>
            <a:ext cx="2767063" cy="633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ABC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vuông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altLang="en-US" sz="24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A</a:t>
            </a:r>
            <a:endParaRPr lang="en-US" altLang="en-US" sz="24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06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15" grpId="0"/>
      <p:bldP spid="16" grpId="0" animBg="1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938</TotalTime>
  <Words>1087</Words>
  <Application>Microsoft Office PowerPoint</Application>
  <PresentationFormat>Màn hình rộng</PresentationFormat>
  <Paragraphs>99</Paragraphs>
  <Slides>13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7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Symbol</vt:lpstr>
      <vt:lpstr>Times New Roman</vt:lpstr>
      <vt:lpstr>Wingdings 2</vt:lpstr>
      <vt:lpstr>Office Theme</vt:lpstr>
      <vt:lpstr>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Thy</dc:creator>
  <cp:lastModifiedBy>Hương Phan</cp:lastModifiedBy>
  <cp:revision>26</cp:revision>
  <dcterms:created xsi:type="dcterms:W3CDTF">2021-10-12T09:02:18Z</dcterms:created>
  <dcterms:modified xsi:type="dcterms:W3CDTF">2021-11-11T02:53:13Z</dcterms:modified>
</cp:coreProperties>
</file>