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75" r:id="rId2"/>
    <p:sldId id="301" r:id="rId3"/>
    <p:sldId id="303" r:id="rId4"/>
    <p:sldId id="307" r:id="rId5"/>
    <p:sldId id="304" r:id="rId6"/>
    <p:sldId id="305" r:id="rId7"/>
    <p:sldId id="306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35" y="0"/>
            <a:ext cx="12192635" cy="685863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348105" y="2668905"/>
            <a:ext cx="948436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UNIT 1: PUZZLES AND GAMES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85875" y="2530475"/>
            <a:ext cx="9664065" cy="12096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7E11CE-49BF-48CB-A892-41893A5418E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1498"/>
          <a:stretch>
            <a:fillRect/>
          </a:stretch>
        </p:blipFill>
        <p:spPr>
          <a:xfrm>
            <a:off x="1299210" y="274992"/>
            <a:ext cx="10178415" cy="6097905"/>
          </a:xfrm>
          <a:prstGeom prst="round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6731000" y="744855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A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7432040" y="744855"/>
            <a:ext cx="436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R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8052435" y="744855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K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8688705" y="744855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E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432040" y="1833880"/>
            <a:ext cx="39497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S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8052435" y="1833880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Q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9405620" y="1833880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A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10661650" y="1833880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E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7369175" y="2907030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A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8094345" y="2907030"/>
            <a:ext cx="39497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F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5433060" y="3949065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L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6762750" y="3949065"/>
            <a:ext cx="436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B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7411085" y="3949065"/>
            <a:ext cx="436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R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8688705" y="3949065"/>
            <a:ext cx="436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R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6783705" y="5099685"/>
            <a:ext cx="309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I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7369175" y="5099685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N</a:t>
            </a:r>
          </a:p>
        </p:txBody>
      </p:sp>
      <p:sp>
        <p:nvSpPr>
          <p:cNvPr id="22" name="Text Box 21"/>
          <p:cNvSpPr txBox="1"/>
          <p:nvPr/>
        </p:nvSpPr>
        <p:spPr>
          <a:xfrm>
            <a:off x="8688705" y="5099685"/>
            <a:ext cx="5213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M</a:t>
            </a:r>
          </a:p>
        </p:txBody>
      </p:sp>
      <p:sp>
        <p:nvSpPr>
          <p:cNvPr id="23" name="Text Box 22"/>
          <p:cNvSpPr txBox="1"/>
          <p:nvPr/>
        </p:nvSpPr>
        <p:spPr>
          <a:xfrm>
            <a:off x="4784725" y="5652770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T</a:t>
            </a:r>
          </a:p>
        </p:txBody>
      </p:sp>
      <p:sp>
        <p:nvSpPr>
          <p:cNvPr id="24" name="Text Box 23"/>
          <p:cNvSpPr txBox="1"/>
          <p:nvPr/>
        </p:nvSpPr>
        <p:spPr>
          <a:xfrm>
            <a:off x="6076950" y="5652770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E</a:t>
            </a:r>
          </a:p>
        </p:txBody>
      </p:sp>
      <p:sp>
        <p:nvSpPr>
          <p:cNvPr id="25" name="Text Box 24"/>
          <p:cNvSpPr txBox="1"/>
          <p:nvPr/>
        </p:nvSpPr>
        <p:spPr>
          <a:xfrm>
            <a:off x="7411085" y="5652770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T</a:t>
            </a:r>
          </a:p>
        </p:txBody>
      </p:sp>
      <p:sp>
        <p:nvSpPr>
          <p:cNvPr id="26" name="Text Box 25"/>
          <p:cNvSpPr txBox="1"/>
          <p:nvPr/>
        </p:nvSpPr>
        <p:spPr>
          <a:xfrm>
            <a:off x="8741410" y="5652770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E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7432040" y="1280795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E</a:t>
            </a:r>
          </a:p>
        </p:txBody>
      </p:sp>
      <p:sp>
        <p:nvSpPr>
          <p:cNvPr id="28" name="Text Box 27"/>
          <p:cNvSpPr txBox="1"/>
          <p:nvPr/>
        </p:nvSpPr>
        <p:spPr>
          <a:xfrm>
            <a:off x="7432040" y="2353945"/>
            <a:ext cx="41592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T</a:t>
            </a:r>
          </a:p>
        </p:txBody>
      </p:sp>
      <p:sp>
        <p:nvSpPr>
          <p:cNvPr id="29" name="Text Box 28"/>
          <p:cNvSpPr txBox="1"/>
          <p:nvPr/>
        </p:nvSpPr>
        <p:spPr>
          <a:xfrm>
            <a:off x="7411085" y="3395980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U</a:t>
            </a:r>
          </a:p>
        </p:txBody>
      </p:sp>
      <p:sp>
        <p:nvSpPr>
          <p:cNvPr id="30" name="Text Box 29"/>
          <p:cNvSpPr txBox="1"/>
          <p:nvPr/>
        </p:nvSpPr>
        <p:spPr>
          <a:xfrm>
            <a:off x="7390130" y="4502150"/>
            <a:ext cx="45783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>
                <a:latin typeface="Times New Roman" panose="02020603050405020304" charset="0"/>
                <a:cs typeface="Times New Roman" panose="0202060305040502030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2"/>
          <a:srcRect t="44750" r="49473" b="4970"/>
          <a:stretch>
            <a:fillRect/>
          </a:stretch>
        </p:blipFill>
        <p:spPr>
          <a:xfrm>
            <a:off x="84788" y="1855433"/>
            <a:ext cx="3386381" cy="4811697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2"/>
          <a:srcRect l="52046" t="44750" r="7215" b="4970"/>
          <a:stretch>
            <a:fillRect/>
          </a:stretch>
        </p:blipFill>
        <p:spPr>
          <a:xfrm>
            <a:off x="3814444" y="1855434"/>
            <a:ext cx="3482007" cy="4811696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8336578" y="1753475"/>
            <a:ext cx="2488565" cy="58356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charset="0"/>
                <a:ea typeface="Yu Gothic Medium" panose="020B0500000000000000" charset="-128"/>
                <a:cs typeface="Times New Roman" panose="02020603050405020304" charset="0"/>
              </a:rPr>
              <a:t>For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9ABAA-2AFF-43A4-8258-5424340BFB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AB9B69C8-DB78-4828-82BD-E248792A99FD}"/>
              </a:ext>
            </a:extLst>
          </p:cNvPr>
          <p:cNvSpPr txBox="1"/>
          <p:nvPr/>
        </p:nvSpPr>
        <p:spPr>
          <a:xfrm>
            <a:off x="218557" y="11666"/>
            <a:ext cx="11602486" cy="156966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charset="0"/>
                <a:cs typeface="Times New Roman" panose="02020603050405020304" charset="0"/>
              </a:rPr>
              <a:t>SPOT THE DIFFERENCE. Work in pairs. Student A looks at map A. Student B looks at map B. Ask and answer questions to find six differences.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618D4D-B6B5-4942-B7E1-22BBB41AB1B3}"/>
              </a:ext>
            </a:extLst>
          </p:cNvPr>
          <p:cNvSpPr txBox="1"/>
          <p:nvPr/>
        </p:nvSpPr>
        <p:spPr>
          <a:xfrm>
            <a:off x="7299960" y="2587300"/>
            <a:ext cx="4892040" cy="55399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1.Is there a …on your map?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A5BA47-3CC9-4181-9D5A-13774EF0BC11}"/>
              </a:ext>
            </a:extLst>
          </p:cNvPr>
          <p:cNvSpPr txBox="1"/>
          <p:nvPr/>
        </p:nvSpPr>
        <p:spPr>
          <a:xfrm>
            <a:off x="7296450" y="3614950"/>
            <a:ext cx="4895550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Yes, there is.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7BC318-62E5-46A2-A077-E86D8540F275}"/>
              </a:ext>
            </a:extLst>
          </p:cNvPr>
          <p:cNvSpPr txBox="1"/>
          <p:nvPr/>
        </p:nvSpPr>
        <p:spPr>
          <a:xfrm>
            <a:off x="7388352" y="4607652"/>
            <a:ext cx="4718860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2.How many … are there on your map?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FA1438-7899-48FC-BF36-D78DA51AB8F7}"/>
              </a:ext>
            </a:extLst>
          </p:cNvPr>
          <p:cNvSpPr txBox="1"/>
          <p:nvPr/>
        </p:nvSpPr>
        <p:spPr>
          <a:xfrm>
            <a:off x="8509211" y="6008042"/>
            <a:ext cx="2473538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There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3200" b="1" dirty="0"/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BD4F8-B66A-4D34-8222-BDD0575453C7}"/>
              </a:ext>
            </a:extLst>
          </p:cNvPr>
          <p:cNvSpPr txBox="1"/>
          <p:nvPr/>
        </p:nvSpPr>
        <p:spPr>
          <a:xfrm>
            <a:off x="0" y="9588"/>
            <a:ext cx="12192000" cy="68397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/>
          <a:srcRect t="44750" r="49473" b="4970"/>
          <a:stretch>
            <a:fillRect/>
          </a:stretch>
        </p:blipFill>
        <p:spPr>
          <a:xfrm>
            <a:off x="6263260" y="283464"/>
            <a:ext cx="2684145" cy="6400800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3"/>
          <a:srcRect l="52046" t="44750" r="7215" b="4970"/>
          <a:stretch>
            <a:fillRect/>
          </a:stretch>
        </p:blipFill>
        <p:spPr>
          <a:xfrm>
            <a:off x="9152255" y="283464"/>
            <a:ext cx="3039745" cy="640080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54327" y="517519"/>
            <a:ext cx="565107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1/ There’s a cinema on map A, but a theatre on map B. 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277670" y="2529248"/>
            <a:ext cx="5651071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2/ There’s a train station on map A, but a bus stop on map B. </a:t>
            </a:r>
          </a:p>
        </p:txBody>
      </p:sp>
      <p:sp>
        <p:nvSpPr>
          <p:cNvPr id="100" name="Text Box 99"/>
          <p:cNvSpPr txBox="1"/>
          <p:nvPr/>
        </p:nvSpPr>
        <p:spPr>
          <a:xfrm>
            <a:off x="277671" y="4844416"/>
            <a:ext cx="5651071" cy="175432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600" b="1" dirty="0">
                <a:latin typeface="Times New Roman" panose="02020603050405020304" charset="0"/>
                <a:cs typeface="MS Mincho" charset="0"/>
              </a:rPr>
              <a:t>3/ There’s a shopping center on map A, but a sports center on map B.</a:t>
            </a:r>
          </a:p>
        </p:txBody>
      </p:sp>
    </p:spTree>
    <p:extLst>
      <p:ext uri="{BB962C8B-B14F-4D97-AF65-F5344CB8AC3E}">
        <p14:creationId xmlns:p14="http://schemas.microsoft.com/office/powerpoint/2010/main" val="207201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0" grpId="1"/>
      <p:bldP spid="100" grpId="0"/>
      <p:bldP spid="10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ABD4F8-B66A-4D34-8222-BDD0575453C7}"/>
              </a:ext>
            </a:extLst>
          </p:cNvPr>
          <p:cNvSpPr txBox="1"/>
          <p:nvPr/>
        </p:nvSpPr>
        <p:spPr>
          <a:xfrm>
            <a:off x="0" y="13716"/>
            <a:ext cx="12192000" cy="68397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/>
          <a:srcRect t="44750" r="49473" b="4970"/>
          <a:stretch>
            <a:fillRect/>
          </a:stretch>
        </p:blipFill>
        <p:spPr>
          <a:xfrm>
            <a:off x="6504373" y="533648"/>
            <a:ext cx="2684145" cy="6022600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3"/>
          <a:srcRect l="52046" t="44750" r="7215" b="4970"/>
          <a:stretch>
            <a:fillRect/>
          </a:stretch>
        </p:blipFill>
        <p:spPr>
          <a:xfrm>
            <a:off x="9350315" y="533648"/>
            <a:ext cx="2747198" cy="602260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265177" y="533648"/>
            <a:ext cx="5830824" cy="175432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600" b="1" dirty="0">
                <a:latin typeface="Times New Roman" panose="02020603050405020304" charset="0"/>
                <a:cs typeface="MS Mincho" charset="0"/>
              </a:rPr>
              <a:t>4/ There are two restaurants on map A, but only one on map B. 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265177" y="2779776"/>
            <a:ext cx="5830823" cy="120032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600" b="1" dirty="0">
                <a:latin typeface="Times New Roman" panose="02020603050405020304" charset="0"/>
                <a:cs typeface="MS Mincho" charset="0"/>
              </a:rPr>
              <a:t>5/ There are two cafés on map A, but three on map B. 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185420" y="4478048"/>
            <a:ext cx="6016752" cy="175432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600" b="1" dirty="0">
                <a:latin typeface="Times New Roman" panose="02020603050405020304" charset="0"/>
                <a:cs typeface="MS Mincho" charset="0"/>
              </a:rPr>
              <a:t>6/ There isn’t a monument in the park on map A, but there is on map B.</a:t>
            </a:r>
          </a:p>
        </p:txBody>
      </p:sp>
    </p:spTree>
    <p:extLst>
      <p:ext uri="{BB962C8B-B14F-4D97-AF65-F5344CB8AC3E}">
        <p14:creationId xmlns:p14="http://schemas.microsoft.com/office/powerpoint/2010/main" val="205012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6960" y="134035"/>
            <a:ext cx="7871720" cy="643128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8523120" y="402353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1/ friendly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8630336" y="1535522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2/ clean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8630336" y="2539250"/>
            <a:ext cx="270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3/ dangerous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8566267" y="3672419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4/ modern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8630336" y="4741681"/>
            <a:ext cx="1505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5/ ugly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8630336" y="5662178"/>
            <a:ext cx="2557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6/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838200" y="2047240"/>
            <a:ext cx="10454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friendly, quiet, clean, pretty, old, dangerous, dirty, ugly, small, big, bad, exciting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44220" y="2047240"/>
            <a:ext cx="10424160" cy="1163320"/>
          </a:xfrm>
          <a:prstGeom prst="round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s 6"/>
          <p:cNvSpPr/>
          <p:nvPr/>
        </p:nvSpPr>
        <p:spPr>
          <a:xfrm>
            <a:off x="408305" y="208280"/>
            <a:ext cx="1109535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>
                <a:solidFill>
                  <a:schemeClr val="accent4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*COMPARATIVE BINGO: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Table 8"/>
          <p:cNvGraphicFramePr/>
          <p:nvPr>
            <p:extLst>
              <p:ext uri="{D42A27DB-BD31-4B8C-83A1-F6EECF244321}">
                <p14:modId xmlns:p14="http://schemas.microsoft.com/office/powerpoint/2010/main" val="1383473837"/>
              </p:ext>
            </p:extLst>
          </p:nvPr>
        </p:nvGraphicFramePr>
        <p:xfrm>
          <a:off x="1379333" y="4092606"/>
          <a:ext cx="9309507" cy="2206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9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14978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9"/>
          <p:cNvSpPr txBox="1"/>
          <p:nvPr/>
        </p:nvSpPr>
        <p:spPr>
          <a:xfrm>
            <a:off x="2044343" y="4537669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clean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816456" y="4490112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exciting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8101530" y="460334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small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2044343" y="5658314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exciting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4754306" y="5658315"/>
            <a:ext cx="138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pretty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7785261" y="5672199"/>
            <a:ext cx="2228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</a:rPr>
              <a:t>dangerous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cbdbbdf08d34cf7fc2d227a44bcc947d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1118870" y="941070"/>
          <a:ext cx="10763250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03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40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* Homework:</a:t>
                      </a:r>
                    </a:p>
                    <a:p>
                      <a:pPr indent="0">
                        <a:buNone/>
                      </a:pPr>
                      <a:r>
                        <a:rPr lang="en-US" sz="4000" b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- Review the grammar structures and new words of unit 2.</a:t>
                      </a:r>
                    </a:p>
                    <a:p>
                      <a:pPr indent="0">
                        <a:buNone/>
                      </a:pPr>
                      <a:r>
                        <a:rPr lang="en-US" sz="4000" b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- Prepare for next lesson – Language focus: comparative adjectives</a:t>
                      </a:r>
                    </a:p>
                  </a:txBody>
                  <a:tcPr marL="0" marR="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277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Pham Thuy</cp:lastModifiedBy>
  <cp:revision>53</cp:revision>
  <dcterms:created xsi:type="dcterms:W3CDTF">2021-04-30T06:46:00Z</dcterms:created>
  <dcterms:modified xsi:type="dcterms:W3CDTF">2021-10-02T16:07:32Z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