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3" r:id="rId4"/>
    <p:sldId id="266" r:id="rId5"/>
    <p:sldId id="272" r:id="rId6"/>
    <p:sldId id="260" r:id="rId7"/>
    <p:sldId id="268" r:id="rId8"/>
    <p:sldId id="270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nền bài giảng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689379" y="1515718"/>
            <a:ext cx="184704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/>
          <a:p>
            <a:endParaRPr lang="en-US" altLang="en-US"/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324485" y="1617180"/>
            <a:ext cx="7543030" cy="20520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6857" tIns="28429" rIns="56857" bIns="28429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solidFill>
                  <a:srgbClr val="FF66CC"/>
                </a:solidFill>
                <a:effectLst>
                  <a:prstShdw prst="shdw17" dist="17961" dir="13500000">
                    <a:srgbClr val="993D7A"/>
                  </a:prstShdw>
                </a:effectLst>
                <a:latin typeface="Times New Roman"/>
                <a:cs typeface="Times New Roman"/>
              </a:rPr>
              <a:t>Chào mừng  các em </a:t>
            </a:r>
          </a:p>
          <a:p>
            <a:pPr algn="ctr"/>
            <a:r>
              <a:rPr lang="vi-VN" sz="3600" kern="10" spc="-360" dirty="0">
                <a:solidFill>
                  <a:srgbClr val="FF66CC"/>
                </a:solidFill>
                <a:effectLst>
                  <a:prstShdw prst="shdw17" dist="17961" dir="13500000">
                    <a:srgbClr val="993D7A"/>
                  </a:prstShdw>
                </a:effectLst>
                <a:latin typeface="Times New Roman"/>
                <a:cs typeface="Times New Roman"/>
              </a:rPr>
              <a:t>đến với tiết học hôm nay</a:t>
            </a:r>
          </a:p>
          <a:p>
            <a:pPr algn="ctr"/>
            <a:r>
              <a:rPr lang="vi-VN" sz="3600" kern="10" spc="-360" dirty="0">
                <a:solidFill>
                  <a:srgbClr val="FF66CC"/>
                </a:solidFill>
                <a:effectLst>
                  <a:prstShdw prst="shdw17" dist="17961" dir="13500000">
                    <a:srgbClr val="993D7A"/>
                  </a:prstShdw>
                </a:effectLst>
                <a:latin typeface="Times New Roman"/>
                <a:cs typeface="Times New Roman"/>
              </a:rPr>
              <a:t>SINH HỌC 8</a:t>
            </a:r>
            <a:endParaRPr lang="en-US" sz="3600" kern="10" spc="-360" dirty="0">
              <a:solidFill>
                <a:srgbClr val="FF66CC"/>
              </a:solidFill>
              <a:effectLst>
                <a:prstShdw prst="shdw17" dist="17961" dir="13500000">
                  <a:srgbClr val="993D7A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67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7" y="22033"/>
            <a:ext cx="12210987" cy="6753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9496" y="27792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8118" y="4134799"/>
            <a:ext cx="765786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2/ Các chất mà cơ thể không hấp thụ được là: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Đường đơn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Axit amin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Muối khoáng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Xellulose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005" y="1457143"/>
            <a:ext cx="8319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1/ Các hoạt động xảy ra trong quá trình tiêu hóa?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Hấp thụ chất dinh dưỡng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Ăn và uống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Thải phân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Tất cả các đáp án trên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11941" y="3288052"/>
            <a:ext cx="672354" cy="589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d.</a:t>
            </a:r>
            <a:endParaRPr lang="en-US" sz="3000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15034" y="5928625"/>
            <a:ext cx="672354" cy="589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d</a:t>
            </a:r>
            <a:r>
              <a:rPr lang="vi-VN" sz="3000" dirty="0" smtClean="0"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1999" cy="6844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8825" y="753035"/>
            <a:ext cx="96370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3/ Sắp xếp các quá trình sau theo diễn biến của quá trình tiêu hóa xảy ra trong cơ thể?</a:t>
            </a:r>
          </a:p>
          <a:p>
            <a:pPr marL="342900" indent="-342900" algn="just">
              <a:buAutoNum type="alphaLcPeriod"/>
            </a:pPr>
            <a:r>
              <a:rPr lang="vi-VN" sz="3000" dirty="0" smtClean="0">
                <a:latin typeface="+mj-lt"/>
              </a:rPr>
              <a:t>Ăn và uống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  hấp thụ chất dinh dưỡng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 vận chuyển thức ăn trong ống tiêu hóa  tiêu hóa thức ăn  thải phân</a:t>
            </a:r>
            <a:r>
              <a:rPr lang="vi-VN" sz="3000" dirty="0" smtClean="0">
                <a:latin typeface="+mj-lt"/>
              </a:rPr>
              <a:t> </a:t>
            </a:r>
          </a:p>
          <a:p>
            <a:pPr marL="342900" indent="-342900" algn="just">
              <a:buAutoNum type="alphaLcPeriod"/>
            </a:pPr>
            <a:r>
              <a:rPr lang="vi-VN" sz="3000" dirty="0">
                <a:latin typeface="+mj-lt"/>
              </a:rPr>
              <a:t>Ăn và uống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 vận chuyển thức ăn trong ống tiêu hóa  tiêu hóa thức ăn  hấp thụ chất dinh dưỡng  thải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phân</a:t>
            </a:r>
          </a:p>
          <a:p>
            <a:pPr marL="342900" indent="-342900" algn="just">
              <a:buAutoNum type="alphaLcPeriod"/>
            </a:pPr>
            <a:r>
              <a:rPr lang="vi-VN" sz="3000" dirty="0">
                <a:latin typeface="+mj-lt"/>
              </a:rPr>
              <a:t>Ăn và </a:t>
            </a:r>
            <a:r>
              <a:rPr lang="vi-VN" sz="3000" dirty="0" smtClean="0">
                <a:latin typeface="+mj-lt"/>
              </a:rPr>
              <a:t>uống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 tiêu hóa thức ăn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 vận chuyển thức ăn trong ống tiêu hóa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hấp thụ chất dinh dưỡng  thải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phân</a:t>
            </a:r>
          </a:p>
          <a:p>
            <a:pPr marL="342900" indent="-342900" algn="just">
              <a:buAutoNum type="alphaLcPeriod"/>
            </a:pPr>
            <a:r>
              <a:rPr lang="vi-VN" sz="3000" dirty="0">
                <a:latin typeface="+mj-lt"/>
              </a:rPr>
              <a:t>Ăn và uống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 vận chuyển thức ăn trong ống tiêu hóa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hấp thụ chất dinh 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dưỡng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  tiêu hóa thức ăn</a:t>
            </a:r>
            <a:r>
              <a:rPr lang="vi-VN" sz="3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000" dirty="0">
                <a:latin typeface="+mj-lt"/>
                <a:sym typeface="Wingdings" panose="05000000000000000000" pitchFamily="2" charset="2"/>
              </a:rPr>
              <a:t> thải phân</a:t>
            </a:r>
            <a:endParaRPr lang="en-US" sz="3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35740" y="2593754"/>
            <a:ext cx="672354" cy="589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b.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4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7" y="0"/>
            <a:ext cx="12210987" cy="675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870" y="824752"/>
            <a:ext cx="8808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4/ Cơ quan nào dưới đây không nằm trong ống tiêu hóa?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Thực quản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Dạ dày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Tuyến ruột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Tá tàng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871" y="3801035"/>
            <a:ext cx="880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5/ Qúa trình biến đổi lí học và hóa học diễn ra đồng thời ở bộ phận nào dưới đây?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Khoang miệng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Ruột non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Dạ dày</a:t>
            </a:r>
          </a:p>
          <a:p>
            <a:pPr marL="342900" indent="-342900">
              <a:buAutoNum type="alphaLcPeriod"/>
            </a:pPr>
            <a:r>
              <a:rPr lang="vi-VN" sz="3000" dirty="0" smtClean="0">
                <a:latin typeface="+mj-lt"/>
              </a:rPr>
              <a:t>Cả b và c</a:t>
            </a:r>
            <a:endParaRPr lang="en-US" sz="30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37764" y="2638577"/>
            <a:ext cx="672354" cy="589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c</a:t>
            </a:r>
            <a:r>
              <a:rPr lang="vi-VN" sz="3000" dirty="0" smtClean="0"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37764" y="5572144"/>
            <a:ext cx="672354" cy="589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c</a:t>
            </a:r>
            <a:r>
              <a:rPr lang="vi-VN" sz="3000" dirty="0" smtClean="0"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9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319" y="2868706"/>
            <a:ext cx="8641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C00000"/>
                </a:solidFill>
                <a:latin typeface="+mj-lt"/>
              </a:rPr>
              <a:t>CHÚC CÁC EM </a:t>
            </a:r>
          </a:p>
          <a:p>
            <a:pPr algn="ctr"/>
            <a:r>
              <a:rPr lang="vi-VN" sz="5400" b="1" dirty="0" smtClean="0">
                <a:solidFill>
                  <a:srgbClr val="C00000"/>
                </a:solidFill>
                <a:latin typeface="+mj-lt"/>
              </a:rPr>
              <a:t>HỌC TẬP TỐT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inh nen">
            <a:extLst>
              <a:ext uri="{FF2B5EF4-FFF2-40B4-BE49-F238E27FC236}">
                <a16:creationId xmlns="" xmlns:a16="http://schemas.microsoft.com/office/drawing/2014/main" id="{B0ADD97C-3C78-4D5B-98A9-D8C17E44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WordArt 18">
            <a:extLst>
              <a:ext uri="{FF2B5EF4-FFF2-40B4-BE49-F238E27FC236}">
                <a16:creationId xmlns="" xmlns:a16="http://schemas.microsoft.com/office/drawing/2014/main" id="{C4BCF4FC-B9E4-40F7-9854-53B842EBB2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2242" y="1908314"/>
            <a:ext cx="9227516" cy="2475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019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HÓA VÀ CÁC CƠ QUAN TIÊU HÓA</a:t>
            </a:r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5430" y="923498"/>
            <a:ext cx="627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CHỦ ĐỀ: TIÊU HÓA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" y="0"/>
            <a:ext cx="1213161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392" y="-96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NỘI DUNG BÀI HỌC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57015" y="2323782"/>
            <a:ext cx="29125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Thức ăn và sự tiêu hóa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2428" y="2159278"/>
            <a:ext cx="30906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Các cơ quan tiêu hóa</a:t>
            </a:r>
          </a:p>
        </p:txBody>
      </p:sp>
      <p:sp>
        <p:nvSpPr>
          <p:cNvPr id="6" name="Oval 5"/>
          <p:cNvSpPr/>
          <p:nvPr/>
        </p:nvSpPr>
        <p:spPr>
          <a:xfrm>
            <a:off x="3133344" y="1240306"/>
            <a:ext cx="1574292" cy="8849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15456" y="1206282"/>
            <a:ext cx="1702308" cy="91897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0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58057"/>
            <a:ext cx="10515600" cy="993412"/>
          </a:xfrm>
        </p:spPr>
        <p:txBody>
          <a:bodyPr/>
          <a:lstStyle/>
          <a:p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THỨC ĂN VÀ SỰ TIÊU HÓA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5" y="1084852"/>
            <a:ext cx="11130261" cy="48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3412"/>
          </a:xfrm>
        </p:spPr>
        <p:txBody>
          <a:bodyPr/>
          <a:lstStyle/>
          <a:p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THỨC ĂN VÀ SỰ TIÊU HÓA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3942" y="1487583"/>
            <a:ext cx="4942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quá trình tiêu hóa gồm các bước: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Ăn và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Tiêu hóa thức ăn: biến đổi lí học, tiết dịch tiêu hóa; biến đổi hóa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Hấp thụ chất dinh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Thải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" y="1096736"/>
            <a:ext cx="6765744" cy="3930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68" y="5285733"/>
            <a:ext cx="11838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tiêu hóa: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biến đổi thức ăn thành các chất dinh dưỡng mà cơ thể có thể hấp thụ được và thải các chất cặn bã ra ngoài.</a:t>
            </a:r>
          </a:p>
        </p:txBody>
      </p:sp>
      <p:pic>
        <p:nvPicPr>
          <p:cNvPr id="6" name="Picture 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5" y="861786"/>
            <a:ext cx="60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92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 CƠ QUAN TIÊU HÓA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969" y="1063953"/>
            <a:ext cx="5851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ống tiêu hóa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9" y="1607361"/>
            <a:ext cx="6116894" cy="5250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8459" y="1369515"/>
            <a:ext cx="47820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Khoang miệng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Dạ dày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Ruột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Ruột già (ruột thừa)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Ruột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Hậu môn</a:t>
            </a:r>
          </a:p>
        </p:txBody>
      </p:sp>
    </p:spTree>
    <p:extLst>
      <p:ext uri="{BB962C8B-B14F-4D97-AF65-F5344CB8AC3E}">
        <p14:creationId xmlns:p14="http://schemas.microsoft.com/office/powerpoint/2010/main" val="3776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51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 CƠ QUAN TIÊU HÓA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969" y="1063953"/>
            <a:ext cx="362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6" y="1587173"/>
            <a:ext cx="6116894" cy="5250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1908" y="1294449"/>
            <a:ext cx="4350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 nước bọt</a:t>
            </a: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Tuyến vị</a:t>
            </a: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Tuyến tụy, gan, mật</a:t>
            </a: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- Tuyến ruột</a:t>
            </a:r>
          </a:p>
        </p:txBody>
      </p:sp>
    </p:spTree>
    <p:extLst>
      <p:ext uri="{BB962C8B-B14F-4D97-AF65-F5344CB8AC3E}">
        <p14:creationId xmlns:p14="http://schemas.microsoft.com/office/powerpoint/2010/main" val="207805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9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 CƠ QUAN TIÊU HÓA</a:t>
            </a:r>
            <a:endParaRPr lang="vi-VN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71" y="1324404"/>
            <a:ext cx="9202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Quá trình tiêu hóa được thực hiện nhờ hoạt động của các cơ quan trong ống tiêu hóa và các tuyến tiêu hóa</a:t>
            </a:r>
            <a:endParaRPr lang="en-US" sz="4000" dirty="0"/>
          </a:p>
        </p:txBody>
      </p:sp>
      <p:pic>
        <p:nvPicPr>
          <p:cNvPr id="6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9" y="-9751"/>
            <a:ext cx="2177143" cy="204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" y="996950"/>
            <a:ext cx="60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5603"/>
            <a:ext cx="2407215" cy="242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46286" y="434823"/>
            <a:ext cx="5789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TẬP LÀM BÁC SĨ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066556" y="1557617"/>
            <a:ext cx="7382244" cy="117437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solidFill>
                  <a:schemeClr val="bg1"/>
                </a:solidFill>
                <a:latin typeface="+mj-lt"/>
              </a:rPr>
              <a:t>1/ Đau bụng bên trái kèm theo ợ hơi, ợ chua, đau thay đổi khi đói và khi no?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066556" y="3242305"/>
            <a:ext cx="7382244" cy="117437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2/ Đau bụng vùng hạ sườn phải kèm theo vàng da, vàng mắt,...?</a:t>
            </a:r>
            <a:endParaRPr lang="en-US" sz="3000" dirty="0">
              <a:latin typeface="+mj-lt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066556" y="5070808"/>
            <a:ext cx="7382244" cy="117437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3/ Đau bụng quanh vùng rốn?</a:t>
            </a:r>
            <a:endParaRPr lang="en-US" sz="30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035371" y="1138518"/>
            <a:ext cx="3031123" cy="17767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Đau dạ dày</a:t>
            </a:r>
            <a:endParaRPr lang="en-US" sz="32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35371" y="2915240"/>
            <a:ext cx="3031123" cy="18285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Gan, túi mật</a:t>
            </a:r>
            <a:endParaRPr lang="en-US" sz="32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35371" y="4743744"/>
            <a:ext cx="3031123" cy="19349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Rối loạn tiêu hóa, co thắt đại tràng</a:t>
            </a:r>
            <a:endParaRPr lang="en-US" sz="3200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73826" y="0"/>
            <a:ext cx="2556459" cy="15957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BỆNH GÌ?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74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540</Words>
  <Application>Microsoft Office PowerPoint</Application>
  <PresentationFormat>Custom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NỘI DUNG BÀI HỌC </vt:lpstr>
      <vt:lpstr>I. THỨC ĂN VÀ SỰ TIÊU HÓA</vt:lpstr>
      <vt:lpstr>I. THỨC ĂN VÀ SỰ TIÊU HÓA</vt:lpstr>
      <vt:lpstr>II. CÁC CƠ QUAN TIÊU HÓA</vt:lpstr>
      <vt:lpstr>II. CÁC CƠ QUAN TIÊU 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Thao le</cp:lastModifiedBy>
  <cp:revision>24</cp:revision>
  <dcterms:created xsi:type="dcterms:W3CDTF">2021-01-05T10:45:05Z</dcterms:created>
  <dcterms:modified xsi:type="dcterms:W3CDTF">2021-10-22T04:40:21Z</dcterms:modified>
</cp:coreProperties>
</file>