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3" r:id="rId3"/>
    <p:sldId id="320" r:id="rId4"/>
    <p:sldId id="275" r:id="rId5"/>
    <p:sldId id="276" r:id="rId6"/>
    <p:sldId id="315" r:id="rId7"/>
    <p:sldId id="277" r:id="rId8"/>
    <p:sldId id="319" r:id="rId9"/>
    <p:sldId id="321" r:id="rId10"/>
    <p:sldId id="313" r:id="rId11"/>
    <p:sldId id="322" r:id="rId12"/>
    <p:sldId id="333" r:id="rId13"/>
    <p:sldId id="278" r:id="rId14"/>
    <p:sldId id="281" r:id="rId15"/>
    <p:sldId id="324" r:id="rId16"/>
    <p:sldId id="330" r:id="rId17"/>
    <p:sldId id="285" r:id="rId18"/>
    <p:sldId id="291" r:id="rId19"/>
    <p:sldId id="286" r:id="rId20"/>
    <p:sldId id="325" r:id="rId21"/>
    <p:sldId id="326" r:id="rId22"/>
    <p:sldId id="327" r:id="rId23"/>
    <p:sldId id="328" r:id="rId24"/>
    <p:sldId id="329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6600"/>
    <a:srgbClr val="99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24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0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4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VIDEO%20CLIP/Khoa%20H&#7885;c%20M&#7847;m%20Non%20-%20S&#7921;%20Tu&#7847;n%20Ho&#224;n%20C&#7911;a%20N&#432;&#7899;c.mp4" TargetMode="External"/><Relationship Id="rId2" Type="http://schemas.openxmlformats.org/officeDocument/2006/relationships/hyperlink" Target="file:///E:\N&#258;M%20H&#7884;C%202021%20-%202022\&#272;&#7882;A%20L&#205;%206\VIDEO%20CLIP\Khoa%20H&#7885;c%20M&#7847;m%20Non%20-%20S&#7921;%20Tu&#7847;n%20Ho&#224;n%20C&#7911;a%20N&#432;&#7899;c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 16: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1596628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FF00"/>
                </a:solidFill>
                <a:latin typeface="Tahoma" pitchFamily="34" charset="0"/>
              </a:rPr>
              <a:t>THỦY QUYỂN.</a:t>
            </a:r>
          </a:p>
          <a:p>
            <a:pPr algn="ctr"/>
            <a:r>
              <a:rPr lang="en-US" sz="4800" i="0" u="none" dirty="0" smtClean="0">
                <a:solidFill>
                  <a:srgbClr val="FFFF00"/>
                </a:solidFill>
                <a:latin typeface="Tahoma" pitchFamily="34" charset="0"/>
              </a:rPr>
              <a:t> VÒNG TUẦN HOÀN NƯỚC. NƯỚC NGẦM, BĂNG HÀ.</a:t>
            </a:r>
            <a:endParaRPr lang="en-US" sz="48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5: NƯỚC TRÊN TRÁI ĐẤT</a:t>
            </a:r>
            <a:endParaRPr lang="en-US" b="1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7835"/>
            <a:ext cx="90678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847928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hà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25" y="2430214"/>
            <a:ext cx="44502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nl-NL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 tỉ lệ giữa nước mặn và nước ngọt trên </a:t>
            </a:r>
            <a:r>
              <a:rPr lang="nl-NL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 </a:t>
            </a:r>
            <a:r>
              <a:rPr lang="nl-NL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nl-NL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Nước mặn chủ yếu ở đâu?</a:t>
            </a:r>
          </a:p>
          <a:p>
            <a:pPr algn="just"/>
            <a:r>
              <a:rPr lang="vi-VN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=&gt; Kết luận về tỉ lệ nước ngọt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7" y="1752600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s://tech12h.com/sites/default/files/styles/inbody400/public/screenshot_35_59.png?itok=w80raxn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5720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82600" y="1819275"/>
            <a:ext cx="79629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hình 16.4 và đọc thông tin trong bài, em hãy</a:t>
            </a:r>
            <a:r>
              <a:rPr lang="nl-NL" sz="2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85800" y="1295400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: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5" y="4267200"/>
            <a:ext cx="44502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Xác định cơ cấu nước ngọt và nước mặt ngọt? (tồn tại ở dạng nào? Dạng nào nhiều nhất)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7835"/>
            <a:ext cx="90678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847928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hà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15" y="3203138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s://tech12h.com/sites/default/files/styles/inbody400/public/screenshot_35_59.png?itok=w80raxn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24241"/>
            <a:ext cx="5257800" cy="355755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31800" y="3203138"/>
            <a:ext cx="3735424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hình 16.4 và đọc thông tin trong bài, em hãy</a:t>
            </a:r>
            <a:r>
              <a:rPr lang="nl-NL" sz="2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85800" y="1371600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: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0" y="1792976"/>
            <a:ext cx="9144000" cy="156966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vi-VN" sz="3200" i="0" u="none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29" y="4495800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Cho biết tỉ lệ nước ngầm trong tổng lượng nước ngọt trên Trái Đất</a:t>
            </a:r>
            <a:r>
              <a:rPr lang="nl-NL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36" y="5878493"/>
            <a:ext cx="36697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Nêu tầm quan trọng của nước ngầm</a:t>
            </a:r>
            <a:r>
              <a:rPr lang="nl-NL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2400" y="3597057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 tên những nơi có băng hà.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Xác định tỉ lệ băng hà trong 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 nước ngọt trên Trải Đất.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Nêu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tầm quan trọng của băng hà?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" y="299618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7835"/>
            <a:ext cx="91440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11" name="Picture 10" descr="https://tech12h.com/sites/default/files/styles/inbody400/public/screenshot_36_51.png?itok=aDxMql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225800"/>
            <a:ext cx="5054600" cy="37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9600" y="29673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hình 16.4, hình 16.5 và đọc thông tin trong bài, em hãy: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5800" y="88521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: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93906" y="2447925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Băng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hà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: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" y="1313024"/>
            <a:ext cx="8915400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vi-VN" sz="2400" i="0" u="none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Là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nước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nằm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dưới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bề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mặt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đất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do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mưa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băng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tuyết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tan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sông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hồ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thấm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vào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đất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mà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thành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-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Vai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trò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: 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nguồn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cung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cấp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nước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cho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sông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</a:rPr>
              <a:t>hồ</a:t>
            </a:r>
            <a:r>
              <a:rPr lang="en-US" sz="2400" i="0" u="none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" y="2826603"/>
            <a:ext cx="8915400" cy="255454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99% ở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Nam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90%).</a:t>
            </a:r>
          </a:p>
          <a:p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4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" grpId="0"/>
      <p:bldP spid="2" grpId="1"/>
      <p:bldP spid="15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94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4408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3200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566" y="1635441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966" y="28194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khi vòng tuần hoàn lớn trải qua 4 giai đoạn: bốc hơi, nước rơi, ngấm và dòng chảy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19.2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19.3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0071" y="1600200"/>
            <a:ext cx="7315200" cy="13849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383340"/>
            <a:ext cx="7637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do:</a:t>
            </a:r>
          </a:p>
          <a:p>
            <a:pPr marL="457200" indent="-457200" algn="just">
              <a:buFont typeface="Symbol"/>
              <a:buChar char="Þ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Symbol"/>
              <a:buChar char="Þ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,…. </a:t>
            </a:r>
            <a:r>
              <a:rPr lang="vi-VN" sz="3200" dirty="0">
                <a:solidFill>
                  <a:srgbClr val="FFFF00"/>
                </a:solidFill>
              </a:rPr>
              <a:t>           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600" y="5867400"/>
            <a:ext cx="80772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5926" y="947843"/>
            <a:ext cx="7970874" cy="4978036"/>
            <a:chOff x="715926" y="947843"/>
            <a:chExt cx="7970874" cy="4978036"/>
          </a:xfrm>
        </p:grpSpPr>
        <p:grpSp>
          <p:nvGrpSpPr>
            <p:cNvPr id="6" name="Group 5"/>
            <p:cNvGrpSpPr/>
            <p:nvPr/>
          </p:nvGrpSpPr>
          <p:grpSpPr>
            <a:xfrm>
              <a:off x="715926" y="947843"/>
              <a:ext cx="7970874" cy="4978036"/>
              <a:chOff x="715926" y="1117964"/>
              <a:chExt cx="7970874" cy="49780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26" y="1117964"/>
                <a:ext cx="7970874" cy="49780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Freeform 4"/>
              <p:cNvSpPr/>
              <p:nvPr/>
            </p:nvSpPr>
            <p:spPr>
              <a:xfrm>
                <a:off x="1752600" y="5486400"/>
                <a:ext cx="2057242" cy="592600"/>
              </a:xfrm>
              <a:custGeom>
                <a:avLst/>
                <a:gdLst>
                  <a:gd name="connsiteX0" fmla="*/ 95693 w 2254103"/>
                  <a:gd name="connsiteY0" fmla="*/ 388950 h 569703"/>
                  <a:gd name="connsiteX1" fmla="*/ 202019 w 2254103"/>
                  <a:gd name="connsiteY1" fmla="*/ 367685 h 569703"/>
                  <a:gd name="connsiteX2" fmla="*/ 265814 w 2254103"/>
                  <a:gd name="connsiteY2" fmla="*/ 357052 h 569703"/>
                  <a:gd name="connsiteX3" fmla="*/ 297712 w 2254103"/>
                  <a:gd name="connsiteY3" fmla="*/ 346420 h 569703"/>
                  <a:gd name="connsiteX4" fmla="*/ 393405 w 2254103"/>
                  <a:gd name="connsiteY4" fmla="*/ 325155 h 569703"/>
                  <a:gd name="connsiteX5" fmla="*/ 425303 w 2254103"/>
                  <a:gd name="connsiteY5" fmla="*/ 314522 h 569703"/>
                  <a:gd name="connsiteX6" fmla="*/ 531628 w 2254103"/>
                  <a:gd name="connsiteY6" fmla="*/ 303889 h 569703"/>
                  <a:gd name="connsiteX7" fmla="*/ 637954 w 2254103"/>
                  <a:gd name="connsiteY7" fmla="*/ 271992 h 569703"/>
                  <a:gd name="connsiteX8" fmla="*/ 691117 w 2254103"/>
                  <a:gd name="connsiteY8" fmla="*/ 261359 h 569703"/>
                  <a:gd name="connsiteX9" fmla="*/ 754912 w 2254103"/>
                  <a:gd name="connsiteY9" fmla="*/ 240094 h 569703"/>
                  <a:gd name="connsiteX10" fmla="*/ 786810 w 2254103"/>
                  <a:gd name="connsiteY10" fmla="*/ 229462 h 569703"/>
                  <a:gd name="connsiteX11" fmla="*/ 829340 w 2254103"/>
                  <a:gd name="connsiteY11" fmla="*/ 218829 h 569703"/>
                  <a:gd name="connsiteX12" fmla="*/ 956931 w 2254103"/>
                  <a:gd name="connsiteY12" fmla="*/ 176299 h 569703"/>
                  <a:gd name="connsiteX13" fmla="*/ 1041991 w 2254103"/>
                  <a:gd name="connsiteY13" fmla="*/ 144401 h 569703"/>
                  <a:gd name="connsiteX14" fmla="*/ 1127052 w 2254103"/>
                  <a:gd name="connsiteY14" fmla="*/ 123136 h 569703"/>
                  <a:gd name="connsiteX15" fmla="*/ 1180214 w 2254103"/>
                  <a:gd name="connsiteY15" fmla="*/ 101871 h 569703"/>
                  <a:gd name="connsiteX16" fmla="*/ 1244010 w 2254103"/>
                  <a:gd name="connsiteY16" fmla="*/ 80606 h 569703"/>
                  <a:gd name="connsiteX17" fmla="*/ 1329070 w 2254103"/>
                  <a:gd name="connsiteY17" fmla="*/ 48708 h 569703"/>
                  <a:gd name="connsiteX18" fmla="*/ 1360968 w 2254103"/>
                  <a:gd name="connsiteY18" fmla="*/ 38076 h 569703"/>
                  <a:gd name="connsiteX19" fmla="*/ 1467293 w 2254103"/>
                  <a:gd name="connsiteY19" fmla="*/ 27443 h 569703"/>
                  <a:gd name="connsiteX20" fmla="*/ 1807535 w 2254103"/>
                  <a:gd name="connsiteY20" fmla="*/ 27443 h 569703"/>
                  <a:gd name="connsiteX21" fmla="*/ 1839433 w 2254103"/>
                  <a:gd name="connsiteY21" fmla="*/ 59341 h 569703"/>
                  <a:gd name="connsiteX22" fmla="*/ 1871331 w 2254103"/>
                  <a:gd name="connsiteY22" fmla="*/ 69973 h 569703"/>
                  <a:gd name="connsiteX23" fmla="*/ 1913861 w 2254103"/>
                  <a:gd name="connsiteY23" fmla="*/ 123136 h 569703"/>
                  <a:gd name="connsiteX24" fmla="*/ 1945759 w 2254103"/>
                  <a:gd name="connsiteY24" fmla="*/ 144401 h 569703"/>
                  <a:gd name="connsiteX25" fmla="*/ 2009554 w 2254103"/>
                  <a:gd name="connsiteY25" fmla="*/ 165666 h 569703"/>
                  <a:gd name="connsiteX26" fmla="*/ 2211573 w 2254103"/>
                  <a:gd name="connsiteY26" fmla="*/ 186931 h 569703"/>
                  <a:gd name="connsiteX27" fmla="*/ 2243470 w 2254103"/>
                  <a:gd name="connsiteY27" fmla="*/ 197564 h 569703"/>
                  <a:gd name="connsiteX28" fmla="*/ 2254103 w 2254103"/>
                  <a:gd name="connsiteY28" fmla="*/ 229462 h 569703"/>
                  <a:gd name="connsiteX29" fmla="*/ 2243470 w 2254103"/>
                  <a:gd name="connsiteY29" fmla="*/ 335787 h 569703"/>
                  <a:gd name="connsiteX30" fmla="*/ 2232838 w 2254103"/>
                  <a:gd name="connsiteY30" fmla="*/ 367685 h 569703"/>
                  <a:gd name="connsiteX31" fmla="*/ 2200940 w 2254103"/>
                  <a:gd name="connsiteY31" fmla="*/ 388950 h 569703"/>
                  <a:gd name="connsiteX32" fmla="*/ 2094614 w 2254103"/>
                  <a:gd name="connsiteY32" fmla="*/ 410215 h 569703"/>
                  <a:gd name="connsiteX33" fmla="*/ 2030819 w 2254103"/>
                  <a:gd name="connsiteY33" fmla="*/ 420848 h 569703"/>
                  <a:gd name="connsiteX34" fmla="*/ 1998921 w 2254103"/>
                  <a:gd name="connsiteY34" fmla="*/ 431480 h 569703"/>
                  <a:gd name="connsiteX35" fmla="*/ 1573619 w 2254103"/>
                  <a:gd name="connsiteY35" fmla="*/ 442113 h 569703"/>
                  <a:gd name="connsiteX36" fmla="*/ 1435396 w 2254103"/>
                  <a:gd name="connsiteY36" fmla="*/ 452745 h 569703"/>
                  <a:gd name="connsiteX37" fmla="*/ 1360968 w 2254103"/>
                  <a:gd name="connsiteY37" fmla="*/ 474010 h 569703"/>
                  <a:gd name="connsiteX38" fmla="*/ 1275907 w 2254103"/>
                  <a:gd name="connsiteY38" fmla="*/ 495276 h 569703"/>
                  <a:gd name="connsiteX39" fmla="*/ 1233377 w 2254103"/>
                  <a:gd name="connsiteY39" fmla="*/ 505908 h 569703"/>
                  <a:gd name="connsiteX40" fmla="*/ 1169582 w 2254103"/>
                  <a:gd name="connsiteY40" fmla="*/ 527173 h 569703"/>
                  <a:gd name="connsiteX41" fmla="*/ 1137684 w 2254103"/>
                  <a:gd name="connsiteY41" fmla="*/ 537806 h 569703"/>
                  <a:gd name="connsiteX42" fmla="*/ 1095154 w 2254103"/>
                  <a:gd name="connsiteY42" fmla="*/ 548438 h 569703"/>
                  <a:gd name="connsiteX43" fmla="*/ 1063256 w 2254103"/>
                  <a:gd name="connsiteY43" fmla="*/ 559071 h 569703"/>
                  <a:gd name="connsiteX44" fmla="*/ 946298 w 2254103"/>
                  <a:gd name="connsiteY44" fmla="*/ 569703 h 569703"/>
                  <a:gd name="connsiteX45" fmla="*/ 669852 w 2254103"/>
                  <a:gd name="connsiteY45" fmla="*/ 559071 h 569703"/>
                  <a:gd name="connsiteX46" fmla="*/ 574159 w 2254103"/>
                  <a:gd name="connsiteY46" fmla="*/ 537806 h 569703"/>
                  <a:gd name="connsiteX47" fmla="*/ 510363 w 2254103"/>
                  <a:gd name="connsiteY47" fmla="*/ 516541 h 569703"/>
                  <a:gd name="connsiteX48" fmla="*/ 329610 w 2254103"/>
                  <a:gd name="connsiteY48" fmla="*/ 484643 h 569703"/>
                  <a:gd name="connsiteX49" fmla="*/ 212652 w 2254103"/>
                  <a:gd name="connsiteY49" fmla="*/ 452745 h 569703"/>
                  <a:gd name="connsiteX50" fmla="*/ 42531 w 2254103"/>
                  <a:gd name="connsiteY50" fmla="*/ 431480 h 569703"/>
                  <a:gd name="connsiteX51" fmla="*/ 0 w 2254103"/>
                  <a:gd name="connsiteY51" fmla="*/ 388950 h 56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254103" h="569703">
                    <a:moveTo>
                      <a:pt x="95693" y="388950"/>
                    </a:moveTo>
                    <a:cubicBezTo>
                      <a:pt x="131135" y="381862"/>
                      <a:pt x="166367" y="373627"/>
                      <a:pt x="202019" y="367685"/>
                    </a:cubicBezTo>
                    <a:cubicBezTo>
                      <a:pt x="223284" y="364141"/>
                      <a:pt x="244769" y="361729"/>
                      <a:pt x="265814" y="357052"/>
                    </a:cubicBezTo>
                    <a:cubicBezTo>
                      <a:pt x="276755" y="354621"/>
                      <a:pt x="286935" y="349499"/>
                      <a:pt x="297712" y="346420"/>
                    </a:cubicBezTo>
                    <a:cubicBezTo>
                      <a:pt x="374152" y="324580"/>
                      <a:pt x="305659" y="347091"/>
                      <a:pt x="393405" y="325155"/>
                    </a:cubicBezTo>
                    <a:cubicBezTo>
                      <a:pt x="404278" y="322437"/>
                      <a:pt x="414225" y="316226"/>
                      <a:pt x="425303" y="314522"/>
                    </a:cubicBezTo>
                    <a:cubicBezTo>
                      <a:pt x="460507" y="309106"/>
                      <a:pt x="496186" y="307433"/>
                      <a:pt x="531628" y="303889"/>
                    </a:cubicBezTo>
                    <a:cubicBezTo>
                      <a:pt x="584646" y="286217"/>
                      <a:pt x="589741" y="282706"/>
                      <a:pt x="637954" y="271992"/>
                    </a:cubicBezTo>
                    <a:cubicBezTo>
                      <a:pt x="655596" y="268072"/>
                      <a:pt x="673682" y="266114"/>
                      <a:pt x="691117" y="261359"/>
                    </a:cubicBezTo>
                    <a:cubicBezTo>
                      <a:pt x="712742" y="255461"/>
                      <a:pt x="733647" y="247182"/>
                      <a:pt x="754912" y="240094"/>
                    </a:cubicBezTo>
                    <a:cubicBezTo>
                      <a:pt x="765545" y="236550"/>
                      <a:pt x="775937" y="232180"/>
                      <a:pt x="786810" y="229462"/>
                    </a:cubicBezTo>
                    <a:cubicBezTo>
                      <a:pt x="800987" y="225918"/>
                      <a:pt x="815607" y="223823"/>
                      <a:pt x="829340" y="218829"/>
                    </a:cubicBezTo>
                    <a:cubicBezTo>
                      <a:pt x="956499" y="172588"/>
                      <a:pt x="853116" y="197061"/>
                      <a:pt x="956931" y="176299"/>
                    </a:cubicBezTo>
                    <a:cubicBezTo>
                      <a:pt x="979945" y="167093"/>
                      <a:pt x="1015802" y="151544"/>
                      <a:pt x="1041991" y="144401"/>
                    </a:cubicBezTo>
                    <a:cubicBezTo>
                      <a:pt x="1070187" y="136711"/>
                      <a:pt x="1099916" y="133990"/>
                      <a:pt x="1127052" y="123136"/>
                    </a:cubicBezTo>
                    <a:cubicBezTo>
                      <a:pt x="1144773" y="116048"/>
                      <a:pt x="1162277" y="108393"/>
                      <a:pt x="1180214" y="101871"/>
                    </a:cubicBezTo>
                    <a:cubicBezTo>
                      <a:pt x="1201280" y="94211"/>
                      <a:pt x="1223961" y="90631"/>
                      <a:pt x="1244010" y="80606"/>
                    </a:cubicBezTo>
                    <a:cubicBezTo>
                      <a:pt x="1310074" y="47574"/>
                      <a:pt x="1261516" y="68009"/>
                      <a:pt x="1329070" y="48708"/>
                    </a:cubicBezTo>
                    <a:cubicBezTo>
                      <a:pt x="1339847" y="45629"/>
                      <a:pt x="1349891" y="39780"/>
                      <a:pt x="1360968" y="38076"/>
                    </a:cubicBezTo>
                    <a:cubicBezTo>
                      <a:pt x="1396172" y="32660"/>
                      <a:pt x="1431851" y="30987"/>
                      <a:pt x="1467293" y="27443"/>
                    </a:cubicBezTo>
                    <a:cubicBezTo>
                      <a:pt x="1589878" y="-13420"/>
                      <a:pt x="1551096" y="-4612"/>
                      <a:pt x="1807535" y="27443"/>
                    </a:cubicBezTo>
                    <a:cubicBezTo>
                      <a:pt x="1822456" y="29308"/>
                      <a:pt x="1826922" y="51000"/>
                      <a:pt x="1839433" y="59341"/>
                    </a:cubicBezTo>
                    <a:cubicBezTo>
                      <a:pt x="1848758" y="65558"/>
                      <a:pt x="1860698" y="66429"/>
                      <a:pt x="1871331" y="69973"/>
                    </a:cubicBezTo>
                    <a:cubicBezTo>
                      <a:pt x="1962745" y="130917"/>
                      <a:pt x="1855165" y="49767"/>
                      <a:pt x="1913861" y="123136"/>
                    </a:cubicBezTo>
                    <a:cubicBezTo>
                      <a:pt x="1921844" y="133115"/>
                      <a:pt x="1934082" y="139211"/>
                      <a:pt x="1945759" y="144401"/>
                    </a:cubicBezTo>
                    <a:cubicBezTo>
                      <a:pt x="1966242" y="153505"/>
                      <a:pt x="1988289" y="158578"/>
                      <a:pt x="2009554" y="165666"/>
                    </a:cubicBezTo>
                    <a:cubicBezTo>
                      <a:pt x="2095356" y="194267"/>
                      <a:pt x="2030255" y="175599"/>
                      <a:pt x="2211573" y="186931"/>
                    </a:cubicBezTo>
                    <a:cubicBezTo>
                      <a:pt x="2222205" y="190475"/>
                      <a:pt x="2235545" y="189639"/>
                      <a:pt x="2243470" y="197564"/>
                    </a:cubicBezTo>
                    <a:cubicBezTo>
                      <a:pt x="2251395" y="205489"/>
                      <a:pt x="2254103" y="218254"/>
                      <a:pt x="2254103" y="229462"/>
                    </a:cubicBezTo>
                    <a:cubicBezTo>
                      <a:pt x="2254103" y="265080"/>
                      <a:pt x="2248886" y="300583"/>
                      <a:pt x="2243470" y="335787"/>
                    </a:cubicBezTo>
                    <a:cubicBezTo>
                      <a:pt x="2241766" y="346864"/>
                      <a:pt x="2239839" y="358933"/>
                      <a:pt x="2232838" y="367685"/>
                    </a:cubicBezTo>
                    <a:cubicBezTo>
                      <a:pt x="2224855" y="377664"/>
                      <a:pt x="2213154" y="385192"/>
                      <a:pt x="2200940" y="388950"/>
                    </a:cubicBezTo>
                    <a:cubicBezTo>
                      <a:pt x="2166394" y="399579"/>
                      <a:pt x="2130266" y="404273"/>
                      <a:pt x="2094614" y="410215"/>
                    </a:cubicBezTo>
                    <a:cubicBezTo>
                      <a:pt x="2073349" y="413759"/>
                      <a:pt x="2051864" y="416171"/>
                      <a:pt x="2030819" y="420848"/>
                    </a:cubicBezTo>
                    <a:cubicBezTo>
                      <a:pt x="2019878" y="423279"/>
                      <a:pt x="2010117" y="430959"/>
                      <a:pt x="1998921" y="431480"/>
                    </a:cubicBezTo>
                    <a:cubicBezTo>
                      <a:pt x="1857263" y="438069"/>
                      <a:pt x="1715386" y="438569"/>
                      <a:pt x="1573619" y="442113"/>
                    </a:cubicBezTo>
                    <a:cubicBezTo>
                      <a:pt x="1527545" y="445657"/>
                      <a:pt x="1481290" y="447346"/>
                      <a:pt x="1435396" y="452745"/>
                    </a:cubicBezTo>
                    <a:cubicBezTo>
                      <a:pt x="1404265" y="456407"/>
                      <a:pt x="1389647" y="466188"/>
                      <a:pt x="1360968" y="474010"/>
                    </a:cubicBezTo>
                    <a:cubicBezTo>
                      <a:pt x="1332771" y="481700"/>
                      <a:pt x="1304261" y="488188"/>
                      <a:pt x="1275907" y="495276"/>
                    </a:cubicBezTo>
                    <a:cubicBezTo>
                      <a:pt x="1261730" y="498820"/>
                      <a:pt x="1247240" y="501287"/>
                      <a:pt x="1233377" y="505908"/>
                    </a:cubicBezTo>
                    <a:lnTo>
                      <a:pt x="1169582" y="527173"/>
                    </a:lnTo>
                    <a:cubicBezTo>
                      <a:pt x="1158949" y="530717"/>
                      <a:pt x="1148557" y="535088"/>
                      <a:pt x="1137684" y="537806"/>
                    </a:cubicBezTo>
                    <a:cubicBezTo>
                      <a:pt x="1123507" y="541350"/>
                      <a:pt x="1109205" y="544424"/>
                      <a:pt x="1095154" y="548438"/>
                    </a:cubicBezTo>
                    <a:cubicBezTo>
                      <a:pt x="1084377" y="551517"/>
                      <a:pt x="1074351" y="557486"/>
                      <a:pt x="1063256" y="559071"/>
                    </a:cubicBezTo>
                    <a:cubicBezTo>
                      <a:pt x="1024503" y="564607"/>
                      <a:pt x="985284" y="566159"/>
                      <a:pt x="946298" y="569703"/>
                    </a:cubicBezTo>
                    <a:cubicBezTo>
                      <a:pt x="854149" y="566159"/>
                      <a:pt x="761877" y="565008"/>
                      <a:pt x="669852" y="559071"/>
                    </a:cubicBezTo>
                    <a:cubicBezTo>
                      <a:pt x="656968" y="558240"/>
                      <a:pt x="590066" y="542578"/>
                      <a:pt x="574159" y="537806"/>
                    </a:cubicBezTo>
                    <a:cubicBezTo>
                      <a:pt x="552689" y="531365"/>
                      <a:pt x="532343" y="520937"/>
                      <a:pt x="510363" y="516541"/>
                    </a:cubicBezTo>
                    <a:cubicBezTo>
                      <a:pt x="379463" y="490361"/>
                      <a:pt x="439818" y="500388"/>
                      <a:pt x="329610" y="484643"/>
                    </a:cubicBezTo>
                    <a:cubicBezTo>
                      <a:pt x="276637" y="466986"/>
                      <a:pt x="265247" y="460259"/>
                      <a:pt x="212652" y="452745"/>
                    </a:cubicBezTo>
                    <a:cubicBezTo>
                      <a:pt x="156078" y="444663"/>
                      <a:pt x="42531" y="431480"/>
                      <a:pt x="42531" y="431480"/>
                    </a:cubicBezTo>
                    <a:cubicBezTo>
                      <a:pt x="29319" y="378635"/>
                      <a:pt x="46511" y="388950"/>
                      <a:pt x="0" y="388950"/>
                    </a:cubicBezTo>
                  </a:path>
                </a:pathLst>
              </a:custGeom>
              <a:solidFill>
                <a:srgbClr val="66CCFF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048000" y="964447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THỦY QUYỂN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2055"/>
          <p:cNvSpPr txBox="1">
            <a:spLocks noChangeArrowheads="1"/>
          </p:cNvSpPr>
          <p:nvPr/>
        </p:nvSpPr>
        <p:spPr bwMode="auto">
          <a:xfrm>
            <a:off x="2436388" y="29184"/>
            <a:ext cx="419301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283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  <p:bldP spid="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256329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1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 NỐI TIẾP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1560271"/>
            <a:ext cx="4648200" cy="37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4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vi-VN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17.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170.</a:t>
            </a:r>
          </a:p>
          <a:p>
            <a:pPr lvl="0" algn="just"/>
            <a:endParaRPr lang="en-US" sz="2400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914400"/>
            <a:ext cx="5378450" cy="41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2055"/>
          <p:cNvSpPr txBox="1">
            <a:spLocks noChangeArrowheads="1"/>
          </p:cNvSpPr>
          <p:nvPr/>
        </p:nvSpPr>
        <p:spPr bwMode="auto">
          <a:xfrm>
            <a:off x="2436388" y="29184"/>
            <a:ext cx="419301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2128" y="4857344"/>
            <a:ext cx="8839200" cy="193899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4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3315329"/>
            <a:ext cx="8610600" cy="2631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0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" y="1724561"/>
            <a:ext cx="891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QUYỂN. VÒNG TUẦN HOÀN NƯỚC. NƯỚC NGẦM, BĂNG HÀ.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15425"/>
            <a:ext cx="2661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752600"/>
            <a:ext cx="43535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 vào hình 16.1, em hãy nêu và so sánh: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436" y="2496419"/>
            <a:ext cx="4551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ỉ lệ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 tích lục 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 đ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dương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bán cầu Bắc?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11" y="3618269"/>
            <a:ext cx="4228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Tỉ lệ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 tích lục địa và đ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dương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bán cầu Nam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0" y="17835"/>
            <a:ext cx="91440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97166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So sánh tỉ lệ lục địa và đ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 trên Trái Đất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43400" y="2168098"/>
            <a:ext cx="4724400" cy="4689902"/>
            <a:chOff x="4239613" y="2174621"/>
            <a:chExt cx="4826540" cy="4332435"/>
          </a:xfrm>
        </p:grpSpPr>
        <p:pic>
          <p:nvPicPr>
            <p:cNvPr id="14" name="Picture 1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613" y="2174621"/>
              <a:ext cx="4826540" cy="3615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724400" y="5860725"/>
              <a:ext cx="4164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16.1.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lục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dương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Nam.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839200" cy="156966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7" grpId="1" animBg="1"/>
      <p:bldP spid="3" grpId="0"/>
      <p:bldP spid="3" grpId="1"/>
      <p:bldP spid="11" grpId="0"/>
      <p:bldP spid="11" grpId="1"/>
      <p:bldP spid="5" grpId="0"/>
      <p:bldP spid="5" grpId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46766" y="2233581"/>
            <a:ext cx="82448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lược đồ hình 16.2 và đọc thông tin trong bài, em hãy cho biết nước có ở những nơi đâu trên Trái Đất?</a:t>
            </a:r>
            <a:endParaRPr lang="nl-N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7919" y="609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 các thành phần chủ yếu của thuỷ quyển?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0" y="17835"/>
            <a:ext cx="91440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30" name="Picture 29" descr="[Chân trời sáng tạo] Giải địa lí 6 bài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6" y="3207707"/>
            <a:ext cx="7406633" cy="30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3000" y="82815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5825" y="1288447"/>
            <a:ext cx="8150161" cy="107721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138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0439" y="2233581"/>
            <a:ext cx="8150161" cy="156966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7" grpId="1"/>
      <p:bldP spid="3" grpId="0"/>
      <p:bldP spid="3" grpId="1"/>
      <p:bldP spid="14" grpId="0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2054"/>
          <p:cNvSpPr txBox="1">
            <a:spLocks noChangeArrowheads="1"/>
          </p:cNvSpPr>
          <p:nvPr/>
        </p:nvSpPr>
        <p:spPr bwMode="auto">
          <a:xfrm>
            <a:off x="1120775" y="1472625"/>
            <a:ext cx="690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32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5811979"/>
            <a:ext cx="166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9812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161398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https://youtu.be/hU5djZjxB0U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7835"/>
            <a:ext cx="90678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0000"/>
                </a:solidFill>
                <a:cs typeface="Times New Roman" pitchFamily="18" charset="0"/>
              </a:rPr>
              <a:t>II. </a:t>
            </a:r>
            <a:r>
              <a:rPr lang="en-US" sz="3000" b="1" dirty="0" err="1">
                <a:solidFill>
                  <a:srgbClr val="FF0000"/>
                </a:solidFill>
                <a:cs typeface="Times New Roman" pitchFamily="18" charset="0"/>
              </a:rPr>
              <a:t>Vòng</a:t>
            </a:r>
            <a:r>
              <a:rPr lang="en-US" sz="3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itchFamily="18" charset="0"/>
              </a:rPr>
              <a:t>tuần</a:t>
            </a:r>
            <a:r>
              <a:rPr lang="en-US" sz="3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itchFamily="18" charset="0"/>
              </a:rPr>
              <a:t>hoàn</a:t>
            </a:r>
            <a:r>
              <a:rPr lang="en-US" sz="3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65094"/>
              </p:ext>
            </p:extLst>
          </p:nvPr>
        </p:nvGraphicFramePr>
        <p:xfrm>
          <a:off x="228600" y="3581400"/>
          <a:ext cx="8839200" cy="270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Phân biệt sự</a:t>
                      </a:r>
                      <a:r>
                        <a:rPr lang="nl-NL" sz="2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khác nhau giữa</a:t>
                      </a:r>
                      <a:r>
                        <a:rPr lang="nl-NL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vòng tuần hoàn nhỏ và vòng tuần hoàn lớn.</a:t>
                      </a:r>
                      <a:endParaRPr lang="en-US" sz="2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320135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 descr="[Chân trời sáng tạo] Giải địa lí 6 bài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76200"/>
            <a:ext cx="5562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2698" y="1815405"/>
            <a:ext cx="3634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 vào sơ đồ hình 16.3 và kết hợp với hiểu biết, em hãy</a:t>
            </a:r>
            <a:r>
              <a:rPr lang="nl-NL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8138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FF0000"/>
                </a:solidFill>
              </a:rPr>
              <a:t>II</a:t>
            </a:r>
            <a:r>
              <a:rPr lang="en-US" sz="3000" b="1" dirty="0">
                <a:solidFill>
                  <a:srgbClr val="FF0000"/>
                </a:solidFill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</a:rPr>
              <a:t>Vòng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tuần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hoàn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nước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7835"/>
            <a:ext cx="91440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2839" y="1981200"/>
            <a:ext cx="8150161" cy="317009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nl-NL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Là sự chuyển động của nước trên </a:t>
            </a:r>
            <a:r>
              <a:rPr lang="nl-NL" sz="40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 </a:t>
            </a:r>
            <a:r>
              <a:rPr lang="nl-NL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nl-NL" sz="40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ất </a:t>
            </a:r>
            <a:r>
              <a:rPr lang="nl-NL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những chu trình khép kín.</a:t>
            </a:r>
            <a:endParaRPr lang="en-US" sz="4000" i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Gồm 2 giai đoạn</a:t>
            </a:r>
            <a:r>
              <a:rPr lang="nl-NL" sz="40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 tuần hoàn </a:t>
            </a:r>
            <a:r>
              <a:rPr lang="nl-NL" sz="40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 và vòng </a:t>
            </a:r>
            <a:r>
              <a:rPr lang="nl-NL" sz="40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hoàn lớn.</a:t>
            </a:r>
            <a:endParaRPr lang="en-US" sz="4000" i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5592" y="89380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67382" y="5029200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0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45592" y="5791200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: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1405</Words>
  <Application>Microsoft Office PowerPoint</Application>
  <PresentationFormat>On-screen Show (4:3)</PresentationFormat>
  <Paragraphs>115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</cp:lastModifiedBy>
  <cp:revision>135</cp:revision>
  <dcterms:created xsi:type="dcterms:W3CDTF">2021-07-18T20:32:36Z</dcterms:created>
  <dcterms:modified xsi:type="dcterms:W3CDTF">2022-03-21T09:16:38Z</dcterms:modified>
</cp:coreProperties>
</file>