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61" r:id="rId3"/>
    <p:sldId id="262" r:id="rId4"/>
    <p:sldId id="294" r:id="rId5"/>
    <p:sldId id="288" r:id="rId6"/>
    <p:sldId id="28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AF8F-1041-46FC-9220-54E0F89D4934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3FAB-B364-4D02-8F99-18A72F645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AF8F-1041-46FC-9220-54E0F89D4934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3FAB-B364-4D02-8F99-18A72F645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AF8F-1041-46FC-9220-54E0F89D4934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3FAB-B364-4D02-8F99-18A72F645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AF8F-1041-46FC-9220-54E0F89D4934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3FAB-B364-4D02-8F99-18A72F645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AF8F-1041-46FC-9220-54E0F89D4934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3FAB-B364-4D02-8F99-18A72F645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AF8F-1041-46FC-9220-54E0F89D4934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3FAB-B364-4D02-8F99-18A72F645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AF8F-1041-46FC-9220-54E0F89D4934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3FAB-B364-4D02-8F99-18A72F645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AF8F-1041-46FC-9220-54E0F89D4934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3FAB-B364-4D02-8F99-18A72F645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AF8F-1041-46FC-9220-54E0F89D4934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3FAB-B364-4D02-8F99-18A72F645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AF8F-1041-46FC-9220-54E0F89D4934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3FAB-B364-4D02-8F99-18A72F645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CAF8F-1041-46FC-9220-54E0F89D4934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C3FAB-B364-4D02-8F99-18A72F645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305CAF8F-1041-46FC-9220-54E0F89D4934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8D5C3FAB-B364-4D02-8F99-18A72F645AA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5119"/>
            <a:ext cx="10515600" cy="594995"/>
          </a:xfrm>
        </p:spPr>
        <p:txBody>
          <a:bodyPr>
            <a:norm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9.  BÀI 6  ĐỐI XỨNG TRỤC</a:t>
            </a:r>
          </a:p>
        </p:txBody>
      </p:sp>
      <p:sp>
        <p:nvSpPr>
          <p:cNvPr id="7" name="Title 1"/>
          <p:cNvSpPr txBox="1"/>
          <p:nvPr/>
        </p:nvSpPr>
        <p:spPr>
          <a:xfrm>
            <a:off x="85519" y="574693"/>
            <a:ext cx="9549793" cy="594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u="sng" dirty="0" smtClean="0"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HAI ĐIỂM ĐỐI XỨNG QUA MỘT ĐƯỜNG THẲNG.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417830" y="2599362"/>
            <a:ext cx="2419210" cy="232315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53776" y="2458800"/>
            <a:ext cx="325120" cy="5835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72645" y="2183437"/>
            <a:ext cx="368935" cy="4603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6900" y="2342495"/>
            <a:ext cx="470535" cy="4603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24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A’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118235" y="2751455"/>
            <a:ext cx="746125" cy="8115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 rot="18913205">
            <a:off x="1851947" y="3450453"/>
            <a:ext cx="217175" cy="229269"/>
          </a:xfrm>
          <a:prstGeom prst="rect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</a:bodyPr>
          <a:lstStyle/>
          <a:p>
            <a:pPr algn="ctr"/>
            <a:endParaRPr lang="en-US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38400" y="4116705"/>
            <a:ext cx="729615" cy="5835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381456" y="3048475"/>
            <a:ext cx="182880" cy="1505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2118359" y="3875244"/>
            <a:ext cx="182880" cy="1505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443605" y="2023745"/>
            <a:ext cx="8061325" cy="1383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Hai 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A’ gọi là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 &lt;=&gt; d là đường trung trực của đoạn thẳng AA’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305808" y="3407102"/>
            <a:ext cx="3945311" cy="52322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u="sng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(SGK/84)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305910" y="5210834"/>
            <a:ext cx="1990725" cy="52197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547681" y="5870831"/>
            <a:ext cx="8652510" cy="52197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 thuộc d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 qua d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2438400" y="4551680"/>
            <a:ext cx="4495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A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864360" y="3562985"/>
            <a:ext cx="732790" cy="7981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40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4" grpId="0"/>
      <p:bldP spid="14" grpId="1"/>
      <p:bldP spid="15" grpId="0"/>
      <p:bldP spid="15" grpId="1"/>
      <p:bldP spid="17" grpId="0" animBg="1"/>
      <p:bldP spid="17" grpId="1" animBg="1"/>
      <p:bldP spid="21" grpId="0"/>
      <p:bldP spid="21" grpId="1"/>
      <p:bldP spid="27" grpId="0"/>
      <p:bldP spid="27" grpId="1"/>
      <p:bldP spid="28" grpId="0"/>
      <p:bldP spid="28" grpId="1"/>
      <p:bldP spid="44" grpId="0"/>
      <p:bldP spid="44" grpId="1"/>
      <p:bldP spid="45" grpId="0"/>
      <p:bldP spid="45" grpId="1"/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/>
          <p:nvPr/>
        </p:nvSpPr>
        <p:spPr>
          <a:xfrm>
            <a:off x="-53188" y="43720"/>
            <a:ext cx="9398076" cy="594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u="sng" dirty="0" smtClean="0"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II. HAI HÌNH ĐỐI XỨNG QUA MỘT ĐƯỜNG THẲNG.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856919" y="2545743"/>
            <a:ext cx="68255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Nhận xét :</a:t>
            </a:r>
          </a:p>
          <a:p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tam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cxnSp>
        <p:nvCxnSpPr>
          <p:cNvPr id="6" name="Elbow Connector 5"/>
          <p:cNvCxnSpPr/>
          <p:nvPr/>
        </p:nvCxnSpPr>
        <p:spPr>
          <a:xfrm rot="5400000" flipV="1">
            <a:off x="2435225" y="3089910"/>
            <a:ext cx="239395" cy="16383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210820" y="1723390"/>
            <a:ext cx="4615180" cy="3284220"/>
            <a:chOff x="332" y="2714"/>
            <a:chExt cx="7268" cy="5172"/>
          </a:xfrm>
        </p:grpSpPr>
        <p:grpSp>
          <p:nvGrpSpPr>
            <p:cNvPr id="11" name="Group 10"/>
            <p:cNvGrpSpPr/>
            <p:nvPr/>
          </p:nvGrpSpPr>
          <p:grpSpPr>
            <a:xfrm>
              <a:off x="332" y="2714"/>
              <a:ext cx="7268" cy="5172"/>
              <a:chOff x="332" y="2714"/>
              <a:chExt cx="7268" cy="5172"/>
            </a:xfrm>
          </p:grpSpPr>
          <p:grpSp>
            <p:nvGrpSpPr>
              <p:cNvPr id="33" name="Group 32"/>
              <p:cNvGrpSpPr/>
              <p:nvPr/>
            </p:nvGrpSpPr>
            <p:grpSpPr>
              <a:xfrm>
                <a:off x="332" y="2714"/>
                <a:ext cx="7268" cy="5172"/>
                <a:chOff x="609733" y="3254632"/>
                <a:chExt cx="4615268" cy="3284229"/>
              </a:xfrm>
            </p:grpSpPr>
            <p:sp>
              <p:nvSpPr>
                <p:cNvPr id="39" name="Right Triangle 38"/>
                <p:cNvSpPr/>
                <p:nvPr/>
              </p:nvSpPr>
              <p:spPr>
                <a:xfrm rot="18324110" flipH="1">
                  <a:off x="844947" y="3972274"/>
                  <a:ext cx="1205067" cy="1675495"/>
                </a:xfrm>
                <a:prstGeom prst="rtTriangle">
                  <a:avLst/>
                </a:prstGeom>
                <a:solidFill>
                  <a:schemeClr val="tx1"/>
                </a:solidFill>
                <a:ln w="28575"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" name="TextBox 7"/>
                <p:cNvSpPr txBox="1"/>
                <p:nvPr/>
              </p:nvSpPr>
              <p:spPr>
                <a:xfrm>
                  <a:off x="2587611" y="6077196"/>
                  <a:ext cx="33855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00B0F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</a:t>
                  </a:r>
                </a:p>
              </p:txBody>
            </p:sp>
            <p:grpSp>
              <p:nvGrpSpPr>
                <p:cNvPr id="9" name="Group 8"/>
                <p:cNvGrpSpPr/>
                <p:nvPr/>
              </p:nvGrpSpPr>
              <p:grpSpPr>
                <a:xfrm>
                  <a:off x="2889322" y="3254632"/>
                  <a:ext cx="2335679" cy="2915327"/>
                  <a:chOff x="487680" y="3199557"/>
                  <a:chExt cx="2335679" cy="2915327"/>
                </a:xfrm>
              </p:grpSpPr>
              <p:cxnSp>
                <p:nvCxnSpPr>
                  <p:cNvPr id="4" name="Straight Connector 3"/>
                  <p:cNvCxnSpPr/>
                  <p:nvPr/>
                </p:nvCxnSpPr>
                <p:spPr>
                  <a:xfrm>
                    <a:off x="487680" y="3199557"/>
                    <a:ext cx="0" cy="2915327"/>
                  </a:xfrm>
                  <a:prstGeom prst="line">
                    <a:avLst/>
                  </a:prstGeom>
                  <a:ln w="28575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" name="Right Triangle 4"/>
                  <p:cNvSpPr/>
                  <p:nvPr/>
                </p:nvSpPr>
                <p:spPr>
                  <a:xfrm rot="3275890">
                    <a:off x="1383078" y="3941795"/>
                    <a:ext cx="1205067" cy="1675495"/>
                  </a:xfrm>
                  <a:prstGeom prst="rtTriangle">
                    <a:avLst/>
                  </a:prstGeom>
                  <a:solidFill>
                    <a:schemeClr val="tx1"/>
                  </a:solidFill>
                  <a:ln w="28575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/>
                  <p:cNvSpPr txBox="1"/>
                  <p:nvPr/>
                </p:nvSpPr>
                <p:spPr>
                  <a:xfrm>
                    <a:off x="841027" y="4246000"/>
                    <a:ext cx="492443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dirty="0" smtClean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B’</a:t>
                    </a:r>
                    <a:endParaRPr lang="en-US" sz="2400" dirty="0">
                      <a:solidFill>
                        <a:srgbClr val="00B0F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5" name="TextBox 44"/>
                  <p:cNvSpPr txBox="1"/>
                  <p:nvPr/>
                </p:nvSpPr>
                <p:spPr>
                  <a:xfrm>
                    <a:off x="2252826" y="3411524"/>
                    <a:ext cx="47596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dirty="0" smtClean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A’</a:t>
                    </a:r>
                    <a:endParaRPr lang="en-US" sz="2400" dirty="0">
                      <a:solidFill>
                        <a:srgbClr val="00B0F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1" name="TextBox 50"/>
                  <p:cNvSpPr txBox="1"/>
                  <p:nvPr/>
                </p:nvSpPr>
                <p:spPr>
                  <a:xfrm>
                    <a:off x="1630958" y="5573256"/>
                    <a:ext cx="492443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dirty="0" smtClean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C’</a:t>
                    </a:r>
                    <a:endParaRPr lang="en-US" sz="2400" dirty="0">
                      <a:solidFill>
                        <a:srgbClr val="00B0F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cxnSp>
              <p:nvCxnSpPr>
                <p:cNvPr id="13" name="Straight Connector 12"/>
                <p:cNvCxnSpPr/>
                <p:nvPr/>
              </p:nvCxnSpPr>
              <p:spPr>
                <a:xfrm>
                  <a:off x="1771955" y="5801707"/>
                  <a:ext cx="2295706" cy="30477"/>
                </a:xfrm>
                <a:prstGeom prst="line">
                  <a:avLst/>
                </a:prstGeom>
                <a:ln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>
                  <a:off x="1083197" y="3818338"/>
                  <a:ext cx="3606293" cy="24595"/>
                </a:xfrm>
                <a:prstGeom prst="line">
                  <a:avLst/>
                </a:prstGeom>
                <a:ln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" name="TextBox 52"/>
                <p:cNvSpPr txBox="1"/>
                <p:nvPr/>
              </p:nvSpPr>
              <p:spPr>
                <a:xfrm>
                  <a:off x="2312130" y="4307157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00B0F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</a:p>
              </p:txBody>
            </p:sp>
            <p:sp>
              <p:nvSpPr>
                <p:cNvPr id="54" name="TextBox 53"/>
                <p:cNvSpPr txBox="1"/>
                <p:nvPr/>
              </p:nvSpPr>
              <p:spPr>
                <a:xfrm>
                  <a:off x="824186" y="3448272"/>
                  <a:ext cx="40748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00B0F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</a:p>
              </p:txBody>
            </p:sp>
            <p:sp>
              <p:nvSpPr>
                <p:cNvPr id="55" name="TextBox 54"/>
                <p:cNvSpPr txBox="1"/>
                <p:nvPr/>
              </p:nvSpPr>
              <p:spPr>
                <a:xfrm>
                  <a:off x="1367213" y="5586112"/>
                  <a:ext cx="389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00B0F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</a:t>
                  </a:r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648571" y="4691331"/>
                  <a:ext cx="0" cy="2308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1" name="Group 30"/>
                <p:cNvGrpSpPr/>
                <p:nvPr/>
              </p:nvGrpSpPr>
              <p:grpSpPr>
                <a:xfrm>
                  <a:off x="3659940" y="3685706"/>
                  <a:ext cx="137160" cy="242558"/>
                  <a:chOff x="5927454" y="4017612"/>
                  <a:chExt cx="137160" cy="242558"/>
                </a:xfrm>
              </p:grpSpPr>
              <p:cxnSp>
                <p:nvCxnSpPr>
                  <p:cNvPr id="61" name="Straight Connector 60"/>
                  <p:cNvCxnSpPr/>
                  <p:nvPr/>
                </p:nvCxnSpPr>
                <p:spPr>
                  <a:xfrm>
                    <a:off x="5927454" y="4017612"/>
                    <a:ext cx="0" cy="23083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4" name="Group 23"/>
                  <p:cNvGrpSpPr/>
                  <p:nvPr/>
                </p:nvGrpSpPr>
                <p:grpSpPr>
                  <a:xfrm>
                    <a:off x="6003654" y="4029337"/>
                    <a:ext cx="60960" cy="230833"/>
                    <a:chOff x="5500734" y="4017612"/>
                    <a:chExt cx="60960" cy="230833"/>
                  </a:xfrm>
                </p:grpSpPr>
                <p:cxnSp>
                  <p:nvCxnSpPr>
                    <p:cNvPr id="62" name="Straight Connector 61"/>
                    <p:cNvCxnSpPr/>
                    <p:nvPr/>
                  </p:nvCxnSpPr>
                  <p:spPr>
                    <a:xfrm>
                      <a:off x="5500734" y="4017612"/>
                      <a:ext cx="0" cy="23083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" name="Straight Connector 62"/>
                    <p:cNvCxnSpPr/>
                    <p:nvPr/>
                  </p:nvCxnSpPr>
                  <p:spPr>
                    <a:xfrm>
                      <a:off x="5561694" y="4017612"/>
                      <a:ext cx="0" cy="23083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64" name="Group 63"/>
                <p:cNvGrpSpPr/>
                <p:nvPr/>
              </p:nvGrpSpPr>
              <p:grpSpPr>
                <a:xfrm>
                  <a:off x="2332233" y="5674095"/>
                  <a:ext cx="60960" cy="230833"/>
                  <a:chOff x="5500734" y="4017612"/>
                  <a:chExt cx="60960" cy="230833"/>
                </a:xfrm>
              </p:grpSpPr>
              <p:cxnSp>
                <p:nvCxnSpPr>
                  <p:cNvPr id="65" name="Straight Connector 64"/>
                  <p:cNvCxnSpPr/>
                  <p:nvPr/>
                </p:nvCxnSpPr>
                <p:spPr>
                  <a:xfrm>
                    <a:off x="5500734" y="4017612"/>
                    <a:ext cx="0" cy="23083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/>
                  <p:cNvCxnSpPr/>
                  <p:nvPr/>
                </p:nvCxnSpPr>
                <p:spPr>
                  <a:xfrm>
                    <a:off x="5561694" y="4017612"/>
                    <a:ext cx="0" cy="23083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2" name="Group 71"/>
                <p:cNvGrpSpPr/>
                <p:nvPr/>
              </p:nvGrpSpPr>
              <p:grpSpPr>
                <a:xfrm>
                  <a:off x="3458741" y="5692677"/>
                  <a:ext cx="60960" cy="230833"/>
                  <a:chOff x="5500734" y="4017612"/>
                  <a:chExt cx="60960" cy="230833"/>
                </a:xfrm>
              </p:grpSpPr>
              <p:cxnSp>
                <p:nvCxnSpPr>
                  <p:cNvPr id="75" name="Straight Connector 74"/>
                  <p:cNvCxnSpPr/>
                  <p:nvPr/>
                </p:nvCxnSpPr>
                <p:spPr>
                  <a:xfrm>
                    <a:off x="5500734" y="4017612"/>
                    <a:ext cx="0" cy="23083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/>
                  <p:cNvCxnSpPr/>
                  <p:nvPr/>
                </p:nvCxnSpPr>
                <p:spPr>
                  <a:xfrm>
                    <a:off x="5561694" y="4017612"/>
                    <a:ext cx="0" cy="23083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6" name="Straight Connector 25"/>
                <p:cNvCxnSpPr/>
                <p:nvPr/>
              </p:nvCxnSpPr>
              <p:spPr>
                <a:xfrm>
                  <a:off x="2418428" y="4804204"/>
                  <a:ext cx="969404" cy="30413"/>
                </a:xfrm>
                <a:prstGeom prst="line">
                  <a:avLst/>
                </a:prstGeom>
                <a:ln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3087028" y="4688787"/>
                  <a:ext cx="0" cy="2308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8" name="Group 77"/>
                <p:cNvGrpSpPr/>
                <p:nvPr/>
              </p:nvGrpSpPr>
              <p:grpSpPr>
                <a:xfrm>
                  <a:off x="2042504" y="3712812"/>
                  <a:ext cx="137160" cy="242558"/>
                  <a:chOff x="5927454" y="4017612"/>
                  <a:chExt cx="137160" cy="242558"/>
                </a:xfrm>
              </p:grpSpPr>
              <p:cxnSp>
                <p:nvCxnSpPr>
                  <p:cNvPr id="80" name="Straight Connector 79"/>
                  <p:cNvCxnSpPr/>
                  <p:nvPr/>
                </p:nvCxnSpPr>
                <p:spPr>
                  <a:xfrm>
                    <a:off x="5927454" y="4017612"/>
                    <a:ext cx="0" cy="23083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81" name="Group 80"/>
                  <p:cNvGrpSpPr/>
                  <p:nvPr/>
                </p:nvGrpSpPr>
                <p:grpSpPr>
                  <a:xfrm>
                    <a:off x="6003654" y="4029337"/>
                    <a:ext cx="60960" cy="230833"/>
                    <a:chOff x="5500734" y="4017612"/>
                    <a:chExt cx="60960" cy="230833"/>
                  </a:xfrm>
                </p:grpSpPr>
                <p:cxnSp>
                  <p:nvCxnSpPr>
                    <p:cNvPr id="82" name="Straight Connector 81"/>
                    <p:cNvCxnSpPr/>
                    <p:nvPr/>
                  </p:nvCxnSpPr>
                  <p:spPr>
                    <a:xfrm>
                      <a:off x="5500734" y="4017612"/>
                      <a:ext cx="0" cy="23083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3" name="Straight Connector 82"/>
                    <p:cNvCxnSpPr/>
                    <p:nvPr/>
                  </p:nvCxnSpPr>
                  <p:spPr>
                    <a:xfrm>
                      <a:off x="5561694" y="4017612"/>
                      <a:ext cx="0" cy="23083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cxnSp>
            <p:nvCxnSpPr>
              <p:cNvPr id="3" name="Elbow Connector 2"/>
              <p:cNvCxnSpPr/>
              <p:nvPr/>
            </p:nvCxnSpPr>
            <p:spPr>
              <a:xfrm>
                <a:off x="3922" y="3310"/>
                <a:ext cx="378" cy="292"/>
              </a:xfrm>
              <a:prstGeom prst="bentConnector3">
                <a:avLst>
                  <a:gd name="adj1" fmla="val 50265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Elbow Connector 9"/>
            <p:cNvCxnSpPr/>
            <p:nvPr/>
          </p:nvCxnSpPr>
          <p:spPr>
            <a:xfrm>
              <a:off x="3911" y="6471"/>
              <a:ext cx="532" cy="275"/>
            </a:xfrm>
            <a:prstGeom prst="bentConnector3">
              <a:avLst>
                <a:gd name="adj1" fmla="val 50188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/>
          <p:cNvSpPr txBox="1"/>
          <p:nvPr/>
        </p:nvSpPr>
        <p:spPr>
          <a:xfrm>
            <a:off x="0" y="690237"/>
            <a:ext cx="4035079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( SGK/85)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47" grpId="0" bldLvl="0" animBg="1"/>
      <p:bldP spid="4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1"/>
          <p:cNvSpPr txBox="1"/>
          <p:nvPr/>
        </p:nvSpPr>
        <p:spPr>
          <a:xfrm>
            <a:off x="0" y="45808"/>
            <a:ext cx="7802880" cy="594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u="sng" dirty="0" smtClean="0"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III.  HÌNH CÓ TRỤC ĐỐI XỨNG.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7195" y="1363028"/>
            <a:ext cx="5401909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28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VD: Ta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3340" y="640803"/>
            <a:ext cx="4356879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u="sng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.(SGK/86)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935525" y="261688"/>
            <a:ext cx="2561590" cy="3317240"/>
            <a:chOff x="948" y="4560"/>
            <a:chExt cx="4034" cy="5224"/>
          </a:xfrm>
        </p:grpSpPr>
        <p:grpSp>
          <p:nvGrpSpPr>
            <p:cNvPr id="22" name="Group 21"/>
            <p:cNvGrpSpPr/>
            <p:nvPr/>
          </p:nvGrpSpPr>
          <p:grpSpPr>
            <a:xfrm>
              <a:off x="948" y="4560"/>
              <a:ext cx="4034" cy="4552"/>
              <a:chOff x="601947" y="3124120"/>
              <a:chExt cx="2561603" cy="3121773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601947" y="3124120"/>
                <a:ext cx="2561603" cy="3121773"/>
                <a:chOff x="937227" y="3126833"/>
                <a:chExt cx="2561603" cy="3121773"/>
              </a:xfrm>
            </p:grpSpPr>
            <p:sp>
              <p:nvSpPr>
                <p:cNvPr id="50" name="TextBox 49"/>
                <p:cNvSpPr txBox="1"/>
                <p:nvPr/>
              </p:nvSpPr>
              <p:spPr>
                <a:xfrm>
                  <a:off x="2013678" y="3126833"/>
                  <a:ext cx="407484" cy="497154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  <a:scene3d>
                    <a:camera prst="orthographicFront"/>
                    <a:lightRig rig="threePt" dir="t"/>
                  </a:scene3d>
                </a:bodyPr>
                <a:lstStyle/>
                <a:p>
                  <a:r>
                    <a:rPr lang="en-US" sz="2400" dirty="0" smtClean="0"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</a:p>
              </p:txBody>
            </p:sp>
            <p:sp>
              <p:nvSpPr>
                <p:cNvPr id="52" name="TextBox 51"/>
                <p:cNvSpPr txBox="1"/>
                <p:nvPr/>
              </p:nvSpPr>
              <p:spPr>
                <a:xfrm>
                  <a:off x="937227" y="5751122"/>
                  <a:ext cx="389850" cy="497154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  <a:scene3d>
                    <a:camera prst="orthographicFront"/>
                    <a:lightRig rig="threePt" dir="t"/>
                  </a:scene3d>
                </a:bodyPr>
                <a:lstStyle/>
                <a:p>
                  <a:r>
                    <a:rPr lang="en-US" sz="2400" dirty="0"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</a:p>
              </p:txBody>
            </p:sp>
            <p:sp>
              <p:nvSpPr>
                <p:cNvPr id="56" name="TextBox 55"/>
                <p:cNvSpPr txBox="1"/>
                <p:nvPr/>
              </p:nvSpPr>
              <p:spPr>
                <a:xfrm>
                  <a:off x="3108980" y="5751452"/>
                  <a:ext cx="389850" cy="497154"/>
                </a:xfrm>
                <a:prstGeom prst="rect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wrap="square" rtlCol="0">
                  <a:spAutoFit/>
                  <a:scene3d>
                    <a:camera prst="orthographicFront"/>
                    <a:lightRig rig="threePt" dir="t"/>
                  </a:scene3d>
                </a:bodyPr>
                <a:lstStyle/>
                <a:p>
                  <a:r>
                    <a:rPr lang="en-US" sz="2400" dirty="0"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</a:t>
                  </a:r>
                </a:p>
              </p:txBody>
            </p:sp>
            <p:cxnSp>
              <p:nvCxnSpPr>
                <p:cNvPr id="11" name="Straight Connector 10"/>
                <p:cNvCxnSpPr>
                  <a:stCxn id="3" idx="5"/>
                  <a:endCxn id="3" idx="5"/>
                </p:cNvCxnSpPr>
                <p:nvPr/>
              </p:nvCxnSpPr>
              <p:spPr>
                <a:xfrm>
                  <a:off x="2663190" y="4766438"/>
                  <a:ext cx="0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4" name="Straight Connector 13"/>
                <p:cNvCxnSpPr/>
                <p:nvPr/>
              </p:nvCxnSpPr>
              <p:spPr>
                <a:xfrm flipH="1" flipV="1">
                  <a:off x="1623093" y="4796918"/>
                  <a:ext cx="194925" cy="6096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 flipV="1">
                  <a:off x="2575560" y="4766438"/>
                  <a:ext cx="194925" cy="6096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sp>
              <p:nvSpPr>
                <p:cNvPr id="3" name="Isosceles Triangle 2"/>
                <p:cNvSpPr/>
                <p:nvPr/>
              </p:nvSpPr>
              <p:spPr>
                <a:xfrm>
                  <a:off x="1325880" y="3539618"/>
                  <a:ext cx="1783080" cy="2453640"/>
                </a:xfrm>
                <a:prstGeom prst="triangl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>
                  <a:scene3d>
                    <a:camera prst="orthographicFront"/>
                    <a:lightRig rig="threePt" dir="t"/>
                  </a:scene3d>
                </a:bodyPr>
                <a:lstStyle/>
                <a:p>
                  <a:pPr algn="ctr"/>
                  <a:endParaRPr lang="en-US"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endParaRPr>
                </a:p>
              </p:txBody>
            </p:sp>
          </p:grpSp>
          <p:sp>
            <p:nvSpPr>
              <p:cNvPr id="19" name="Rectangle 18"/>
              <p:cNvSpPr/>
              <p:nvPr/>
            </p:nvSpPr>
            <p:spPr>
              <a:xfrm>
                <a:off x="1882140" y="5868624"/>
                <a:ext cx="152400" cy="12091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>
                <a:scene3d>
                  <a:camera prst="orthographicFront"/>
                  <a:lightRig rig="threePt" dir="t"/>
                </a:scene3d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1882140" y="3585785"/>
                <a:ext cx="0" cy="240476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4" name="Text Box 3"/>
            <p:cNvSpPr txBox="1"/>
            <p:nvPr/>
          </p:nvSpPr>
          <p:spPr>
            <a:xfrm>
              <a:off x="2402" y="8962"/>
              <a:ext cx="883" cy="82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r>
                <a:rPr lang="en-US" sz="280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83882" y="2370065"/>
            <a:ext cx="2982369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2800" b="1" u="sng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u="sng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.(</a:t>
            </a:r>
            <a:r>
              <a:rPr lang="en-US" sz="2800" b="1" u="sng" dirty="0" err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/87)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235925" y="2903425"/>
            <a:ext cx="3731895" cy="2886075"/>
            <a:chOff x="442" y="5704"/>
            <a:chExt cx="5243" cy="3550"/>
          </a:xfrm>
        </p:grpSpPr>
        <p:grpSp>
          <p:nvGrpSpPr>
            <p:cNvPr id="23" name="Group 22"/>
            <p:cNvGrpSpPr/>
            <p:nvPr/>
          </p:nvGrpSpPr>
          <p:grpSpPr>
            <a:xfrm>
              <a:off x="442" y="5704"/>
              <a:ext cx="5243" cy="3550"/>
              <a:chOff x="1838163" y="3931735"/>
              <a:chExt cx="3329079" cy="2774294"/>
            </a:xfrm>
          </p:grpSpPr>
          <p:sp>
            <p:nvSpPr>
              <p:cNvPr id="25" name="TextBox 9"/>
              <p:cNvSpPr txBox="1"/>
              <p:nvPr/>
            </p:nvSpPr>
            <p:spPr>
              <a:xfrm>
                <a:off x="4358640" y="4112264"/>
                <a:ext cx="328936" cy="383335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</a:bodyPr>
              <a:lstStyle/>
              <a:p>
                <a:r>
                  <a:rPr lang="en-US" sz="2000" b="1" dirty="0"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B</a:t>
                </a:r>
              </a:p>
            </p:txBody>
          </p:sp>
          <p:sp>
            <p:nvSpPr>
              <p:cNvPr id="26" name="TextBox 30"/>
              <p:cNvSpPr txBox="1"/>
              <p:nvPr/>
            </p:nvSpPr>
            <p:spPr>
              <a:xfrm>
                <a:off x="2331720" y="4084320"/>
                <a:ext cx="340158" cy="383335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</a:bodyPr>
              <a:lstStyle/>
              <a:p>
                <a:r>
                  <a:rPr lang="en-US" sz="2000" b="1" dirty="0" smtClean="0">
                    <a:solidFill>
                      <a:schemeClr val="tx1"/>
                    </a:solidFill>
                    <a:effectLst/>
                  </a:rPr>
                  <a:t>A</a:t>
                </a:r>
              </a:p>
            </p:txBody>
          </p:sp>
          <p:sp>
            <p:nvSpPr>
              <p:cNvPr id="27" name="TextBox 32"/>
              <p:cNvSpPr txBox="1"/>
              <p:nvPr/>
            </p:nvSpPr>
            <p:spPr>
              <a:xfrm>
                <a:off x="4846320" y="5892319"/>
                <a:ext cx="320922" cy="383335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</a:bodyPr>
              <a:lstStyle/>
              <a:p>
                <a:r>
                  <a:rPr lang="en-US" sz="2000" b="1" dirty="0" smtClean="0"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C</a:t>
                </a:r>
              </a:p>
            </p:txBody>
          </p:sp>
          <p:sp>
            <p:nvSpPr>
              <p:cNvPr id="28" name="TextBox 34"/>
              <p:cNvSpPr txBox="1"/>
              <p:nvPr/>
            </p:nvSpPr>
            <p:spPr>
              <a:xfrm>
                <a:off x="1838163" y="5850225"/>
                <a:ext cx="346570" cy="383335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</a:bodyPr>
              <a:lstStyle/>
              <a:p>
                <a:r>
                  <a:rPr lang="en-US" sz="2000" b="1" dirty="0"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D</a:t>
                </a:r>
              </a:p>
            </p:txBody>
          </p:sp>
          <p:sp>
            <p:nvSpPr>
              <p:cNvPr id="29" name="TextBox 35"/>
              <p:cNvSpPr txBox="1"/>
              <p:nvPr/>
            </p:nvSpPr>
            <p:spPr>
              <a:xfrm>
                <a:off x="3510145" y="4148776"/>
                <a:ext cx="346570" cy="383335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</a:bodyPr>
              <a:lstStyle/>
              <a:p>
                <a:r>
                  <a:rPr lang="en-US" sz="2000" b="1" dirty="0" smtClean="0"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H</a:t>
                </a:r>
              </a:p>
            </p:txBody>
          </p:sp>
          <p:sp>
            <p:nvSpPr>
              <p:cNvPr id="30" name="TextBox 37"/>
              <p:cNvSpPr txBox="1"/>
              <p:nvPr/>
            </p:nvSpPr>
            <p:spPr>
              <a:xfrm>
                <a:off x="3509614" y="5677965"/>
                <a:ext cx="325730" cy="383335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</a:bodyPr>
              <a:lstStyle/>
              <a:p>
                <a:r>
                  <a:rPr lang="en-US" sz="2000" b="1" dirty="0" smtClean="0"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K</a:t>
                </a:r>
              </a:p>
            </p:txBody>
          </p:sp>
          <p:cxnSp>
            <p:nvCxnSpPr>
              <p:cNvPr id="31" name="Straight Connector 30"/>
              <p:cNvCxnSpPr/>
              <p:nvPr/>
            </p:nvCxnSpPr>
            <p:spPr>
              <a:xfrm>
                <a:off x="3032760" y="4404848"/>
                <a:ext cx="0" cy="27407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3963395" y="4375336"/>
                <a:ext cx="0" cy="27407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grpSp>
            <p:nvGrpSpPr>
              <p:cNvPr id="33" name="Group 32"/>
              <p:cNvGrpSpPr/>
              <p:nvPr/>
            </p:nvGrpSpPr>
            <p:grpSpPr>
              <a:xfrm>
                <a:off x="4124838" y="5894313"/>
                <a:ext cx="76200" cy="274076"/>
                <a:chOff x="6263640" y="4678924"/>
                <a:chExt cx="76200" cy="274076"/>
              </a:xfrm>
            </p:grpSpPr>
            <p:cxnSp>
              <p:nvCxnSpPr>
                <p:cNvPr id="39" name="Straight Connector 38"/>
                <p:cNvCxnSpPr/>
                <p:nvPr/>
              </p:nvCxnSpPr>
              <p:spPr>
                <a:xfrm>
                  <a:off x="6263640" y="4678924"/>
                  <a:ext cx="0" cy="27407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>
                <a:xfrm>
                  <a:off x="6339840" y="4678924"/>
                  <a:ext cx="0" cy="27407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34" name="Group 33"/>
              <p:cNvGrpSpPr/>
              <p:nvPr/>
            </p:nvGrpSpPr>
            <p:grpSpPr>
              <a:xfrm>
                <a:off x="2799956" y="5894498"/>
                <a:ext cx="76200" cy="274076"/>
                <a:chOff x="6263640" y="4678924"/>
                <a:chExt cx="76200" cy="274076"/>
              </a:xfrm>
            </p:grpSpPr>
            <p:cxnSp>
              <p:nvCxnSpPr>
                <p:cNvPr id="37" name="Straight Connector 36"/>
                <p:cNvCxnSpPr/>
                <p:nvPr/>
              </p:nvCxnSpPr>
              <p:spPr>
                <a:xfrm>
                  <a:off x="6263640" y="4678924"/>
                  <a:ext cx="0" cy="27407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6339840" y="4678924"/>
                  <a:ext cx="0" cy="274076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sp>
            <p:nvSpPr>
              <p:cNvPr id="35" name="Trapezoid 34"/>
              <p:cNvSpPr/>
              <p:nvPr/>
            </p:nvSpPr>
            <p:spPr>
              <a:xfrm>
                <a:off x="2178321" y="4526524"/>
                <a:ext cx="2667999" cy="1523756"/>
              </a:xfrm>
              <a:prstGeom prst="trapezoid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>
                <a:scene3d>
                  <a:camera prst="orthographicFront"/>
                  <a:lightRig rig="threePt" dir="t"/>
                </a:scene3d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cxnSp>
            <p:nvCxnSpPr>
              <p:cNvPr id="36" name="Straight Connector 35"/>
              <p:cNvCxnSpPr/>
              <p:nvPr/>
            </p:nvCxnSpPr>
            <p:spPr>
              <a:xfrm>
                <a:off x="3509614" y="3931735"/>
                <a:ext cx="0" cy="2774294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24" name="TextBox 35"/>
            <p:cNvSpPr txBox="1"/>
            <p:nvPr/>
          </p:nvSpPr>
          <p:spPr>
            <a:xfrm>
              <a:off x="3244" y="8568"/>
              <a:ext cx="544" cy="491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  <a:scene3d>
                <a:camera prst="orthographicFront"/>
                <a:lightRig rig="threePt" dir="t"/>
              </a:scene3d>
            </a:bodyPr>
            <a:lstStyle/>
            <a:p>
              <a:r>
                <a:rPr lang="en-US" sz="2000" b="1" dirty="0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K</a:t>
              </a:r>
            </a:p>
          </p:txBody>
        </p:sp>
      </p:grpSp>
      <p:sp>
        <p:nvSpPr>
          <p:cNvPr id="41" name="Text Box 38"/>
          <p:cNvSpPr txBox="1"/>
          <p:nvPr/>
        </p:nvSpPr>
        <p:spPr>
          <a:xfrm>
            <a:off x="4642190" y="3966269"/>
            <a:ext cx="621982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HK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69" grpId="1"/>
      <p:bldP spid="70" grpId="0"/>
      <p:bldP spid="70" grpId="1"/>
      <p:bldP spid="20" grpId="0"/>
      <p:bldP spid="20" grpId="1"/>
      <p:bldP spid="41" grpId="0"/>
      <p:bldP spid="4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04800" y="228601"/>
            <a:ext cx="1016000" cy="588963"/>
          </a:xfrm>
          <a:prstGeom prst="rect">
            <a:avLst/>
          </a:prstGeom>
          <a:solidFill>
            <a:schemeClr val="accent1"/>
          </a:solidFill>
          <a:ln w="9525">
            <a:solidFill>
              <a:srgbClr val="6600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?4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524000" y="228601"/>
            <a:ext cx="10160000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Mỗi hình sau có bao nhiêu trục đối xứng: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a) Chữ cái in hoa A.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b) Tam giác đều ABC.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c) Đường tròn tâm O.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69333" y="2209800"/>
            <a:ext cx="3759200" cy="393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200" b="1">
                <a:solidFill>
                  <a:srgbClr val="FF6600"/>
                </a:solidFill>
                <a:cs typeface="Arial" charset="0"/>
              </a:rPr>
              <a:t>A</a:t>
            </a:r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4368800" y="3200400"/>
            <a:ext cx="3075703" cy="2362200"/>
          </a:xfrm>
          <a:prstGeom prst="triangle">
            <a:avLst>
              <a:gd name="adj" fmla="val 50000"/>
            </a:avLst>
          </a:prstGeom>
          <a:noFill/>
          <a:ln w="38100">
            <a:solidFill>
              <a:srgbClr val="0033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1" hangingPunct="1"/>
            <a:endParaRPr lang="en-US" altLang="en-US" sz="2400" b="1">
              <a:solidFill>
                <a:srgbClr val="000066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9652000" y="3581401"/>
            <a:ext cx="6096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8390964" y="2819400"/>
            <a:ext cx="2850777" cy="2743200"/>
          </a:xfrm>
          <a:prstGeom prst="ellipse">
            <a:avLst/>
          </a:prstGeom>
          <a:noFill/>
          <a:ln w="38100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1" hangingPunct="1"/>
            <a:endParaRPr lang="en-US" altLang="en-US" sz="2400" b="1">
              <a:solidFill>
                <a:srgbClr val="000066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1401029" y="2514600"/>
            <a:ext cx="0" cy="3810000"/>
          </a:xfrm>
          <a:prstGeom prst="line">
            <a:avLst/>
          </a:prstGeom>
          <a:noFill/>
          <a:ln w="38100">
            <a:solidFill>
              <a:srgbClr val="CC00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5283200" y="27432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7315200" y="56388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759200" y="56388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0058400" y="38100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5885329" y="2743200"/>
            <a:ext cx="0" cy="3276600"/>
          </a:xfrm>
          <a:prstGeom prst="line">
            <a:avLst/>
          </a:prstGeom>
          <a:noFill/>
          <a:ln w="38100">
            <a:solidFill>
              <a:srgbClr val="CC00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V="1">
            <a:off x="3556000" y="3874994"/>
            <a:ext cx="4168336" cy="2084294"/>
          </a:xfrm>
          <a:prstGeom prst="line">
            <a:avLst/>
          </a:prstGeom>
          <a:noFill/>
          <a:ln w="38100">
            <a:solidFill>
              <a:srgbClr val="CC00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 flipV="1">
            <a:off x="3962400" y="4002741"/>
            <a:ext cx="4165600" cy="1828800"/>
          </a:xfrm>
          <a:prstGeom prst="line">
            <a:avLst/>
          </a:prstGeom>
          <a:noFill/>
          <a:ln w="38100">
            <a:solidFill>
              <a:srgbClr val="CC00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V="1">
            <a:off x="9801412" y="2362200"/>
            <a:ext cx="0" cy="3581400"/>
          </a:xfrm>
          <a:prstGeom prst="line">
            <a:avLst/>
          </a:prstGeom>
          <a:noFill/>
          <a:ln w="38100">
            <a:solidFill>
              <a:srgbClr val="CC00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rot="16200000" flipV="1">
            <a:off x="9906000" y="1803400"/>
            <a:ext cx="0" cy="4775200"/>
          </a:xfrm>
          <a:prstGeom prst="line">
            <a:avLst/>
          </a:prstGeom>
          <a:noFill/>
          <a:ln w="38100">
            <a:solidFill>
              <a:srgbClr val="CC00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rot="18800607" flipV="1">
            <a:off x="9694210" y="1776413"/>
            <a:ext cx="76200" cy="4673600"/>
          </a:xfrm>
          <a:prstGeom prst="line">
            <a:avLst/>
          </a:prstGeom>
          <a:noFill/>
          <a:ln w="38100">
            <a:solidFill>
              <a:srgbClr val="CC00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 rot="2837953" flipV="1">
            <a:off x="10059723" y="1598006"/>
            <a:ext cx="1588" cy="4775200"/>
          </a:xfrm>
          <a:prstGeom prst="line">
            <a:avLst/>
          </a:prstGeom>
          <a:noFill/>
          <a:ln w="38100">
            <a:solidFill>
              <a:srgbClr val="CC0099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5638800" y="635416"/>
            <a:ext cx="4096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5867791" y="1140287"/>
            <a:ext cx="315342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5768536" y="1638301"/>
            <a:ext cx="391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68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92" grpId="0" animBg="1"/>
      <p:bldP spid="16397" grpId="0" animBg="1"/>
      <p:bldP spid="16398" grpId="0" animBg="1"/>
      <p:bldP spid="16399" grpId="0" animBg="1"/>
      <p:bldP spid="16400" grpId="0" animBg="1"/>
      <p:bldP spid="16401" grpId="0" animBg="1"/>
      <p:bldP spid="16402" grpId="0" animBg="1"/>
      <p:bldP spid="16403" grpId="0" animBg="1"/>
      <p:bldP spid="16404" grpId="0"/>
      <p:bldP spid="16405" grpId="0"/>
      <p:bldP spid="164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612943" y="28974"/>
            <a:ext cx="2715904" cy="48736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  <a:endParaRPr lang="en-US" sz="3200" dirty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069" y="627789"/>
            <a:ext cx="115596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dirty="0" err="1" smtClean="0"/>
              <a:t>Học</a:t>
            </a:r>
            <a:r>
              <a:rPr lang="en-US" sz="2800" dirty="0" smtClean="0"/>
              <a:t> </a:t>
            </a:r>
            <a:r>
              <a:rPr lang="en-US" sz="2800" dirty="0" err="1" smtClean="0"/>
              <a:t>định</a:t>
            </a:r>
            <a:r>
              <a:rPr lang="en-US" sz="2800" dirty="0" smtClean="0"/>
              <a:t> </a:t>
            </a:r>
            <a:r>
              <a:rPr lang="en-US" sz="2800" dirty="0" err="1" smtClean="0"/>
              <a:t>nghĩa</a:t>
            </a:r>
            <a:r>
              <a:rPr lang="en-US" sz="2800" dirty="0" smtClean="0"/>
              <a:t> </a:t>
            </a:r>
            <a:r>
              <a:rPr lang="en-US" sz="2800" dirty="0" err="1" smtClean="0"/>
              <a:t>hai</a:t>
            </a:r>
            <a:r>
              <a:rPr lang="en-US" sz="2800" dirty="0" smtClean="0"/>
              <a:t> </a:t>
            </a:r>
            <a:r>
              <a:rPr lang="en-US" sz="2800" dirty="0" err="1" smtClean="0"/>
              <a:t>điểm</a:t>
            </a:r>
            <a:r>
              <a:rPr lang="en-US" sz="2800" dirty="0" smtClean="0"/>
              <a:t> </a:t>
            </a:r>
            <a:r>
              <a:rPr lang="en-US" sz="2800" dirty="0" err="1" smtClean="0"/>
              <a:t>đối</a:t>
            </a:r>
            <a:r>
              <a:rPr lang="en-US" sz="2800" dirty="0" smtClean="0"/>
              <a:t> </a:t>
            </a:r>
            <a:r>
              <a:rPr lang="en-US" sz="2800" dirty="0" err="1" smtClean="0"/>
              <a:t>xứng</a:t>
            </a:r>
            <a:r>
              <a:rPr lang="en-US" sz="2800" dirty="0" smtClean="0"/>
              <a:t> </a:t>
            </a:r>
            <a:r>
              <a:rPr lang="en-US" sz="2800" dirty="0" err="1" smtClean="0"/>
              <a:t>nhau</a:t>
            </a:r>
            <a:r>
              <a:rPr lang="en-US" sz="2800" dirty="0" smtClean="0"/>
              <a:t> qua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đường</a:t>
            </a:r>
            <a:r>
              <a:rPr lang="en-US" sz="2800" dirty="0" smtClean="0"/>
              <a:t> </a:t>
            </a:r>
            <a:r>
              <a:rPr lang="en-US" sz="2800" dirty="0" err="1" smtClean="0"/>
              <a:t>thẳng</a:t>
            </a:r>
            <a:endParaRPr lang="en-US" sz="2800" dirty="0" smtClean="0"/>
          </a:p>
          <a:p>
            <a:pPr marL="285750" indent="-285750">
              <a:buFontTx/>
              <a:buChar char="-"/>
            </a:pPr>
            <a:r>
              <a:rPr lang="en-US" sz="2800" dirty="0" err="1" smtClean="0"/>
              <a:t>Sưu</a:t>
            </a:r>
            <a:r>
              <a:rPr lang="en-US" sz="2800" dirty="0" smtClean="0"/>
              <a:t> </a:t>
            </a:r>
            <a:r>
              <a:rPr lang="en-US" sz="2800" dirty="0" err="1" smtClean="0"/>
              <a:t>tầm</a:t>
            </a:r>
            <a:r>
              <a:rPr lang="en-US" sz="2800" dirty="0" smtClean="0"/>
              <a:t> </a:t>
            </a:r>
            <a:r>
              <a:rPr lang="en-US" sz="2800" dirty="0" err="1" smtClean="0"/>
              <a:t>hình</a:t>
            </a:r>
            <a:r>
              <a:rPr lang="en-US" sz="2800" dirty="0" smtClean="0"/>
              <a:t> </a:t>
            </a:r>
            <a:r>
              <a:rPr lang="en-US" sz="2800" dirty="0" err="1" smtClean="0"/>
              <a:t>ảnh</a:t>
            </a:r>
            <a:r>
              <a:rPr lang="en-US" sz="2800" dirty="0" smtClean="0"/>
              <a:t> </a:t>
            </a:r>
            <a:r>
              <a:rPr lang="en-US" sz="2800" dirty="0" err="1" smtClean="0"/>
              <a:t>về</a:t>
            </a:r>
            <a:r>
              <a:rPr lang="en-US" sz="2800" dirty="0" smtClean="0"/>
              <a:t> </a:t>
            </a:r>
            <a:r>
              <a:rPr lang="en-US" sz="2800" dirty="0" err="1" smtClean="0"/>
              <a:t>hình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trục</a:t>
            </a:r>
            <a:r>
              <a:rPr lang="en-US" sz="2800" dirty="0" smtClean="0"/>
              <a:t> </a:t>
            </a:r>
            <a:r>
              <a:rPr lang="en-US" sz="2800" dirty="0" err="1" smtClean="0"/>
              <a:t>đối</a:t>
            </a:r>
            <a:r>
              <a:rPr lang="en-US" sz="2800" dirty="0" smtClean="0"/>
              <a:t> </a:t>
            </a:r>
            <a:r>
              <a:rPr lang="en-US" sz="2800" dirty="0" err="1" smtClean="0"/>
              <a:t>xứng</a:t>
            </a:r>
            <a:r>
              <a:rPr lang="en-US" sz="2800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n-US" sz="2800" dirty="0" err="1" smtClean="0"/>
              <a:t>Làm</a:t>
            </a:r>
            <a:r>
              <a:rPr lang="en-US" sz="2800" dirty="0" smtClean="0"/>
              <a:t> </a:t>
            </a:r>
            <a:r>
              <a:rPr lang="en-US" sz="2800" dirty="0" err="1" smtClean="0"/>
              <a:t>bài</a:t>
            </a:r>
            <a:r>
              <a:rPr lang="en-US" sz="2800" dirty="0" smtClean="0"/>
              <a:t> </a:t>
            </a:r>
            <a:r>
              <a:rPr lang="en-US" sz="2800" dirty="0" err="1" smtClean="0"/>
              <a:t>tập</a:t>
            </a:r>
            <a:r>
              <a:rPr lang="en-US" sz="2800" dirty="0" smtClean="0"/>
              <a:t> 36 /</a:t>
            </a:r>
            <a:r>
              <a:rPr lang="en-US" sz="2800" dirty="0" err="1" smtClean="0"/>
              <a:t>sgk</a:t>
            </a:r>
            <a:r>
              <a:rPr lang="en-US" sz="2800" dirty="0" smtClean="0"/>
              <a:t> </a:t>
            </a:r>
            <a:r>
              <a:rPr lang="en-US" sz="2800" dirty="0" err="1" smtClean="0"/>
              <a:t>trang</a:t>
            </a:r>
            <a:r>
              <a:rPr lang="en-US" sz="2800" dirty="0" smtClean="0"/>
              <a:t> 87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068" y="2053728"/>
            <a:ext cx="9894628" cy="243637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1068" y="4806284"/>
            <a:ext cx="1155965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HD:</a:t>
            </a:r>
            <a:r>
              <a:rPr lang="en-US" sz="2800" dirty="0" smtClean="0"/>
              <a:t> B </a:t>
            </a:r>
            <a:r>
              <a:rPr lang="en-US" sz="2800" dirty="0" err="1" smtClean="0"/>
              <a:t>đối</a:t>
            </a:r>
            <a:r>
              <a:rPr lang="en-US" sz="2800" dirty="0" smtClean="0"/>
              <a:t> </a:t>
            </a:r>
            <a:r>
              <a:rPr lang="en-US" sz="2800" dirty="0" err="1" smtClean="0"/>
              <a:t>xứng</a:t>
            </a:r>
            <a:r>
              <a:rPr lang="en-US" sz="2800" dirty="0" smtClean="0"/>
              <a:t> A qua Ox </a:t>
            </a:r>
            <a:r>
              <a:rPr lang="en-US" sz="2800" dirty="0" err="1" smtClean="0"/>
              <a:t>thì</a:t>
            </a:r>
            <a:r>
              <a:rPr lang="en-US" sz="2800" dirty="0" smtClean="0"/>
              <a:t> Ox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đường</a:t>
            </a:r>
            <a:r>
              <a:rPr lang="en-US" sz="2800" dirty="0" smtClean="0"/>
              <a:t> </a:t>
            </a:r>
            <a:r>
              <a:rPr lang="en-US" sz="2800" dirty="0" err="1" smtClean="0"/>
              <a:t>trung</a:t>
            </a:r>
            <a:r>
              <a:rPr lang="en-US" sz="2800" dirty="0" smtClean="0"/>
              <a:t> </a:t>
            </a:r>
            <a:r>
              <a:rPr lang="en-US" sz="2800" dirty="0" err="1" smtClean="0"/>
              <a:t>trực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AB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err="1" smtClean="0"/>
              <a:t>Mà</a:t>
            </a:r>
            <a:r>
              <a:rPr lang="en-US" sz="2800" dirty="0" smtClean="0"/>
              <a:t> </a:t>
            </a:r>
            <a:r>
              <a:rPr lang="en-US" sz="2800" dirty="0" err="1" smtClean="0"/>
              <a:t>Điểm</a:t>
            </a:r>
            <a:r>
              <a:rPr lang="en-US" sz="2800" dirty="0" smtClean="0"/>
              <a:t> </a:t>
            </a:r>
            <a:r>
              <a:rPr lang="en-US" sz="2800" dirty="0" err="1" smtClean="0"/>
              <a:t>thuộc</a:t>
            </a:r>
            <a:r>
              <a:rPr lang="en-US" sz="2800" dirty="0" smtClean="0"/>
              <a:t> </a:t>
            </a:r>
            <a:r>
              <a:rPr lang="en-US" sz="2800" dirty="0" err="1" smtClean="0"/>
              <a:t>đường</a:t>
            </a:r>
            <a:r>
              <a:rPr lang="en-US" sz="2800" dirty="0" smtClean="0"/>
              <a:t> </a:t>
            </a:r>
            <a:r>
              <a:rPr lang="en-US" sz="2800" dirty="0" err="1" smtClean="0"/>
              <a:t>trung</a:t>
            </a:r>
            <a:r>
              <a:rPr lang="en-US" sz="2800" dirty="0" smtClean="0"/>
              <a:t> </a:t>
            </a:r>
            <a:r>
              <a:rPr lang="en-US" sz="2800" dirty="0" err="1" smtClean="0"/>
              <a:t>trực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 </a:t>
            </a:r>
            <a:r>
              <a:rPr lang="en-US" sz="2800" dirty="0" err="1" smtClean="0"/>
              <a:t>thẳng</a:t>
            </a:r>
            <a:r>
              <a:rPr lang="en-US" sz="2800" dirty="0" smtClean="0"/>
              <a:t> </a:t>
            </a:r>
            <a:r>
              <a:rPr lang="en-US" sz="2800" dirty="0" err="1" smtClean="0"/>
              <a:t>thì</a:t>
            </a:r>
            <a:r>
              <a:rPr lang="en-US" sz="2800" dirty="0" smtClean="0"/>
              <a:t> </a:t>
            </a:r>
            <a:r>
              <a:rPr lang="en-US" sz="2800" dirty="0" err="1" smtClean="0"/>
              <a:t>cách</a:t>
            </a:r>
            <a:r>
              <a:rPr lang="en-US" sz="2800" dirty="0" smtClean="0"/>
              <a:t> </a:t>
            </a:r>
            <a:r>
              <a:rPr lang="en-US" sz="2800" dirty="0" err="1" smtClean="0"/>
              <a:t>đều</a:t>
            </a:r>
            <a:r>
              <a:rPr lang="en-US" sz="2800" dirty="0" smtClean="0"/>
              <a:t> </a:t>
            </a:r>
            <a:r>
              <a:rPr lang="en-US" sz="2800" dirty="0" err="1" smtClean="0"/>
              <a:t>hai</a:t>
            </a:r>
            <a:r>
              <a:rPr lang="en-US" sz="2800" dirty="0" smtClean="0"/>
              <a:t> </a:t>
            </a:r>
            <a:r>
              <a:rPr lang="en-US" sz="2800" dirty="0" err="1" smtClean="0"/>
              <a:t>đầu</a:t>
            </a:r>
            <a:r>
              <a:rPr lang="en-US" sz="2800" dirty="0" smtClean="0"/>
              <a:t>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 </a:t>
            </a:r>
            <a:r>
              <a:rPr lang="en-US" sz="2800" dirty="0" err="1" smtClean="0"/>
              <a:t>thẳng</a:t>
            </a:r>
            <a:r>
              <a:rPr lang="en-US" sz="2800" dirty="0" smtClean="0"/>
              <a:t> </a:t>
            </a:r>
            <a:r>
              <a:rPr lang="en-US" sz="2800" dirty="0" err="1" smtClean="0"/>
              <a:t>ấy</a:t>
            </a:r>
            <a:r>
              <a:rPr lang="en-US" sz="2800" dirty="0" smtClean="0"/>
              <a:t> </a:t>
            </a:r>
            <a:r>
              <a:rPr lang="en-US" sz="2800" dirty="0" err="1" smtClean="0"/>
              <a:t>nên</a:t>
            </a:r>
            <a:r>
              <a:rPr lang="en-US" sz="2800" dirty="0" smtClean="0"/>
              <a:t> OA=OB.</a:t>
            </a:r>
          </a:p>
          <a:p>
            <a:r>
              <a:rPr lang="en-US" sz="2800" dirty="0" err="1" smtClean="0"/>
              <a:t>Chứng</a:t>
            </a:r>
            <a:r>
              <a:rPr lang="en-US" sz="2800" dirty="0" smtClean="0"/>
              <a:t> minh </a:t>
            </a:r>
            <a:r>
              <a:rPr lang="en-US" sz="2800" dirty="0" err="1" smtClean="0"/>
              <a:t>tương</a:t>
            </a:r>
            <a:r>
              <a:rPr lang="en-US" sz="2800" dirty="0" smtClean="0"/>
              <a:t> </a:t>
            </a:r>
            <a:r>
              <a:rPr lang="en-US" sz="2800" dirty="0" err="1" smtClean="0"/>
              <a:t>tự</a:t>
            </a:r>
            <a:r>
              <a:rPr lang="en-US" sz="2800" dirty="0" smtClean="0"/>
              <a:t> ta </a:t>
            </a:r>
            <a:r>
              <a:rPr lang="en-US" sz="2800" dirty="0" err="1" smtClean="0"/>
              <a:t>có</a:t>
            </a:r>
            <a:r>
              <a:rPr lang="en-US" sz="2800" dirty="0" smtClean="0"/>
              <a:t> OA=OC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570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7108" name="Picture 4" descr="H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196398" y="1623060"/>
            <a:ext cx="3887787" cy="4525963"/>
          </a:xfrm>
          <a:noFill/>
        </p:spPr>
      </p:pic>
      <p:sp>
        <p:nvSpPr>
          <p:cNvPr id="47109" name="Line 5"/>
          <p:cNvSpPr>
            <a:spLocks noChangeShapeType="1"/>
          </p:cNvSpPr>
          <p:nvPr/>
        </p:nvSpPr>
        <p:spPr bwMode="auto">
          <a:xfrm>
            <a:off x="6096000" y="1219200"/>
            <a:ext cx="0" cy="5334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0" name="Line 6"/>
          <p:cNvSpPr>
            <a:spLocks noChangeShapeType="1"/>
          </p:cNvSpPr>
          <p:nvPr/>
        </p:nvSpPr>
        <p:spPr bwMode="auto">
          <a:xfrm>
            <a:off x="5168900" y="2159000"/>
            <a:ext cx="1828800" cy="0"/>
          </a:xfrm>
          <a:prstGeom prst="line">
            <a:avLst/>
          </a:prstGeom>
          <a:noFill/>
          <a:ln w="19050">
            <a:solidFill>
              <a:srgbClr val="0000FF"/>
            </a:solidFill>
            <a:prstDash val="sysDot"/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1" name="Line 7"/>
          <p:cNvSpPr>
            <a:spLocks noChangeShapeType="1"/>
          </p:cNvSpPr>
          <p:nvPr/>
        </p:nvSpPr>
        <p:spPr bwMode="auto">
          <a:xfrm>
            <a:off x="5168900" y="2578100"/>
            <a:ext cx="1828800" cy="0"/>
          </a:xfrm>
          <a:prstGeom prst="line">
            <a:avLst/>
          </a:prstGeom>
          <a:noFill/>
          <a:ln w="19050">
            <a:solidFill>
              <a:srgbClr val="0000FF"/>
            </a:solidFill>
            <a:prstDash val="sysDot"/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2" name="Line 8"/>
          <p:cNvSpPr>
            <a:spLocks noChangeShapeType="1"/>
          </p:cNvSpPr>
          <p:nvPr/>
        </p:nvSpPr>
        <p:spPr bwMode="auto">
          <a:xfrm flipV="1">
            <a:off x="4660900" y="3048000"/>
            <a:ext cx="2959100" cy="0"/>
          </a:xfrm>
          <a:prstGeom prst="line">
            <a:avLst/>
          </a:prstGeom>
          <a:noFill/>
          <a:ln w="19050">
            <a:solidFill>
              <a:srgbClr val="0000FF"/>
            </a:solidFill>
            <a:prstDash val="sysDot"/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4" name="Line 10"/>
          <p:cNvSpPr>
            <a:spLocks noChangeShapeType="1"/>
          </p:cNvSpPr>
          <p:nvPr/>
        </p:nvSpPr>
        <p:spPr bwMode="auto">
          <a:xfrm flipV="1">
            <a:off x="4876800" y="4724400"/>
            <a:ext cx="2438400" cy="0"/>
          </a:xfrm>
          <a:prstGeom prst="line">
            <a:avLst/>
          </a:prstGeom>
          <a:noFill/>
          <a:ln w="19050">
            <a:solidFill>
              <a:srgbClr val="0000FF"/>
            </a:solidFill>
            <a:prstDash val="sysDot"/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5" name="Line 11"/>
          <p:cNvSpPr>
            <a:spLocks noChangeShapeType="1"/>
          </p:cNvSpPr>
          <p:nvPr/>
        </p:nvSpPr>
        <p:spPr bwMode="auto">
          <a:xfrm>
            <a:off x="5232400" y="5372100"/>
            <a:ext cx="1828800" cy="0"/>
          </a:xfrm>
          <a:prstGeom prst="line">
            <a:avLst/>
          </a:prstGeom>
          <a:noFill/>
          <a:ln w="19050">
            <a:solidFill>
              <a:srgbClr val="0000FF"/>
            </a:solidFill>
            <a:prstDash val="sysDot"/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7" name="Line 13"/>
          <p:cNvSpPr>
            <a:spLocks noChangeShapeType="1"/>
          </p:cNvSpPr>
          <p:nvPr/>
        </p:nvSpPr>
        <p:spPr bwMode="auto">
          <a:xfrm>
            <a:off x="5276850" y="5689600"/>
            <a:ext cx="1828800" cy="0"/>
          </a:xfrm>
          <a:prstGeom prst="line">
            <a:avLst/>
          </a:prstGeom>
          <a:noFill/>
          <a:ln w="19050">
            <a:solidFill>
              <a:srgbClr val="0000FF"/>
            </a:solidFill>
            <a:prstDash val="sysDot"/>
            <a:rou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47121" name="Object 17"/>
          <p:cNvGraphicFramePr>
            <a:graphicFrameLocks noChangeAspect="1"/>
          </p:cNvGraphicFramePr>
          <p:nvPr/>
        </p:nvGraphicFramePr>
        <p:xfrm>
          <a:off x="4800600" y="18796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4" imgW="2743200" imgH="4267200" progId="Equation.DSMT4">
                  <p:embed/>
                </p:oleObj>
              </mc:Choice>
              <mc:Fallback>
                <p:oleObj name="Equation" r:id="rId4" imgW="2743200" imgH="4267200" progId="Equation.DSMT4">
                  <p:embed/>
                  <p:pic>
                    <p:nvPicPr>
                      <p:cNvPr id="0" name="Picture 2048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00600" y="1879600"/>
                        <a:ext cx="914400" cy="1984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22" name="Rectangle 18"/>
          <p:cNvSpPr>
            <a:spLocks noChangeArrowheads="1"/>
          </p:cNvSpPr>
          <p:nvPr/>
        </p:nvSpPr>
        <p:spPr bwMode="auto">
          <a:xfrm>
            <a:off x="6108700" y="2006600"/>
            <a:ext cx="152400" cy="152400"/>
          </a:xfrm>
          <a:prstGeom prst="rect">
            <a:avLst/>
          </a:prstGeom>
          <a:solidFill>
            <a:srgbClr val="FFFFFF"/>
          </a:solidFill>
          <a:ln w="12700" algn="ctr">
            <a:solidFill>
              <a:srgbClr val="0000FF"/>
            </a:solidFill>
            <a:prstDash val="sysDot"/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23" name="Rectangle 19"/>
          <p:cNvSpPr>
            <a:spLocks noChangeArrowheads="1"/>
          </p:cNvSpPr>
          <p:nvPr/>
        </p:nvSpPr>
        <p:spPr bwMode="auto">
          <a:xfrm>
            <a:off x="6108700" y="2425700"/>
            <a:ext cx="152400" cy="152400"/>
          </a:xfrm>
          <a:prstGeom prst="rect">
            <a:avLst/>
          </a:prstGeom>
          <a:solidFill>
            <a:srgbClr val="FFFFFF"/>
          </a:solidFill>
          <a:ln w="12700" algn="ctr">
            <a:solidFill>
              <a:srgbClr val="0000FF"/>
            </a:solidFill>
            <a:prstDash val="sysDot"/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24" name="Rectangle 20"/>
          <p:cNvSpPr>
            <a:spLocks noChangeArrowheads="1"/>
          </p:cNvSpPr>
          <p:nvPr/>
        </p:nvSpPr>
        <p:spPr bwMode="auto">
          <a:xfrm>
            <a:off x="6108700" y="5694363"/>
            <a:ext cx="152400" cy="152400"/>
          </a:xfrm>
          <a:prstGeom prst="rect">
            <a:avLst/>
          </a:prstGeom>
          <a:solidFill>
            <a:srgbClr val="FFFFFF"/>
          </a:solidFill>
          <a:ln w="12700" algn="ctr">
            <a:solidFill>
              <a:srgbClr val="0000FF"/>
            </a:solidFill>
            <a:prstDash val="sysDot"/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25" name="Rectangle 21"/>
          <p:cNvSpPr>
            <a:spLocks noChangeArrowheads="1"/>
          </p:cNvSpPr>
          <p:nvPr/>
        </p:nvSpPr>
        <p:spPr bwMode="auto">
          <a:xfrm>
            <a:off x="6108700" y="5207000"/>
            <a:ext cx="152400" cy="152400"/>
          </a:xfrm>
          <a:prstGeom prst="rect">
            <a:avLst/>
          </a:prstGeom>
          <a:solidFill>
            <a:srgbClr val="FFFFFF"/>
          </a:solidFill>
          <a:ln w="12700" algn="ctr">
            <a:solidFill>
              <a:srgbClr val="0000FF"/>
            </a:solidFill>
            <a:prstDash val="sysDot"/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26" name="Rectangle 22"/>
          <p:cNvSpPr>
            <a:spLocks noChangeArrowheads="1"/>
          </p:cNvSpPr>
          <p:nvPr/>
        </p:nvSpPr>
        <p:spPr bwMode="auto">
          <a:xfrm>
            <a:off x="6115050" y="2895600"/>
            <a:ext cx="152400" cy="152400"/>
          </a:xfrm>
          <a:prstGeom prst="rect">
            <a:avLst/>
          </a:prstGeom>
          <a:solidFill>
            <a:srgbClr val="FFFFFF"/>
          </a:solidFill>
          <a:ln w="12700" algn="ctr">
            <a:solidFill>
              <a:srgbClr val="0000FF"/>
            </a:solidFill>
            <a:prstDash val="sysDot"/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27" name="Rectangle 23"/>
          <p:cNvSpPr>
            <a:spLocks noChangeArrowheads="1"/>
          </p:cNvSpPr>
          <p:nvPr/>
        </p:nvSpPr>
        <p:spPr bwMode="auto">
          <a:xfrm>
            <a:off x="6108700" y="4572000"/>
            <a:ext cx="152400" cy="152400"/>
          </a:xfrm>
          <a:prstGeom prst="rect">
            <a:avLst/>
          </a:prstGeom>
          <a:solidFill>
            <a:srgbClr val="FFFFFF"/>
          </a:solidFill>
          <a:ln w="12700" algn="ctr">
            <a:solidFill>
              <a:srgbClr val="0000FF"/>
            </a:solidFill>
            <a:prstDash val="sysDot"/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28" name="Line 24"/>
          <p:cNvSpPr>
            <a:spLocks noChangeShapeType="1"/>
          </p:cNvSpPr>
          <p:nvPr/>
        </p:nvSpPr>
        <p:spPr bwMode="auto">
          <a:xfrm>
            <a:off x="5638800" y="2044700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0" name="Line 26"/>
          <p:cNvSpPr>
            <a:spLocks noChangeShapeType="1"/>
          </p:cNvSpPr>
          <p:nvPr/>
        </p:nvSpPr>
        <p:spPr bwMode="auto">
          <a:xfrm>
            <a:off x="6565900" y="2044700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1" name="Line 27"/>
          <p:cNvSpPr>
            <a:spLocks noChangeShapeType="1"/>
          </p:cNvSpPr>
          <p:nvPr/>
        </p:nvSpPr>
        <p:spPr bwMode="auto">
          <a:xfrm>
            <a:off x="5638800" y="2451100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2" name="Line 28"/>
          <p:cNvSpPr>
            <a:spLocks noChangeShapeType="1"/>
          </p:cNvSpPr>
          <p:nvPr/>
        </p:nvSpPr>
        <p:spPr bwMode="auto">
          <a:xfrm>
            <a:off x="6565900" y="2463800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3" name="Line 29"/>
          <p:cNvSpPr>
            <a:spLocks noChangeShapeType="1"/>
          </p:cNvSpPr>
          <p:nvPr/>
        </p:nvSpPr>
        <p:spPr bwMode="auto">
          <a:xfrm>
            <a:off x="5410200" y="2895600"/>
            <a:ext cx="0" cy="228600"/>
          </a:xfrm>
          <a:prstGeom prst="line">
            <a:avLst/>
          </a:prstGeom>
          <a:noFill/>
          <a:ln w="57150" cmpd="thinThick">
            <a:solidFill>
              <a:srgbClr val="00FF00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4" name="Line 30"/>
          <p:cNvSpPr>
            <a:spLocks noChangeShapeType="1"/>
          </p:cNvSpPr>
          <p:nvPr/>
        </p:nvSpPr>
        <p:spPr bwMode="auto">
          <a:xfrm>
            <a:off x="6819900" y="2882900"/>
            <a:ext cx="0" cy="228600"/>
          </a:xfrm>
          <a:prstGeom prst="line">
            <a:avLst/>
          </a:prstGeom>
          <a:noFill/>
          <a:ln w="57150" cmpd="thinThick">
            <a:solidFill>
              <a:srgbClr val="00FF00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5" name="Line 31"/>
          <p:cNvSpPr>
            <a:spLocks noChangeShapeType="1"/>
          </p:cNvSpPr>
          <p:nvPr/>
        </p:nvSpPr>
        <p:spPr bwMode="auto">
          <a:xfrm>
            <a:off x="5638800" y="4546600"/>
            <a:ext cx="0" cy="228600"/>
          </a:xfrm>
          <a:prstGeom prst="line">
            <a:avLst/>
          </a:prstGeom>
          <a:noFill/>
          <a:ln w="69850" cmpd="tri">
            <a:solidFill>
              <a:srgbClr val="008000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6" name="Line 32"/>
          <p:cNvSpPr>
            <a:spLocks noChangeShapeType="1"/>
          </p:cNvSpPr>
          <p:nvPr/>
        </p:nvSpPr>
        <p:spPr bwMode="auto">
          <a:xfrm>
            <a:off x="6667500" y="4546600"/>
            <a:ext cx="0" cy="228600"/>
          </a:xfrm>
          <a:prstGeom prst="line">
            <a:avLst/>
          </a:prstGeom>
          <a:noFill/>
          <a:ln w="79375" cmpd="tri">
            <a:solidFill>
              <a:srgbClr val="008000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7" name="Line 33"/>
          <p:cNvSpPr>
            <a:spLocks noChangeShapeType="1"/>
          </p:cNvSpPr>
          <p:nvPr/>
        </p:nvSpPr>
        <p:spPr bwMode="auto">
          <a:xfrm>
            <a:off x="5715000" y="5257800"/>
            <a:ext cx="0" cy="228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47138" name="Line 34"/>
          <p:cNvSpPr>
            <a:spLocks noChangeShapeType="1"/>
          </p:cNvSpPr>
          <p:nvPr/>
        </p:nvSpPr>
        <p:spPr bwMode="auto">
          <a:xfrm>
            <a:off x="6540500" y="5257800"/>
            <a:ext cx="0" cy="228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47139" name="Line 35"/>
          <p:cNvSpPr>
            <a:spLocks noChangeShapeType="1"/>
          </p:cNvSpPr>
          <p:nvPr/>
        </p:nvSpPr>
        <p:spPr bwMode="auto">
          <a:xfrm>
            <a:off x="5715000" y="5575300"/>
            <a:ext cx="0" cy="228600"/>
          </a:xfrm>
          <a:prstGeom prst="line">
            <a:avLst/>
          </a:prstGeom>
          <a:noFill/>
          <a:ln w="66675" cmpd="dbl">
            <a:solidFill>
              <a:srgbClr val="FF00FF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40" name="Line 36"/>
          <p:cNvSpPr>
            <a:spLocks noChangeShapeType="1"/>
          </p:cNvSpPr>
          <p:nvPr/>
        </p:nvSpPr>
        <p:spPr bwMode="auto">
          <a:xfrm>
            <a:off x="6540500" y="5562600"/>
            <a:ext cx="0" cy="228600"/>
          </a:xfrm>
          <a:prstGeom prst="line">
            <a:avLst/>
          </a:prstGeom>
          <a:noFill/>
          <a:ln w="60325" cmpd="dbl">
            <a:solidFill>
              <a:srgbClr val="FF00FF"/>
            </a:solidFill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41" name="Line 37"/>
          <p:cNvSpPr>
            <a:spLocks noChangeShapeType="1"/>
          </p:cNvSpPr>
          <p:nvPr/>
        </p:nvSpPr>
        <p:spPr bwMode="auto">
          <a:xfrm flipV="1">
            <a:off x="4539933" y="3581083"/>
            <a:ext cx="3200400" cy="14287"/>
          </a:xfrm>
          <a:prstGeom prst="line">
            <a:avLst/>
          </a:prstGeom>
          <a:noFill/>
          <a:ln w="19050">
            <a:solidFill>
              <a:srgbClr val="0000FF"/>
            </a:solidFill>
            <a:prstDash val="sysDot"/>
            <a:rou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42" name="Rectangle 38"/>
          <p:cNvSpPr>
            <a:spLocks noChangeArrowheads="1"/>
          </p:cNvSpPr>
          <p:nvPr/>
        </p:nvSpPr>
        <p:spPr bwMode="auto">
          <a:xfrm>
            <a:off x="6115050" y="3429000"/>
            <a:ext cx="152400" cy="152400"/>
          </a:xfrm>
          <a:prstGeom prst="rect">
            <a:avLst/>
          </a:prstGeom>
          <a:solidFill>
            <a:srgbClr val="FFFFFF"/>
          </a:solidFill>
          <a:ln w="12700" algn="ctr">
            <a:solidFill>
              <a:srgbClr val="0000FF"/>
            </a:solidFill>
            <a:prstDash val="sysDot"/>
            <a:miter lim="800000"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5232400" y="3505200"/>
            <a:ext cx="0" cy="2286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819900" y="3505200"/>
            <a:ext cx="0" cy="2286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7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7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7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0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7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0"/>
                            </p:stCondLst>
                            <p:childTnLst>
                              <p:par>
                                <p:cTn id="5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7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000"/>
                            </p:stCondLst>
                            <p:childTnLst>
                              <p:par>
                                <p:cTn id="6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7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4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0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7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500"/>
                            </p:stCondLst>
                            <p:childTnLst>
                              <p:par>
                                <p:cTn id="7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0"/>
                            </p:stCondLst>
                            <p:childTnLst>
                              <p:par>
                                <p:cTn id="7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500"/>
                            </p:stCondLst>
                            <p:childTnLst>
                              <p:par>
                                <p:cTn id="8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1500"/>
                            </p:stCondLst>
                            <p:childTnLst>
                              <p:par>
                                <p:cTn id="8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4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2000"/>
                            </p:stCondLst>
                            <p:childTnLst>
                              <p:par>
                                <p:cTn id="9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7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2500"/>
                            </p:stCondLst>
                            <p:childTnLst>
                              <p:par>
                                <p:cTn id="9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3000"/>
                            </p:stCondLst>
                            <p:childTnLst>
                              <p:par>
                                <p:cTn id="9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47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7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5500"/>
                            </p:stCondLst>
                            <p:childTnLst>
                              <p:par>
                                <p:cTn id="1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7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4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6500"/>
                            </p:stCondLst>
                            <p:childTnLst>
                              <p:par>
                                <p:cTn id="1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47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7000"/>
                            </p:stCondLst>
                            <p:childTnLst>
                              <p:par>
                                <p:cTn id="1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47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7500"/>
                            </p:stCondLst>
                            <p:childTnLst>
                              <p:par>
                                <p:cTn id="1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47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3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7" dur="2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22" grpId="0" animBg="1"/>
      <p:bldP spid="47122" grpId="1" animBg="1"/>
      <p:bldP spid="47123" grpId="0" animBg="1"/>
      <p:bldP spid="47123" grpId="1" animBg="1"/>
      <p:bldP spid="47124" grpId="0" animBg="1"/>
      <p:bldP spid="47124" grpId="1" animBg="1"/>
      <p:bldP spid="47125" grpId="0" animBg="1"/>
      <p:bldP spid="47125" grpId="1" animBg="1"/>
      <p:bldP spid="47126" grpId="0" animBg="1"/>
      <p:bldP spid="47126" grpId="1" animBg="1"/>
      <p:bldP spid="47127" grpId="0" animBg="1"/>
      <p:bldP spid="47127" grpId="1" animBg="1"/>
      <p:bldP spid="47142" grpId="0" animBg="1"/>
      <p:bldP spid="47142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324</Words>
  <Application>Microsoft Office PowerPoint</Application>
  <PresentationFormat>Custom</PresentationFormat>
  <Paragraphs>60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Default Design</vt:lpstr>
      <vt:lpstr>Equation</vt:lpstr>
      <vt:lpstr>TIẾT 9.  BÀI 6  ĐỐI XỨNG TRỤC</vt:lpstr>
      <vt:lpstr>PowerPoint Presentation</vt:lpstr>
      <vt:lpstr>PowerPoint Presentation</vt:lpstr>
      <vt:lpstr>PowerPoint Presentation</vt:lpstr>
      <vt:lpstr>DẶN DÒ</vt:lpstr>
      <vt:lpstr>Ứng dụng trục đối xứng để vẽ lọ hoa- Hãy vẽ lọ hoa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Quang Minh Do</cp:lastModifiedBy>
  <cp:revision>43</cp:revision>
  <dcterms:created xsi:type="dcterms:W3CDTF">2020-10-06T01:52:00Z</dcterms:created>
  <dcterms:modified xsi:type="dcterms:W3CDTF">2021-10-09T08:21:06Z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1033-11.2.0.9984</vt:lpwstr>
  </property>
</Properties>
</file>