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0"/>
  </p:notesMasterIdLst>
  <p:sldIdLst>
    <p:sldId id="267" r:id="rId2"/>
    <p:sldId id="268" r:id="rId3"/>
    <p:sldId id="269" r:id="rId4"/>
    <p:sldId id="270" r:id="rId5"/>
    <p:sldId id="271" r:id="rId6"/>
    <p:sldId id="272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699"/>
    <a:srgbClr val="3333FF"/>
    <a:srgbClr val="FFFF00"/>
    <a:srgbClr val="66FF33"/>
    <a:srgbClr val="0000FF"/>
    <a:srgbClr val="CCFF33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76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F5310B52-C5D0-43F9-816A-E02C6F8714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184EC19-2F18-49B1-ABCE-E35BA527E4F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35FAC6E7-1603-4711-8F8D-3AA71AA968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B0B8B7CC-0096-4905-84CB-663E72F990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354EA524-9233-4B93-8BC5-09EF2B7D4D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A697CB5-0DB1-4CB4-921E-4B26E5A6FE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110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30B0B-C7E7-41A7-80F5-8FE9B5CC19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7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9C1D3-21A8-468C-8EB1-863448D5987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403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38D18-BA97-466C-90ED-4084D32AE8F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67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AB629-C527-47DF-A72B-A74107BF76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91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DA305-97E9-4232-B1F1-3FE976816AB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9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05E3B-62DB-4D96-9E3B-CBE0882E245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93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091FD-1B70-4EE6-A770-E7D7E3DF727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44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58E76F-63A6-4E2B-8DE8-84707A848EF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81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B411C-0DEE-4C6F-AB17-751EBFBEDD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78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B3452-7185-4BC0-ACE6-BDC67AFEA51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84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2CD9B-E421-425C-A354-9234D0C0259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988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17262E-9545-425F-B009-0E56E44614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55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="" xmlns:a16="http://schemas.microsoft.com/office/drawing/2014/main" id="{B5C7D21F-75AE-42E2-BB65-CD5B08B4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A2331-4F96-413A-BD8C-E08DABE8A0D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19460" name="Text Box 4">
            <a:extLst>
              <a:ext uri="{FF2B5EF4-FFF2-40B4-BE49-F238E27FC236}">
                <a16:creationId xmlns="" xmlns:a16="http://schemas.microsoft.com/office/drawing/2014/main" id="{85F2E726-819A-40E1-AB30-F27A9A39D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551" y="452439"/>
            <a:ext cx="738054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+mj-lt"/>
              </a:rPr>
              <a:t>Bài</a:t>
            </a:r>
            <a:r>
              <a:rPr lang="en-US" altLang="en-US" sz="4000" dirty="0" smtClean="0">
                <a:solidFill>
                  <a:srgbClr val="FF0000"/>
                </a:solidFill>
                <a:latin typeface="+mj-lt"/>
              </a:rPr>
              <a:t> 8</a:t>
            </a:r>
            <a:r>
              <a:rPr lang="en-US" altLang="en-US" sz="40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:      </a:t>
            </a: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§</a:t>
            </a:r>
            <a:r>
              <a:rPr lang="en-US" altLang="en-US" sz="4000" dirty="0" err="1">
                <a:solidFill>
                  <a:srgbClr val="FF0000"/>
                </a:solidFill>
                <a:latin typeface=".VnTimeH" panose="020B7200000000000000" pitchFamily="34" charset="0"/>
              </a:rPr>
              <a:t>èi</a:t>
            </a: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.VnTimeH" panose="020B7200000000000000" pitchFamily="34" charset="0"/>
              </a:rPr>
              <a:t>xøng</a:t>
            </a: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.VnTimeH" panose="020B7200000000000000" pitchFamily="34" charset="0"/>
              </a:rPr>
              <a:t>t©m</a:t>
            </a: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           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="" xmlns:a16="http://schemas.microsoft.com/office/drawing/2014/main" id="{7A017053-C44F-493F-8618-3D6DCE811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07" y="1306514"/>
            <a:ext cx="9001126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1. 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hai</a:t>
            </a: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 ®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iÓm</a:t>
            </a: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 ®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èi</a:t>
            </a: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xøng</a:t>
            </a: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 qua 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mét</a:t>
            </a: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 §IÓM</a:t>
            </a:r>
            <a:r>
              <a:rPr lang="en-US" altLang="en-US" sz="3200" b="0" dirty="0">
                <a:solidFill>
                  <a:schemeClr val="tx1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3200" b="0" u="sng" dirty="0">
                <a:solidFill>
                  <a:schemeClr val="tx1"/>
                </a:solidFill>
                <a:latin typeface=".VnTimeH" panose="020B7200000000000000" pitchFamily="34" charset="0"/>
              </a:rPr>
              <a:t> 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1482437" y="2088795"/>
            <a:ext cx="975229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0070C0"/>
                </a:solidFill>
                <a:latin typeface=".VnTime" panose="020B7200000000000000" pitchFamily="34" charset="0"/>
              </a:rPr>
              <a:t>a</a:t>
            </a:r>
            <a:r>
              <a:rPr lang="en-US" altLang="en-US" b="1" dirty="0" smtClean="0">
                <a:solidFill>
                  <a:srgbClr val="0070C0"/>
                </a:solidFill>
                <a:latin typeface=".VnTime" panose="020B7200000000000000" pitchFamily="34" charset="0"/>
              </a:rPr>
              <a:t>.§</a:t>
            </a:r>
            <a:r>
              <a:rPr lang="en-US" altLang="en-US" b="1" dirty="0">
                <a:solidFill>
                  <a:srgbClr val="0070C0"/>
                </a:solidFill>
                <a:latin typeface=".VnTime" panose="020B7200000000000000" pitchFamily="34" charset="0"/>
              </a:rPr>
              <a:t>Þnh nghÜa </a:t>
            </a:r>
            <a:r>
              <a:rPr lang="en-US" altLang="en-US" dirty="0">
                <a:latin typeface=".VnTime" panose="020B7200000000000000" pitchFamily="34" charset="0"/>
              </a:rPr>
              <a:t>: </a:t>
            </a:r>
            <a:r>
              <a:rPr lang="en-US" altLang="en-US" dirty="0">
                <a:latin typeface=".VnTimeH" panose="020B7200000000000000" pitchFamily="34" charset="0"/>
              </a:rPr>
              <a:t>h</a:t>
            </a:r>
            <a:r>
              <a:rPr lang="en-US" altLang="en-US" dirty="0">
                <a:latin typeface=".VnTime" panose="020B7200000000000000" pitchFamily="34" charset="0"/>
              </a:rPr>
              <a:t>ai ®iÓm gäi lµ ®èi xøng nhau qua ®iÓm </a:t>
            </a:r>
            <a:r>
              <a:rPr lang="en-US" altLang="en-US" dirty="0">
                <a:latin typeface=".VnTimeH" panose="020B7200000000000000" pitchFamily="34" charset="0"/>
              </a:rPr>
              <a:t>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.VnTime" panose="020B7200000000000000" pitchFamily="34" charset="0"/>
              </a:rPr>
              <a:t>NÕu </a:t>
            </a:r>
            <a:r>
              <a:rPr lang="en-US" altLang="en-US" dirty="0">
                <a:latin typeface=".VnTimeH" panose="020B7200000000000000" pitchFamily="34" charset="0"/>
              </a:rPr>
              <a:t>o </a:t>
            </a:r>
            <a:r>
              <a:rPr lang="en-US" altLang="en-US" dirty="0">
                <a:latin typeface=".VnTime" panose="020B7200000000000000" pitchFamily="34" charset="0"/>
              </a:rPr>
              <a:t>lµ trung cña ®o¹n th¼ng nèi hai ®iÓm ®ã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1492378" y="4815744"/>
            <a:ext cx="97802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66FF66"/>
                </a:solidFill>
                <a:latin typeface=".VnTime" panose="020B7200000000000000" pitchFamily="34" charset="0"/>
              </a:rPr>
              <a:t> </a:t>
            </a:r>
            <a:r>
              <a:rPr lang="en-US" altLang="en-US" b="1" dirty="0" err="1">
                <a:solidFill>
                  <a:srgbClr val="0070C0"/>
                </a:solidFill>
                <a:latin typeface=".VnTime" panose="020B7200000000000000" pitchFamily="34" charset="0"/>
              </a:rPr>
              <a:t>b.Quy</a:t>
            </a:r>
            <a:r>
              <a:rPr lang="en-US" altLang="en-US" b="1" dirty="0">
                <a:solidFill>
                  <a:srgbClr val="0070C0"/>
                </a:solidFill>
                <a:latin typeface=".VnTime" panose="020B7200000000000000" pitchFamily="34" charset="0"/>
              </a:rPr>
              <a:t> </a:t>
            </a:r>
            <a:r>
              <a:rPr lang="en-US" altLang="en-US" b="1" dirty="0" err="1" smtClean="0">
                <a:solidFill>
                  <a:srgbClr val="0070C0"/>
                </a:solidFill>
                <a:latin typeface=".VnTime" panose="020B7200000000000000" pitchFamily="34" charset="0"/>
              </a:rPr>
              <a:t>ưíc</a:t>
            </a:r>
            <a:r>
              <a:rPr lang="en-US" altLang="en-US" b="1" dirty="0" smtClean="0">
                <a:solidFill>
                  <a:srgbClr val="0070C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>
                <a:latin typeface=".VnTime" panose="020B7200000000000000" pitchFamily="34" charset="0"/>
              </a:rPr>
              <a:t>:</a:t>
            </a:r>
            <a:r>
              <a:rPr lang="en-US" altLang="en-US" dirty="0">
                <a:latin typeface=".VnTimeH" panose="020B7200000000000000" pitchFamily="34" charset="0"/>
              </a:rPr>
              <a:t>®</a:t>
            </a:r>
            <a:r>
              <a:rPr lang="en-US" altLang="en-US" dirty="0">
                <a:latin typeface=".VnTime" panose="020B7200000000000000" pitchFamily="34" charset="0"/>
              </a:rPr>
              <a:t>iÓm ®èi xøng víi </a:t>
            </a:r>
            <a:r>
              <a:rPr lang="en-US" altLang="en-US" dirty="0">
                <a:latin typeface=".VnTimeH" panose="020B7200000000000000" pitchFamily="34" charset="0"/>
              </a:rPr>
              <a:t>o</a:t>
            </a:r>
            <a:r>
              <a:rPr lang="en-US" altLang="en-US" dirty="0">
                <a:latin typeface=".VnTime" panose="020B7200000000000000" pitchFamily="34" charset="0"/>
              </a:rPr>
              <a:t> qua ®iÓm </a:t>
            </a:r>
            <a:r>
              <a:rPr lang="en-US" altLang="en-US" dirty="0">
                <a:latin typeface=".VnTimeH" panose="020B7200000000000000" pitchFamily="34" charset="0"/>
              </a:rPr>
              <a:t>o</a:t>
            </a:r>
            <a:r>
              <a:rPr lang="en-US" altLang="en-US" dirty="0">
                <a:latin typeface=".VnTime" panose="020B7200000000000000" pitchFamily="34" charset="0"/>
              </a:rPr>
              <a:t> lµ chÝnh nã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2378" y="3352800"/>
            <a:ext cx="97802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xứng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qua O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392430"/>
      </p:ext>
    </p:extLst>
  </p:cSld>
  <p:clrMapOvr>
    <a:masterClrMapping/>
  </p:clrMapOvr>
  <p:transition advTm="55691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2" grpId="0"/>
      <p:bldP spid="19486" grpId="0"/>
      <p:bldP spid="19489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>
            <a:extLst>
              <a:ext uri="{FF2B5EF4-FFF2-40B4-BE49-F238E27FC236}">
                <a16:creationId xmlns="" xmlns:a16="http://schemas.microsoft.com/office/drawing/2014/main" id="{FD4E7856-D201-42AB-A294-E1242EED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87C29-01F2-42A2-BB26-E68377ECAE49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0485" name="Rectangle 5">
            <a:extLst>
              <a:ext uri="{FF2B5EF4-FFF2-40B4-BE49-F238E27FC236}">
                <a16:creationId xmlns="" xmlns:a16="http://schemas.microsoft.com/office/drawing/2014/main" id="{A8C66496-88FD-4C74-AE61-20FCEB11A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742" y="14289"/>
            <a:ext cx="9001126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2. 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hai</a:t>
            </a: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  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h×nh</a:t>
            </a: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 ®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èi</a:t>
            </a: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xøng</a:t>
            </a: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 qua 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mét</a:t>
            </a:r>
            <a:r>
              <a:rPr lang="en-US" altLang="en-US" sz="3200" b="0" dirty="0">
                <a:solidFill>
                  <a:srgbClr val="66FF66"/>
                </a:solidFill>
                <a:latin typeface=".VnTimeH" panose="020B7200000000000000" pitchFamily="34" charset="0"/>
              </a:rPr>
              <a:t> §IÓM</a:t>
            </a:r>
            <a:r>
              <a:rPr lang="en-US" altLang="en-US" sz="3200" b="0" dirty="0">
                <a:solidFill>
                  <a:schemeClr val="tx1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3200" b="0" u="sng" dirty="0">
                <a:solidFill>
                  <a:schemeClr val="tx1"/>
                </a:solidFill>
                <a:latin typeface=".VnTimeH" panose="020B7200000000000000" pitchFamily="34" charset="0"/>
              </a:rPr>
              <a:t> 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157696" y="929169"/>
            <a:ext cx="1070179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i="1" dirty="0">
                <a:solidFill>
                  <a:srgbClr val="00B050"/>
                </a:solidFill>
                <a:latin typeface=".VnTime" panose="020B7200000000000000" pitchFamily="34" charset="0"/>
              </a:rPr>
              <a:t>a.</a:t>
            </a:r>
            <a:r>
              <a:rPr lang="en-US" altLang="en-US" b="1" i="1" dirty="0">
                <a:solidFill>
                  <a:srgbClr val="00B050"/>
                </a:solidFill>
                <a:latin typeface=".VnTimeH" panose="020B7200000000000000" pitchFamily="34" charset="0"/>
              </a:rPr>
              <a:t>®</a:t>
            </a:r>
            <a:r>
              <a:rPr lang="en-US" altLang="en-US" b="1" i="1" dirty="0">
                <a:solidFill>
                  <a:srgbClr val="00B050"/>
                </a:solidFill>
                <a:latin typeface=".VnTime" panose="020B7200000000000000" pitchFamily="34" charset="0"/>
              </a:rPr>
              <a:t>Þnh nghÜa</a:t>
            </a:r>
            <a:r>
              <a:rPr lang="en-US" altLang="en-US" dirty="0">
                <a:solidFill>
                  <a:srgbClr val="00B05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>
                <a:latin typeface=".VnTime" panose="020B7200000000000000" pitchFamily="34" charset="0"/>
              </a:rPr>
              <a:t>:</a:t>
            </a:r>
            <a:r>
              <a:rPr lang="en-US" altLang="en-US" dirty="0">
                <a:latin typeface=".VnTimeH" panose="020B7200000000000000" pitchFamily="34" charset="0"/>
              </a:rPr>
              <a:t>h</a:t>
            </a:r>
            <a:r>
              <a:rPr lang="en-US" altLang="en-US" dirty="0">
                <a:latin typeface=".VnTime" panose="020B7200000000000000" pitchFamily="34" charset="0"/>
              </a:rPr>
              <a:t>ai h×nh gäi lµ ®èi xøng qua ®iÓm </a:t>
            </a:r>
            <a:r>
              <a:rPr lang="en-US" altLang="en-US" dirty="0">
                <a:latin typeface=".VnTimeH" panose="020B7200000000000000" pitchFamily="34" charset="0"/>
              </a:rPr>
              <a:t>o </a:t>
            </a:r>
            <a:r>
              <a:rPr lang="en-US" altLang="en-US" dirty="0">
                <a:latin typeface=".VnTime" panose="020B7200000000000000" pitchFamily="34" charset="0"/>
              </a:rPr>
              <a:t>nÕu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.VnTime" panose="020B7200000000000000" pitchFamily="34" charset="0"/>
              </a:rPr>
              <a:t> mçi ®iÓm thuéc h×nh nµy ®èi xøng víi mçi ®iÓm thuéc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.VnTime" panose="020B7200000000000000" pitchFamily="34" charset="0"/>
              </a:rPr>
              <a:t>h×nh kia qua ®iÓm </a:t>
            </a:r>
            <a:r>
              <a:rPr lang="en-US" altLang="en-US" dirty="0">
                <a:latin typeface=".VnTimeH" panose="020B7200000000000000" pitchFamily="34" charset="0"/>
              </a:rPr>
              <a:t>o</a:t>
            </a:r>
            <a:r>
              <a:rPr lang="en-US" altLang="en-US" dirty="0">
                <a:latin typeface=".VnTime" panose="020B7200000000000000" pitchFamily="34" charset="0"/>
              </a:rPr>
              <a:t> vµ </a:t>
            </a:r>
            <a:r>
              <a:rPr lang="en-US" altLang="en-US" dirty="0" err="1" smtClean="0">
                <a:latin typeface="Sitka Banner" panose="02000505000000020004" pitchFamily="2" charset="0"/>
              </a:rPr>
              <a:t>ngược</a:t>
            </a:r>
            <a:r>
              <a:rPr lang="en-US" altLang="en-US" dirty="0" smtClean="0">
                <a:latin typeface=".VnTime" panose="020B7200000000000000" pitchFamily="34" charset="0"/>
              </a:rPr>
              <a:t> </a:t>
            </a:r>
            <a:r>
              <a:rPr lang="en-US" altLang="en-US" dirty="0">
                <a:latin typeface=".VnTime" panose="020B7200000000000000" pitchFamily="34" charset="0"/>
              </a:rPr>
              <a:t>l¹i</a:t>
            </a:r>
          </a:p>
        </p:txBody>
      </p:sp>
      <p:graphicFrame>
        <p:nvGraphicFramePr>
          <p:cNvPr id="7199" name="Object 42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1258705" y="2699969"/>
            <a:ext cx="73358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>
                <a:solidFill>
                  <a:srgbClr val="00B050"/>
                </a:solidFill>
                <a:latin typeface=".VnTime" panose="020B7200000000000000" pitchFamily="34" charset="0"/>
              </a:rPr>
              <a:t>§iÓm </a:t>
            </a:r>
            <a:r>
              <a:rPr lang="en-US" altLang="en-US" i="1" dirty="0">
                <a:solidFill>
                  <a:srgbClr val="00B050"/>
                </a:solidFill>
                <a:latin typeface=".VnTimeH" panose="020B7200000000000000" pitchFamily="34" charset="0"/>
              </a:rPr>
              <a:t>o</a:t>
            </a:r>
            <a:r>
              <a:rPr lang="en-US" altLang="en-US" i="1" dirty="0">
                <a:solidFill>
                  <a:srgbClr val="00B050"/>
                </a:solidFill>
                <a:latin typeface=".VnTime" panose="020B7200000000000000" pitchFamily="34" charset="0"/>
              </a:rPr>
              <a:t> gäi lµ t©m ®èi xøng cña hai h×nh ®ã</a:t>
            </a: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1157696" y="3330940"/>
            <a:ext cx="975968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i="1" dirty="0">
                <a:solidFill>
                  <a:srgbClr val="0070C0"/>
                </a:solidFill>
                <a:latin typeface=".VnTime" panose="020B7200000000000000" pitchFamily="34" charset="0"/>
              </a:rPr>
              <a:t>b.NhËn xÐt</a:t>
            </a:r>
            <a:r>
              <a:rPr lang="en-US" altLang="en-US" b="1" dirty="0">
                <a:solidFill>
                  <a:srgbClr val="0070C0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>
                <a:latin typeface=".VnTime" panose="020B7200000000000000" pitchFamily="34" charset="0"/>
              </a:rPr>
              <a:t>: </a:t>
            </a:r>
            <a:r>
              <a:rPr lang="en-US" altLang="en-US" dirty="0">
                <a:latin typeface=".VnTimeH" panose="020B7200000000000000" pitchFamily="34" charset="0"/>
              </a:rPr>
              <a:t>n</a:t>
            </a:r>
            <a:r>
              <a:rPr lang="en-US" altLang="en-US" dirty="0">
                <a:latin typeface=".VnTime" panose="020B7200000000000000" pitchFamily="34" charset="0"/>
              </a:rPr>
              <a:t>ªó hai ®o¹n th¼ng  (gãc , tam gi¸c ) ®èi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.VnTime" panose="020B7200000000000000" pitchFamily="34" charset="0"/>
              </a:rPr>
              <a:t> xøng víi nhau qua mét ®iÓm th× chóng b»ng nhau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11679592"/>
      </p:ext>
    </p:extLst>
  </p:cSld>
  <p:clrMapOvr>
    <a:masterClrMapping/>
  </p:clrMapOvr>
  <p:transition advTm="85524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8" grpId="0"/>
      <p:bldP spid="20526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B411C-0DEE-4C6F-AB17-751EBFBEDD8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21673" y="698436"/>
            <a:ext cx="117486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/>
              <a:t>Bài </a:t>
            </a:r>
            <a:r>
              <a:rPr lang="en-US" sz="3200" b="1" dirty="0" smtClean="0"/>
              <a:t>1: </a:t>
            </a:r>
            <a:r>
              <a:rPr lang="en-US" sz="3200" dirty="0" smtClean="0"/>
              <a:t>(</a:t>
            </a:r>
            <a:r>
              <a:rPr lang="vi-VN" sz="3200" dirty="0" smtClean="0">
                <a:latin typeface="+mj-lt"/>
              </a:rPr>
              <a:t>Bài </a:t>
            </a:r>
            <a:r>
              <a:rPr lang="vi-VN" sz="3200" dirty="0">
                <a:latin typeface="+mj-lt"/>
              </a:rPr>
              <a:t>50 (trang 95 SGK Toán 8 Tập 1): Vẽ điểm A' đối xứng với A qua B, vẽ điểm C' đối xứng với C qua B (h.81)</a:t>
            </a:r>
          </a:p>
          <a:p>
            <a:r>
              <a:rPr lang="vi-VN" dirty="0"/>
              <a:t/>
            </a:r>
            <a:br>
              <a:rPr lang="vi-VN" dirty="0"/>
            </a:b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055" y="109238"/>
            <a:ext cx="26805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3 .</a:t>
            </a:r>
            <a:r>
              <a:rPr lang="en-US" altLang="en-US" sz="2800" dirty="0" err="1" smtClean="0">
                <a:solidFill>
                  <a:srgbClr val="FF0000"/>
                </a:solidFill>
                <a:latin typeface=".VnTimeH" panose="020B7200000000000000" pitchFamily="34" charset="0"/>
              </a:rPr>
              <a:t>luyÖn</a:t>
            </a:r>
            <a:r>
              <a:rPr lang="en-US" altLang="en-US" sz="28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.VnTimeH" panose="020B7200000000000000" pitchFamily="34" charset="0"/>
              </a:rPr>
              <a:t>tËp :</a:t>
            </a:r>
          </a:p>
        </p:txBody>
      </p:sp>
      <p:pic>
        <p:nvPicPr>
          <p:cNvPr id="9218" name="Picture 2" descr="Giải bài 50 trang 95 Toán 8 Tập 1 | Giải bài tập Toán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074" y="1842090"/>
            <a:ext cx="4623089" cy="319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25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B411C-0DEE-4C6F-AB17-751EBFBEDD8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221673" y="698436"/>
            <a:ext cx="117486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/>
              <a:t>Bài </a:t>
            </a:r>
            <a:r>
              <a:rPr lang="en-US" sz="3200" b="1" dirty="0" smtClean="0"/>
              <a:t>1: </a:t>
            </a:r>
            <a:r>
              <a:rPr lang="en-US" sz="3200" dirty="0" smtClean="0"/>
              <a:t>(</a:t>
            </a:r>
            <a:r>
              <a:rPr lang="vi-VN" sz="3200" dirty="0" smtClean="0">
                <a:latin typeface="+mj-lt"/>
              </a:rPr>
              <a:t>Bài </a:t>
            </a:r>
            <a:r>
              <a:rPr lang="vi-VN" sz="3200" dirty="0">
                <a:latin typeface="+mj-lt"/>
              </a:rPr>
              <a:t>50 </a:t>
            </a:r>
            <a:r>
              <a:rPr lang="vi-VN" sz="3200" dirty="0" smtClean="0">
                <a:latin typeface="+mj-lt"/>
              </a:rPr>
              <a:t>trang </a:t>
            </a:r>
            <a:r>
              <a:rPr lang="vi-VN" sz="3200" dirty="0">
                <a:latin typeface="+mj-lt"/>
              </a:rPr>
              <a:t>95 SGK Toán 8 Tập 1): Vẽ điểm A' đối xứng với A qua B, vẽ điểm C' đối xứng với C qua B (h.81)</a:t>
            </a:r>
          </a:p>
          <a:p>
            <a:r>
              <a:rPr lang="vi-VN" dirty="0"/>
              <a:t/>
            </a:r>
            <a:br>
              <a:rPr lang="vi-VN" dirty="0"/>
            </a:b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055" y="109238"/>
            <a:ext cx="26805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3 .</a:t>
            </a:r>
            <a:r>
              <a:rPr lang="en-US" altLang="en-US" sz="2800" dirty="0" err="1" smtClean="0">
                <a:solidFill>
                  <a:srgbClr val="FF0000"/>
                </a:solidFill>
                <a:latin typeface=".VnTimeH" panose="020B7200000000000000" pitchFamily="34" charset="0"/>
              </a:rPr>
              <a:t>luyÖn</a:t>
            </a:r>
            <a:r>
              <a:rPr lang="en-US" altLang="en-US" sz="28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.VnTimeH" panose="020B7200000000000000" pitchFamily="34" charset="0"/>
              </a:rPr>
              <a:t>tËp 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0218" y="1801086"/>
            <a:ext cx="1551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GIẢI: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54175" y="2382509"/>
            <a:ext cx="108619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latin typeface="+mj-lt"/>
              </a:rPr>
              <a:t>A’ đối xứng với A qua B ⇔ B là trung điểm của AA</a:t>
            </a:r>
            <a:r>
              <a:rPr lang="vi-VN" sz="3200" dirty="0" smtClean="0">
                <a:latin typeface="+mj-lt"/>
              </a:rPr>
              <a:t>’</a:t>
            </a:r>
            <a:r>
              <a:rPr lang="en-US" sz="3200" dirty="0" smtClean="0">
                <a:latin typeface="+mj-lt"/>
              </a:rPr>
              <a:t>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23453" y="2994994"/>
            <a:ext cx="108619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đối xứng với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 B ⇔ B là trung điểm của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Giải bài 50 trang 95 Toán 8 Tập 1 | Giải bài tập Toán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720" y="3466658"/>
            <a:ext cx="4929044" cy="344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0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B411C-0DEE-4C6F-AB17-751EBFBEDD8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055" y="67673"/>
            <a:ext cx="26805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3 .</a:t>
            </a:r>
            <a:r>
              <a:rPr lang="en-US" altLang="en-US" sz="2800" dirty="0" err="1" smtClean="0">
                <a:solidFill>
                  <a:srgbClr val="FF0000"/>
                </a:solidFill>
                <a:latin typeface=".VnTimeH" panose="020B7200000000000000" pitchFamily="34" charset="0"/>
              </a:rPr>
              <a:t>luyÖn</a:t>
            </a:r>
            <a:r>
              <a:rPr lang="en-US" altLang="en-US" sz="28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.VnTimeH" panose="020B7200000000000000" pitchFamily="34" charset="0"/>
              </a:rPr>
              <a:t>tËp :</a:t>
            </a:r>
          </a:p>
        </p:txBody>
      </p:sp>
      <p:sp>
        <p:nvSpPr>
          <p:cNvPr id="6" name="Rectangle 5"/>
          <p:cNvSpPr/>
          <p:nvPr/>
        </p:nvSpPr>
        <p:spPr>
          <a:xfrm>
            <a:off x="387927" y="601451"/>
            <a:ext cx="116239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latin typeface="+mj-lt"/>
              </a:rPr>
              <a:t>Bài </a:t>
            </a:r>
            <a:r>
              <a:rPr lang="en-US" sz="3200" b="1" dirty="0" smtClean="0">
                <a:latin typeface="+mj-lt"/>
              </a:rPr>
              <a:t>2</a:t>
            </a:r>
            <a:r>
              <a:rPr lang="en-US" sz="3200" dirty="0" smtClean="0"/>
              <a:t>: (</a:t>
            </a:r>
            <a:r>
              <a:rPr lang="vi-VN" sz="3200" dirty="0" smtClean="0">
                <a:latin typeface="+mj-lt"/>
              </a:rPr>
              <a:t>Bài </a:t>
            </a:r>
            <a:r>
              <a:rPr lang="vi-VN" sz="3200" dirty="0">
                <a:latin typeface="+mj-lt"/>
              </a:rPr>
              <a:t>51 </a:t>
            </a:r>
            <a:r>
              <a:rPr lang="vi-VN" sz="3200" dirty="0" smtClean="0">
                <a:latin typeface="+mj-lt"/>
              </a:rPr>
              <a:t>trang </a:t>
            </a:r>
            <a:r>
              <a:rPr lang="vi-VN" sz="3200" dirty="0">
                <a:latin typeface="+mj-lt"/>
              </a:rPr>
              <a:t>96 SGK Toán 8 Tập 1): Trong mặt phẳng tọa độ, cho điểm H có tọa độ (3; 2). Hãy vẽ điểm K đối xứng với H qua gốc tọa độ và tìm tọa độ của K.</a:t>
            </a:r>
            <a:endParaRPr lang="en-US" sz="3200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1392" y="1999548"/>
            <a:ext cx="1118287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vi-V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đối xứng với H qua gốc tọa độ ⇔ O(0; 0) là trung điểm của KH.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 descr="Giải bài 51 trang 96 Toán 8 Tập 1 | Giải bài tập Toán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238" y="2999505"/>
            <a:ext cx="4928241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7008144" y="3429000"/>
            <a:ext cx="451117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(-3; -2).</a:t>
            </a:r>
          </a:p>
        </p:txBody>
      </p:sp>
    </p:spTree>
    <p:extLst>
      <p:ext uri="{BB962C8B-B14F-4D97-AF65-F5344CB8AC3E}">
        <p14:creationId xmlns:p14="http://schemas.microsoft.com/office/powerpoint/2010/main" val="366799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3">
            <a:extLst>
              <a:ext uri="{FF2B5EF4-FFF2-40B4-BE49-F238E27FC236}">
                <a16:creationId xmlns="" xmlns:a16="http://schemas.microsoft.com/office/drawing/2014/main" id="{C09FF99D-14A6-41A9-9A2A-CA527718E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F4B2D2-C1E2-4596-A82A-DD100B622D5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6628" name="Text Box 4">
            <a:extLst>
              <a:ext uri="{FF2B5EF4-FFF2-40B4-BE49-F238E27FC236}">
                <a16:creationId xmlns="" xmlns:a16="http://schemas.microsoft.com/office/drawing/2014/main" id="{D2A4ACA4-4066-42EB-83BD-135F0E9BA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53" y="431166"/>
            <a:ext cx="1145023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n-US" b="1" u="sng" dirty="0" err="1" smtClean="0">
                <a:solidFill>
                  <a:srgbClr val="3333FF"/>
                </a:solidFill>
              </a:rPr>
              <a:t>Bµi</a:t>
            </a:r>
            <a:r>
              <a:rPr lang="en-US" altLang="en-US" b="1" u="sng" dirty="0" smtClean="0">
                <a:solidFill>
                  <a:srgbClr val="3333FF"/>
                </a:solidFill>
              </a:rPr>
              <a:t> </a:t>
            </a:r>
            <a:r>
              <a:rPr lang="en-US" altLang="en-US" b="1" u="sng" dirty="0">
                <a:solidFill>
                  <a:srgbClr val="3333FF"/>
                </a:solidFill>
              </a:rPr>
              <a:t>3</a:t>
            </a:r>
            <a:r>
              <a:rPr lang="en-US" altLang="en-US" b="1" dirty="0">
                <a:solidFill>
                  <a:srgbClr val="3333FF"/>
                </a:solidFill>
              </a:rPr>
              <a:t> </a:t>
            </a:r>
            <a:r>
              <a:rPr lang="en-US" altLang="en-US" dirty="0"/>
              <a:t>: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Bài</a:t>
            </a:r>
            <a:r>
              <a:rPr lang="en-US" altLang="en-US" dirty="0" smtClean="0"/>
              <a:t> 52 </a:t>
            </a:r>
            <a:r>
              <a:rPr lang="en-US" altLang="en-US" dirty="0" err="1" smtClean="0"/>
              <a:t>sgk</a:t>
            </a:r>
            <a:r>
              <a:rPr lang="en-US" altLang="en-US" dirty="0" smtClean="0"/>
              <a:t>/ 96)Cho </a:t>
            </a:r>
            <a:r>
              <a:rPr lang="en-US" altLang="en-US" dirty="0"/>
              <a:t>h</a:t>
            </a:r>
            <a:r>
              <a:rPr lang="en-US" altLang="en-US" dirty="0">
                <a:latin typeface="+mn-lt"/>
              </a:rPr>
              <a:t>ình bình hành ABCD, gọi E đối xứng với D </a:t>
            </a:r>
            <a:r>
              <a:rPr lang="en-US" altLang="en-US" dirty="0" smtClean="0">
                <a:latin typeface="+mn-lt"/>
              </a:rPr>
              <a:t>qua </a:t>
            </a:r>
            <a:r>
              <a:rPr lang="en-US" altLang="en-US" dirty="0">
                <a:latin typeface="+mn-lt"/>
              </a:rPr>
              <a:t>A, F đối xứng với D qua C. Chứng minh E và F đối </a:t>
            </a:r>
            <a:r>
              <a:rPr lang="en-US" altLang="en-US" dirty="0" smtClean="0">
                <a:latin typeface="+mn-lt"/>
              </a:rPr>
              <a:t>xứng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smtClean="0">
                <a:latin typeface="+mn-lt"/>
              </a:rPr>
              <a:t>nhau </a:t>
            </a:r>
            <a:r>
              <a:rPr lang="en-US" altLang="en-US" dirty="0">
                <a:latin typeface="+mn-lt"/>
              </a:rPr>
              <a:t>qua B.</a:t>
            </a:r>
            <a:endParaRPr lang="en-US" altLang="en-US" dirty="0"/>
          </a:p>
        </p:txBody>
      </p:sp>
      <p:sp>
        <p:nvSpPr>
          <p:cNvPr id="66" name="Line 3">
            <a:extLst>
              <a:ext uri="{FF2B5EF4-FFF2-40B4-BE49-F238E27FC236}">
                <a16:creationId xmlns="" xmlns:a16="http://schemas.microsoft.com/office/drawing/2014/main" id="{90FEC223-F808-4045-AA3B-9A3FC7304D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6834" y="3309938"/>
            <a:ext cx="1295400" cy="1219200"/>
          </a:xfrm>
          <a:prstGeom prst="line">
            <a:avLst/>
          </a:prstGeom>
          <a:noFill/>
          <a:ln w="57150">
            <a:solidFill>
              <a:srgbClr val="FF66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7" name="Group 4"/>
          <p:cNvGrpSpPr>
            <a:grpSpLocks/>
          </p:cNvGrpSpPr>
          <p:nvPr/>
        </p:nvGrpSpPr>
        <p:grpSpPr bwMode="auto">
          <a:xfrm>
            <a:off x="1339450" y="1532325"/>
            <a:ext cx="1752600" cy="2438400"/>
            <a:chOff x="384" y="864"/>
            <a:chExt cx="1104" cy="1536"/>
          </a:xfrm>
        </p:grpSpPr>
        <p:sp>
          <p:nvSpPr>
            <p:cNvPr id="68" name="Line 5">
              <a:extLst>
                <a:ext uri="{FF2B5EF4-FFF2-40B4-BE49-F238E27FC236}">
                  <a16:creationId xmlns="" xmlns:a16="http://schemas.microsoft.com/office/drawing/2014/main" id="{17768771-702A-45F8-AA3E-8580D2A4C6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2352"/>
              <a:ext cx="96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4371" name="Group 6"/>
            <p:cNvGrpSpPr>
              <a:grpSpLocks/>
            </p:cNvGrpSpPr>
            <p:nvPr/>
          </p:nvGrpSpPr>
          <p:grpSpPr bwMode="auto">
            <a:xfrm>
              <a:off x="624" y="864"/>
              <a:ext cx="864" cy="1104"/>
              <a:chOff x="624" y="1248"/>
              <a:chExt cx="864" cy="1104"/>
            </a:xfrm>
          </p:grpSpPr>
          <p:sp>
            <p:nvSpPr>
              <p:cNvPr id="70" name="Line 7">
                <a:extLst>
                  <a:ext uri="{FF2B5EF4-FFF2-40B4-BE49-F238E27FC236}">
                    <a16:creationId xmlns="" xmlns:a16="http://schemas.microsoft.com/office/drawing/2014/main" id="{846A7CD3-C039-45E2-A4BF-F523892113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24" y="1584"/>
                <a:ext cx="384" cy="768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1" name="Text Box 8">
                <a:extLst>
                  <a:ext uri="{FF2B5EF4-FFF2-40B4-BE49-F238E27FC236}">
                    <a16:creationId xmlns="" xmlns:a16="http://schemas.microsoft.com/office/drawing/2014/main" id="{0207DF55-F56C-4F20-A2FC-14872FDB5B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2" y="1248"/>
                <a:ext cx="576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altLang="en-US" sz="4400" b="1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.</a:t>
                </a:r>
                <a:endParaRPr lang="en-US" altLang="en-US" sz="44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2" name="Line 9">
                <a:extLst>
                  <a:ext uri="{FF2B5EF4-FFF2-40B4-BE49-F238E27FC236}">
                    <a16:creationId xmlns="" xmlns:a16="http://schemas.microsoft.com/office/drawing/2014/main" id="{84924BFC-951D-4CD7-9DDE-64792E5A7E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" y="1920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3" name="Text Box 10">
                <a:extLst>
                  <a:ext uri="{FF2B5EF4-FFF2-40B4-BE49-F238E27FC236}">
                    <a16:creationId xmlns="" xmlns:a16="http://schemas.microsoft.com/office/drawing/2014/main" id="{D04A5C95-A719-45F7-B586-1D143AFC99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4" y="1296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altLang="en-US" sz="2400" b="1" dirty="0"/>
                  <a:t>E</a:t>
                </a:r>
                <a:endParaRPr lang="en-US" altLang="en-US" sz="2400" b="1" dirty="0"/>
              </a:p>
            </p:txBody>
          </p:sp>
        </p:grpSp>
      </p:grpSp>
      <p:grpSp>
        <p:nvGrpSpPr>
          <p:cNvPr id="74" name="Group 11"/>
          <p:cNvGrpSpPr>
            <a:grpSpLocks/>
          </p:cNvGrpSpPr>
          <p:nvPr/>
        </p:nvGrpSpPr>
        <p:grpSpPr bwMode="auto">
          <a:xfrm>
            <a:off x="772672" y="2919413"/>
            <a:ext cx="3738563" cy="1981200"/>
            <a:chOff x="45" y="2112"/>
            <a:chExt cx="2355" cy="1248"/>
          </a:xfrm>
        </p:grpSpPr>
        <p:sp>
          <p:nvSpPr>
            <p:cNvPr id="75" name="AutoShape 12">
              <a:extLst>
                <a:ext uri="{FF2B5EF4-FFF2-40B4-BE49-F238E27FC236}">
                  <a16:creationId xmlns="" xmlns:a16="http://schemas.microsoft.com/office/drawing/2014/main" id="{71DDB0C2-BD60-407A-B25C-DB664BE77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352"/>
              <a:ext cx="1584" cy="768"/>
            </a:xfrm>
            <a:prstGeom prst="parallelogram">
              <a:avLst>
                <a:gd name="adj" fmla="val 51563"/>
              </a:avLst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" name="Text Box 13">
              <a:extLst>
                <a:ext uri="{FF2B5EF4-FFF2-40B4-BE49-F238E27FC236}">
                  <a16:creationId xmlns="" xmlns:a16="http://schemas.microsoft.com/office/drawing/2014/main" id="{AB68F016-EA11-47DB-A475-E7E6DA4F3A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16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altLang="en-US" sz="2400" b="1" dirty="0"/>
                <a:t>A</a:t>
              </a:r>
              <a:endParaRPr lang="en-US" altLang="en-US" sz="2400" b="1" dirty="0"/>
            </a:p>
          </p:txBody>
        </p:sp>
        <p:sp>
          <p:nvSpPr>
            <p:cNvPr id="77" name="Text Box 14">
              <a:extLst>
                <a:ext uri="{FF2B5EF4-FFF2-40B4-BE49-F238E27FC236}">
                  <a16:creationId xmlns="" xmlns:a16="http://schemas.microsoft.com/office/drawing/2014/main" id="{AC8CA8E0-4050-462D-8B57-7FB24E4765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07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altLang="en-US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  <a:endPara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8" name="Text Box 15">
              <a:extLst>
                <a:ext uri="{FF2B5EF4-FFF2-40B4-BE49-F238E27FC236}">
                  <a16:creationId xmlns="" xmlns:a16="http://schemas.microsoft.com/office/drawing/2014/main" id="{25241D94-DD31-4CAA-A8B0-96BBEAA72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11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altLang="en-US" sz="2400" b="1" dirty="0"/>
                <a:t>B</a:t>
              </a:r>
              <a:endParaRPr lang="en-US" altLang="en-US" sz="2400" b="1" dirty="0"/>
            </a:p>
          </p:txBody>
        </p:sp>
        <p:sp>
          <p:nvSpPr>
            <p:cNvPr id="79" name="Text Box 16">
              <a:extLst>
                <a:ext uri="{FF2B5EF4-FFF2-40B4-BE49-F238E27FC236}">
                  <a16:creationId xmlns="" xmlns:a16="http://schemas.microsoft.com/office/drawing/2014/main" id="{BB41038D-233F-4A45-A681-0EF5E0174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" y="3039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altLang="en-US" sz="2400" b="1" dirty="0"/>
                <a:t>D</a:t>
              </a:r>
              <a:endParaRPr lang="en-US" altLang="en-US" sz="2400" b="1" dirty="0"/>
            </a:p>
          </p:txBody>
        </p:sp>
      </p:grpSp>
      <p:grpSp>
        <p:nvGrpSpPr>
          <p:cNvPr id="80" name="Group 17"/>
          <p:cNvGrpSpPr>
            <a:grpSpLocks/>
          </p:cNvGrpSpPr>
          <p:nvPr/>
        </p:nvGrpSpPr>
        <p:grpSpPr bwMode="auto">
          <a:xfrm>
            <a:off x="1827390" y="3986105"/>
            <a:ext cx="3962400" cy="914400"/>
            <a:chOff x="720" y="2400"/>
            <a:chExt cx="2496" cy="576"/>
          </a:xfrm>
        </p:grpSpPr>
        <p:grpSp>
          <p:nvGrpSpPr>
            <p:cNvPr id="14355" name="Group 18"/>
            <p:cNvGrpSpPr>
              <a:grpSpLocks/>
            </p:cNvGrpSpPr>
            <p:nvPr/>
          </p:nvGrpSpPr>
          <p:grpSpPr bwMode="auto">
            <a:xfrm>
              <a:off x="720" y="2688"/>
              <a:ext cx="48" cy="96"/>
              <a:chOff x="720" y="3216"/>
              <a:chExt cx="48" cy="96"/>
            </a:xfrm>
          </p:grpSpPr>
          <p:sp>
            <p:nvSpPr>
              <p:cNvPr id="89" name="Line 19">
                <a:extLst>
                  <a:ext uri="{FF2B5EF4-FFF2-40B4-BE49-F238E27FC236}">
                    <a16:creationId xmlns="" xmlns:a16="http://schemas.microsoft.com/office/drawing/2014/main" id="{66F173F4-E7B8-406B-9DF2-7A511F6169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0" name="Line 20">
                <a:extLst>
                  <a:ext uri="{FF2B5EF4-FFF2-40B4-BE49-F238E27FC236}">
                    <a16:creationId xmlns="" xmlns:a16="http://schemas.microsoft.com/office/drawing/2014/main" id="{C930E632-4039-407A-B522-494FF6D102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" y="3216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4356" name="Group 21"/>
            <p:cNvGrpSpPr>
              <a:grpSpLocks/>
            </p:cNvGrpSpPr>
            <p:nvPr/>
          </p:nvGrpSpPr>
          <p:grpSpPr bwMode="auto">
            <a:xfrm>
              <a:off x="1440" y="2400"/>
              <a:ext cx="1776" cy="576"/>
              <a:chOff x="1440" y="2784"/>
              <a:chExt cx="1776" cy="576"/>
            </a:xfrm>
          </p:grpSpPr>
          <p:sp>
            <p:nvSpPr>
              <p:cNvPr id="83" name="Line 22">
                <a:extLst>
                  <a:ext uri="{FF2B5EF4-FFF2-40B4-BE49-F238E27FC236}">
                    <a16:creationId xmlns="" xmlns:a16="http://schemas.microsoft.com/office/drawing/2014/main" id="{FDD18593-0CF3-4F3C-8255-0C2268FDB0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1200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4" name="Text Box 23">
                <a:extLst>
                  <a:ext uri="{FF2B5EF4-FFF2-40B4-BE49-F238E27FC236}">
                    <a16:creationId xmlns="" xmlns:a16="http://schemas.microsoft.com/office/drawing/2014/main" id="{8958E5B0-7042-4450-86D2-C93B032511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784"/>
                <a:ext cx="576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altLang="en-US" sz="4400" b="1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.</a:t>
                </a:r>
                <a:endParaRPr lang="en-US" altLang="en-US" sz="44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4359" name="Group 24"/>
              <p:cNvGrpSpPr>
                <a:grpSpLocks/>
              </p:cNvGrpSpPr>
              <p:nvPr/>
            </p:nvGrpSpPr>
            <p:grpSpPr bwMode="auto">
              <a:xfrm>
                <a:off x="1920" y="3072"/>
                <a:ext cx="48" cy="96"/>
                <a:chOff x="720" y="3216"/>
                <a:chExt cx="48" cy="96"/>
              </a:xfrm>
            </p:grpSpPr>
            <p:sp>
              <p:nvSpPr>
                <p:cNvPr id="87" name="Line 25">
                  <a:extLst>
                    <a:ext uri="{FF2B5EF4-FFF2-40B4-BE49-F238E27FC236}">
                      <a16:creationId xmlns="" xmlns:a16="http://schemas.microsoft.com/office/drawing/2014/main" id="{82F2794E-D163-4096-ADA8-35FCCB54AC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0" y="321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88" name="Line 26">
                  <a:extLst>
                    <a:ext uri="{FF2B5EF4-FFF2-40B4-BE49-F238E27FC236}">
                      <a16:creationId xmlns="" xmlns:a16="http://schemas.microsoft.com/office/drawing/2014/main" id="{533BF2F0-A539-4915-BF49-96389043F9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68" y="321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86" name="Text Box 27">
                <a:extLst>
                  <a:ext uri="{FF2B5EF4-FFF2-40B4-BE49-F238E27FC236}">
                    <a16:creationId xmlns="" xmlns:a16="http://schemas.microsoft.com/office/drawing/2014/main" id="{27D4BAAF-B50C-4C31-97B0-3F5BCCE403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3072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altLang="en-US" sz="2400" b="1" dirty="0"/>
                  <a:t>F</a:t>
                </a:r>
                <a:endParaRPr lang="en-US" altLang="en-US" sz="2400" b="1" dirty="0"/>
              </a:p>
            </p:txBody>
          </p:sp>
        </p:grpSp>
      </p:grpSp>
      <p:sp>
        <p:nvSpPr>
          <p:cNvPr id="91" name="Line 48">
            <a:extLst>
              <a:ext uri="{FF2B5EF4-FFF2-40B4-BE49-F238E27FC236}">
                <a16:creationId xmlns="" xmlns:a16="http://schemas.microsoft.com/office/drawing/2014/main" id="{839A4992-DDE9-4A9C-9B8D-4242EEB9D3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0959" y="2100263"/>
            <a:ext cx="1295400" cy="1219200"/>
          </a:xfrm>
          <a:prstGeom prst="line">
            <a:avLst/>
          </a:prstGeom>
          <a:noFill/>
          <a:ln w="57150">
            <a:solidFill>
              <a:srgbClr val="FF66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7FD0E44B-E359-4188-AF63-1904219EBEA8}"/>
              </a:ext>
            </a:extLst>
          </p:cNvPr>
          <p:cNvCxnSpPr>
            <a:endCxn id="83" idx="0"/>
          </p:cNvCxnSpPr>
          <p:nvPr/>
        </p:nvCxnSpPr>
        <p:spPr bwMode="auto">
          <a:xfrm>
            <a:off x="1720450" y="3300413"/>
            <a:ext cx="1249940" cy="1219092"/>
          </a:xfrm>
          <a:prstGeom prst="line">
            <a:avLst/>
          </a:prstGeom>
          <a:ln w="25400">
            <a:solidFill>
              <a:srgbClr val="FF6699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0" name="Text Box 38">
            <a:extLst>
              <a:ext uri="{FF2B5EF4-FFF2-40B4-BE49-F238E27FC236}">
                <a16:creationId xmlns="" xmlns:a16="http://schemas.microsoft.com/office/drawing/2014/main" id="{A6D2EAB9-495C-46C5-8156-51B897D16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319" y="1330326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altLang="en-US" sz="3200" dirty="0"/>
              <a:t>Tø gi¸c ACBE cã:</a:t>
            </a:r>
            <a:endParaRPr lang="en-US" altLang="en-US" sz="3200" dirty="0"/>
          </a:p>
        </p:txBody>
      </p:sp>
      <p:sp>
        <p:nvSpPr>
          <p:cNvPr id="121" name="Text Box 40">
            <a:extLst>
              <a:ext uri="{FF2B5EF4-FFF2-40B4-BE49-F238E27FC236}">
                <a16:creationId xmlns="" xmlns:a16="http://schemas.microsoft.com/office/drawing/2014/main" id="{38FD0997-044A-47DC-8985-B3A47A876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319" y="1831270"/>
            <a:ext cx="419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altLang="en-US" sz="3200" dirty="0"/>
              <a:t>AE // BC (v× AD // BC)</a:t>
            </a:r>
            <a:endParaRPr lang="en-US" altLang="en-US" sz="3200" dirty="0"/>
          </a:p>
        </p:txBody>
      </p:sp>
      <p:sp>
        <p:nvSpPr>
          <p:cNvPr id="122" name="Text Box 41">
            <a:extLst>
              <a:ext uri="{FF2B5EF4-FFF2-40B4-BE49-F238E27FC236}">
                <a16:creationId xmlns="" xmlns:a16="http://schemas.microsoft.com/office/drawing/2014/main" id="{73C81989-DFE9-4977-B751-D464DF98D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2331246"/>
            <a:ext cx="510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altLang="en-US" sz="3200" dirty="0"/>
              <a:t>AE = BC (cïng b»ng AD)</a:t>
            </a:r>
            <a:endParaRPr lang="en-US" altLang="en-US" sz="3200" dirty="0"/>
          </a:p>
        </p:txBody>
      </p:sp>
      <p:sp>
        <p:nvSpPr>
          <p:cNvPr id="123" name="Text Box 42">
            <a:extLst>
              <a:ext uri="{FF2B5EF4-FFF2-40B4-BE49-F238E27FC236}">
                <a16:creationId xmlns="" xmlns:a16="http://schemas.microsoft.com/office/drawing/2014/main" id="{898F96AD-58F5-418A-9B0F-C91E43EC5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2782888"/>
            <a:ext cx="60043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200" dirty="0" smtClean="0">
                <a:sym typeface="Symbol" panose="05050102010706020507" pitchFamily="18" charset="2"/>
              </a:rPr>
              <a:t>=&gt;ACBE </a:t>
            </a:r>
            <a:r>
              <a:rPr lang="en-US" altLang="en-US" sz="3200" dirty="0">
                <a:sym typeface="Symbol" panose="05050102010706020507" pitchFamily="18" charset="2"/>
              </a:rPr>
              <a:t>lµ h×nh b×nh hµnh</a:t>
            </a:r>
          </a:p>
        </p:txBody>
      </p:sp>
      <p:sp>
        <p:nvSpPr>
          <p:cNvPr id="124" name="Text Box 43">
            <a:extLst>
              <a:ext uri="{FF2B5EF4-FFF2-40B4-BE49-F238E27FC236}">
                <a16:creationId xmlns="" xmlns:a16="http://schemas.microsoft.com/office/drawing/2014/main" id="{C3DC05A7-8D5F-4E00-9628-52A2B6D50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3284628"/>
            <a:ext cx="63071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200" dirty="0" smtClean="0">
                <a:sym typeface="Symbol" panose="05050102010706020507" pitchFamily="18" charset="2"/>
              </a:rPr>
              <a:t>=&gt; </a:t>
            </a:r>
            <a:r>
              <a:rPr lang="en-US" altLang="en-US" sz="3200" dirty="0">
                <a:sym typeface="Symbol" panose="05050102010706020507" pitchFamily="18" charset="2"/>
              </a:rPr>
              <a:t>AC // BE vµ AC = BE   (1)</a:t>
            </a:r>
          </a:p>
        </p:txBody>
      </p:sp>
      <p:sp>
        <p:nvSpPr>
          <p:cNvPr id="126" name="Text Box 45">
            <a:extLst>
              <a:ext uri="{FF2B5EF4-FFF2-40B4-BE49-F238E27FC236}">
                <a16:creationId xmlns="" xmlns:a16="http://schemas.microsoft.com/office/drawing/2014/main" id="{8C47C659-5E91-4579-BC30-496CCB1B2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319" y="3890159"/>
            <a:ext cx="65947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200" dirty="0" smtClean="0">
                <a:sym typeface="Symbol" panose="05050102010706020507" pitchFamily="18" charset="2"/>
              </a:rPr>
              <a:t>Tương tự:AC </a:t>
            </a:r>
            <a:r>
              <a:rPr lang="en-US" altLang="en-US" sz="3200" dirty="0">
                <a:sym typeface="Symbol" panose="05050102010706020507" pitchFamily="18" charset="2"/>
              </a:rPr>
              <a:t>// BF vµ AC = BF (2)</a:t>
            </a:r>
          </a:p>
        </p:txBody>
      </p:sp>
      <p:sp>
        <p:nvSpPr>
          <p:cNvPr id="129" name="Text Box 46">
            <a:extLst>
              <a:ext uri="{FF2B5EF4-FFF2-40B4-BE49-F238E27FC236}">
                <a16:creationId xmlns="" xmlns:a16="http://schemas.microsoft.com/office/drawing/2014/main" id="{E4B0CB3A-7C06-46EE-BEE7-0F20D75AC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710" y="4885038"/>
            <a:ext cx="10092248" cy="89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pt-BR" altLang="en-US" sz="3000" dirty="0">
                <a:sym typeface="Symbol" panose="05050102010706020507" pitchFamily="18" charset="2"/>
              </a:rPr>
              <a:t>Tõ (1) vµ (2) </a:t>
            </a:r>
            <a:r>
              <a:rPr lang="pt-BR" altLang="en-US" sz="3000" dirty="0" smtClean="0">
                <a:sym typeface="Symbol" panose="05050102010706020507" pitchFamily="18" charset="2"/>
              </a:rPr>
              <a:t>=&gt;E</a:t>
            </a:r>
            <a:r>
              <a:rPr lang="pt-BR" altLang="en-US" sz="3000" dirty="0">
                <a:sym typeface="Symbol" panose="05050102010706020507" pitchFamily="18" charset="2"/>
              </a:rPr>
              <a:t>, B, F </a:t>
            </a:r>
            <a:r>
              <a:rPr lang="pt-BR" altLang="en-US" sz="3000" dirty="0" smtClean="0">
                <a:sym typeface="Symbol" panose="05050102010706020507" pitchFamily="18" charset="2"/>
              </a:rPr>
              <a:t>th¼ng hµng(</a:t>
            </a:r>
            <a:r>
              <a:rPr lang="pt-BR" altLang="en-US" sz="3000" dirty="0" smtClean="0">
                <a:latin typeface="+mn-lt"/>
                <a:sym typeface="Symbol" panose="05050102010706020507" pitchFamily="18" charset="2"/>
              </a:rPr>
              <a:t>tiên </a:t>
            </a:r>
            <a:r>
              <a:rPr lang="pt-BR" altLang="en-US" sz="3000" dirty="0">
                <a:latin typeface="+mn-lt"/>
                <a:sym typeface="Symbol" panose="05050102010706020507" pitchFamily="18" charset="2"/>
              </a:rPr>
              <a:t>đề ơclit)</a:t>
            </a:r>
            <a:r>
              <a:rPr lang="pt-BR" altLang="en-US" sz="3000" dirty="0">
                <a:sym typeface="Symbol" panose="05050102010706020507" pitchFamily="18" charset="2"/>
              </a:rPr>
              <a:t> vµ BE = BF 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pt-BR" altLang="en-US" sz="3000" dirty="0" smtClean="0">
                <a:sym typeface="Symbol" panose="05050102010706020507" pitchFamily="18" charset="2"/>
              </a:rPr>
              <a:t>=&gt;B </a:t>
            </a:r>
            <a:r>
              <a:rPr lang="pt-BR" altLang="en-US" sz="3000" dirty="0">
                <a:sym typeface="Symbol" panose="05050102010706020507" pitchFamily="18" charset="2"/>
              </a:rPr>
              <a:t>lµ trung ®iÓm cña EF </a:t>
            </a:r>
            <a:endParaRPr lang="en-US" altLang="en-US" sz="3000" dirty="0">
              <a:sym typeface="Symbol" panose="05050102010706020507" pitchFamily="18" charset="2"/>
            </a:endParaRPr>
          </a:p>
        </p:txBody>
      </p:sp>
      <p:sp>
        <p:nvSpPr>
          <p:cNvPr id="130" name="Text Box 47">
            <a:extLst>
              <a:ext uri="{FF2B5EF4-FFF2-40B4-BE49-F238E27FC236}">
                <a16:creationId xmlns="" xmlns:a16="http://schemas.microsoft.com/office/drawing/2014/main" id="{931547A6-A6EC-4619-B001-E1A9006CD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390" y="6024455"/>
            <a:ext cx="6363086" cy="458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pt-BR" altLang="en-US" sz="3200" dirty="0">
                <a:sym typeface="Symbol" panose="05050102010706020507" pitchFamily="18" charset="2"/>
              </a:rPr>
              <a:t>VËy E  ®èi xøng víi F qua B.</a:t>
            </a:r>
            <a:endParaRPr lang="en-US" altLang="en-US" sz="3200" dirty="0">
              <a:sym typeface="Symbol" panose="05050102010706020507" pitchFamily="18" charset="2"/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68925" y="-70877"/>
            <a:ext cx="26805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3 .</a:t>
            </a:r>
            <a:r>
              <a:rPr lang="en-US" altLang="en-US" sz="2800" dirty="0" err="1" smtClean="0">
                <a:solidFill>
                  <a:srgbClr val="FF0000"/>
                </a:solidFill>
                <a:latin typeface=".VnTimeH" panose="020B7200000000000000" pitchFamily="34" charset="0"/>
              </a:rPr>
              <a:t>luyÖn</a:t>
            </a:r>
            <a:r>
              <a:rPr lang="en-US" altLang="en-US" sz="28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.VnTimeH" panose="020B7200000000000000" pitchFamily="34" charset="0"/>
              </a:rPr>
              <a:t>tËp :</a:t>
            </a:r>
          </a:p>
        </p:txBody>
      </p:sp>
    </p:spTree>
    <p:extLst>
      <p:ext uri="{BB962C8B-B14F-4D97-AF65-F5344CB8AC3E}">
        <p14:creationId xmlns:p14="http://schemas.microsoft.com/office/powerpoint/2010/main" val="110207260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120" grpId="0"/>
      <p:bldP spid="121" grpId="0"/>
      <p:bldP spid="122" grpId="0"/>
      <p:bldP spid="123" grpId="0"/>
      <p:bldP spid="124" grpId="0"/>
      <p:bldP spid="126" grpId="0"/>
      <p:bldP spid="129" grpId="0"/>
      <p:bldP spid="130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="" xmlns:a16="http://schemas.microsoft.com/office/drawing/2014/main" id="{DC5B574A-4109-4FCC-8B5B-EEED250C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8FC9C-E225-4233-A273-04D37A18FF26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870075" y="455613"/>
            <a:ext cx="26805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3 .</a:t>
            </a:r>
            <a:r>
              <a:rPr lang="en-US" altLang="en-US" sz="2800" dirty="0" err="1" smtClean="0">
                <a:solidFill>
                  <a:srgbClr val="FF0000"/>
                </a:solidFill>
                <a:latin typeface=".VnTimeH" panose="020B7200000000000000" pitchFamily="34" charset="0"/>
              </a:rPr>
              <a:t>luyÖn</a:t>
            </a:r>
            <a:r>
              <a:rPr lang="en-US" altLang="en-US" sz="2800" dirty="0" smtClean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.VnTimeH" panose="020B7200000000000000" pitchFamily="34" charset="0"/>
              </a:rPr>
              <a:t>tËp :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327276" y="895350"/>
            <a:ext cx="68929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*</a:t>
            </a:r>
            <a:r>
              <a:rPr lang="en-US" altLang="en-US" sz="2800" b="1" u="sng" dirty="0">
                <a:solidFill>
                  <a:srgbClr val="3333FF"/>
                </a:solidFill>
                <a:latin typeface=".VnTimeH" panose="020B7200000000000000" pitchFamily="34" charset="0"/>
              </a:rPr>
              <a:t>b</a:t>
            </a:r>
            <a:r>
              <a:rPr lang="en-US" altLang="en-US" sz="2800" b="1" u="sng" dirty="0">
                <a:solidFill>
                  <a:srgbClr val="3333FF"/>
                </a:solidFill>
                <a:latin typeface=".VnTime" panose="020B7200000000000000" pitchFamily="34" charset="0"/>
              </a:rPr>
              <a:t>µi1</a:t>
            </a:r>
            <a:r>
              <a:rPr lang="en-US" altLang="en-US" sz="2800" dirty="0">
                <a:latin typeface=".VnTime" panose="020B7200000000000000" pitchFamily="34" charset="0"/>
              </a:rPr>
              <a:t> : </a:t>
            </a:r>
            <a:r>
              <a:rPr lang="en-US" altLang="en-US" sz="2800" dirty="0">
                <a:latin typeface=".VnTimeH" panose="020B7200000000000000" pitchFamily="34" charset="0"/>
              </a:rPr>
              <a:t>c</a:t>
            </a:r>
            <a:r>
              <a:rPr lang="en-US" altLang="en-US" sz="2800" dirty="0">
                <a:latin typeface=".VnTime" panose="020B7200000000000000" pitchFamily="34" charset="0"/>
              </a:rPr>
              <a:t>¸c ch÷ c¸i in hoa sau ch÷ nµo cã t©m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 ®èi xøng :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441576" y="1865314"/>
            <a:ext cx="466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s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222626" y="1862139"/>
            <a:ext cx="550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n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4137026" y="1843089"/>
            <a:ext cx="493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e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013326" y="1843089"/>
            <a:ext cx="550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v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94376" y="1843089"/>
            <a:ext cx="550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x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6689726" y="1843089"/>
            <a:ext cx="550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h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7546976" y="1843089"/>
            <a:ext cx="493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t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8385176" y="1843089"/>
            <a:ext cx="354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i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9090026" y="1824039"/>
            <a:ext cx="493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z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9710739" y="1843089"/>
            <a:ext cx="6365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m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2349501" y="2686051"/>
            <a:ext cx="59420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*</a:t>
            </a:r>
            <a:r>
              <a:rPr lang="en-US" altLang="en-US" sz="2800" b="1" u="sng" dirty="0">
                <a:solidFill>
                  <a:srgbClr val="3333FF"/>
                </a:solidFill>
                <a:latin typeface=".VnTimeH" panose="020B7200000000000000" pitchFamily="34" charset="0"/>
              </a:rPr>
              <a:t>b</a:t>
            </a:r>
            <a:r>
              <a:rPr lang="en-US" altLang="en-US" sz="2800" b="1" u="sng" dirty="0">
                <a:solidFill>
                  <a:srgbClr val="3333FF"/>
                </a:solidFill>
                <a:latin typeface=".VnTime" panose="020B7200000000000000" pitchFamily="34" charset="0"/>
              </a:rPr>
              <a:t>µi 2</a:t>
            </a:r>
            <a:r>
              <a:rPr lang="en-US" altLang="en-US" sz="2800" dirty="0">
                <a:latin typeface=".VnTime" panose="020B7200000000000000" pitchFamily="34" charset="0"/>
              </a:rPr>
              <a:t>: </a:t>
            </a:r>
            <a:r>
              <a:rPr lang="en-US" altLang="en-US" sz="2800" dirty="0">
                <a:latin typeface=".VnTimeH" panose="020B7200000000000000" pitchFamily="34" charset="0"/>
              </a:rPr>
              <a:t>c</a:t>
            </a:r>
            <a:r>
              <a:rPr lang="en-US" altLang="en-US" sz="2800" dirty="0">
                <a:latin typeface=".VnTime" panose="020B7200000000000000" pitchFamily="34" charset="0"/>
              </a:rPr>
              <a:t>¸c mÖnh ®Ò sau ®óng hay sai : 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387601" y="3140075"/>
            <a:ext cx="5395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66FF33"/>
                </a:solidFill>
                <a:latin typeface=".VnTime" panose="020B7200000000000000" pitchFamily="34" charset="0"/>
              </a:rPr>
              <a:t>a</a:t>
            </a:r>
            <a:r>
              <a:rPr lang="en-US" altLang="en-US" sz="2800">
                <a:latin typeface=".VnTimeH" panose="020B7200000000000000" pitchFamily="34" charset="0"/>
              </a:rPr>
              <a:t>.   ®</a:t>
            </a:r>
            <a:r>
              <a:rPr lang="en-US" altLang="en-US" sz="2800">
                <a:latin typeface=".VnTime" panose="020B7200000000000000" pitchFamily="34" charset="0"/>
              </a:rPr>
              <a:t>o¹n th¼ng cã mét t©m ®èi xøng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2349501" y="3640139"/>
            <a:ext cx="56991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66FF33"/>
                </a:solidFill>
                <a:latin typeface=".VnTime" panose="020B7200000000000000" pitchFamily="34" charset="0"/>
              </a:rPr>
              <a:t>b</a:t>
            </a:r>
            <a:r>
              <a:rPr lang="en-US" altLang="en-US" sz="2800">
                <a:latin typeface=".VnTime" panose="020B7200000000000000" pitchFamily="34" charset="0"/>
              </a:rPr>
              <a:t>.   Tam gi¸c ®Òu cã mét t©m ®èi xøng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2273301" y="4130675"/>
            <a:ext cx="63341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66FF33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>
                <a:solidFill>
                  <a:srgbClr val="66FF33"/>
                </a:solidFill>
                <a:latin typeface=".VnTime" panose="020B7200000000000000" pitchFamily="34" charset="0"/>
              </a:rPr>
              <a:t>c</a:t>
            </a:r>
            <a:r>
              <a:rPr lang="en-US" altLang="en-US" sz="2800" dirty="0">
                <a:latin typeface=".VnTime" panose="020B7200000000000000" pitchFamily="34" charset="0"/>
              </a:rPr>
              <a:t>.   </a:t>
            </a:r>
            <a:r>
              <a:rPr lang="en-US" altLang="en-US" sz="2800" dirty="0">
                <a:latin typeface=".VnTimeH" panose="020B7200000000000000" pitchFamily="34" charset="0"/>
              </a:rPr>
              <a:t>®</a:t>
            </a:r>
            <a:r>
              <a:rPr lang="en-US" altLang="en-US" sz="2800" dirty="0" err="1">
                <a:latin typeface=".VnTimeH" panose="020B7200000000000000" pitchFamily="34" charset="0"/>
              </a:rPr>
              <a:t>ư</a:t>
            </a:r>
            <a:r>
              <a:rPr lang="en-US" altLang="en-US" sz="2800" dirty="0" err="1">
                <a:latin typeface=".VnTime" panose="020B7200000000000000" pitchFamily="34" charset="0"/>
              </a:rPr>
              <a:t>­êng</a:t>
            </a:r>
            <a:r>
              <a:rPr lang="en-US" altLang="en-US" sz="2800" dirty="0">
                <a:latin typeface=".VnTime" panose="020B7200000000000000" pitchFamily="34" charset="0"/>
              </a:rPr>
              <a:t> th¼ng </a:t>
            </a:r>
            <a:r>
              <a:rPr lang="en-US" altLang="en-US" sz="2800" dirty="0" err="1">
                <a:latin typeface=".VnTime" panose="020B7200000000000000" pitchFamily="34" charset="0"/>
              </a:rPr>
              <a:t>cã</a:t>
            </a:r>
            <a:r>
              <a:rPr lang="en-US" altLang="en-US" sz="2800" dirty="0">
                <a:latin typeface=".VnTime" panose="020B7200000000000000" pitchFamily="34" charset="0"/>
              </a:rPr>
              <a:t> v« </a:t>
            </a:r>
            <a:r>
              <a:rPr lang="en-US" altLang="en-US" sz="2800" dirty="0" err="1">
                <a:latin typeface=".VnTime" panose="020B7200000000000000" pitchFamily="34" charset="0"/>
              </a:rPr>
              <a:t>sè</a:t>
            </a:r>
            <a:r>
              <a:rPr lang="en-US" altLang="en-US" sz="2800" dirty="0">
                <a:latin typeface=".VnTime" panose="020B7200000000000000" pitchFamily="34" charset="0"/>
              </a:rPr>
              <a:t> </a:t>
            </a:r>
            <a:r>
              <a:rPr lang="en-US" altLang="en-US" sz="2800" dirty="0" err="1">
                <a:latin typeface=".VnTime" panose="020B7200000000000000" pitchFamily="34" charset="0"/>
              </a:rPr>
              <a:t>t©m</a:t>
            </a:r>
            <a:r>
              <a:rPr lang="en-US" altLang="en-US" sz="2800" dirty="0">
                <a:latin typeface=".VnTime" panose="020B7200000000000000" pitchFamily="34" charset="0"/>
              </a:rPr>
              <a:t> ®</a:t>
            </a:r>
            <a:r>
              <a:rPr lang="en-US" altLang="en-US" sz="2800" dirty="0" err="1">
                <a:latin typeface=".VnTime" panose="020B7200000000000000" pitchFamily="34" charset="0"/>
              </a:rPr>
              <a:t>èi</a:t>
            </a:r>
            <a:r>
              <a:rPr lang="en-US" altLang="en-US" sz="2800" dirty="0">
                <a:latin typeface=".VnTime" panose="020B7200000000000000" pitchFamily="34" charset="0"/>
              </a:rPr>
              <a:t> </a:t>
            </a:r>
            <a:r>
              <a:rPr lang="en-US" altLang="en-US" sz="2800" dirty="0" err="1">
                <a:latin typeface=".VnTime" panose="020B7200000000000000" pitchFamily="34" charset="0"/>
              </a:rPr>
              <a:t>xøng</a:t>
            </a:r>
            <a:r>
              <a:rPr lang="en-US" altLang="en-US" sz="2800" dirty="0">
                <a:latin typeface=".VnTime" panose="020B7200000000000000" pitchFamily="34" charset="0"/>
              </a:rPr>
              <a:t>    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2330451" y="4592639"/>
            <a:ext cx="65452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66FF33"/>
                </a:solidFill>
                <a:latin typeface=".VnTime" panose="020B7200000000000000" pitchFamily="34" charset="0"/>
              </a:rPr>
              <a:t>d</a:t>
            </a:r>
            <a:r>
              <a:rPr lang="en-US" altLang="en-US" sz="2800">
                <a:latin typeface=".VnTime" panose="020B7200000000000000" pitchFamily="34" charset="0"/>
              </a:rPr>
              <a:t>.   Hai tam gi¸c ®èi xøng víi nhau qua mét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®iÓm th× cã chu vi b»ng nhau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8005764" y="32004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TimeH" panose="020B7200000000000000" pitchFamily="34" charset="0"/>
              </a:rPr>
              <a:t>®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8177214" y="3681414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3333FF"/>
                </a:solidFill>
                <a:latin typeface=".VnTimeH" panose="020B7200000000000000" pitchFamily="34" charset="0"/>
              </a:rPr>
              <a:t>s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8293101" y="413385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TimeH" panose="020B7200000000000000" pitchFamily="34" charset="0"/>
              </a:rPr>
              <a:t>®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6751639" y="5121276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TimeH" panose="020B7200000000000000" pitchFamily="34" charset="0"/>
              </a:rPr>
              <a:t>®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368551" y="5468938"/>
            <a:ext cx="56669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66FF66"/>
                </a:solidFill>
                <a:latin typeface=".VnTime" panose="020B7200000000000000" pitchFamily="34" charset="0"/>
              </a:rPr>
              <a:t>e</a:t>
            </a:r>
            <a:r>
              <a:rPr lang="en-US" altLang="en-US" sz="2800" dirty="0">
                <a:latin typeface=".VnTime" panose="020B7200000000000000" pitchFamily="34" charset="0"/>
              </a:rPr>
              <a:t>. </a:t>
            </a:r>
            <a:r>
              <a:rPr lang="en-US" altLang="en-US" sz="2800" dirty="0" smtClean="0">
                <a:latin typeface=".VnTimeH" panose="020B7200000000000000" pitchFamily="34" charset="0"/>
              </a:rPr>
              <a:t>®</a:t>
            </a:r>
            <a:r>
              <a:rPr lang="en-US" altLang="en-US" sz="2800" dirty="0" err="1" smtClean="0">
                <a:latin typeface=".VnTimeH" panose="020B7200000000000000" pitchFamily="34" charset="0"/>
              </a:rPr>
              <a:t>ư</a:t>
            </a:r>
            <a:r>
              <a:rPr lang="en-US" altLang="en-US" sz="2800" dirty="0" err="1" smtClean="0">
                <a:latin typeface=".VnTime" panose="020B7200000000000000" pitchFamily="34" charset="0"/>
              </a:rPr>
              <a:t>­êng</a:t>
            </a:r>
            <a:r>
              <a:rPr lang="en-US" altLang="en-US" sz="2800" dirty="0" smtClean="0">
                <a:latin typeface=".VnTime" panose="020B7200000000000000" pitchFamily="34" charset="0"/>
              </a:rPr>
              <a:t> </a:t>
            </a:r>
            <a:r>
              <a:rPr lang="en-US" altLang="en-US" sz="2800" dirty="0">
                <a:latin typeface=".VnTime" panose="020B7200000000000000" pitchFamily="34" charset="0"/>
              </a:rPr>
              <a:t>­ </a:t>
            </a:r>
            <a:r>
              <a:rPr lang="en-US" altLang="en-US" sz="2800" dirty="0" err="1">
                <a:latin typeface=".VnTime" panose="020B7200000000000000" pitchFamily="34" charset="0"/>
              </a:rPr>
              <a:t>trßn</a:t>
            </a:r>
            <a:r>
              <a:rPr lang="en-US" altLang="en-US" sz="2800" dirty="0">
                <a:latin typeface=".VnTime" panose="020B7200000000000000" pitchFamily="34" charset="0"/>
              </a:rPr>
              <a:t> </a:t>
            </a:r>
            <a:r>
              <a:rPr lang="en-US" altLang="en-US" sz="2800" dirty="0" err="1">
                <a:latin typeface=".VnTime" panose="020B7200000000000000" pitchFamily="34" charset="0"/>
              </a:rPr>
              <a:t>cã</a:t>
            </a:r>
            <a:r>
              <a:rPr lang="en-US" altLang="en-US" sz="2800" dirty="0">
                <a:latin typeface=".VnTime" panose="020B7200000000000000" pitchFamily="34" charset="0"/>
              </a:rPr>
              <a:t> v« </a:t>
            </a:r>
            <a:r>
              <a:rPr lang="en-US" altLang="en-US" sz="2800" dirty="0" err="1">
                <a:latin typeface=".VnTime" panose="020B7200000000000000" pitchFamily="34" charset="0"/>
              </a:rPr>
              <a:t>sè</a:t>
            </a:r>
            <a:r>
              <a:rPr lang="en-US" altLang="en-US" sz="2800" dirty="0">
                <a:latin typeface=".VnTime" panose="020B7200000000000000" pitchFamily="34" charset="0"/>
              </a:rPr>
              <a:t> </a:t>
            </a:r>
            <a:r>
              <a:rPr lang="en-US" altLang="en-US" sz="2800" dirty="0" err="1">
                <a:latin typeface=".VnTime" panose="020B7200000000000000" pitchFamily="34" charset="0"/>
              </a:rPr>
              <a:t>t©m</a:t>
            </a:r>
            <a:r>
              <a:rPr lang="en-US" altLang="en-US" sz="2800" dirty="0">
                <a:latin typeface=".VnTime" panose="020B7200000000000000" pitchFamily="34" charset="0"/>
              </a:rPr>
              <a:t> ®</a:t>
            </a:r>
            <a:r>
              <a:rPr lang="en-US" altLang="en-US" sz="2800" dirty="0" err="1">
                <a:latin typeface=".VnTime" panose="020B7200000000000000" pitchFamily="34" charset="0"/>
              </a:rPr>
              <a:t>èi</a:t>
            </a:r>
            <a:r>
              <a:rPr lang="en-US" altLang="en-US" sz="2800" dirty="0">
                <a:latin typeface=".VnTime" panose="020B7200000000000000" pitchFamily="34" charset="0"/>
              </a:rPr>
              <a:t> </a:t>
            </a:r>
            <a:r>
              <a:rPr lang="en-US" altLang="en-US" sz="2800" dirty="0" err="1">
                <a:latin typeface=".VnTime" panose="020B7200000000000000" pitchFamily="34" charset="0"/>
              </a:rPr>
              <a:t>xøng</a:t>
            </a:r>
            <a:endParaRPr lang="en-US" altLang="en-US" sz="2800" dirty="0">
              <a:latin typeface=".VnTime" panose="020B7200000000000000" pitchFamily="34" charset="0"/>
            </a:endParaRP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7861301" y="53848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3333FF"/>
                </a:solidFill>
                <a:latin typeface=".VnTimeH" panose="020B7200000000000000" pitchFamily="34" charset="0"/>
              </a:rPr>
              <a:t>s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4" dur="80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5" dur="80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80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1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2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8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3" dur="10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8" dur="10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3" dur="20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8" grpId="0"/>
      <p:bldP spid="25609" grpId="0"/>
      <p:bldP spid="25610" grpId="0"/>
      <p:bldP spid="25610" grpId="1"/>
      <p:bldP spid="25611" grpId="0"/>
      <p:bldP spid="25611" grpId="1"/>
      <p:bldP spid="25612" grpId="0"/>
      <p:bldP spid="25613" grpId="0"/>
      <p:bldP spid="25614" grpId="0"/>
      <p:bldP spid="25614" grpId="1"/>
      <p:bldP spid="25615" grpId="0"/>
      <p:bldP spid="25616" grpId="0"/>
      <p:bldP spid="25617" grpId="0"/>
      <p:bldP spid="25617" grpId="1"/>
      <p:bldP spid="25618" grpId="0"/>
      <p:bldP spid="25619" grpId="0"/>
      <p:bldP spid="25620" grpId="0"/>
      <p:bldP spid="25621" grpId="0"/>
      <p:bldP spid="25622" grpId="0"/>
      <p:bldP spid="25623" grpId="0"/>
      <p:bldP spid="25625" grpId="0"/>
      <p:bldP spid="25626" grpId="0"/>
      <p:bldP spid="25627" grpId="0"/>
      <p:bldP spid="25630" grpId="0"/>
      <p:bldP spid="256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="" xmlns:a16="http://schemas.microsoft.com/office/drawing/2014/main" id="{56CDF71B-E155-44FA-BCDB-F8D63D3D2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64766-1687-4691-B114-2B4E54DA90EB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7652" name="Text Box 4">
            <a:extLst>
              <a:ext uri="{FF2B5EF4-FFF2-40B4-BE49-F238E27FC236}">
                <a16:creationId xmlns="" xmlns:a16="http://schemas.microsoft.com/office/drawing/2014/main" id="{E09FA26E-F55F-4DEC-93B5-8AC38938A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76" y="550863"/>
            <a:ext cx="61880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5 </a:t>
            </a:r>
            <a:r>
              <a:rPr lang="en-US" altLang="en-US" sz="4000" dirty="0">
                <a:solidFill>
                  <a:srgbClr val="FF0000"/>
                </a:solidFill>
                <a:latin typeface="+mn-lt"/>
              </a:rPr>
              <a:t>HƯỚNG DẪN VỀ NHÀ</a:t>
            </a:r>
            <a:endParaRPr lang="en-US" altLang="en-US" sz="4000" dirty="0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765426" y="1344623"/>
            <a:ext cx="43284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.VnTime" panose="020B7200000000000000" pitchFamily="34" charset="0"/>
              </a:rPr>
              <a:t>N¾m ch¾c </a:t>
            </a:r>
            <a:r>
              <a:rPr lang="en-US" altLang="en-US" dirty="0" err="1">
                <a:latin typeface=".VnTime" panose="020B7200000000000000" pitchFamily="34" charset="0"/>
              </a:rPr>
              <a:t>c¸c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kh¸i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latin typeface=".VnTime" panose="020B7200000000000000" pitchFamily="34" charset="0"/>
              </a:rPr>
              <a:t>niÖm</a:t>
            </a:r>
            <a:r>
              <a:rPr lang="en-US" altLang="en-US" dirty="0">
                <a:latin typeface=".VnTime" panose="020B7200000000000000" pitchFamily="34" charset="0"/>
              </a:rPr>
              <a:t> 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="" xmlns:a16="http://schemas.microsoft.com/office/drawing/2014/main" id="{C80FC904-3494-4597-BDD4-5F215F2E1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62" y="2042559"/>
            <a:ext cx="9001126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0" dirty="0">
                <a:solidFill>
                  <a:srgbClr val="66FF66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*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h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ai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 ®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iÓm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 ®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èi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xøng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 qua 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mét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 ®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iÓm</a:t>
            </a:r>
            <a:endParaRPr lang="en-US" altLang="en-US" sz="3200" b="0" u="sng" dirty="0">
              <a:solidFill>
                <a:schemeClr val="tx1"/>
              </a:solidFill>
              <a:latin typeface=".VnTime" panose="020B7200000000000000" pitchFamily="34" charset="0"/>
            </a:endParaRPr>
          </a:p>
        </p:txBody>
      </p:sp>
      <p:sp>
        <p:nvSpPr>
          <p:cNvPr id="27655" name="Rectangle 7">
            <a:extLst>
              <a:ext uri="{FF2B5EF4-FFF2-40B4-BE49-F238E27FC236}">
                <a16:creationId xmlns="" xmlns:a16="http://schemas.microsoft.com/office/drawing/2014/main" id="{260E74FD-7B04-4922-8996-9EC8BC238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62" y="2863159"/>
            <a:ext cx="9001126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* </a:t>
            </a:r>
            <a:r>
              <a:rPr lang="en-US" altLang="en-US" sz="32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h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ai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  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h×nh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 ®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èi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xøng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 qua 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mét</a:t>
            </a:r>
            <a:r>
              <a:rPr lang="en-US" altLang="en-US" sz="3200" b="0" dirty="0">
                <a:solidFill>
                  <a:srgbClr val="66FF66"/>
                </a:solidFill>
                <a:latin typeface=".VnTime" panose="020B7200000000000000" pitchFamily="34" charset="0"/>
              </a:rPr>
              <a:t> ®</a:t>
            </a:r>
            <a:r>
              <a:rPr lang="en-US" altLang="en-US" sz="3200" b="0" dirty="0" err="1">
                <a:solidFill>
                  <a:srgbClr val="66FF66"/>
                </a:solidFill>
                <a:latin typeface=".VnTime" panose="020B7200000000000000" pitchFamily="34" charset="0"/>
              </a:rPr>
              <a:t>iÓm</a:t>
            </a:r>
            <a:endParaRPr lang="en-US" altLang="en-US" sz="3200" b="0" dirty="0">
              <a:solidFill>
                <a:srgbClr val="66FF66"/>
              </a:solidFill>
              <a:latin typeface=".VnTime" panose="020B7200000000000000" pitchFamily="34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089276" y="3770206"/>
            <a:ext cx="43925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66FF66"/>
                </a:solidFill>
                <a:latin typeface=".VnTime" panose="020B7200000000000000" pitchFamily="34" charset="0"/>
              </a:rPr>
              <a:t>* </a:t>
            </a:r>
            <a:r>
              <a:rPr lang="en-US" altLang="en-US" dirty="0" err="1">
                <a:solidFill>
                  <a:srgbClr val="66FF66"/>
                </a:solidFill>
                <a:latin typeface=".VnTimeH" panose="020B7200000000000000" pitchFamily="34" charset="0"/>
              </a:rPr>
              <a:t>h</a:t>
            </a:r>
            <a:r>
              <a:rPr lang="en-US" altLang="en-US" dirty="0" err="1">
                <a:solidFill>
                  <a:srgbClr val="66FF66"/>
                </a:solidFill>
                <a:latin typeface=".VnTime" panose="020B7200000000000000" pitchFamily="34" charset="0"/>
              </a:rPr>
              <a:t>×nh</a:t>
            </a:r>
            <a:r>
              <a:rPr lang="en-US" altLang="en-US" dirty="0">
                <a:solidFill>
                  <a:srgbClr val="66FF66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66FF66"/>
                </a:solidFill>
                <a:latin typeface=".VnTime" panose="020B7200000000000000" pitchFamily="34" charset="0"/>
              </a:rPr>
              <a:t>cã</a:t>
            </a:r>
            <a:r>
              <a:rPr lang="en-US" altLang="en-US" dirty="0">
                <a:solidFill>
                  <a:srgbClr val="66FF66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66FF66"/>
                </a:solidFill>
                <a:latin typeface=".VnTime" panose="020B7200000000000000" pitchFamily="34" charset="0"/>
              </a:rPr>
              <a:t>t©m</a:t>
            </a:r>
            <a:r>
              <a:rPr lang="en-US" altLang="en-US" dirty="0">
                <a:solidFill>
                  <a:srgbClr val="66FF66"/>
                </a:solidFill>
                <a:latin typeface=".VnTime" panose="020B7200000000000000" pitchFamily="34" charset="0"/>
              </a:rPr>
              <a:t> ®</a:t>
            </a:r>
            <a:r>
              <a:rPr lang="en-US" altLang="en-US" dirty="0" err="1">
                <a:solidFill>
                  <a:srgbClr val="66FF66"/>
                </a:solidFill>
                <a:latin typeface=".VnTime" panose="020B7200000000000000" pitchFamily="34" charset="0"/>
              </a:rPr>
              <a:t>èi</a:t>
            </a:r>
            <a:r>
              <a:rPr lang="en-US" altLang="en-US" dirty="0">
                <a:solidFill>
                  <a:srgbClr val="66FF66"/>
                </a:solidFill>
                <a:latin typeface=".VnTime" panose="020B7200000000000000" pitchFamily="34" charset="0"/>
              </a:rPr>
              <a:t> </a:t>
            </a:r>
            <a:r>
              <a:rPr lang="en-US" altLang="en-US" dirty="0" err="1">
                <a:solidFill>
                  <a:srgbClr val="66FF66"/>
                </a:solidFill>
                <a:latin typeface=".VnTime" panose="020B7200000000000000" pitchFamily="34" charset="0"/>
              </a:rPr>
              <a:t>xøng</a:t>
            </a:r>
            <a:r>
              <a:rPr lang="en-US" altLang="en-US" dirty="0">
                <a:solidFill>
                  <a:srgbClr val="66FF66"/>
                </a:solidFill>
                <a:latin typeface=".VnTime" panose="020B7200000000000000" pitchFamily="34" charset="0"/>
              </a:rPr>
              <a:t> :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910906" y="4573781"/>
            <a:ext cx="47949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 err="1">
                <a:latin typeface=".VnTime" panose="020B7200000000000000" pitchFamily="34" charset="0"/>
              </a:rPr>
              <a:t>Lµm</a:t>
            </a:r>
            <a:r>
              <a:rPr lang="en-US" altLang="en-US" sz="2800" dirty="0">
                <a:latin typeface=".VnTime" panose="020B7200000000000000" pitchFamily="34" charset="0"/>
              </a:rPr>
              <a:t> </a:t>
            </a:r>
            <a:r>
              <a:rPr lang="en-US" altLang="en-US" sz="2800" dirty="0" err="1">
                <a:latin typeface=".VnTime" panose="020B7200000000000000" pitchFamily="34" charset="0"/>
              </a:rPr>
              <a:t>c¸c</a:t>
            </a:r>
            <a:r>
              <a:rPr lang="en-US" altLang="en-US" sz="2800" dirty="0">
                <a:latin typeface=".VnTime" panose="020B7200000000000000" pitchFamily="34" charset="0"/>
              </a:rPr>
              <a:t> </a:t>
            </a:r>
            <a:r>
              <a:rPr lang="en-US" altLang="en-US" sz="2800" dirty="0" err="1">
                <a:latin typeface=".VnTime" panose="020B7200000000000000" pitchFamily="34" charset="0"/>
              </a:rPr>
              <a:t>bµi</a:t>
            </a:r>
            <a:r>
              <a:rPr lang="en-US" altLang="en-US" sz="2800" dirty="0">
                <a:latin typeface=".VnTime" panose="020B7200000000000000" pitchFamily="34" charset="0"/>
              </a:rPr>
              <a:t> </a:t>
            </a:r>
            <a:r>
              <a:rPr lang="en-US" altLang="en-US" sz="2800" dirty="0" err="1">
                <a:latin typeface=".VnTime" panose="020B7200000000000000" pitchFamily="34" charset="0"/>
              </a:rPr>
              <a:t>tËp</a:t>
            </a:r>
            <a:r>
              <a:rPr lang="en-US" altLang="en-US" sz="2800" dirty="0">
                <a:latin typeface=".VnTime" panose="020B7200000000000000" pitchFamily="34" charset="0"/>
              </a:rPr>
              <a:t>  </a:t>
            </a:r>
            <a:r>
              <a:rPr lang="en-US" altLang="en-US" sz="2800" dirty="0" smtClean="0">
                <a:latin typeface=".VnTimeH" panose="020B7200000000000000" pitchFamily="34" charset="0"/>
              </a:rPr>
              <a:t>54, 56,57 </a:t>
            </a:r>
            <a:r>
              <a:rPr lang="en-US" altLang="en-US" sz="2800" dirty="0" err="1" smtClean="0">
                <a:latin typeface=".VnTimeH" panose="020B7200000000000000" pitchFamily="34" charset="0"/>
              </a:rPr>
              <a:t>sgk</a:t>
            </a:r>
            <a:endParaRPr lang="en-US" altLang="en-US" sz="2800" dirty="0">
              <a:latin typeface=".VnTimeH" panose="020B7200000000000000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  <p:bldP spid="27654" grpId="0"/>
      <p:bldP spid="27655" grpId="0"/>
      <p:bldP spid="27656" grpId="0"/>
      <p:bldP spid="2765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2.3|3.1|1.9|1.1|4.2|4.2|3.2|3.1|0.7|1.2|10.9|2.4|7.3|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7|1.9|2.8|1.4|5.9|2.7|0.9|1.2|5.9|1.8|5.7|3.6|6.5|6.8|3.2|14.5|0.7|10.3"/>
</p:tagLst>
</file>

<file path=ppt/theme/theme1.xml><?xml version="1.0" encoding="utf-8"?>
<a:theme xmlns:a="http://schemas.openxmlformats.org/drawingml/2006/main" name="Map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612</TotalTime>
  <Words>643</Words>
  <Application>Microsoft Office PowerPoint</Application>
  <PresentationFormat>Custom</PresentationFormat>
  <Paragraphs>86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Maple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Tr­êng THCS thcs   kiÒuphó - hµ t©y</dc:title>
  <dc:creator>*</dc:creator>
  <cp:lastModifiedBy>Quang Minh Do</cp:lastModifiedBy>
  <cp:revision>91</cp:revision>
  <dcterms:created xsi:type="dcterms:W3CDTF">2007-10-15T01:41:36Z</dcterms:created>
  <dcterms:modified xsi:type="dcterms:W3CDTF">2021-10-13T08:56:22Z</dcterms:modified>
</cp:coreProperties>
</file>