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184" r:id="rId3"/>
    <p:sldId id="2199" r:id="rId4"/>
    <p:sldId id="2196" r:id="rId5"/>
    <p:sldId id="2186" r:id="rId6"/>
    <p:sldId id="2188" r:id="rId7"/>
    <p:sldId id="2201" r:id="rId8"/>
    <p:sldId id="2200" r:id="rId9"/>
    <p:sldId id="2202" r:id="rId10"/>
    <p:sldId id="2203" r:id="rId11"/>
    <p:sldId id="2190" r:id="rId12"/>
    <p:sldId id="2191" r:id="rId13"/>
    <p:sldId id="2206" r:id="rId14"/>
    <p:sldId id="2207" r:id="rId15"/>
    <p:sldId id="2208" r:id="rId16"/>
    <p:sldId id="2210" r:id="rId17"/>
    <p:sldId id="2211" r:id="rId18"/>
    <p:sldId id="22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F325A"/>
    <a:srgbClr val="FFFFFF"/>
    <a:srgbClr val="FFFFCC"/>
    <a:srgbClr val="427309"/>
    <a:srgbClr val="413460"/>
    <a:srgbClr val="3C3252"/>
    <a:srgbClr val="9900CC"/>
    <a:srgbClr val="FB0421"/>
    <a:srgbClr val="000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0440A-B32D-40D0-9D7D-03163519BE7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94AE-9866-438A-89C4-E17BA07D0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8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6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0340" algn="l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- Độ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địa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: A =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180 m (cho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sai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20m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nhưng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không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quá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200m) 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B =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900 m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C =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1100 m (cho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sai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50m) –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mỗi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địa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điểm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đúng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0.5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điểm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điểm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1.5đ</a:t>
            </a:r>
            <a:endParaRPr lang="en-US" sz="18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5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Gv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cho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Gv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cho HS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chơi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còn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thời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6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0340"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đỉnh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núi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ngọn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đồi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dắt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1 con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1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thăm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dò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 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đỉnh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ngắn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Thay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độ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độ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mà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khoảng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8-10 độ).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độ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chênh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lệch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lắm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=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độ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indent="180340"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Lúc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ghi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con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theo.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ngoằn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nghèo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cho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chuyển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indent="180340" algn="just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Thêm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chiếc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xe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khỏe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1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Tuy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chiếc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xe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phải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chở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chuyển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dốc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vô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trình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xe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lế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tốc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độ. 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tầm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nhìn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cũng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khó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phản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nhanh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3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180340" algn="just">
              <a:lnSpc>
                <a:spcPct val="115000"/>
              </a:lnSpc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6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180340" algn="just">
              <a:lnSpc>
                <a:spcPct val="115000"/>
              </a:lnSpc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0340" algn="l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- Độ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địa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: A =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180 m (cho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sai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20m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nhưng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không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quá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200m) 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B =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900 m</a:t>
            </a:r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; C =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1100 m (cho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phép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sai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50m) –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mỗi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địa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điểm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đúng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0.5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điểm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điểm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tối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đa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 1.5đ</a:t>
            </a:r>
            <a:endParaRPr lang="en-US" sz="18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94AE-9866-438A-89C4-E17BA07D07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1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26988-5794-4A71-93BF-586BD030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6B09FA-AF98-4D4D-88F6-2829AB826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3DE533-07EF-4A92-ADD0-974CCCAC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A86CDE-1D15-4BC4-9FBD-F237FC39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354E8B-67C5-4F68-AC59-4466E0C4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B3BDE-4D17-4580-A324-040CD73E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ADBBF4-EFC6-4A6A-B15A-71A7B1ECE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E43C46-BC2B-4FBE-BB2B-6F1D0880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A9CD97-E7CD-4E39-AE9C-F5FF498A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76C37-B913-485C-A881-10303FD7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5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CCA7D1-C0A4-4455-98E4-7E55D2C03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0078A0-3812-4A85-8F54-C567E5DC5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0C1B6-9D0A-4E24-A3C4-1933F5CF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D549E1-B801-4017-9E00-4CD1E851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8F221-4C70-4856-979A-2DFE8963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5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3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70600"/>
          </a:xfrm>
          <a:custGeom>
            <a:avLst/>
            <a:gdLst/>
            <a:ahLst/>
            <a:cxnLst/>
            <a:rect l="l" t="t" r="r" b="b"/>
            <a:pathLst>
              <a:path w="9144000" h="4552950">
                <a:moveTo>
                  <a:pt x="0" y="0"/>
                </a:moveTo>
                <a:lnTo>
                  <a:pt x="9144000" y="0"/>
                </a:lnTo>
                <a:lnTo>
                  <a:pt x="9144000" y="3414395"/>
                </a:lnTo>
                <a:lnTo>
                  <a:pt x="8858495" y="3546475"/>
                </a:lnTo>
                <a:lnTo>
                  <a:pt x="8572467" y="3670300"/>
                </a:lnTo>
                <a:lnTo>
                  <a:pt x="8286962" y="3786823"/>
                </a:lnTo>
                <a:lnTo>
                  <a:pt x="8000935" y="3895090"/>
                </a:lnTo>
                <a:lnTo>
                  <a:pt x="7715430" y="3995738"/>
                </a:lnTo>
                <a:lnTo>
                  <a:pt x="7429402" y="4087813"/>
                </a:lnTo>
                <a:lnTo>
                  <a:pt x="7143897" y="4172268"/>
                </a:lnTo>
                <a:lnTo>
                  <a:pt x="6857869" y="4248468"/>
                </a:lnTo>
                <a:lnTo>
                  <a:pt x="6572364" y="4316095"/>
                </a:lnTo>
                <a:lnTo>
                  <a:pt x="6286337" y="4375468"/>
                </a:lnTo>
                <a:lnTo>
                  <a:pt x="6000832" y="4426585"/>
                </a:lnTo>
                <a:lnTo>
                  <a:pt x="5714804" y="4469130"/>
                </a:lnTo>
                <a:lnTo>
                  <a:pt x="5429299" y="4503420"/>
                </a:lnTo>
                <a:lnTo>
                  <a:pt x="5143271" y="4528820"/>
                </a:lnTo>
                <a:lnTo>
                  <a:pt x="4857766" y="4545013"/>
                </a:lnTo>
                <a:lnTo>
                  <a:pt x="4572262" y="4552950"/>
                </a:lnTo>
                <a:lnTo>
                  <a:pt x="4286234" y="4551680"/>
                </a:lnTo>
                <a:lnTo>
                  <a:pt x="4000729" y="4541838"/>
                </a:lnTo>
                <a:lnTo>
                  <a:pt x="3714701" y="4522788"/>
                </a:lnTo>
                <a:lnTo>
                  <a:pt x="3429196" y="4494213"/>
                </a:lnTo>
                <a:lnTo>
                  <a:pt x="3143168" y="4457065"/>
                </a:lnTo>
                <a:lnTo>
                  <a:pt x="2857663" y="4409758"/>
                </a:lnTo>
                <a:lnTo>
                  <a:pt x="2571636" y="4353878"/>
                </a:lnTo>
                <a:lnTo>
                  <a:pt x="2286131" y="4288473"/>
                </a:lnTo>
                <a:lnTo>
                  <a:pt x="2000103" y="4213543"/>
                </a:lnTo>
                <a:lnTo>
                  <a:pt x="1714598" y="4128770"/>
                </a:lnTo>
                <a:lnTo>
                  <a:pt x="1428570" y="4034155"/>
                </a:lnTo>
                <a:lnTo>
                  <a:pt x="1143065" y="3930333"/>
                </a:lnTo>
                <a:lnTo>
                  <a:pt x="857038" y="3816350"/>
                </a:lnTo>
                <a:lnTo>
                  <a:pt x="571533" y="3692525"/>
                </a:lnTo>
                <a:lnTo>
                  <a:pt x="285505" y="3558540"/>
                </a:lnTo>
                <a:lnTo>
                  <a:pt x="0" y="3414395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3733800"/>
            <a:ext cx="12192000" cy="3124200"/>
          </a:xfrm>
          <a:custGeom>
            <a:avLst/>
            <a:gdLst/>
            <a:ahLst/>
            <a:cxnLst/>
            <a:rect l="l" t="t" r="r" b="b"/>
            <a:pathLst>
              <a:path w="9144000" h="2343150">
                <a:moveTo>
                  <a:pt x="4571738" y="0"/>
                </a:moveTo>
                <a:lnTo>
                  <a:pt x="4857766" y="654"/>
                </a:lnTo>
                <a:lnTo>
                  <a:pt x="5143271" y="5719"/>
                </a:lnTo>
                <a:lnTo>
                  <a:pt x="5429299" y="15523"/>
                </a:lnTo>
                <a:lnTo>
                  <a:pt x="5714804" y="30229"/>
                </a:lnTo>
                <a:lnTo>
                  <a:pt x="6000832" y="49347"/>
                </a:lnTo>
                <a:lnTo>
                  <a:pt x="6286337" y="73693"/>
                </a:lnTo>
                <a:lnTo>
                  <a:pt x="6572364" y="102452"/>
                </a:lnTo>
                <a:lnTo>
                  <a:pt x="6857869" y="136112"/>
                </a:lnTo>
                <a:lnTo>
                  <a:pt x="7143897" y="174674"/>
                </a:lnTo>
                <a:lnTo>
                  <a:pt x="7429402" y="218302"/>
                </a:lnTo>
                <a:lnTo>
                  <a:pt x="7715430" y="266995"/>
                </a:lnTo>
                <a:lnTo>
                  <a:pt x="8000935" y="320427"/>
                </a:lnTo>
                <a:lnTo>
                  <a:pt x="8286962" y="379087"/>
                </a:lnTo>
                <a:lnTo>
                  <a:pt x="8572467" y="442813"/>
                </a:lnTo>
                <a:lnTo>
                  <a:pt x="8858495" y="511768"/>
                </a:lnTo>
                <a:lnTo>
                  <a:pt x="9144000" y="585951"/>
                </a:lnTo>
                <a:lnTo>
                  <a:pt x="9144000" y="2343150"/>
                </a:lnTo>
                <a:lnTo>
                  <a:pt x="0" y="2343150"/>
                </a:lnTo>
                <a:lnTo>
                  <a:pt x="0" y="585951"/>
                </a:lnTo>
                <a:lnTo>
                  <a:pt x="285505" y="517977"/>
                </a:lnTo>
                <a:lnTo>
                  <a:pt x="571533" y="454251"/>
                </a:lnTo>
                <a:lnTo>
                  <a:pt x="857038" y="394283"/>
                </a:lnTo>
                <a:lnTo>
                  <a:pt x="1143065" y="338564"/>
                </a:lnTo>
                <a:lnTo>
                  <a:pt x="1428570" y="286766"/>
                </a:lnTo>
                <a:lnTo>
                  <a:pt x="1714598" y="239380"/>
                </a:lnTo>
                <a:lnTo>
                  <a:pt x="2000103" y="195916"/>
                </a:lnTo>
                <a:lnTo>
                  <a:pt x="2286131" y="156700"/>
                </a:lnTo>
                <a:lnTo>
                  <a:pt x="2571636" y="121896"/>
                </a:lnTo>
                <a:lnTo>
                  <a:pt x="2857663" y="91340"/>
                </a:lnTo>
                <a:lnTo>
                  <a:pt x="3143168" y="65033"/>
                </a:lnTo>
                <a:lnTo>
                  <a:pt x="3429196" y="43138"/>
                </a:lnTo>
                <a:lnTo>
                  <a:pt x="3714701" y="25491"/>
                </a:lnTo>
                <a:lnTo>
                  <a:pt x="4000729" y="12419"/>
                </a:lnTo>
                <a:lnTo>
                  <a:pt x="4286234" y="4085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26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138056" y="2"/>
            <a:ext cx="7053944" cy="6857999"/>
          </a:xfrm>
          <a:custGeom>
            <a:avLst/>
            <a:gdLst/>
            <a:ahLst/>
            <a:cxnLst/>
            <a:rect l="l" t="t" r="r" b="b"/>
            <a:pathLst>
              <a:path w="5290458" h="5175612">
                <a:moveTo>
                  <a:pt x="1831631" y="0"/>
                </a:moveTo>
                <a:lnTo>
                  <a:pt x="5290458" y="0"/>
                </a:lnTo>
                <a:lnTo>
                  <a:pt x="5290458" y="5175612"/>
                </a:lnTo>
                <a:lnTo>
                  <a:pt x="0" y="5175612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08437" y="0"/>
            <a:ext cx="4765963" cy="6858000"/>
          </a:xfrm>
          <a:custGeom>
            <a:avLst/>
            <a:gdLst/>
            <a:ahLst/>
            <a:cxnLst/>
            <a:rect l="l" t="t" r="r" b="b"/>
            <a:pathLst>
              <a:path w="2438400" h="4705350">
                <a:moveTo>
                  <a:pt x="0" y="0"/>
                </a:moveTo>
                <a:lnTo>
                  <a:pt x="2438400" y="0"/>
                </a:lnTo>
                <a:lnTo>
                  <a:pt x="2438400" y="4705350"/>
                </a:lnTo>
                <a:lnTo>
                  <a:pt x="0" y="470535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5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13341" y="584199"/>
            <a:ext cx="5569059" cy="5569059"/>
          </a:xfrm>
          <a:custGeom>
            <a:avLst/>
            <a:gdLst/>
            <a:ahLst/>
            <a:cxnLst/>
            <a:rect l="l" t="t" r="r" b="b"/>
            <a:pathLst>
              <a:path w="4176794" h="4176794">
                <a:moveTo>
                  <a:pt x="2088398" y="0"/>
                </a:moveTo>
                <a:lnTo>
                  <a:pt x="4176794" y="0"/>
                </a:lnTo>
                <a:lnTo>
                  <a:pt x="4176794" y="2088397"/>
                </a:lnTo>
                <a:cubicBezTo>
                  <a:pt x="4176794" y="3241787"/>
                  <a:pt x="3241787" y="4176794"/>
                  <a:pt x="2088397" y="4176794"/>
                </a:cubicBezTo>
                <a:cubicBezTo>
                  <a:pt x="935007" y="4176794"/>
                  <a:pt x="0" y="3241787"/>
                  <a:pt x="0" y="2088397"/>
                </a:cubicBezTo>
                <a:lnTo>
                  <a:pt x="1" y="2088397"/>
                </a:lnTo>
                <a:cubicBezTo>
                  <a:pt x="1" y="935007"/>
                  <a:pt x="935008" y="0"/>
                  <a:pt x="2088398" y="0"/>
                </a:cubicBez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17233-9637-4819-B0C6-23B5926A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E0C2AB-E867-475E-A35F-0B1A559E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4A5F30-9B5E-4718-B367-22E5ED09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EECE9A-D6D9-4C31-8A0D-1E6B4F65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5111B2-60CE-4AC8-8263-0A091CC0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20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144002" y="320728"/>
            <a:ext cx="2701871" cy="3921072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97601" y="320728"/>
            <a:ext cx="2701871" cy="3921072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1201" y="320728"/>
            <a:ext cx="2701871" cy="3921072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4801" y="320728"/>
            <a:ext cx="2701871" cy="3921072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0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534401" y="320728"/>
            <a:ext cx="2701871" cy="3921072"/>
          </a:xfrm>
          <a:custGeom>
            <a:avLst/>
            <a:gdLst/>
            <a:ahLst/>
            <a:cxnLst/>
            <a:rect l="l" t="t" r="r" b="b"/>
            <a:pathLst>
              <a:path w="2026403" h="2940804">
                <a:moveTo>
                  <a:pt x="0" y="0"/>
                </a:moveTo>
                <a:lnTo>
                  <a:pt x="2026403" y="0"/>
                </a:lnTo>
                <a:lnTo>
                  <a:pt x="2026403" y="2940804"/>
                </a:lnTo>
                <a:lnTo>
                  <a:pt x="0" y="2940804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7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11661" y="3805607"/>
            <a:ext cx="1718529" cy="1117600"/>
          </a:xfrm>
          <a:custGeom>
            <a:avLst/>
            <a:gdLst/>
            <a:ahLst/>
            <a:cxnLst/>
            <a:rect l="l" t="t" r="r" b="b"/>
            <a:pathLst>
              <a:path w="1288897" h="838200">
                <a:moveTo>
                  <a:pt x="0" y="0"/>
                </a:moveTo>
                <a:lnTo>
                  <a:pt x="1288897" y="0"/>
                </a:lnTo>
                <a:lnTo>
                  <a:pt x="1288897" y="838200"/>
                </a:lnTo>
                <a:lnTo>
                  <a:pt x="0" y="8382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9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655553" y="361485"/>
            <a:ext cx="1300243" cy="1300243"/>
          </a:xfrm>
          <a:custGeom>
            <a:avLst/>
            <a:gdLst/>
            <a:ahLst/>
            <a:cxnLst/>
            <a:rect l="l" t="t" r="r" b="b"/>
            <a:pathLst>
              <a:path w="975182" h="975182">
                <a:moveTo>
                  <a:pt x="487591" y="0"/>
                </a:moveTo>
                <a:cubicBezTo>
                  <a:pt x="756880" y="0"/>
                  <a:pt x="975182" y="218302"/>
                  <a:pt x="975182" y="487591"/>
                </a:cubicBezTo>
                <a:cubicBezTo>
                  <a:pt x="975182" y="756880"/>
                  <a:pt x="756880" y="975182"/>
                  <a:pt x="487591" y="975182"/>
                </a:cubicBezTo>
                <a:cubicBezTo>
                  <a:pt x="218302" y="975182"/>
                  <a:pt x="0" y="756880"/>
                  <a:pt x="0" y="487591"/>
                </a:cubicBezTo>
                <a:cubicBezTo>
                  <a:pt x="0" y="218302"/>
                  <a:pt x="218302" y="0"/>
                  <a:pt x="487591" y="0"/>
                </a:cubicBez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55553" y="3612685"/>
            <a:ext cx="1300243" cy="1300243"/>
          </a:xfrm>
          <a:custGeom>
            <a:avLst/>
            <a:gdLst/>
            <a:ahLst/>
            <a:cxnLst/>
            <a:rect l="l" t="t" r="r" b="b"/>
            <a:pathLst>
              <a:path w="975182" h="975182">
                <a:moveTo>
                  <a:pt x="487591" y="0"/>
                </a:moveTo>
                <a:cubicBezTo>
                  <a:pt x="756880" y="0"/>
                  <a:pt x="975182" y="218302"/>
                  <a:pt x="975182" y="487591"/>
                </a:cubicBezTo>
                <a:cubicBezTo>
                  <a:pt x="975182" y="756880"/>
                  <a:pt x="756880" y="975182"/>
                  <a:pt x="487591" y="975182"/>
                </a:cubicBezTo>
                <a:cubicBezTo>
                  <a:pt x="218302" y="975182"/>
                  <a:pt x="0" y="756880"/>
                  <a:pt x="0" y="487591"/>
                </a:cubicBezTo>
                <a:cubicBezTo>
                  <a:pt x="0" y="218302"/>
                  <a:pt x="218302" y="0"/>
                  <a:pt x="487591" y="0"/>
                </a:cubicBez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62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9293960" y="4544019"/>
            <a:ext cx="2898040" cy="2313983"/>
          </a:xfrm>
          <a:custGeom>
            <a:avLst/>
            <a:gdLst/>
            <a:ahLst/>
            <a:cxnLst/>
            <a:rect l="l" t="t" r="r" b="b"/>
            <a:pathLst>
              <a:path w="2173530" h="1735487">
                <a:moveTo>
                  <a:pt x="0" y="0"/>
                </a:moveTo>
                <a:lnTo>
                  <a:pt x="2173530" y="0"/>
                </a:lnTo>
                <a:lnTo>
                  <a:pt x="2173530" y="1735487"/>
                </a:lnTo>
                <a:lnTo>
                  <a:pt x="0" y="1735487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6196739" y="4160435"/>
            <a:ext cx="2975675" cy="2697565"/>
          </a:xfrm>
          <a:custGeom>
            <a:avLst/>
            <a:gdLst/>
            <a:ahLst/>
            <a:cxnLst/>
            <a:rect l="l" t="t" r="r" b="b"/>
            <a:pathLst>
              <a:path w="2231756" h="2023174">
                <a:moveTo>
                  <a:pt x="0" y="0"/>
                </a:moveTo>
                <a:lnTo>
                  <a:pt x="2231756" y="0"/>
                </a:lnTo>
                <a:lnTo>
                  <a:pt x="2231756" y="2023174"/>
                </a:lnTo>
                <a:lnTo>
                  <a:pt x="0" y="2023174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9293960" y="1384691"/>
            <a:ext cx="2898040" cy="3037493"/>
          </a:xfrm>
          <a:custGeom>
            <a:avLst/>
            <a:gdLst/>
            <a:ahLst/>
            <a:cxnLst/>
            <a:rect l="l" t="t" r="r" b="b"/>
            <a:pathLst>
              <a:path w="2173530" h="2278120">
                <a:moveTo>
                  <a:pt x="0" y="0"/>
                </a:moveTo>
                <a:lnTo>
                  <a:pt x="2173530" y="0"/>
                </a:lnTo>
                <a:lnTo>
                  <a:pt x="2173530" y="2278120"/>
                </a:lnTo>
                <a:lnTo>
                  <a:pt x="0" y="227812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196739" y="379883"/>
            <a:ext cx="2975675" cy="3658717"/>
          </a:xfrm>
          <a:custGeom>
            <a:avLst/>
            <a:gdLst/>
            <a:ahLst/>
            <a:cxnLst/>
            <a:rect l="l" t="t" r="r" b="b"/>
            <a:pathLst>
              <a:path w="2231756" h="2744038">
                <a:moveTo>
                  <a:pt x="0" y="0"/>
                </a:moveTo>
                <a:lnTo>
                  <a:pt x="2231756" y="0"/>
                </a:lnTo>
                <a:lnTo>
                  <a:pt x="2231756" y="2744038"/>
                </a:lnTo>
                <a:lnTo>
                  <a:pt x="0" y="2744038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097509" y="4544018"/>
            <a:ext cx="2975675" cy="2313983"/>
          </a:xfrm>
          <a:custGeom>
            <a:avLst/>
            <a:gdLst/>
            <a:ahLst/>
            <a:cxnLst/>
            <a:rect l="l" t="t" r="r" b="b"/>
            <a:pathLst>
              <a:path w="2231756" h="1735487">
                <a:moveTo>
                  <a:pt x="0" y="0"/>
                </a:moveTo>
                <a:lnTo>
                  <a:pt x="2231756" y="0"/>
                </a:lnTo>
                <a:lnTo>
                  <a:pt x="2231756" y="1735487"/>
                </a:lnTo>
                <a:lnTo>
                  <a:pt x="0" y="1735487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097509" y="1803401"/>
            <a:ext cx="2975675" cy="2618783"/>
          </a:xfrm>
          <a:custGeom>
            <a:avLst/>
            <a:gdLst/>
            <a:ahLst/>
            <a:cxnLst/>
            <a:rect l="l" t="t" r="r" b="b"/>
            <a:pathLst>
              <a:path w="2231756" h="1964087">
                <a:moveTo>
                  <a:pt x="0" y="0"/>
                </a:moveTo>
                <a:lnTo>
                  <a:pt x="2231756" y="0"/>
                </a:lnTo>
                <a:lnTo>
                  <a:pt x="2231756" y="1964087"/>
                </a:lnTo>
                <a:lnTo>
                  <a:pt x="0" y="1964087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803400"/>
            <a:ext cx="2975675" cy="5054600"/>
          </a:xfrm>
          <a:custGeom>
            <a:avLst/>
            <a:gdLst/>
            <a:ahLst/>
            <a:cxnLst/>
            <a:rect l="l" t="t" r="r" b="b"/>
            <a:pathLst>
              <a:path w="2231756" h="3790950">
                <a:moveTo>
                  <a:pt x="0" y="0"/>
                </a:moveTo>
                <a:lnTo>
                  <a:pt x="2231756" y="0"/>
                </a:lnTo>
                <a:lnTo>
                  <a:pt x="2231756" y="3790950"/>
                </a:lnTo>
                <a:lnTo>
                  <a:pt x="0" y="379095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42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40195" y="0"/>
            <a:ext cx="6451807" cy="6858000"/>
          </a:xfrm>
          <a:custGeom>
            <a:avLst/>
            <a:gdLst/>
            <a:ahLst/>
            <a:cxnLst/>
            <a:rect l="l" t="t" r="r" b="b"/>
            <a:pathLst>
              <a:path w="4838855" h="5143500">
                <a:moveTo>
                  <a:pt x="0" y="0"/>
                </a:moveTo>
                <a:lnTo>
                  <a:pt x="4838855" y="0"/>
                </a:lnTo>
                <a:lnTo>
                  <a:pt x="4838855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>
            <a:lvl1pPr>
              <a:defRPr sz="1467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88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custGeom>
            <a:avLst/>
            <a:gdLst/>
            <a:ahLst/>
            <a:cxnLst/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>
            <a:lvl1pPr>
              <a:defRPr sz="1467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9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885440" y="2961369"/>
            <a:ext cx="3149600" cy="2108473"/>
          </a:xfrm>
          <a:custGeom>
            <a:avLst/>
            <a:gdLst/>
            <a:ahLst/>
            <a:cxnLst/>
            <a:rect l="l" t="t" r="r" b="b"/>
            <a:pathLst>
              <a:path w="2362200" h="1581355">
                <a:moveTo>
                  <a:pt x="22860" y="0"/>
                </a:moveTo>
                <a:lnTo>
                  <a:pt x="2346960" y="22860"/>
                </a:lnTo>
                <a:lnTo>
                  <a:pt x="2362200" y="1550875"/>
                </a:lnTo>
                <a:lnTo>
                  <a:pt x="0" y="1581355"/>
                </a:lnTo>
                <a:close/>
              </a:path>
            </a:pathLst>
          </a:custGeom>
        </p:spPr>
        <p:txBody>
          <a:bodyPr/>
          <a:lstStyle>
            <a:lvl1pPr>
              <a:defRPr sz="1467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09825" y="4361391"/>
            <a:ext cx="736600" cy="1525059"/>
          </a:xfrm>
          <a:custGeom>
            <a:avLst/>
            <a:gdLst/>
            <a:ahLst/>
            <a:cxnLst/>
            <a:rect l="l" t="t" r="r" b="b"/>
            <a:pathLst>
              <a:path w="552450" h="1143794">
                <a:moveTo>
                  <a:pt x="76203" y="0"/>
                </a:moveTo>
                <a:lnTo>
                  <a:pt x="500058" y="9526"/>
                </a:lnTo>
                <a:cubicBezTo>
                  <a:pt x="526363" y="9526"/>
                  <a:pt x="552450" y="33231"/>
                  <a:pt x="552450" y="59536"/>
                </a:cubicBezTo>
                <a:cubicBezTo>
                  <a:pt x="550863" y="400317"/>
                  <a:pt x="549275" y="741097"/>
                  <a:pt x="547688" y="1081878"/>
                </a:cubicBezTo>
                <a:cubicBezTo>
                  <a:pt x="547688" y="1108183"/>
                  <a:pt x="516838" y="1143794"/>
                  <a:pt x="490533" y="1143794"/>
                </a:cubicBezTo>
                <a:lnTo>
                  <a:pt x="54773" y="1141413"/>
                </a:lnTo>
                <a:cubicBezTo>
                  <a:pt x="28468" y="1141413"/>
                  <a:pt x="0" y="1091514"/>
                  <a:pt x="0" y="1065209"/>
                </a:cubicBezTo>
                <a:cubicBezTo>
                  <a:pt x="0" y="724428"/>
                  <a:pt x="21431" y="400317"/>
                  <a:pt x="21431" y="59536"/>
                </a:cubicBezTo>
                <a:cubicBezTo>
                  <a:pt x="21431" y="33231"/>
                  <a:pt x="49898" y="0"/>
                  <a:pt x="76203" y="0"/>
                </a:cubicBezTo>
                <a:close/>
              </a:path>
            </a:pathLst>
          </a:custGeom>
        </p:spPr>
        <p:txBody>
          <a:bodyPr/>
          <a:lstStyle>
            <a:lvl1pPr>
              <a:defRPr sz="1467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31520" y="2819400"/>
            <a:ext cx="2052320" cy="2809240"/>
          </a:xfrm>
          <a:custGeom>
            <a:avLst/>
            <a:gdLst/>
            <a:ahLst/>
            <a:cxnLst/>
            <a:rect l="l" t="t" r="r" b="b"/>
            <a:pathLst>
              <a:path w="1539240" h="2106930">
                <a:moveTo>
                  <a:pt x="38100" y="0"/>
                </a:moveTo>
                <a:lnTo>
                  <a:pt x="1539240" y="0"/>
                </a:lnTo>
                <a:lnTo>
                  <a:pt x="1539240" y="2084070"/>
                </a:lnTo>
                <a:lnTo>
                  <a:pt x="0" y="2106930"/>
                </a:lnTo>
                <a:close/>
              </a:path>
            </a:pathLst>
          </a:custGeom>
        </p:spPr>
        <p:txBody>
          <a:bodyPr/>
          <a:lstStyle>
            <a:lvl1pPr>
              <a:defRPr sz="1467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81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69695" y="1609433"/>
            <a:ext cx="3135667" cy="5716723"/>
          </a:xfrm>
          <a:custGeom>
            <a:avLst/>
            <a:gdLst/>
            <a:ahLst/>
            <a:cxnLst/>
            <a:rect l="l" t="t" r="r" b="b"/>
            <a:pathLst>
              <a:path w="2371240" h="4287542">
                <a:moveTo>
                  <a:pt x="116238" y="0"/>
                </a:moveTo>
                <a:lnTo>
                  <a:pt x="2255002" y="0"/>
                </a:lnTo>
                <a:cubicBezTo>
                  <a:pt x="2319198" y="0"/>
                  <a:pt x="2371240" y="52042"/>
                  <a:pt x="2371240" y="116238"/>
                </a:cubicBezTo>
                <a:lnTo>
                  <a:pt x="2371240" y="4171304"/>
                </a:lnTo>
                <a:cubicBezTo>
                  <a:pt x="2371240" y="4235500"/>
                  <a:pt x="2319198" y="4287542"/>
                  <a:pt x="2255002" y="4287542"/>
                </a:cubicBezTo>
                <a:lnTo>
                  <a:pt x="116238" y="4287542"/>
                </a:lnTo>
                <a:cubicBezTo>
                  <a:pt x="52042" y="4287542"/>
                  <a:pt x="0" y="4235500"/>
                  <a:pt x="0" y="4171304"/>
                </a:cubicBezTo>
                <a:lnTo>
                  <a:pt x="0" y="116238"/>
                </a:lnTo>
                <a:cubicBezTo>
                  <a:pt x="0" y="52042"/>
                  <a:pt x="52042" y="0"/>
                  <a:pt x="116238" y="0"/>
                </a:cubicBez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99791" y="1344395"/>
            <a:ext cx="2806485" cy="4361463"/>
          </a:xfrm>
          <a:custGeom>
            <a:avLst/>
            <a:gdLst/>
            <a:ahLst/>
            <a:cxnLst/>
            <a:rect l="l" t="t" r="r" b="b"/>
            <a:pathLst>
              <a:path w="2104864" h="3271097">
                <a:moveTo>
                  <a:pt x="874256" y="0"/>
                </a:moveTo>
                <a:lnTo>
                  <a:pt x="2104864" y="9148"/>
                </a:lnTo>
                <a:lnTo>
                  <a:pt x="1217909" y="3271097"/>
                </a:lnTo>
                <a:lnTo>
                  <a:pt x="0" y="2923031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1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C7258-061F-4883-BDDD-5776EA1D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286CC8-4841-40AA-AEDD-6C7DA5CC8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162184-F7AC-4A8D-B706-4DC03BC1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1E5D73-E64A-45B1-9C80-6C6FF49E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4D915-73CA-437D-960C-0F7088AD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65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7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>
            <a:spLocks noGrp="1"/>
          </p:cNvSpPr>
          <p:nvPr>
            <p:ph type="pic" idx="2"/>
          </p:nvPr>
        </p:nvSpPr>
        <p:spPr>
          <a:xfrm>
            <a:off x="-998527" y="-918951"/>
            <a:ext cx="13691113" cy="5226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4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84699-CD7C-4FB1-A71F-C77E97FA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4021A-5D70-48A4-A201-728A6E02C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65990C-C1F5-4CE1-B9C3-ECBA110EC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F14FBD-A002-46FC-8FEA-CD1221A0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F020F4-F784-409E-B8CF-28293077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BD8F0E-ABA0-4736-8F39-BC0EA05E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52997-7F51-4FBD-A0B6-A4070423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EEB331-1379-4E45-A7B3-BDB8616B1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96A3E0-D793-4B0E-88D6-FED1E0EC6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4E4A03-B48D-4728-9DA1-A4FED822F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A0B6BC-074C-497D-AE65-49B3370CC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369917-E1D3-4B1E-85A6-9BDB740F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D2FFBA-7923-4B4B-B422-D0A58E1E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0DCA6A-7CE5-4628-8B4C-2068B53F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B5627-589E-4AF9-BF0A-9BA8C915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44A6A1-E676-4B21-8AD9-E91BDD09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C90174-8306-4BAF-945B-EC6A7626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49C119-07A2-4A25-8E8D-D6359323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04A9CD-D4CB-4C33-A77A-15BFE051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97E22D1-857C-4CE0-8B6C-1ACB578C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A91EA8-AC4F-43AF-A6BB-6334334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9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2C9D7-71E9-478C-AA05-93DDCDB3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FD8DA5-63D0-4462-AE54-23935116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C7F412-A18F-42A0-A5C2-17A7641B4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41D1C3-0751-4401-B9B7-06B8486F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8B25AA-79E6-48BE-BA60-A530A93A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97B22C-E642-4E39-8D9D-ABBC23C3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8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CAFB3-36CC-4255-889A-BDA6858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3777B2-42AD-4FDF-A99D-5266E0F1B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E607DC-C608-4971-9775-1C245AA24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55E299-485B-41E4-9001-F149003B5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2138C0-B063-4D9B-8896-155F1AAA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C8D200-26BD-48AA-8087-E72B1C38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7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B5F95EE-F612-4B32-855A-717CF6B6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E03C58-9EC3-4A98-98A3-6C42629F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6C3D2A-F855-4DA5-9CF0-53C9073DB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C69A9-B217-4B6C-9DE6-E282EACA77E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B96F1-13FC-4B56-A740-0BD648FB4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990E69-C0A3-45D8-A6CE-C0BCFBFDD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9A325-F9B0-48BA-8FAA-398968EA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816" r:id="rId1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4" b="72400"/>
          <a:stretch/>
        </p:blipFill>
        <p:spPr>
          <a:xfrm>
            <a:off x="8112223" y="836712"/>
            <a:ext cx="1920215" cy="10561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r="27156" b="20601"/>
          <a:stretch/>
        </p:blipFill>
        <p:spPr>
          <a:xfrm>
            <a:off x="3791746" y="0"/>
            <a:ext cx="5088565" cy="54452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8543061" y="3831455"/>
            <a:ext cx="1632183" cy="16321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815413" y="2084851"/>
            <a:ext cx="1632183" cy="19202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600" r="1161" b="12201"/>
          <a:stretch/>
        </p:blipFill>
        <p:spPr>
          <a:xfrm>
            <a:off x="6480044" y="3332989"/>
            <a:ext cx="5568619" cy="26882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199459" y="3909054"/>
            <a:ext cx="2594695" cy="21622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0" r="83872" b="12201"/>
          <a:stretch/>
        </p:blipFill>
        <p:spPr>
          <a:xfrm>
            <a:off x="0" y="3332989"/>
            <a:ext cx="1965736" cy="26882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1712" y="5877272"/>
            <a:ext cx="4368577" cy="5760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2667" dirty="0" err="1">
                <a:solidFill>
                  <a:srgbClr val="0099FF"/>
                </a:solidFill>
                <a:effectLst>
                  <a:glow rad="63500">
                    <a:schemeClr val="bg1"/>
                  </a:glow>
                </a:effectLst>
                <a:ea typeface="方正卡通简体" pitchFamily="65" charset="-122"/>
              </a:rPr>
              <a:t>Giáo</a:t>
            </a:r>
            <a:r>
              <a:rPr lang="en-US" altLang="zh-CN" sz="2667" dirty="0">
                <a:solidFill>
                  <a:srgbClr val="0099FF"/>
                </a:solidFill>
                <a:effectLst>
                  <a:glow rad="63500">
                    <a:schemeClr val="bg1"/>
                  </a:glow>
                </a:effectLst>
                <a:ea typeface="方正卡通简体" pitchFamily="65" charset="-122"/>
              </a:rPr>
              <a:t> </a:t>
            </a:r>
            <a:r>
              <a:rPr lang="en-US" altLang="zh-CN" sz="2667" dirty="0" err="1">
                <a:solidFill>
                  <a:srgbClr val="0099FF"/>
                </a:solidFill>
                <a:effectLst>
                  <a:glow rad="63500">
                    <a:schemeClr val="bg1"/>
                  </a:glow>
                </a:effectLst>
                <a:ea typeface="方正卡通简体" pitchFamily="65" charset="-122"/>
              </a:rPr>
              <a:t>viên</a:t>
            </a:r>
            <a:r>
              <a:rPr lang="en-US" altLang="zh-CN" sz="2667" dirty="0">
                <a:solidFill>
                  <a:srgbClr val="0099FF"/>
                </a:solidFill>
                <a:effectLst>
                  <a:glow rad="63500">
                    <a:schemeClr val="bg1"/>
                  </a:glow>
                </a:effectLst>
                <a:ea typeface="方正卡通简体" pitchFamily="65" charset="-122"/>
              </a:rPr>
              <a:t>: </a:t>
            </a:r>
            <a:endParaRPr lang="zh-CN" altLang="en-US" sz="2667" dirty="0">
              <a:solidFill>
                <a:srgbClr val="0099FF"/>
              </a:solidFill>
              <a:effectLst>
                <a:glow rad="63500">
                  <a:schemeClr val="bg1"/>
                </a:glow>
              </a:effectLst>
              <a:ea typeface="方正卡通简体" pitchFamily="65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692" y="461153"/>
            <a:ext cx="6336704" cy="160740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667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Chào</a:t>
            </a:r>
            <a:r>
              <a:rPr lang="en-US" altLang="zh-CN" sz="6667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 </a:t>
            </a:r>
            <a:r>
              <a:rPr lang="en-US" altLang="zh-CN" sz="6667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mừng</a:t>
            </a:r>
            <a:r>
              <a:rPr lang="en-US" altLang="zh-CN" sz="6667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 </a:t>
            </a:r>
            <a:r>
              <a:rPr lang="en-US" altLang="zh-CN" sz="6667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đến</a:t>
            </a:r>
            <a:r>
              <a:rPr lang="en-US" altLang="zh-CN" sz="6667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 </a:t>
            </a:r>
            <a:r>
              <a:rPr lang="en-US" altLang="zh-CN" sz="6667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với</a:t>
            </a:r>
            <a:r>
              <a:rPr lang="en-US" altLang="zh-CN" sz="6667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 </a:t>
            </a:r>
            <a:r>
              <a:rPr lang="en-US" altLang="zh-CN" sz="6667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tiết</a:t>
            </a:r>
            <a:r>
              <a:rPr lang="en-US" altLang="zh-CN" sz="6667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 </a:t>
            </a:r>
            <a:r>
              <a:rPr lang="en-US" altLang="zh-CN" sz="6667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học</a:t>
            </a:r>
            <a:r>
              <a:rPr lang="en-US" altLang="zh-CN" sz="6667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 Địa </a:t>
            </a:r>
            <a:r>
              <a:rPr lang="en-US" altLang="zh-CN" sz="6667" dirty="0" err="1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  <a:latin typeface="#9Slide07 IcielBaliho Script" pitchFamily="2" charset="0"/>
                <a:ea typeface="华康海报体W12(P)" pitchFamily="82" charset="-122"/>
              </a:rPr>
              <a:t>Lí</a:t>
            </a:r>
            <a:endParaRPr lang="zh-CN" altLang="en-US" sz="6667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  <a:latin typeface="#9Slide07 IcielBaliho Script" pitchFamily="2" charset="0"/>
              <a:ea typeface="华康海报体W12(P)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26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B785BF6D-4E17-4C03-B9FF-42FB84C1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7" y="98853"/>
            <a:ext cx="11994393" cy="682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20CE71E2-6414-401C-8CA5-D93B05229218}"/>
              </a:ext>
            </a:extLst>
          </p:cNvPr>
          <p:cNvSpPr txBox="1">
            <a:spLocks/>
          </p:cNvSpPr>
          <p:nvPr/>
        </p:nvSpPr>
        <p:spPr>
          <a:xfrm>
            <a:off x="65976" y="609830"/>
            <a:ext cx="3334043" cy="4419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2/ Xác định độ cao của các địa điểm</a:t>
            </a: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 = ……</a:t>
            </a: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….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.m; C = </a:t>
            </a: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……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…….m; </a:t>
            </a: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 = </a:t>
            </a: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….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…….m; E = …</a:t>
            </a: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…….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….m</a:t>
            </a: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3/ So sánh độ cao của đỉnh A1 </a:t>
            </a: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   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(&gt;/&lt;) </a:t>
            </a: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    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A2</a:t>
            </a:r>
            <a:endParaRPr lang="en-US" sz="2000" dirty="0"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4/ Sườn núi từ A1 đến B (dốc hơn/ thoải hơn) sườn núi từ A1 đến C</a:t>
            </a:r>
          </a:p>
          <a:p>
            <a:pPr algn="just">
              <a:spcAft>
                <a:spcPts val="300"/>
              </a:spcAft>
            </a:pPr>
            <a:endParaRPr lang="vi-VN" sz="2000" dirty="0"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xmlns="" id="{8008E9AC-F15E-4312-A470-A6307E4302E8}"/>
              </a:ext>
            </a:extLst>
          </p:cNvPr>
          <p:cNvSpPr txBox="1">
            <a:spLocks/>
          </p:cNvSpPr>
          <p:nvPr/>
        </p:nvSpPr>
        <p:spPr>
          <a:xfrm>
            <a:off x="4507970" y="1747223"/>
            <a:ext cx="483130" cy="4247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3F094DD4-702C-4FF2-A244-ACAA6CBC697D}"/>
              </a:ext>
            </a:extLst>
          </p:cNvPr>
          <p:cNvSpPr txBox="1">
            <a:spLocks/>
          </p:cNvSpPr>
          <p:nvPr/>
        </p:nvSpPr>
        <p:spPr>
          <a:xfrm>
            <a:off x="11685561" y="2882324"/>
            <a:ext cx="369792" cy="436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D7370E40-4597-4B0E-8A82-CDFC2895D8B5}"/>
              </a:ext>
            </a:extLst>
          </p:cNvPr>
          <p:cNvSpPr txBox="1">
            <a:spLocks/>
          </p:cNvSpPr>
          <p:nvPr/>
        </p:nvSpPr>
        <p:spPr>
          <a:xfrm>
            <a:off x="5082670" y="3098976"/>
            <a:ext cx="848230" cy="626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53F3ED86-9B1E-4E9E-BC1E-4635D37DF495}"/>
              </a:ext>
            </a:extLst>
          </p:cNvPr>
          <p:cNvSpPr txBox="1">
            <a:spLocks/>
          </p:cNvSpPr>
          <p:nvPr/>
        </p:nvSpPr>
        <p:spPr>
          <a:xfrm>
            <a:off x="9957604" y="964016"/>
            <a:ext cx="1134798" cy="86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BAA87D3-A821-4DDD-A0AB-EBC88211ADB9}"/>
              </a:ext>
            </a:extLst>
          </p:cNvPr>
          <p:cNvSpPr txBox="1"/>
          <p:nvPr/>
        </p:nvSpPr>
        <p:spPr>
          <a:xfrm>
            <a:off x="6582015" y="2172334"/>
            <a:ext cx="6463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32D975-0C56-4AD1-A448-537759F00A91}"/>
              </a:ext>
            </a:extLst>
          </p:cNvPr>
          <p:cNvSpPr txBox="1"/>
          <p:nvPr/>
        </p:nvSpPr>
        <p:spPr>
          <a:xfrm>
            <a:off x="4555932" y="3870434"/>
            <a:ext cx="6463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409B3F-646D-4961-9A46-E3D0070F2D22}"/>
              </a:ext>
            </a:extLst>
          </p:cNvPr>
          <p:cNvSpPr txBox="1"/>
          <p:nvPr/>
        </p:nvSpPr>
        <p:spPr>
          <a:xfrm>
            <a:off x="974352" y="2648058"/>
            <a:ext cx="64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6C04B09-E9ED-4040-8AD3-BB81EDC87B1C}"/>
              </a:ext>
            </a:extLst>
          </p:cNvPr>
          <p:cNvSpPr txBox="1"/>
          <p:nvPr/>
        </p:nvSpPr>
        <p:spPr>
          <a:xfrm>
            <a:off x="974352" y="4295166"/>
            <a:ext cx="1735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 hơn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5625 1.85185E-6 C -0.22604 1.85185E-6 -0.31211 -0.01713 -0.31211 -0.03102 L -0.31211 -0.0620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38646 -3.33333E-6 C -0.55912 -3.33333E-6 -0.77188 -0.06504 -0.77188 -0.11759 L -0.77188 -0.2349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18633 -3.7037E-6 C -0.26953 -3.7037E-6 -0.37187 -0.06412 -0.37187 -0.11551 L -0.37187 -0.23078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31927 -2.22222E-6 C -0.46185 -2.22222E-6 -0.63711 0.00972 -0.63711 0.01783 L -0.63711 0.0356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62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26458 4.81481E-6 C -0.38268 4.81481E-6 -0.52773 0.02476 -0.52773 0.0456 L -0.52773 0.09143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12787 -3.7037E-7 C -0.1849 -3.7037E-7 -0.25482 -0.04352 -0.25482 -0.07986 L -0.25482 -0.15972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3" grpId="0"/>
      <p:bldP spid="33" grpId="1"/>
      <p:bldP spid="36" grpId="0"/>
      <p:bldP spid="36" grpId="1"/>
      <p:bldP spid="37" grpId="0"/>
      <p:bldP spid="37" grpId="1"/>
      <p:bldP spid="39" grpId="0"/>
      <p:bldP spid="39" grpId="1"/>
      <p:bldP spid="40" grpId="0"/>
      <p:bldP spid="40" grpId="1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CAEE6-E0C3-4CA4-B27A-8C23CEA6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57" y="397"/>
            <a:ext cx="7449457" cy="61920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ĐỌC LÁT CẮT ĐỊA 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42D94C8A-D70D-4CE4-A9B1-4D1E1DA49DC1}"/>
              </a:ext>
            </a:extLst>
          </p:cNvPr>
          <p:cNvSpPr txBox="1">
            <a:spLocks/>
          </p:cNvSpPr>
          <p:nvPr/>
        </p:nvSpPr>
        <p:spPr>
          <a:xfrm>
            <a:off x="83749" y="634854"/>
            <a:ext cx="4652600" cy="29681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bắt đầu của lát cắt (A):........................................</a:t>
            </a:r>
          </a:p>
          <a:p>
            <a:pPr>
              <a:lnSpc>
                <a:spcPct val="120000"/>
              </a:lnSpc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kết thúc của lát cắt (B):.............................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lát cắt AB: ..................................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6D0019-52AC-4E84-90F1-C47E8B0ED390}"/>
              </a:ext>
            </a:extLst>
          </p:cNvPr>
          <p:cNvGrpSpPr/>
          <p:nvPr/>
        </p:nvGrpSpPr>
        <p:grpSpPr>
          <a:xfrm>
            <a:off x="4889243" y="1142195"/>
            <a:ext cx="7248705" cy="5676900"/>
            <a:chOff x="2208212" y="857250"/>
            <a:chExt cx="8220869" cy="56769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A7045BA-138F-411E-A1E1-E4B687D23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212" y="857250"/>
              <a:ext cx="8181975" cy="5676900"/>
            </a:xfrm>
            <a:prstGeom prst="rect">
              <a:avLst/>
            </a:prstGeom>
            <a:ln w="127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D65FD51-85CD-4233-8767-AFE629FB1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8212" y="857250"/>
              <a:ext cx="4421187" cy="203008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ADC5BBC-FB3D-4826-84C9-EA794FF03C42}"/>
                </a:ext>
              </a:extLst>
            </p:cNvPr>
            <p:cNvCxnSpPr/>
            <p:nvPr/>
          </p:nvCxnSpPr>
          <p:spPr>
            <a:xfrm flipV="1">
              <a:off x="6115050" y="2038350"/>
              <a:ext cx="3438525" cy="22669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C86B893-9C5C-4E8D-84D7-6F0BCC08D9E7}"/>
                </a:ext>
              </a:extLst>
            </p:cNvPr>
            <p:cNvSpPr/>
            <p:nvPr/>
          </p:nvSpPr>
          <p:spPr>
            <a:xfrm>
              <a:off x="5200650" y="4132665"/>
              <a:ext cx="914400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9FC55B2-F4DD-4C74-9E20-11E72ABA3A4A}"/>
                </a:ext>
              </a:extLst>
            </p:cNvPr>
            <p:cNvSpPr/>
            <p:nvPr/>
          </p:nvSpPr>
          <p:spPr>
            <a:xfrm>
              <a:off x="9514681" y="1296585"/>
              <a:ext cx="914400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D9BFA0-6D32-4832-B2DB-C8391609A3D9}"/>
              </a:ext>
            </a:extLst>
          </p:cNvPr>
          <p:cNvSpPr txBox="1"/>
          <p:nvPr/>
        </p:nvSpPr>
        <p:spPr>
          <a:xfrm>
            <a:off x="982490" y="1025936"/>
            <a:ext cx="3906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99F433-9924-4E1F-9833-EC4925A4039E}"/>
              </a:ext>
            </a:extLst>
          </p:cNvPr>
          <p:cNvSpPr txBox="1"/>
          <p:nvPr/>
        </p:nvSpPr>
        <p:spPr>
          <a:xfrm>
            <a:off x="786795" y="1980443"/>
            <a:ext cx="2468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B69767-6315-4EC8-94BF-53720D28B9D0}"/>
              </a:ext>
            </a:extLst>
          </p:cNvPr>
          <p:cNvSpPr txBox="1"/>
          <p:nvPr/>
        </p:nvSpPr>
        <p:spPr>
          <a:xfrm>
            <a:off x="67709" y="2971588"/>
            <a:ext cx="3906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28E14F-A354-42C3-A15F-2FFB6BF18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56" y="3618265"/>
            <a:ext cx="4026328" cy="290415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F03F7F9-6A68-4F68-A4A9-DEE4D67FEC09}"/>
              </a:ext>
            </a:extLst>
          </p:cNvPr>
          <p:cNvCxnSpPr/>
          <p:nvPr/>
        </p:nvCxnSpPr>
        <p:spPr>
          <a:xfrm flipV="1">
            <a:off x="8357525" y="2278438"/>
            <a:ext cx="3108515" cy="22982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AB69767-6315-4EC8-94BF-53720D28B9D0}"/>
              </a:ext>
            </a:extLst>
          </p:cNvPr>
          <p:cNvSpPr txBox="1"/>
          <p:nvPr/>
        </p:nvSpPr>
        <p:spPr>
          <a:xfrm>
            <a:off x="578057" y="3316923"/>
            <a:ext cx="29693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DE5C0A3-D605-4AFA-B30D-77C121AA1355}"/>
              </a:ext>
            </a:extLst>
          </p:cNvPr>
          <p:cNvGrpSpPr/>
          <p:nvPr/>
        </p:nvGrpSpPr>
        <p:grpSpPr>
          <a:xfrm>
            <a:off x="-277537" y="1492416"/>
            <a:ext cx="12469537" cy="4567237"/>
            <a:chOff x="-721137" y="4763"/>
            <a:chExt cx="12469537" cy="4567237"/>
          </a:xfrm>
        </p:grpSpPr>
        <p:pic>
          <p:nvPicPr>
            <p:cNvPr id="21" name="Picture 1">
              <a:extLst>
                <a:ext uri="{FF2B5EF4-FFF2-40B4-BE49-F238E27FC236}">
                  <a16:creationId xmlns:a16="http://schemas.microsoft.com/office/drawing/2014/main" xmlns="" id="{F3415AC3-D09B-426A-B58B-C97AE56DFC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9"/>
            <a:stretch/>
          </p:blipFill>
          <p:spPr bwMode="auto">
            <a:xfrm>
              <a:off x="4763" y="4763"/>
              <a:ext cx="11743637" cy="456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xmlns="" id="{2D427CFC-220C-495D-B22B-1E2AAD5D7ED2}"/>
                </a:ext>
              </a:extLst>
            </p:cNvPr>
            <p:cNvSpPr/>
            <p:nvPr/>
          </p:nvSpPr>
          <p:spPr>
            <a:xfrm rot="16200000">
              <a:off x="3052689" y="323557"/>
              <a:ext cx="323558" cy="5050301"/>
            </a:xfrm>
            <a:prstGeom prst="rightBrace">
              <a:avLst>
                <a:gd name="adj1" fmla="val 38051"/>
                <a:gd name="adj2" fmla="val 5055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CE64E73-535F-4430-AF47-8015DA7437F3}"/>
                </a:ext>
              </a:extLst>
            </p:cNvPr>
            <p:cNvSpPr txBox="1"/>
            <p:nvPr/>
          </p:nvSpPr>
          <p:spPr>
            <a:xfrm>
              <a:off x="787791" y="675250"/>
              <a:ext cx="4951828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  <a:p>
              <a:pPr marL="285750" indent="-285750">
                <a:buFontTx/>
                <a:buChar char="-"/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………………m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:…………………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CA61826-F94F-4AF2-9092-9C7378CB8165}"/>
                </a:ext>
              </a:extLst>
            </p:cNvPr>
            <p:cNvCxnSpPr/>
            <p:nvPr/>
          </p:nvCxnSpPr>
          <p:spPr>
            <a:xfrm flipH="1">
              <a:off x="365760" y="3010487"/>
              <a:ext cx="549402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4-Point Star 7">
              <a:extLst>
                <a:ext uri="{FF2B5EF4-FFF2-40B4-BE49-F238E27FC236}">
                  <a16:creationId xmlns:a16="http://schemas.microsoft.com/office/drawing/2014/main" xmlns="" id="{499F4590-5B3B-459D-A170-0E448D001BB1}"/>
                </a:ext>
              </a:extLst>
            </p:cNvPr>
            <p:cNvSpPr/>
            <p:nvPr/>
          </p:nvSpPr>
          <p:spPr>
            <a:xfrm>
              <a:off x="585031" y="2923150"/>
              <a:ext cx="201051" cy="174673"/>
            </a:xfrm>
            <a:prstGeom prst="star4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355746D-C133-4548-B1CE-2DFAF8FAD90B}"/>
                </a:ext>
              </a:extLst>
            </p:cNvPr>
            <p:cNvSpPr txBox="1"/>
            <p:nvPr/>
          </p:nvSpPr>
          <p:spPr>
            <a:xfrm>
              <a:off x="-705604" y="2769571"/>
              <a:ext cx="1293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=……m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xmlns="" id="{1FCD0C18-ABE1-4C3E-9284-CC224CBFFFF1}"/>
                </a:ext>
              </a:extLst>
            </p:cNvPr>
            <p:cNvSpPr/>
            <p:nvPr/>
          </p:nvSpPr>
          <p:spPr>
            <a:xfrm rot="16200000">
              <a:off x="8372856" y="311489"/>
              <a:ext cx="177728" cy="3305908"/>
            </a:xfrm>
            <a:prstGeom prst="rightBrace">
              <a:avLst>
                <a:gd name="adj1" fmla="val 38051"/>
                <a:gd name="adj2" fmla="val 5055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A641647-0B3C-4CF9-A9E7-34837802C6CB}"/>
                </a:ext>
              </a:extLst>
            </p:cNvPr>
            <p:cNvSpPr txBox="1"/>
            <p:nvPr/>
          </p:nvSpPr>
          <p:spPr>
            <a:xfrm>
              <a:off x="6392953" y="155341"/>
              <a:ext cx="4754521" cy="1938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…………….m so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bề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……………………..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:……………………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6BD3DA9-FBB2-4B0D-9263-45A955AA661D}"/>
                </a:ext>
              </a:extLst>
            </p:cNvPr>
            <p:cNvCxnSpPr/>
            <p:nvPr/>
          </p:nvCxnSpPr>
          <p:spPr>
            <a:xfrm flipH="1">
              <a:off x="652853" y="2386858"/>
              <a:ext cx="1041385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4-Point Star 15">
              <a:extLst>
                <a:ext uri="{FF2B5EF4-FFF2-40B4-BE49-F238E27FC236}">
                  <a16:creationId xmlns:a16="http://schemas.microsoft.com/office/drawing/2014/main" xmlns="" id="{F4AB6547-F2AD-43B3-ADE5-1529ABCA9482}"/>
                </a:ext>
              </a:extLst>
            </p:cNvPr>
            <p:cNvSpPr/>
            <p:nvPr/>
          </p:nvSpPr>
          <p:spPr>
            <a:xfrm>
              <a:off x="569498" y="2306061"/>
              <a:ext cx="201051" cy="174673"/>
            </a:xfrm>
            <a:prstGeom prst="star4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1D5B5BC-CE78-4F5D-B493-3545A3BA3FFF}"/>
                </a:ext>
              </a:extLst>
            </p:cNvPr>
            <p:cNvSpPr txBox="1"/>
            <p:nvPr/>
          </p:nvSpPr>
          <p:spPr>
            <a:xfrm>
              <a:off x="-721137" y="2152482"/>
              <a:ext cx="1293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=……m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10B91A1-A7B2-4F7C-AC14-359D9EB81A7D}"/>
              </a:ext>
            </a:extLst>
          </p:cNvPr>
          <p:cNvSpPr txBox="1"/>
          <p:nvPr/>
        </p:nvSpPr>
        <p:spPr>
          <a:xfrm>
            <a:off x="2812426" y="4384117"/>
            <a:ext cx="6566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được lát cắt địa hình.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7608C9-EB1B-46E1-896C-1283F019D71D}"/>
              </a:ext>
            </a:extLst>
          </p:cNvPr>
          <p:cNvSpPr txBox="1"/>
          <p:nvPr/>
        </p:nvSpPr>
        <p:spPr>
          <a:xfrm>
            <a:off x="3450842" y="2407072"/>
            <a:ext cx="2468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200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A59156-50C9-4719-AF01-B33BD77F187B}"/>
              </a:ext>
            </a:extLst>
          </p:cNvPr>
          <p:cNvSpPr txBox="1"/>
          <p:nvPr/>
        </p:nvSpPr>
        <p:spPr>
          <a:xfrm>
            <a:off x="3762961" y="3174461"/>
            <a:ext cx="2468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CB2B4A7-AF6A-4D27-BD03-F1F534414751}"/>
              </a:ext>
            </a:extLst>
          </p:cNvPr>
          <p:cNvSpPr txBox="1"/>
          <p:nvPr/>
        </p:nvSpPr>
        <p:spPr>
          <a:xfrm>
            <a:off x="8291058" y="1966992"/>
            <a:ext cx="2468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79432B8-0F92-45AF-8F6F-3892A7EB20F1}"/>
              </a:ext>
            </a:extLst>
          </p:cNvPr>
          <p:cNvSpPr txBox="1"/>
          <p:nvPr/>
        </p:nvSpPr>
        <p:spPr>
          <a:xfrm>
            <a:off x="6719226" y="2699748"/>
            <a:ext cx="3910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đối bằng phẳng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F10901E-FE68-4820-8890-152D281B4A05}"/>
              </a:ext>
            </a:extLst>
          </p:cNvPr>
          <p:cNvSpPr txBox="1"/>
          <p:nvPr/>
        </p:nvSpPr>
        <p:spPr>
          <a:xfrm>
            <a:off x="8121306" y="3078842"/>
            <a:ext cx="3910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nguyên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xmlns="" id="{0459D12A-7711-4D87-B972-D94D83BA6155}"/>
              </a:ext>
            </a:extLst>
          </p:cNvPr>
          <p:cNvSpPr txBox="1">
            <a:spLocks/>
          </p:cNvSpPr>
          <p:nvPr/>
        </p:nvSpPr>
        <p:spPr>
          <a:xfrm>
            <a:off x="578057" y="397"/>
            <a:ext cx="744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ĐỌC LÁT CẮT ĐỊA </a:t>
            </a:r>
            <a:r>
              <a: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AA369E6-1E46-4A95-894E-CC485657CBC8}"/>
              </a:ext>
            </a:extLst>
          </p:cNvPr>
          <p:cNvGrpSpPr/>
          <p:nvPr/>
        </p:nvGrpSpPr>
        <p:grpSpPr>
          <a:xfrm>
            <a:off x="170827" y="975663"/>
            <a:ext cx="12021173" cy="5115466"/>
            <a:chOff x="4763" y="4763"/>
            <a:chExt cx="12021173" cy="5115466"/>
          </a:xfrm>
        </p:grpSpPr>
        <p:pic>
          <p:nvPicPr>
            <p:cNvPr id="39" name="Picture 1">
              <a:extLst>
                <a:ext uri="{FF2B5EF4-FFF2-40B4-BE49-F238E27FC236}">
                  <a16:creationId xmlns:a16="http://schemas.microsoft.com/office/drawing/2014/main" xmlns="" id="{CBE52C8A-26BE-4471-BF71-1ABEF4945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" y="4763"/>
              <a:ext cx="12021173" cy="4567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908E61C-65FF-4016-AD42-3E9466C78D61}"/>
                </a:ext>
              </a:extLst>
            </p:cNvPr>
            <p:cNvCxnSpPr/>
            <p:nvPr/>
          </p:nvCxnSpPr>
          <p:spPr>
            <a:xfrm flipH="1">
              <a:off x="365760" y="3054029"/>
              <a:ext cx="549402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074A96D-2FD9-4BEB-8C92-2D556716B4F2}"/>
                </a:ext>
              </a:extLst>
            </p:cNvPr>
            <p:cNvSpPr txBox="1"/>
            <p:nvPr/>
          </p:nvSpPr>
          <p:spPr>
            <a:xfrm>
              <a:off x="584738" y="2739573"/>
              <a:ext cx="12932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=……..…m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1CC651D-5599-4182-8E30-A39FE95A6573}"/>
                </a:ext>
              </a:extLst>
            </p:cNvPr>
            <p:cNvCxnSpPr/>
            <p:nvPr/>
          </p:nvCxnSpPr>
          <p:spPr>
            <a:xfrm flipH="1">
              <a:off x="276018" y="2349769"/>
              <a:ext cx="1080785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-Point Star 15">
              <a:extLst>
                <a:ext uri="{FF2B5EF4-FFF2-40B4-BE49-F238E27FC236}">
                  <a16:creationId xmlns:a16="http://schemas.microsoft.com/office/drawing/2014/main" xmlns="" id="{406E5C7F-062A-4208-9ADD-27F6D2111022}"/>
                </a:ext>
              </a:extLst>
            </p:cNvPr>
            <p:cNvSpPr/>
            <p:nvPr/>
          </p:nvSpPr>
          <p:spPr>
            <a:xfrm>
              <a:off x="584738" y="2267961"/>
              <a:ext cx="201051" cy="174673"/>
            </a:xfrm>
            <a:prstGeom prst="star4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4E3E65B-5026-442D-92B8-B97FA97A56DB}"/>
                </a:ext>
              </a:extLst>
            </p:cNvPr>
            <p:cNvSpPr txBox="1"/>
            <p:nvPr/>
          </p:nvSpPr>
          <p:spPr>
            <a:xfrm>
              <a:off x="365760" y="2022724"/>
              <a:ext cx="1430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=……..…m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D844292-5BA4-4D5D-B597-D504893FFF0F}"/>
                </a:ext>
              </a:extLst>
            </p:cNvPr>
            <p:cNvSpPr txBox="1"/>
            <p:nvPr/>
          </p:nvSpPr>
          <p:spPr>
            <a:xfrm>
              <a:off x="4426941" y="2429481"/>
              <a:ext cx="193311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=……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67C89B0-1DEF-4645-BD59-8CE68220DCD6}"/>
                </a:ext>
              </a:extLst>
            </p:cNvPr>
            <p:cNvSpPr txBox="1"/>
            <p:nvPr/>
          </p:nvSpPr>
          <p:spPr>
            <a:xfrm>
              <a:off x="7677234" y="1744741"/>
              <a:ext cx="193311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=……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016ECAD-B4D9-4D74-8F11-AFCDD9020123}"/>
                </a:ext>
              </a:extLst>
            </p:cNvPr>
            <p:cNvSpPr txBox="1"/>
            <p:nvPr/>
          </p:nvSpPr>
          <p:spPr>
            <a:xfrm>
              <a:off x="9851585" y="1347653"/>
              <a:ext cx="1933110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=..……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BF88727-F7D0-4F3A-B028-F5A6F6C504AC}"/>
                </a:ext>
              </a:extLst>
            </p:cNvPr>
            <p:cNvCxnSpPr/>
            <p:nvPr/>
          </p:nvCxnSpPr>
          <p:spPr>
            <a:xfrm flipH="1">
              <a:off x="365760" y="2173102"/>
              <a:ext cx="108338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5E127896-2EEB-4365-A293-71322F83147B}"/>
                </a:ext>
              </a:extLst>
            </p:cNvPr>
            <p:cNvSpPr txBox="1"/>
            <p:nvPr/>
          </p:nvSpPr>
          <p:spPr>
            <a:xfrm>
              <a:off x="365759" y="1818191"/>
              <a:ext cx="1430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=……..…m</a:t>
              </a:r>
            </a:p>
          </p:txBody>
        </p:sp>
        <p:sp>
          <p:nvSpPr>
            <p:cNvPr id="50" name="4-Point Star 7">
              <a:extLst>
                <a:ext uri="{FF2B5EF4-FFF2-40B4-BE49-F238E27FC236}">
                  <a16:creationId xmlns:a16="http://schemas.microsoft.com/office/drawing/2014/main" xmlns="" id="{58580629-8D26-44F8-AFB3-474D35417C47}"/>
                </a:ext>
              </a:extLst>
            </p:cNvPr>
            <p:cNvSpPr/>
            <p:nvPr/>
          </p:nvSpPr>
          <p:spPr>
            <a:xfrm>
              <a:off x="585031" y="2961250"/>
              <a:ext cx="201051" cy="174673"/>
            </a:xfrm>
            <a:prstGeom prst="star4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4-Point Star 21">
              <a:extLst>
                <a:ext uri="{FF2B5EF4-FFF2-40B4-BE49-F238E27FC236}">
                  <a16:creationId xmlns:a16="http://schemas.microsoft.com/office/drawing/2014/main" xmlns="" id="{F86761F8-DDC3-4B25-BEAB-200A6F12BFF8}"/>
                </a:ext>
              </a:extLst>
            </p:cNvPr>
            <p:cNvSpPr/>
            <p:nvPr/>
          </p:nvSpPr>
          <p:spPr>
            <a:xfrm>
              <a:off x="585031" y="2077330"/>
              <a:ext cx="201051" cy="174673"/>
            </a:xfrm>
            <a:prstGeom prst="star4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A61940E-13A5-49D2-8668-D58AEF2347FE}"/>
                </a:ext>
              </a:extLst>
            </p:cNvPr>
            <p:cNvSpPr txBox="1"/>
            <p:nvPr/>
          </p:nvSpPr>
          <p:spPr>
            <a:xfrm>
              <a:off x="430377" y="4597009"/>
              <a:ext cx="11354318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dốc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thành </a:t>
              </a:r>
              <a:r>
                <a:rPr 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phố Hồ Chí Minh lên Đà Lạt</a:t>
              </a:r>
              <a:r>
                <a:rPr lang="it-IT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.........................................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7608C9-EB1B-46E1-896C-1283F019D71D}"/>
              </a:ext>
            </a:extLst>
          </p:cNvPr>
          <p:cNvSpPr txBox="1"/>
          <p:nvPr/>
        </p:nvSpPr>
        <p:spPr>
          <a:xfrm>
            <a:off x="964028" y="3631955"/>
            <a:ext cx="1036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BCD8C96-252B-49D9-9980-D7601940197D}"/>
              </a:ext>
            </a:extLst>
          </p:cNvPr>
          <p:cNvSpPr txBox="1"/>
          <p:nvPr/>
        </p:nvSpPr>
        <p:spPr>
          <a:xfrm>
            <a:off x="895949" y="2961293"/>
            <a:ext cx="1036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4C88C40-894C-4939-9199-2CF79B795DE8}"/>
              </a:ext>
            </a:extLst>
          </p:cNvPr>
          <p:cNvSpPr txBox="1"/>
          <p:nvPr/>
        </p:nvSpPr>
        <p:spPr>
          <a:xfrm>
            <a:off x="895949" y="2704009"/>
            <a:ext cx="1036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A16A9EC-9AA4-47F9-9683-85BCAF7D7FC6}"/>
              </a:ext>
            </a:extLst>
          </p:cNvPr>
          <p:cNvSpPr txBox="1"/>
          <p:nvPr/>
        </p:nvSpPr>
        <p:spPr>
          <a:xfrm>
            <a:off x="7843298" y="5475118"/>
            <a:ext cx="2468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dần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xmlns="" id="{DCEA9A2B-1543-455E-85E6-9909B8AC12D8}"/>
              </a:ext>
            </a:extLst>
          </p:cNvPr>
          <p:cNvSpPr txBox="1">
            <a:spLocks/>
          </p:cNvSpPr>
          <p:nvPr/>
        </p:nvSpPr>
        <p:spPr>
          <a:xfrm>
            <a:off x="239743" y="406007"/>
            <a:ext cx="7449457" cy="72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ĐỌC LÁT CẮT ĐỊA </a:t>
            </a:r>
            <a:r>
              <a: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17644 3.33333E-6 C 0.25521 3.33333E-6 0.35196 -0.01019 0.35196 -0.01852 L 0.35196 -0.0368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4352 L 0.31419 -0.04352 C 0.45442 -0.04352 0.62682 -0.04167 0.62682 -0.04028 L 0.62682 -0.0368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5.55112E-17 L 0.40442 -5.55112E-17 C 0.58489 -5.55112E-17 0.8069 -0.01921 0.8069 -0.03264 L 0.8069 -0.06736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39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53" grpId="0"/>
      <p:bldP spid="53" grpId="1"/>
      <p:bldP spid="54" grpId="0"/>
      <p:bldP spid="54" grpId="1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>
            <a:extLst>
              <a:ext uri="{FF2B5EF4-FFF2-40B4-BE49-F238E27FC236}">
                <a16:creationId xmlns:a16="http://schemas.microsoft.com/office/drawing/2014/main" xmlns="" id="{CBE52C8A-26BE-4471-BF71-1ABEF494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" y="649656"/>
            <a:ext cx="12133794" cy="390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A8733C-6E1F-4520-A84F-92F430FE3AF6}"/>
              </a:ext>
            </a:extLst>
          </p:cNvPr>
          <p:cNvSpPr txBox="1"/>
          <p:nvPr/>
        </p:nvSpPr>
        <p:spPr>
          <a:xfrm>
            <a:off x="149724" y="4406520"/>
            <a:ext cx="284248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 khoảng cách từ điểm đầu đến điểm cuối của lát cắt trên hình 11.3 SGK = ……………cm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251D079-5931-4B19-B85B-5C6A6D3DE057}"/>
              </a:ext>
            </a:extLst>
          </p:cNvPr>
          <p:cNvSpPr txBox="1"/>
          <p:nvPr/>
        </p:nvSpPr>
        <p:spPr>
          <a:xfrm>
            <a:off x="3148724" y="5753604"/>
            <a:ext cx="87878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thành phố Hồ Chí Minh lên Đà Lạt trên thực tế là .........................................km (theo đường chim bay).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87FAAA8-2412-450C-9864-384335F5BC65}"/>
              </a:ext>
            </a:extLst>
          </p:cNvPr>
          <p:cNvSpPr txBox="1"/>
          <p:nvPr/>
        </p:nvSpPr>
        <p:spPr>
          <a:xfrm>
            <a:off x="-387089" y="5798470"/>
            <a:ext cx="2644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14.25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16C39A-CEF8-4567-A283-5F9A368AA680}"/>
              </a:ext>
            </a:extLst>
          </p:cNvPr>
          <p:cNvSpPr txBox="1"/>
          <p:nvPr/>
        </p:nvSpPr>
        <p:spPr>
          <a:xfrm>
            <a:off x="3083724" y="4451070"/>
            <a:ext cx="878781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tỉ lệ ngang của bản đồ 1: 600 000 nghĩa là cứ 1 cm trên lát cắt tương ứng với …………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...cm trên thực tế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……………….km trên thực tế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672E214-9F11-4D2F-9000-927A9EA09CC4}"/>
              </a:ext>
            </a:extLst>
          </p:cNvPr>
          <p:cNvSpPr txBox="1"/>
          <p:nvPr/>
        </p:nvSpPr>
        <p:spPr>
          <a:xfrm>
            <a:off x="5911131" y="4741426"/>
            <a:ext cx="2116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1 600 000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9708724-E085-4DA5-ABD8-BBB428489A0B}"/>
              </a:ext>
            </a:extLst>
          </p:cNvPr>
          <p:cNvSpPr txBox="1"/>
          <p:nvPr/>
        </p:nvSpPr>
        <p:spPr>
          <a:xfrm>
            <a:off x="3244593" y="5079243"/>
            <a:ext cx="2116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950C197-F75D-4063-8142-A679CF6D205A}"/>
              </a:ext>
            </a:extLst>
          </p:cNvPr>
          <p:cNvSpPr txBox="1"/>
          <p:nvPr/>
        </p:nvSpPr>
        <p:spPr>
          <a:xfrm>
            <a:off x="4302784" y="6055069"/>
            <a:ext cx="2116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228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xmlns="" id="{2EB0C9BA-1F9D-429F-89DA-2634F7235BE2}"/>
              </a:ext>
            </a:extLst>
          </p:cNvPr>
          <p:cNvSpPr txBox="1">
            <a:spLocks/>
          </p:cNvSpPr>
          <p:nvPr/>
        </p:nvSpPr>
        <p:spPr>
          <a:xfrm>
            <a:off x="578057" y="397"/>
            <a:ext cx="7449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ĐỌC LÁT CẮT ĐỊA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031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1B9DBCCC-6E52-4E8B-AEDD-654BBC6470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59A77A-EC2C-4204-AE87-5F2B739A7EE0}"/>
              </a:ext>
            </a:extLst>
          </p:cNvPr>
          <p:cNvSpPr txBox="1">
            <a:spLocks/>
          </p:cNvSpPr>
          <p:nvPr/>
        </p:nvSpPr>
        <p:spPr>
          <a:xfrm>
            <a:off x="276224" y="305633"/>
            <a:ext cx="11458575" cy="90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A44DA-59D6-4B2E-9AB1-B61B3571E9C6}"/>
              </a:ext>
            </a:extLst>
          </p:cNvPr>
          <p:cNvSpPr txBox="1"/>
          <p:nvPr/>
        </p:nvSpPr>
        <p:spPr>
          <a:xfrm>
            <a:off x="276224" y="1512490"/>
            <a:ext cx="11268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Đường đồng mức là đường nối liền các ………….có …………………bằng nhau trên lược đồ địa hình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313F3E-5FB2-4516-AB26-45CBC0969301}"/>
              </a:ext>
            </a:extLst>
          </p:cNvPr>
          <p:cNvSpPr txBox="1"/>
          <p:nvPr/>
        </p:nvSpPr>
        <p:spPr>
          <a:xfrm>
            <a:off x="8507835" y="1445493"/>
            <a:ext cx="211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E27CFB4-A00C-457C-A3D3-4B1D59AA5008}"/>
              </a:ext>
            </a:extLst>
          </p:cNvPr>
          <p:cNvSpPr txBox="1"/>
          <p:nvPr/>
        </p:nvSpPr>
        <p:spPr>
          <a:xfrm>
            <a:off x="582429" y="1896126"/>
            <a:ext cx="211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Đường viền núi Phú Sĩ">
            <a:extLst>
              <a:ext uri="{FF2B5EF4-FFF2-40B4-BE49-F238E27FC236}">
                <a16:creationId xmlns:a16="http://schemas.microsoft.com/office/drawing/2014/main" xmlns="" id="{74B82CF9-887B-4EDE-B6E6-E07A19C0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2746772"/>
            <a:ext cx="5978082" cy="393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1D2511-921C-4BBC-99A2-675E7F33CBA4}"/>
              </a:ext>
            </a:extLst>
          </p:cNvPr>
          <p:cNvSpPr txBox="1"/>
          <p:nvPr/>
        </p:nvSpPr>
        <p:spPr>
          <a:xfrm>
            <a:off x="6530531" y="2754312"/>
            <a:ext cx="53852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Theo hình bên, đỉnh núi Phú Sĩ có độ cao khoảng bao nhiêu?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7C03F3-44FC-43D9-A3B4-660D8645A8EB}"/>
              </a:ext>
            </a:extLst>
          </p:cNvPr>
          <p:cNvSpPr txBox="1"/>
          <p:nvPr/>
        </p:nvSpPr>
        <p:spPr>
          <a:xfrm>
            <a:off x="9799393" y="3808934"/>
            <a:ext cx="211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3776m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634B28-8C7B-4DFE-9E29-8743957A1DE8}"/>
              </a:ext>
            </a:extLst>
          </p:cNvPr>
          <p:cNvSpPr txBox="1"/>
          <p:nvPr/>
        </p:nvSpPr>
        <p:spPr>
          <a:xfrm>
            <a:off x="2207073" y="3046700"/>
            <a:ext cx="2116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3776m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4E6AD6-5A91-4340-8561-D0E6099C0BFE}"/>
              </a:ext>
            </a:extLst>
          </p:cNvPr>
          <p:cNvSpPr txBox="1"/>
          <p:nvPr/>
        </p:nvSpPr>
        <p:spPr>
          <a:xfrm>
            <a:off x="6530530" y="4737688"/>
            <a:ext cx="53852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Các đường đồng mức càng gần nhau thì độ dốc càng ……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E168AE-6867-4978-B514-2111F2C7A3C1}"/>
              </a:ext>
            </a:extLst>
          </p:cNvPr>
          <p:cNvSpPr txBox="1"/>
          <p:nvPr/>
        </p:nvSpPr>
        <p:spPr>
          <a:xfrm>
            <a:off x="6909337" y="5732927"/>
            <a:ext cx="2116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44002B-F9CB-4BB7-B34A-74BBE208F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46" y="305633"/>
            <a:ext cx="2437151" cy="12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xmlns="" id="{9B6190B9-DDE6-4E54-B545-460B02E7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50" y="2896127"/>
            <a:ext cx="6448305" cy="33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xmlns="" id="{1B9DBCCC-6E52-4E8B-AEDD-654BBC6470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A59A77A-EC2C-4204-AE87-5F2B739A7EE0}"/>
              </a:ext>
            </a:extLst>
          </p:cNvPr>
          <p:cNvSpPr txBox="1">
            <a:spLocks/>
          </p:cNvSpPr>
          <p:nvPr/>
        </p:nvSpPr>
        <p:spPr>
          <a:xfrm>
            <a:off x="276224" y="305633"/>
            <a:ext cx="11458575" cy="90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A44DA-59D6-4B2E-9AB1-B61B3571E9C6}"/>
              </a:ext>
            </a:extLst>
          </p:cNvPr>
          <p:cNvSpPr txBox="1"/>
          <p:nvPr/>
        </p:nvSpPr>
        <p:spPr>
          <a:xfrm>
            <a:off x="276224" y="1512490"/>
            <a:ext cx="11268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Để thể hiện độ cao của một địa điểm, chúng ta thường dùng </a:t>
            </a:r>
          </a:p>
          <a:p>
            <a:pPr marL="742950" indent="-742950">
              <a:buAutoNum type="alphaUcPeriod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kinh độ.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		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vĩ 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cao tuyệt đối.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cao tương đối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1D2511-921C-4BBC-99A2-675E7F33CBA4}"/>
              </a:ext>
            </a:extLst>
          </p:cNvPr>
          <p:cNvSpPr txBox="1"/>
          <p:nvPr/>
        </p:nvSpPr>
        <p:spPr>
          <a:xfrm>
            <a:off x="203205" y="3639360"/>
            <a:ext cx="53119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Để leo lên đỉnh núi, em chọn xuất phát từ điểm A hay B, nêu rõ lí do.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E168AE-6867-4978-B514-2111F2C7A3C1}"/>
              </a:ext>
            </a:extLst>
          </p:cNvPr>
          <p:cNvSpPr txBox="1"/>
          <p:nvPr/>
        </p:nvSpPr>
        <p:spPr>
          <a:xfrm>
            <a:off x="77917" y="5404733"/>
            <a:ext cx="11656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A vì đi từ phía A, các đường đồng mức xa nhau hơn nên độ dốc thấp, an toàn và đỡ mất sức hơn.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44002B-F9CB-4BB7-B34A-74BBE208F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46" y="305633"/>
            <a:ext cx="2437151" cy="127544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534568F9-CBF9-4D80-ABD2-70F9C1E01B1E}"/>
              </a:ext>
            </a:extLst>
          </p:cNvPr>
          <p:cNvSpPr/>
          <p:nvPr/>
        </p:nvSpPr>
        <p:spPr>
          <a:xfrm>
            <a:off x="203205" y="3076731"/>
            <a:ext cx="704538" cy="704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2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56D0C-8588-4650-A8BE-E1B825FA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FB6E7F-CC82-4821-866E-728D53A4B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Animated Cartoon Gif Thank You Images">
            <a:extLst>
              <a:ext uri="{FF2B5EF4-FFF2-40B4-BE49-F238E27FC236}">
                <a16:creationId xmlns:a16="http://schemas.microsoft.com/office/drawing/2014/main" xmlns="" id="{EC6075DE-EBF2-4329-94BC-2792980343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1000" cy="68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CFBDCD0-860A-49FA-B2CE-BB1C922DD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9"/>
          <a:stretch/>
        </p:blipFill>
        <p:spPr bwMode="auto">
          <a:xfrm>
            <a:off x="0" y="74802"/>
            <a:ext cx="12203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71ECA04-4CB8-4EA6-A8B4-A18668BE5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0"/>
          <a:stretch/>
        </p:blipFill>
        <p:spPr bwMode="auto">
          <a:xfrm>
            <a:off x="0" y="-3896"/>
            <a:ext cx="12215502" cy="67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E50CCC-2F9A-42EC-9354-F596ADD5655E}"/>
              </a:ext>
            </a:extLst>
          </p:cNvPr>
          <p:cNvSpPr txBox="1"/>
          <p:nvPr/>
        </p:nvSpPr>
        <p:spPr>
          <a:xfrm>
            <a:off x="0" y="17651"/>
            <a:ext cx="12192000" cy="1446550"/>
          </a:xfrm>
          <a:prstGeom prst="rect">
            <a:avLst/>
          </a:prstGeom>
          <a:solidFill>
            <a:srgbClr val="427309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 MÃ PÍ LÈNG HÀ GIANG</a:t>
            </a: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6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ại sao các cung đường núi lại quanh co, làm hạn chế tầm nhìn? 2">
            <a:extLst>
              <a:ext uri="{FF2B5EF4-FFF2-40B4-BE49-F238E27FC236}">
                <a16:creationId xmlns:a16="http://schemas.microsoft.com/office/drawing/2014/main" xmlns="" id="{1E290E40-2261-4E9A-85AE-4BF460FE4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8431" cy="689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F8C094-F163-43C9-B587-48C6D2E4E97E}"/>
              </a:ext>
            </a:extLst>
          </p:cNvPr>
          <p:cNvSpPr txBox="1"/>
          <p:nvPr/>
        </p:nvSpPr>
        <p:spPr>
          <a:xfrm>
            <a:off x="8597541" y="730823"/>
            <a:ext cx="248337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9" name="Picture 5" descr="Your 7-Minute Guide to Growth Hacking | Cool animated gifs, Space drawings,  Motion design animation">
            <a:extLst>
              <a:ext uri="{FF2B5EF4-FFF2-40B4-BE49-F238E27FC236}">
                <a16:creationId xmlns:a16="http://schemas.microsoft.com/office/drawing/2014/main" xmlns="" id="{0FF8504B-7D1C-4C0D-8344-CB26973E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539" y="336492"/>
            <a:ext cx="2268894" cy="170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C26047D-6A92-4799-852B-0F7DC133C2AC}"/>
              </a:ext>
            </a:extLst>
          </p:cNvPr>
          <p:cNvSpPr txBox="1"/>
          <p:nvPr/>
        </p:nvSpPr>
        <p:spPr>
          <a:xfrm>
            <a:off x="6127277" y="2038162"/>
            <a:ext cx="5723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413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600" dirty="0">
                <a:solidFill>
                  <a:srgbClr val="413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sao các đoạn đường lên núi không đi theo đường thẳng để ngắn nhất, nhanh nhất? </a:t>
            </a:r>
            <a:endParaRPr lang="en-US" sz="3600" dirty="0">
              <a:solidFill>
                <a:srgbClr val="4134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44EF02-28C9-46D0-93DE-6B8AF2FB7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2349" y="491462"/>
            <a:ext cx="2537664" cy="2681306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xmlns="" id="{D8CF9584-5F10-4EB5-A50C-21D42A2B17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D1FC969-D6CD-4190-A25E-A41C1C0ED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668" y="4807052"/>
            <a:ext cx="1828800" cy="13742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9EA4BE4-3D26-43B4-A308-222EE8B5B8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85" y="4752964"/>
            <a:ext cx="1828800" cy="1374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3EF5520-E4C6-41BD-AB45-ABAA1C883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27" y="3739832"/>
            <a:ext cx="1828800" cy="13742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A39E8FC-EFCE-4198-8CBE-5C4ACF9F24D5}"/>
              </a:ext>
            </a:extLst>
          </p:cNvPr>
          <p:cNvSpPr txBox="1"/>
          <p:nvPr/>
        </p:nvSpPr>
        <p:spPr>
          <a:xfrm>
            <a:off x="6644182" y="5983012"/>
            <a:ext cx="747320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9B56D7-D29B-4C03-9B50-BEBC08E67309}"/>
              </a:ext>
            </a:extLst>
          </p:cNvPr>
          <p:cNvSpPr txBox="1"/>
          <p:nvPr/>
        </p:nvSpPr>
        <p:spPr>
          <a:xfrm>
            <a:off x="8698203" y="4950169"/>
            <a:ext cx="75373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A120E4B-4573-4BF2-A078-CA0508A54571}"/>
              </a:ext>
            </a:extLst>
          </p:cNvPr>
          <p:cNvSpPr txBox="1"/>
          <p:nvPr/>
        </p:nvSpPr>
        <p:spPr>
          <a:xfrm>
            <a:off x="10946821" y="5930877"/>
            <a:ext cx="75373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2’</a:t>
            </a:r>
          </a:p>
        </p:txBody>
      </p:sp>
    </p:spTree>
    <p:extLst>
      <p:ext uri="{BB962C8B-B14F-4D97-AF65-F5344CB8AC3E}">
        <p14:creationId xmlns:p14="http://schemas.microsoft.com/office/powerpoint/2010/main" val="20142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ó thể là hình ảnh về hồ và thiên nhiên">
            <a:extLst>
              <a:ext uri="{FF2B5EF4-FFF2-40B4-BE49-F238E27FC236}">
                <a16:creationId xmlns:a16="http://schemas.microsoft.com/office/drawing/2014/main" xmlns="" id="{05B91719-7F58-4F21-9388-DD9E9319F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0" b="16799"/>
          <a:stretch/>
        </p:blipFill>
        <p:spPr bwMode="auto">
          <a:xfrm>
            <a:off x="-11" y="-95534"/>
            <a:ext cx="12192001" cy="69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Google Shape;169;p27"/>
          <p:cNvSpPr/>
          <p:nvPr/>
        </p:nvSpPr>
        <p:spPr>
          <a:xfrm>
            <a:off x="0" y="2229375"/>
            <a:ext cx="12192001" cy="3741094"/>
          </a:xfrm>
          <a:custGeom>
            <a:avLst/>
            <a:gdLst/>
            <a:ahLst/>
            <a:cxnLst/>
            <a:rect l="0" t="0" r="0" b="0"/>
            <a:pathLst>
              <a:path w="12192001" h="3741094" extrusionOk="0">
                <a:moveTo>
                  <a:pt x="0" y="51100"/>
                </a:moveTo>
                <a:cubicBezTo>
                  <a:pt x="1197428" y="-363602"/>
                  <a:pt x="4795521" y="1882077"/>
                  <a:pt x="6831875" y="1879900"/>
                </a:cubicBezTo>
                <a:cubicBezTo>
                  <a:pt x="8868229" y="1877723"/>
                  <a:pt x="11357429" y="825119"/>
                  <a:pt x="12192000" y="1239821"/>
                </a:cubicBezTo>
                <a:cubicBezTo>
                  <a:pt x="12192000" y="2073579"/>
                  <a:pt x="12192001" y="2907336"/>
                  <a:pt x="12192001" y="3741094"/>
                </a:cubicBezTo>
                <a:lnTo>
                  <a:pt x="1" y="3741094"/>
                </a:lnTo>
                <a:cubicBezTo>
                  <a:pt x="1" y="2511096"/>
                  <a:pt x="0" y="1281098"/>
                  <a:pt x="0" y="51100"/>
                </a:cubicBezTo>
                <a:close/>
              </a:path>
            </a:pathLst>
          </a:custGeom>
          <a:solidFill>
            <a:srgbClr val="E33092">
              <a:alpha val="27843"/>
            </a:srgbClr>
          </a:solidFill>
          <a:ln>
            <a:noFill/>
          </a:ln>
          <a:effectLst>
            <a:outerShdw blurRad="762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-1" y="3097049"/>
            <a:ext cx="12192001" cy="3741094"/>
          </a:xfrm>
          <a:custGeom>
            <a:avLst/>
            <a:gdLst/>
            <a:ahLst/>
            <a:cxnLst/>
            <a:rect l="0" t="0" r="0" b="0"/>
            <a:pathLst>
              <a:path w="12192001" h="3741094" extrusionOk="0">
                <a:moveTo>
                  <a:pt x="0" y="51100"/>
                </a:moveTo>
                <a:cubicBezTo>
                  <a:pt x="1197428" y="-363602"/>
                  <a:pt x="4795521" y="1882077"/>
                  <a:pt x="6831875" y="1879900"/>
                </a:cubicBezTo>
                <a:cubicBezTo>
                  <a:pt x="8868229" y="1877723"/>
                  <a:pt x="11357429" y="825119"/>
                  <a:pt x="12192000" y="1239821"/>
                </a:cubicBezTo>
                <a:cubicBezTo>
                  <a:pt x="12192000" y="2073579"/>
                  <a:pt x="12192001" y="2907336"/>
                  <a:pt x="12192001" y="3741094"/>
                </a:cubicBezTo>
                <a:lnTo>
                  <a:pt x="1" y="3741094"/>
                </a:lnTo>
                <a:cubicBezTo>
                  <a:pt x="1" y="2511096"/>
                  <a:pt x="0" y="1281098"/>
                  <a:pt x="0" y="511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62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-700136" y="4683868"/>
            <a:ext cx="8151814" cy="89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000" b="1" i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b="1" i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11: </a:t>
            </a:r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1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BA1263-7392-4028-816B-B76E9CCE5232}"/>
              </a:ext>
            </a:extLst>
          </p:cNvPr>
          <p:cNvSpPr txBox="1"/>
          <p:nvPr/>
        </p:nvSpPr>
        <p:spPr>
          <a:xfrm>
            <a:off x="0" y="5367104"/>
            <a:ext cx="12192003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20000"/>
              </a:lnSpc>
            </a:pPr>
            <a:r>
              <a:rPr lang="vi-VN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TỈ LỆ LỚN VÀ LÁT CẮT ĐỊA HÌNH ĐƠN GIẢN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E1750-7FE3-4EF0-8CD1-3D9A68FE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36" y="33834"/>
            <a:ext cx="10515600" cy="101649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3C1C1D-C1D2-47B1-BE68-6A3157D5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184" y="1060717"/>
            <a:ext cx="4388530" cy="823912"/>
          </a:xfrm>
        </p:spPr>
        <p:txBody>
          <a:bodyPr>
            <a:noAutofit/>
          </a:bodyPr>
          <a:lstStyle/>
          <a:p>
            <a:pPr algn="ctr"/>
            <a:r>
              <a:rPr lang="vi-V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lược đồ địa hình tỉ lệ lớn.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61BE9D-269E-4F33-86FD-B990AF82A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5267" y="902647"/>
            <a:ext cx="5183188" cy="823912"/>
          </a:xfrm>
        </p:spPr>
        <p:txBody>
          <a:bodyPr>
            <a:normAutofit/>
          </a:bodyPr>
          <a:lstStyle/>
          <a:p>
            <a:r>
              <a:rPr lang="vi-VN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được lát cắt địa hình.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B6159A6E-E7F9-4D13-B7C7-C96169CB7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r="4697"/>
          <a:stretch/>
        </p:blipFill>
        <p:spPr bwMode="auto">
          <a:xfrm>
            <a:off x="401184" y="1884629"/>
            <a:ext cx="4827158" cy="4429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30B200-FFE9-472D-84BC-3ABB3C82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858" y="1850266"/>
            <a:ext cx="5432007" cy="4463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5574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B8C32-860D-4102-A236-77427465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54">
            <a:extLst>
              <a:ext uri="{FF2B5EF4-FFF2-40B4-BE49-F238E27FC236}">
                <a16:creationId xmlns:a16="http://schemas.microsoft.com/office/drawing/2014/main" xmlns="" id="{7ACA14AC-42EE-407B-AE5C-444FDD7A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98" y="1309521"/>
            <a:ext cx="5259388" cy="554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8D729B-924A-4FF3-A3A1-BA60A98A61A7}"/>
              </a:ext>
            </a:extLst>
          </p:cNvPr>
          <p:cNvSpPr txBox="1"/>
          <p:nvPr/>
        </p:nvSpPr>
        <p:spPr>
          <a:xfrm>
            <a:off x="5162428" y="1300142"/>
            <a:ext cx="6189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đồng mức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8CE447-1116-4FC9-91E2-E1DD245F6972}"/>
              </a:ext>
            </a:extLst>
          </p:cNvPr>
          <p:cNvSpPr txBox="1"/>
          <p:nvPr/>
        </p:nvSpPr>
        <p:spPr>
          <a:xfrm>
            <a:off x="5162428" y="1937325"/>
            <a:ext cx="6189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EF3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Đ</a:t>
            </a:r>
            <a:r>
              <a:rPr lang="vi-VN" sz="2400" dirty="0">
                <a:solidFill>
                  <a:srgbClr val="EF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đồng mức nối các điểm có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</a:t>
            </a:r>
            <a:r>
              <a:rPr lang="vi-VN" sz="2400" dirty="0">
                <a:solidFill>
                  <a:srgbClr val="EF3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nhau. </a:t>
            </a:r>
            <a:endParaRPr lang="en-US" sz="2400" dirty="0">
              <a:solidFill>
                <a:srgbClr val="EF3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D0FB42-936C-4613-BCC8-49B3A78D4154}"/>
              </a:ext>
            </a:extLst>
          </p:cNvPr>
          <p:cNvSpPr txBox="1"/>
          <p:nvPr/>
        </p:nvSpPr>
        <p:spPr>
          <a:xfrm>
            <a:off x="5119871" y="2943840"/>
            <a:ext cx="6189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EF3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vi-VN" sz="2400" dirty="0">
                <a:solidFill>
                  <a:srgbClr val="EF3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 cách đọc các đường đồng mức, chúng tôi biết được 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 cao, độ dốc và hình dạng </a:t>
            </a:r>
            <a:r>
              <a:rPr lang="vi-VN" sz="2400" dirty="0">
                <a:solidFill>
                  <a:srgbClr val="EF3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 hình trên bản đồ địa hình.</a:t>
            </a:r>
            <a:endParaRPr lang="en-US" sz="2400" dirty="0">
              <a:solidFill>
                <a:srgbClr val="EF3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040F04-25ED-429F-BB42-BF98DFB77250}"/>
              </a:ext>
            </a:extLst>
          </p:cNvPr>
          <p:cNvSpPr txBox="1"/>
          <p:nvPr/>
        </p:nvSpPr>
        <p:spPr>
          <a:xfrm>
            <a:off x="5162428" y="4144169"/>
            <a:ext cx="6189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A8B508-53C9-47BC-AEDE-8CB0880A086C}"/>
              </a:ext>
            </a:extLst>
          </p:cNvPr>
          <p:cNvSpPr txBox="1"/>
          <p:nvPr/>
        </p:nvSpPr>
        <p:spPr>
          <a:xfrm>
            <a:off x="5162428" y="5221387"/>
            <a:ext cx="6189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EF3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EF325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Nếu các đường đồng mức gần nhau thì độ dốc lớn. Nhưng khi các đường cách xa ra, độ dốc sẽ thấp hơn. </a:t>
            </a:r>
            <a:endParaRPr lang="en-US" sz="2400" dirty="0">
              <a:solidFill>
                <a:srgbClr val="EF3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">
            <a:extLst>
              <a:ext uri="{FF2B5EF4-FFF2-40B4-BE49-F238E27FC236}">
                <a16:creationId xmlns:a16="http://schemas.microsoft.com/office/drawing/2014/main" xmlns="" id="{F0B96C07-B79F-45F0-AB65-380584EC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494142"/>
            <a:ext cx="11718925" cy="474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B8C32-860D-4102-A236-77427465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8D729B-924A-4FF3-A3A1-BA60A98A61A7}"/>
              </a:ext>
            </a:extLst>
          </p:cNvPr>
          <p:cNvSpPr txBox="1"/>
          <p:nvPr/>
        </p:nvSpPr>
        <p:spPr>
          <a:xfrm>
            <a:off x="399928" y="1494142"/>
            <a:ext cx="11461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1CB9948C-7922-4398-B2DB-557D32D1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727903"/>
            <a:ext cx="10450286" cy="602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9BA2A3-4533-4951-A246-25E6B54F8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2760"/>
            <a:ext cx="3334043" cy="51509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1/ Điền độ cao chênh lệch giữa 2 đường đồng mức vào vị trí số (1), (2) =……m</a:t>
            </a:r>
          </a:p>
          <a:p>
            <a:pPr algn="just"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Các đường đồng mức có độ cao chênh lệch là:…………m.</a:t>
            </a: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2/ Xác định độ cao của các địa điểm</a:t>
            </a: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 = …….m; C = …….m; </a:t>
            </a: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 = …….m; E = …….m</a:t>
            </a: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3/ So sánh độ cao của đỉnh A1 (&gt;/&lt;) A2</a:t>
            </a:r>
          </a:p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4/ Sườn núi từ A1 đến B (dốc hơn/ thoải hơn) sườn núi từ A1 đến C</a:t>
            </a:r>
          </a:p>
          <a:p>
            <a:pPr algn="just"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C46ECD07-1003-4D9D-BF0D-D50737AF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20" y="773843"/>
            <a:ext cx="10856913" cy="55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4D966C99-633B-4A2C-834D-313FAB8BBC84}"/>
              </a:ext>
            </a:extLst>
          </p:cNvPr>
          <p:cNvSpPr txBox="1">
            <a:spLocks/>
          </p:cNvSpPr>
          <p:nvPr/>
        </p:nvSpPr>
        <p:spPr>
          <a:xfrm>
            <a:off x="0" y="1890091"/>
            <a:ext cx="3334043" cy="2034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300"/>
              </a:spcAft>
            </a:pP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1/ Điền độ cao chênh lệch giữa 2 đường đồng mức vào vị trí số (1), (2) =……</a:t>
            </a: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…….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m</a:t>
            </a:r>
          </a:p>
          <a:p>
            <a:pPr algn="just"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Các đường đồng mức có độ cao chênh lệch là:……</a:t>
            </a:r>
            <a:r>
              <a:rPr lang="en-US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……………..</a:t>
            </a:r>
            <a:r>
              <a:rPr lang="vi-VN" sz="2000" dirty="0"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……m.</a:t>
            </a:r>
          </a:p>
          <a:p>
            <a:pPr algn="just"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0CA9B5D-2FF8-428A-93D0-31754F202E52}"/>
              </a:ext>
            </a:extLst>
          </p:cNvPr>
          <p:cNvCxnSpPr/>
          <p:nvPr/>
        </p:nvCxnSpPr>
        <p:spPr>
          <a:xfrm>
            <a:off x="7461614" y="2848610"/>
            <a:ext cx="1201782" cy="54864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27B65FCB-88F9-45FD-9CDE-04D1BBE6F0B4}"/>
              </a:ext>
            </a:extLst>
          </p:cNvPr>
          <p:cNvSpPr txBox="1">
            <a:spLocks/>
          </p:cNvSpPr>
          <p:nvPr/>
        </p:nvSpPr>
        <p:spPr>
          <a:xfrm rot="1479332">
            <a:off x="8249743" y="2292479"/>
            <a:ext cx="1134798" cy="86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772372BA-BE38-4A1F-9BCC-462495045C35}"/>
              </a:ext>
            </a:extLst>
          </p:cNvPr>
          <p:cNvSpPr txBox="1">
            <a:spLocks/>
          </p:cNvSpPr>
          <p:nvPr/>
        </p:nvSpPr>
        <p:spPr>
          <a:xfrm>
            <a:off x="260309" y="2200356"/>
            <a:ext cx="1134798" cy="86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xmlns="" id="{4A88E4E5-8ACF-4AB0-80C7-6F9B6F977948}"/>
              </a:ext>
            </a:extLst>
          </p:cNvPr>
          <p:cNvSpPr txBox="1">
            <a:spLocks/>
          </p:cNvSpPr>
          <p:nvPr/>
        </p:nvSpPr>
        <p:spPr>
          <a:xfrm>
            <a:off x="364971" y="3187236"/>
            <a:ext cx="2886538" cy="865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20o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xmlns="" id="{8C1499A9-0444-4ECA-9494-9629E3323DB7}"/>
              </a:ext>
            </a:extLst>
          </p:cNvPr>
          <p:cNvSpPr/>
          <p:nvPr/>
        </p:nvSpPr>
        <p:spPr>
          <a:xfrm>
            <a:off x="7005711" y="5293975"/>
            <a:ext cx="2771335" cy="1609757"/>
          </a:xfrm>
          <a:prstGeom prst="wedgeEllipseCallout">
            <a:avLst>
              <a:gd name="adj1" fmla="val 37824"/>
              <a:gd name="adj2" fmla="val -10430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ADAEBE7-0878-4C48-BEAE-0E8BE2398C22}"/>
              </a:ext>
            </a:extLst>
          </p:cNvPr>
          <p:cNvCxnSpPr>
            <a:cxnSpLocks/>
          </p:cNvCxnSpPr>
          <p:nvPr/>
        </p:nvCxnSpPr>
        <p:spPr>
          <a:xfrm>
            <a:off x="9250680" y="3665220"/>
            <a:ext cx="441960" cy="343329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B29FD69A-3A63-4CD6-BF8B-1C167BF269CA}"/>
              </a:ext>
            </a:extLst>
          </p:cNvPr>
          <p:cNvSpPr txBox="1">
            <a:spLocks/>
          </p:cNvSpPr>
          <p:nvPr/>
        </p:nvSpPr>
        <p:spPr>
          <a:xfrm rot="1160154">
            <a:off x="9552125" y="3504246"/>
            <a:ext cx="834218" cy="376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>
                  <a:solidFill>
                    <a:schemeClr val="accent1"/>
                  </a:solidFill>
                </a:ln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16847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7" grpId="0"/>
      <p:bldP spid="28" grpId="0"/>
      <p:bldP spid="29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#9Slide07 IcielBC Cubano Normal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31B6FD"/>
      </a:dk2>
      <a:lt2>
        <a:srgbClr val="83D3FD"/>
      </a:lt2>
      <a:accent1>
        <a:srgbClr val="42BAFC"/>
      </a:accent1>
      <a:accent2>
        <a:srgbClr val="83D3FD"/>
      </a:accent2>
      <a:accent3>
        <a:srgbClr val="B4E4FD"/>
      </a:accent3>
      <a:accent4>
        <a:srgbClr val="24B1FB"/>
      </a:accent4>
      <a:accent5>
        <a:srgbClr val="024C72"/>
      </a:accent5>
      <a:accent6>
        <a:srgbClr val="011E2D"/>
      </a:accent6>
      <a:hlink>
        <a:srgbClr val="D5F0FE"/>
      </a:hlink>
      <a:folHlink>
        <a:srgbClr val="A7DFFC"/>
      </a:folHlink>
    </a:clrScheme>
    <a:fontScheme name="Custom 1">
      <a:majorFont>
        <a:latin typeface="#9Slide07 IcielBC Cubano Normal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1185</Words>
  <Application>Microsoft Office PowerPoint</Application>
  <PresentationFormat>Custom</PresentationFormat>
  <Paragraphs>128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Cách thức chuyển địa hình bề mặt Trái Đất trong không gian 3 chiều lên bản đồ là mặt phẳng </vt:lpstr>
      <vt:lpstr>Cách thức chuyển địa hình bề mặt Trái Đất trong không gian 3 chiều lên bản đồ là mặt phẳng </vt:lpstr>
      <vt:lpstr>PowerPoint Presentation</vt:lpstr>
      <vt:lpstr>PowerPoint Presentation</vt:lpstr>
      <vt:lpstr>PowerPoint Presentation</vt:lpstr>
      <vt:lpstr>II/ ĐỌC LÁT CẮT ĐỊA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145</cp:revision>
  <dcterms:created xsi:type="dcterms:W3CDTF">2021-09-12T02:20:49Z</dcterms:created>
  <dcterms:modified xsi:type="dcterms:W3CDTF">2022-03-08T04:37:14Z</dcterms:modified>
</cp:coreProperties>
</file>