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notesMasterIdLst>
    <p:notesMasterId r:id="rId9"/>
  </p:notesMasterIdLst>
  <p:handoutMasterIdLst>
    <p:handoutMasterId r:id="rId10"/>
  </p:handoutMasterIdLst>
  <p:sldIdLst>
    <p:sldId id="263" r:id="rId2"/>
    <p:sldId id="256" r:id="rId3"/>
    <p:sldId id="259" r:id="rId4"/>
    <p:sldId id="260" r:id="rId5"/>
    <p:sldId id="264" r:id="rId6"/>
    <p:sldId id="266" r:id="rId7"/>
    <p:sldId id="262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orient="horz" pos="192" userDrawn="1">
          <p15:clr>
            <a:srgbClr val="A4A3A4"/>
          </p15:clr>
        </p15:guide>
        <p15:guide id="3" orient="horz" pos="96" userDrawn="1">
          <p15:clr>
            <a:srgbClr val="A4A3A4"/>
          </p15:clr>
        </p15:guide>
        <p15:guide id="4" userDrawn="1">
          <p15:clr>
            <a:srgbClr val="A4A3A4"/>
          </p15:clr>
        </p15:guide>
        <p15:guide id="5" pos="64" userDrawn="1">
          <p15:clr>
            <a:srgbClr val="A4A3A4"/>
          </p15:clr>
        </p15:guide>
        <p15:guide id="6" pos="1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80"/>
    <a:srgbClr val="191919"/>
    <a:srgbClr val="F2FDF7"/>
    <a:srgbClr val="800040"/>
    <a:srgbClr val="5D7E9D"/>
    <a:srgbClr val="FFFDDD"/>
    <a:srgbClr val="CEC339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8" autoAdjust="0"/>
    <p:restoredTop sz="92545" autoAdjust="0"/>
  </p:normalViewPr>
  <p:slideViewPr>
    <p:cSldViewPr snapToObjects="1">
      <p:cViewPr varScale="1">
        <p:scale>
          <a:sx n="84" d="100"/>
          <a:sy n="84" d="100"/>
        </p:scale>
        <p:origin x="390" y="78"/>
      </p:cViewPr>
      <p:guideLst>
        <p:guide orient="horz"/>
        <p:guide orient="horz" pos="192"/>
        <p:guide orient="horz" pos="96"/>
        <p:guide/>
        <p:guide pos="64"/>
        <p:guide pos="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D7C2FA3-FE04-4AB7-A5CF-98D5A50CE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75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F8FBA17-F77E-4D4A-A313-0092102A12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9080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D094B09-5B37-4D5C-AFD2-D2D3F1C3D1A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71789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B59D07-1A73-4E02-95D0-1694D08BD4D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484538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537F021-6AD9-4FFA-99F3-259A65B3B24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11986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A06C70D-C0A5-430D-A2A1-DD9061B06C0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25650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09419FB-DE9E-4896-8849-F7736AC3BF2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09119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09419FB-DE9E-4896-8849-F7736AC3BF2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1233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1E11C7-852F-462A-97E4-D07222573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657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1E11C7-852F-462A-97E4-D07222573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8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1E11C7-852F-462A-97E4-D07222573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011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1E11C7-852F-462A-97E4-D07222573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3105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1E11C7-852F-462A-97E4-D07222573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37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1E11C7-852F-462A-97E4-D07222573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167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1E11C7-852F-462A-97E4-D07222573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1E11C7-852F-462A-97E4-D07222573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073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1E11C7-852F-462A-97E4-D07222573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948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êu đề và biểu đ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Biểu đồ 2"/>
          <p:cNvSpPr>
            <a:spLocks noGrp="1"/>
          </p:cNvSpPr>
          <p:nvPr>
            <p:ph type="chart" idx="1"/>
          </p:nvPr>
        </p:nvSpPr>
        <p:spPr>
          <a:xfrm>
            <a:off x="609600" y="1066801"/>
            <a:ext cx="10972800" cy="37004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69ED9-CE66-4F67-8996-E03B21C576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569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êu đề, Văn bản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sz="half" idx="1"/>
          </p:nvPr>
        </p:nvSpPr>
        <p:spPr>
          <a:xfrm>
            <a:off x="609600" y="1066801"/>
            <a:ext cx="5384800" cy="3700463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6197600" y="1066801"/>
            <a:ext cx="5384800" cy="3700463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2A3D9-0F89-4D75-889A-A7A4C5A79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7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1E11C7-852F-462A-97E4-D07222573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69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1E11C7-852F-462A-97E4-D07222573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15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1E11C7-852F-462A-97E4-D07222573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8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1E11C7-852F-462A-97E4-D07222573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906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1E11C7-852F-462A-97E4-D07222573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60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1E11C7-852F-462A-97E4-D07222573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68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1E11C7-852F-462A-97E4-D07222573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16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1E11C7-852F-462A-97E4-D07222573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49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31E11C7-852F-462A-97E4-D07222573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562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  <p:sldLayoutId id="2147483812" r:id="rId15"/>
    <p:sldLayoutId id="2147483813" r:id="rId16"/>
    <p:sldLayoutId id="2147483814" r:id="rId17"/>
    <p:sldLayoutId id="2147483815" r:id="rId18"/>
    <p:sldLayoutId id="2147483816" r:id="rId1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9.png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11" Type="http://schemas.openxmlformats.org/officeDocument/2006/relationships/oleObject" Target="../embeddings/oleObject2.bin"/><Relationship Id="rId5" Type="http://schemas.openxmlformats.org/officeDocument/2006/relationships/image" Target="../media/image7.png"/><Relationship Id="rId10" Type="http://schemas.openxmlformats.org/officeDocument/2006/relationships/image" Target="../media/image4.wmf"/><Relationship Id="rId4" Type="http://schemas.openxmlformats.org/officeDocument/2006/relationships/image" Target="../media/image6.png"/><Relationship Id="rId9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1.wmf"/><Relationship Id="rId4" Type="http://schemas.openxmlformats.org/officeDocument/2006/relationships/image" Target="../media/image6.png"/><Relationship Id="rId9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6.wmf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10.bin"/><Relationship Id="rId7" Type="http://schemas.openxmlformats.org/officeDocument/2006/relationships/image" Target="../media/image9.png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9.xml"/><Relationship Id="rId16" Type="http://schemas.openxmlformats.org/officeDocument/2006/relationships/image" Target="../media/image15.wmf"/><Relationship Id="rId20" Type="http://schemas.openxmlformats.org/officeDocument/2006/relationships/image" Target="../media/image17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png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9.wmf"/><Relationship Id="rId5" Type="http://schemas.openxmlformats.org/officeDocument/2006/relationships/image" Target="../media/image7.png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6.png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4.wmf"/><Relationship Id="rId22" Type="http://schemas.openxmlformats.org/officeDocument/2006/relationships/image" Target="../media/image1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1.wmf"/><Relationship Id="rId18" Type="http://schemas.openxmlformats.org/officeDocument/2006/relationships/oleObject" Target="../embeddings/oleObject16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25.wmf"/><Relationship Id="rId7" Type="http://schemas.openxmlformats.org/officeDocument/2006/relationships/image" Target="../media/image9.png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23.wmf"/><Relationship Id="rId2" Type="http://schemas.openxmlformats.org/officeDocument/2006/relationships/slideLayout" Target="../slideLayouts/slideLayout19.xml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png"/><Relationship Id="rId11" Type="http://schemas.openxmlformats.org/officeDocument/2006/relationships/image" Target="../media/image20.wmf"/><Relationship Id="rId5" Type="http://schemas.openxmlformats.org/officeDocument/2006/relationships/image" Target="../media/image7.png"/><Relationship Id="rId15" Type="http://schemas.openxmlformats.org/officeDocument/2006/relationships/image" Target="../media/image22.wmf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24.wmf"/><Relationship Id="rId4" Type="http://schemas.openxmlformats.org/officeDocument/2006/relationships/image" Target="../media/image6.png"/><Relationship Id="rId9" Type="http://schemas.openxmlformats.org/officeDocument/2006/relationships/image" Target="../media/image26.wmf"/><Relationship Id="rId14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07368" y="3193521"/>
            <a:ext cx="110965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 8: ĐẠI LƯỢNG TỈ LỆ THUẬN</a:t>
            </a:r>
          </a:p>
        </p:txBody>
      </p:sp>
      <p:sp>
        <p:nvSpPr>
          <p:cNvPr id="4" name="Text Box 11">
            <a:extLst>
              <a:ext uri="{FF2B5EF4-FFF2-40B4-BE49-F238E27FC236}">
                <a16:creationId xmlns:a16="http://schemas.microsoft.com/office/drawing/2014/main" id="{E6D6D40C-EBD0-45BA-B339-6F6EE9FF9FD8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1127448" y="1919002"/>
            <a:ext cx="8699934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sz="6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</a:t>
            </a:r>
            <a:r>
              <a:rPr lang="en-GB" sz="6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60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46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2" descr="Untitled-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31762" y="-171400"/>
            <a:ext cx="12906386" cy="7488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101" descr="card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331762" y="-171400"/>
            <a:ext cx="12906386" cy="7488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100" descr="card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331762" y="-171400"/>
            <a:ext cx="12906386" cy="7488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99" descr="card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331762" y="-171400"/>
            <a:ext cx="12906386" cy="7488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98" descr="card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-312712" y="-171400"/>
            <a:ext cx="12906386" cy="7488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8" name="Rectangle 105"/>
          <p:cNvSpPr>
            <a:spLocks noChangeArrowheads="1"/>
          </p:cNvSpPr>
          <p:nvPr/>
        </p:nvSpPr>
        <p:spPr bwMode="auto">
          <a:xfrm>
            <a:off x="6966425" y="166689"/>
            <a:ext cx="2003974" cy="103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520722" y="2898985"/>
            <a:ext cx="10176207" cy="1348061"/>
          </a:xfrm>
          <a:prstGeom prst="rect">
            <a:avLst/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endParaRPr lang="en-GB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ý:                                              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endParaRPr lang="en-GB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GB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47328" y="1152612"/>
            <a:ext cx="2743200" cy="584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altLang="en-US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532842" y="1828274"/>
            <a:ext cx="10158744" cy="830997"/>
          </a:xfrm>
          <a:prstGeom prst="rect">
            <a:avLst/>
          </a:prstGeom>
          <a:solidFill>
            <a:schemeClr val="bg1"/>
          </a:solidFill>
          <a:ln w="38100" cmpd="tri">
            <a:solidFill>
              <a:srgbClr val="0066FF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b="0" i="1" dirty="0" err="1">
                <a:latin typeface="Times New Roman" panose="02020603050405020304" pitchFamily="18" charset="0"/>
              </a:rPr>
              <a:t>Nếu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đại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lượng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y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liên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hệ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với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đại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lượng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x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theo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công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thức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: </a:t>
            </a:r>
            <a:r>
              <a:rPr lang="en-US" altLang="en-US" sz="2400" b="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y = k x 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b="0" i="1" dirty="0">
                <a:latin typeface="Times New Roman" panose="02020603050405020304" pitchFamily="18" charset="0"/>
              </a:rPr>
              <a:t>(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với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k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hằng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khác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0)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thì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ta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nói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y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tỉ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lệ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thuận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với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x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theo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hệ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tỉ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</a:rPr>
              <a:t>lệ</a:t>
            </a:r>
            <a:r>
              <a:rPr lang="en-US" altLang="en-US" sz="2400" b="0" i="1" dirty="0">
                <a:latin typeface="Times New Roman" panose="02020603050405020304" pitchFamily="18" charset="0"/>
              </a:rPr>
              <a:t> k</a:t>
            </a:r>
            <a:r>
              <a:rPr lang="en-US" altLang="en-US" sz="2400" b="0" i="1" dirty="0">
                <a:latin typeface="VNI-Times" pitchFamily="2" charset="0"/>
              </a:rPr>
              <a:t>.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52021" y="4327235"/>
            <a:ext cx="2743200" cy="584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lang="en-US" altLang="en-US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1604290" y="116632"/>
            <a:ext cx="8015849" cy="10156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sz="60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 LẠI LÍ THUYẾT</a:t>
            </a:r>
            <a:endParaRPr lang="en-US" altLang="en-US" sz="6000" dirty="0">
              <a:solidFill>
                <a:schemeClr val="accent1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532842" y="5056765"/>
            <a:ext cx="10176207" cy="1569660"/>
          </a:xfrm>
          <a:prstGeom prst="rect">
            <a:avLst/>
          </a:prstGeom>
          <a:solidFill>
            <a:schemeClr val="bg1"/>
          </a:solidFill>
          <a:ln w="38100" cmpd="tri">
            <a:solidFill>
              <a:srgbClr val="0066FF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alt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8066FA6C-FB42-4B30-B896-17E4A0914D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105401"/>
              </p:ext>
            </p:extLst>
          </p:nvPr>
        </p:nvGraphicFramePr>
        <p:xfrm>
          <a:off x="1423621" y="3180628"/>
          <a:ext cx="3555606" cy="78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4" name="Equation" r:id="rId9" imgW="1739880" imgH="457200" progId="Equation.DSMT4">
                  <p:embed/>
                </p:oleObj>
              </mc:Choice>
              <mc:Fallback>
                <p:oleObj name="Equation" r:id="rId9" imgW="1739880" imgH="4572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066FA6C-FB42-4B30-B896-17E4A0914D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23621" y="3180628"/>
                        <a:ext cx="3555606" cy="78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FCB06962-F4F3-4106-9031-343FC7D5CF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5857395"/>
              </p:ext>
            </p:extLst>
          </p:nvPr>
        </p:nvGraphicFramePr>
        <p:xfrm>
          <a:off x="9604111" y="3228457"/>
          <a:ext cx="380321" cy="68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5" name="Equation" r:id="rId11" imgW="164880" imgH="457200" progId="Equation.DSMT4">
                  <p:embed/>
                </p:oleObj>
              </mc:Choice>
              <mc:Fallback>
                <p:oleObj name="Equation" r:id="rId11" imgW="164880" imgH="4572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CB06962-F4F3-4106-9031-343FC7D5CF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604111" y="3228457"/>
                        <a:ext cx="380321" cy="689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16" grpId="0" animBg="1"/>
      <p:bldP spid="17" grpId="0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4" descr="Untitled-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276708" y="-171400"/>
            <a:ext cx="12781420" cy="7452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55" descr="card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276708" y="-171400"/>
            <a:ext cx="12781420" cy="7452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56" descr="card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276708" y="-171400"/>
            <a:ext cx="12781420" cy="7452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7" descr="card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276708" y="-171400"/>
            <a:ext cx="12781420" cy="7452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58" descr="card1"/>
          <p:cNvPicPr>
            <a:picLocks noChangeAspect="1" noChangeArrowheads="1"/>
          </p:cNvPicPr>
          <p:nvPr/>
        </p:nvPicPr>
        <p:blipFill>
          <a:blip r:embed="rId8"/>
          <a:srcRect l="78838"/>
          <a:stretch>
            <a:fillRect/>
          </a:stretch>
        </p:blipFill>
        <p:spPr bwMode="auto">
          <a:xfrm>
            <a:off x="-5583" y="-171400"/>
            <a:ext cx="1054634" cy="7452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108"/>
          <p:cNvSpPr txBox="1">
            <a:spLocks noChangeArrowheads="1"/>
          </p:cNvSpPr>
          <p:nvPr/>
        </p:nvSpPr>
        <p:spPr bwMode="auto">
          <a:xfrm>
            <a:off x="1487488" y="202011"/>
            <a:ext cx="957706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0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0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1: (</a:t>
            </a:r>
            <a:r>
              <a:rPr lang="en-US" sz="60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0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5a – </a:t>
            </a:r>
            <a:r>
              <a:rPr lang="en-US" sz="60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60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60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55)</a:t>
            </a:r>
            <a:endParaRPr lang="en-US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B498AF3-9E53-4E61-8729-9FD4B592FDD8}"/>
              </a:ext>
            </a:extLst>
          </p:cNvPr>
          <p:cNvSpPr/>
          <p:nvPr/>
        </p:nvSpPr>
        <p:spPr>
          <a:xfrm>
            <a:off x="521734" y="1088740"/>
            <a:ext cx="103267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fr-FR" sz="3200" b="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fr-FR" sz="32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fr-FR" sz="32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fr-FR" sz="3200" b="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fr-FR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fr-FR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fr-FR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fr-FR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fr-FR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fr-FR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</a:t>
            </a:r>
            <a:r>
              <a:rPr lang="fr-FR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fr-FR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fr-FR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fr-FR" sz="3200" b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015210"/>
              </p:ext>
            </p:extLst>
          </p:nvPr>
        </p:nvGraphicFramePr>
        <p:xfrm>
          <a:off x="2377208" y="1898694"/>
          <a:ext cx="620623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373">
                  <a:extLst>
                    <a:ext uri="{9D8B030D-6E8A-4147-A177-3AD203B41FA5}">
                      <a16:colId xmlns:a16="http://schemas.microsoft.com/office/drawing/2014/main" val="3386588594"/>
                    </a:ext>
                  </a:extLst>
                </a:gridCol>
                <a:gridCol w="1034373">
                  <a:extLst>
                    <a:ext uri="{9D8B030D-6E8A-4147-A177-3AD203B41FA5}">
                      <a16:colId xmlns:a16="http://schemas.microsoft.com/office/drawing/2014/main" val="1337586203"/>
                    </a:ext>
                  </a:extLst>
                </a:gridCol>
                <a:gridCol w="1034373">
                  <a:extLst>
                    <a:ext uri="{9D8B030D-6E8A-4147-A177-3AD203B41FA5}">
                      <a16:colId xmlns:a16="http://schemas.microsoft.com/office/drawing/2014/main" val="2996716588"/>
                    </a:ext>
                  </a:extLst>
                </a:gridCol>
                <a:gridCol w="1034373">
                  <a:extLst>
                    <a:ext uri="{9D8B030D-6E8A-4147-A177-3AD203B41FA5}">
                      <a16:colId xmlns:a16="http://schemas.microsoft.com/office/drawing/2014/main" val="1437693734"/>
                    </a:ext>
                  </a:extLst>
                </a:gridCol>
                <a:gridCol w="1034373">
                  <a:extLst>
                    <a:ext uri="{9D8B030D-6E8A-4147-A177-3AD203B41FA5}">
                      <a16:colId xmlns:a16="http://schemas.microsoft.com/office/drawing/2014/main" val="3126299608"/>
                    </a:ext>
                  </a:extLst>
                </a:gridCol>
                <a:gridCol w="1034373">
                  <a:extLst>
                    <a:ext uri="{9D8B030D-6E8A-4147-A177-3AD203B41FA5}">
                      <a16:colId xmlns:a16="http://schemas.microsoft.com/office/drawing/2014/main" val="2801248726"/>
                    </a:ext>
                  </a:extLst>
                </a:gridCol>
              </a:tblGrid>
              <a:tr h="529089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797407"/>
                  </a:ext>
                </a:extLst>
              </a:tr>
              <a:tr h="529089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424608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FB498AF3-9E53-4E61-8729-9FD4B592FDD8}"/>
              </a:ext>
            </a:extLst>
          </p:cNvPr>
          <p:cNvSpPr/>
          <p:nvPr/>
        </p:nvSpPr>
        <p:spPr>
          <a:xfrm>
            <a:off x="545846" y="3660728"/>
            <a:ext cx="14096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fr-FR" sz="32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fr-FR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fr-FR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20">
            <a:extLst>
              <a:ext uri="{FF2B5EF4-FFF2-40B4-BE49-F238E27FC236}">
                <a16:creationId xmlns:a16="http://schemas.microsoft.com/office/drawing/2014/main" id="{2A7E9C23-4B3A-4EF5-B248-DA0F360C1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2876" y="3179877"/>
            <a:ext cx="1480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15888" indent="-1158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Giải</a:t>
            </a:r>
            <a:r>
              <a:rPr lang="en-US" altLang="en-US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endParaRPr lang="vi-VN" altLang="en-US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7307697"/>
              </p:ext>
            </p:extLst>
          </p:nvPr>
        </p:nvGraphicFramePr>
        <p:xfrm>
          <a:off x="1863725" y="3700463"/>
          <a:ext cx="39243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9" imgW="1701720" imgH="660240" progId="Equation.DSMT4">
                  <p:embed/>
                </p:oleObj>
              </mc:Choice>
              <mc:Fallback>
                <p:oleObj name="Equation" r:id="rId9" imgW="170172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63725" y="3700463"/>
                        <a:ext cx="3924300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FB498AF3-9E53-4E61-8729-9FD4B592FDD8}"/>
              </a:ext>
            </a:extLst>
          </p:cNvPr>
          <p:cNvSpPr/>
          <p:nvPr/>
        </p:nvSpPr>
        <p:spPr>
          <a:xfrm>
            <a:off x="615328" y="5265128"/>
            <a:ext cx="89010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32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fr-FR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endParaRPr lang="fr-FR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8" descr="Untitled-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12712" y="-171400"/>
            <a:ext cx="12853428" cy="7497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59" descr="card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12712" y="-171400"/>
            <a:ext cx="12853428" cy="7497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60" descr="card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384720" y="-171400"/>
            <a:ext cx="12853428" cy="7497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61" descr="card2"/>
          <p:cNvPicPr>
            <a:picLocks noChangeAspect="1" noChangeArrowheads="1"/>
          </p:cNvPicPr>
          <p:nvPr/>
        </p:nvPicPr>
        <p:blipFill>
          <a:blip r:embed="rId6"/>
          <a:srcRect l="79668"/>
          <a:stretch>
            <a:fillRect/>
          </a:stretch>
        </p:blipFill>
        <p:spPr bwMode="auto">
          <a:xfrm>
            <a:off x="-16464" y="-171400"/>
            <a:ext cx="1431944" cy="7497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2" descr="card1"/>
          <p:cNvPicPr>
            <a:picLocks noChangeAspect="1" noChangeArrowheads="1"/>
          </p:cNvPicPr>
          <p:nvPr/>
        </p:nvPicPr>
        <p:blipFill>
          <a:blip r:embed="rId7"/>
          <a:srcRect l="80498"/>
          <a:stretch>
            <a:fillRect/>
          </a:stretch>
        </p:blipFill>
        <p:spPr bwMode="auto">
          <a:xfrm>
            <a:off x="-24679" y="-171400"/>
            <a:ext cx="1006220" cy="7497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108"/>
          <p:cNvSpPr txBox="1">
            <a:spLocks noChangeArrowheads="1"/>
          </p:cNvSpPr>
          <p:nvPr/>
        </p:nvSpPr>
        <p:spPr bwMode="auto">
          <a:xfrm>
            <a:off x="1390545" y="130003"/>
            <a:ext cx="1087895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000" dirty="0" err="1" smtClean="0">
                <a:solidFill>
                  <a:srgbClr val="FFFF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000" dirty="0" smtClean="0">
                <a:solidFill>
                  <a:srgbClr val="FFFF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2: (</a:t>
            </a:r>
            <a:r>
              <a:rPr lang="en-US" sz="6000" dirty="0" err="1" smtClean="0">
                <a:solidFill>
                  <a:srgbClr val="FFFF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000" dirty="0" smtClean="0">
                <a:solidFill>
                  <a:srgbClr val="FFFF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6 – </a:t>
            </a:r>
            <a:r>
              <a:rPr lang="en-US" sz="6000" dirty="0" err="1" smtClean="0">
                <a:solidFill>
                  <a:srgbClr val="FFFF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6000" dirty="0" smtClean="0">
                <a:solidFill>
                  <a:srgbClr val="FFFF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FFFF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6000" dirty="0" smtClean="0">
                <a:solidFill>
                  <a:srgbClr val="FFFF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55)</a:t>
            </a:r>
            <a:endParaRPr lang="en-US" dirty="0" smtClean="0">
              <a:solidFill>
                <a:srgbClr val="FFFF00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0">
            <a:extLst>
              <a:ext uri="{FF2B5EF4-FFF2-40B4-BE49-F238E27FC236}">
                <a16:creationId xmlns:a16="http://schemas.microsoft.com/office/drawing/2014/main" id="{923818F4-FA50-4D36-A988-9058B66AE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325" y="1141172"/>
            <a:ext cx="1703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15888" indent="-1158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en-US" sz="26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30915" y="1187020"/>
            <a:ext cx="10780437" cy="20621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thép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2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Cho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25 gam.</a:t>
            </a:r>
          </a:p>
          <a:p>
            <a:pPr>
              <a:spcBef>
                <a:spcPts val="0"/>
              </a:spcBef>
              <a:defRPr/>
            </a:pP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y gam.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x.</a:t>
            </a:r>
          </a:p>
          <a:p>
            <a:pPr>
              <a:spcBef>
                <a:spcPts val="0"/>
              </a:spcBef>
              <a:defRPr/>
            </a:pP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4,5kg?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695400" y="3596229"/>
            <a:ext cx="11199264" cy="569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3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1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1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25g </a:t>
            </a:r>
            <a:r>
              <a:rPr lang="en-US" sz="31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1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3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1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1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1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1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1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1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25.x (g)</a:t>
            </a: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2387588" y="4224017"/>
            <a:ext cx="357859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=&gt;  y = 25x</a:t>
            </a:r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2A7E9C23-4B3A-4EF5-B248-DA0F360C1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5044" y="3132257"/>
            <a:ext cx="1480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15888" indent="-1158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Giải</a:t>
            </a:r>
            <a:r>
              <a:rPr lang="en-US" altLang="en-US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endParaRPr lang="vi-VN" altLang="en-US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692364" y="4714835"/>
            <a:ext cx="11199264" cy="20621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4,5 kg = 4500 gam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4,5 kg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>
              <a:spcBef>
                <a:spcPct val="50000"/>
              </a:spcBef>
              <a:defRPr/>
            </a:pPr>
            <a:r>
              <a:rPr lang="en-US" sz="32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4500 : 25 = 180 (m)</a:t>
            </a:r>
            <a:endParaRPr lang="en-US" sz="32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9" descr="Untitled-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243408"/>
            <a:ext cx="12576720" cy="7560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60" descr="card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68696" y="-207404"/>
            <a:ext cx="12745416" cy="7560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61" descr="card4"/>
          <p:cNvPicPr>
            <a:picLocks noChangeAspect="1" noChangeArrowheads="1"/>
          </p:cNvPicPr>
          <p:nvPr/>
        </p:nvPicPr>
        <p:blipFill>
          <a:blip r:embed="rId6"/>
          <a:srcRect l="80498"/>
          <a:stretch>
            <a:fillRect/>
          </a:stretch>
        </p:blipFill>
        <p:spPr bwMode="auto">
          <a:xfrm>
            <a:off x="-1" y="-243408"/>
            <a:ext cx="1457583" cy="7560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62" descr="card2"/>
          <p:cNvPicPr>
            <a:picLocks noChangeAspect="1" noChangeArrowheads="1"/>
          </p:cNvPicPr>
          <p:nvPr/>
        </p:nvPicPr>
        <p:blipFill>
          <a:blip r:embed="rId7"/>
          <a:srcRect l="81328" r="6224"/>
          <a:stretch>
            <a:fillRect/>
          </a:stretch>
        </p:blipFill>
        <p:spPr bwMode="auto">
          <a:xfrm>
            <a:off x="0" y="-243408"/>
            <a:ext cx="846439" cy="7560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3" descr="card1"/>
          <p:cNvPicPr>
            <a:picLocks noChangeAspect="1" noChangeArrowheads="1"/>
          </p:cNvPicPr>
          <p:nvPr/>
        </p:nvPicPr>
        <p:blipFill>
          <a:blip r:embed="rId8"/>
          <a:srcRect l="82158" r="8714"/>
          <a:stretch>
            <a:fillRect/>
          </a:stretch>
        </p:blipFill>
        <p:spPr bwMode="auto">
          <a:xfrm>
            <a:off x="0" y="-243408"/>
            <a:ext cx="463654" cy="7560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 Box 108"/>
          <p:cNvSpPr txBox="1">
            <a:spLocks noChangeArrowheads="1"/>
          </p:cNvSpPr>
          <p:nvPr/>
        </p:nvSpPr>
        <p:spPr bwMode="auto">
          <a:xfrm>
            <a:off x="1235460" y="122477"/>
            <a:ext cx="1040893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0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(</a:t>
            </a:r>
            <a:r>
              <a:rPr lang="en-US" sz="60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6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– </a:t>
            </a:r>
            <a:r>
              <a:rPr lang="en-US" sz="60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6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6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55) </a:t>
            </a:r>
            <a:endParaRPr lang="en-US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992736" y="1043305"/>
            <a:ext cx="10651654" cy="1175072"/>
            <a:chOff x="992736" y="1043305"/>
            <a:chExt cx="10651654" cy="1175072"/>
          </a:xfrm>
        </p:grpSpPr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992736" y="1141159"/>
              <a:ext cx="10651654" cy="107721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0"/>
                </a:spcBef>
                <a:defRPr/>
              </a:pPr>
              <a:r>
                <a:rPr lang="en-US" sz="3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	Tam </a:t>
              </a:r>
              <a:r>
                <a:rPr lang="en-US" sz="3200" dirty="0" err="1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r>
                <a:rPr lang="en-US" sz="3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ABC </a:t>
              </a:r>
              <a:r>
                <a:rPr lang="en-US" sz="3200" dirty="0" err="1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3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đo</a:t>
              </a:r>
              <a:r>
                <a:rPr lang="en-US" sz="3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3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góc</a:t>
              </a:r>
              <a:r>
                <a:rPr lang="en-US" sz="3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3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</a:t>
              </a:r>
              <a:r>
                <a:rPr lang="en-US" sz="3200" dirty="0" err="1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lần</a:t>
              </a:r>
              <a:r>
                <a:rPr lang="en-US" sz="3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lượt</a:t>
              </a:r>
              <a:r>
                <a:rPr lang="en-US" sz="3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tỉ</a:t>
              </a:r>
              <a:r>
                <a:rPr lang="en-US" sz="3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lệ</a:t>
              </a:r>
              <a:r>
                <a:rPr lang="en-US" sz="3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3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1 ; 2 ; 3. </a:t>
              </a:r>
              <a:r>
                <a:rPr lang="en-US" sz="3200" dirty="0" err="1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3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đo</a:t>
              </a:r>
              <a:r>
                <a:rPr lang="en-US" sz="3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3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góc</a:t>
              </a:r>
              <a:r>
                <a:rPr lang="en-US" sz="3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3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tam </a:t>
              </a:r>
              <a:r>
                <a:rPr lang="en-US" sz="3200" dirty="0" err="1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r>
                <a:rPr lang="en-US" sz="3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ABC</a:t>
              </a:r>
              <a:endPara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455260"/>
                </p:ext>
              </p:extLst>
            </p:nvPr>
          </p:nvGraphicFramePr>
          <p:xfrm>
            <a:off x="7572164" y="1043305"/>
            <a:ext cx="1256784" cy="739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56" name="Equation" r:id="rId9" imgW="431640" imgH="253800" progId="Equation.DSMT4">
                    <p:embed/>
                  </p:oleObj>
                </mc:Choice>
                <mc:Fallback>
                  <p:oleObj name="Equation" r:id="rId9" imgW="43164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7572164" y="1043305"/>
                          <a:ext cx="1256784" cy="73928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" name="Rectangle 20">
            <a:extLst>
              <a:ext uri="{FF2B5EF4-FFF2-40B4-BE49-F238E27FC236}">
                <a16:creationId xmlns:a16="http://schemas.microsoft.com/office/drawing/2014/main" id="{2A7E9C23-4B3A-4EF5-B248-DA0F360C1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2736" y="2018009"/>
            <a:ext cx="1480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15888" indent="-1158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Giải</a:t>
            </a:r>
            <a:r>
              <a:rPr lang="en-US" altLang="en-US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endParaRPr lang="vi-VN" altLang="en-US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54164D0-51FD-4C21-AC5B-D6CC5F9CE0FA}"/>
              </a:ext>
            </a:extLst>
          </p:cNvPr>
          <p:cNvSpPr txBox="1"/>
          <p:nvPr/>
        </p:nvSpPr>
        <p:spPr>
          <a:xfrm>
            <a:off x="1116223" y="2486703"/>
            <a:ext cx="108751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GB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GB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GB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ABC </a:t>
            </a:r>
            <a:r>
              <a:rPr lang="en-GB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D80575D9-13E3-4916-8D4C-D04A98A11D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702120"/>
              </p:ext>
            </p:extLst>
          </p:nvPr>
        </p:nvGraphicFramePr>
        <p:xfrm>
          <a:off x="3814450" y="2318809"/>
          <a:ext cx="1763713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7" name="Equation" r:id="rId11" imgW="838080" imgH="507960" progId="Equation.DSMT4">
                  <p:embed/>
                </p:oleObj>
              </mc:Choice>
              <mc:Fallback>
                <p:oleObj name="Equation" r:id="rId11" imgW="838080" imgH="507960" progId="Equation.DSMT4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id="{D80575D9-13E3-4916-8D4C-D04A98A11D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814450" y="2318809"/>
                        <a:ext cx="1763713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7966B8B5-D216-45DF-B3E3-7C7AB1437D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346817"/>
              </p:ext>
            </p:extLst>
          </p:nvPr>
        </p:nvGraphicFramePr>
        <p:xfrm>
          <a:off x="2648450" y="4003203"/>
          <a:ext cx="6708775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8" name="Equation" r:id="rId13" imgW="2654280" imgH="507960" progId="Equation.DSMT4">
                  <p:embed/>
                </p:oleObj>
              </mc:Choice>
              <mc:Fallback>
                <p:oleObj name="Equation" r:id="rId13" imgW="2654280" imgH="507960" progId="Equation.DSMT4">
                  <p:embed/>
                  <p:pic>
                    <p:nvPicPr>
                      <p:cNvPr id="33" name="Object 32">
                        <a:extLst>
                          <a:ext uri="{FF2B5EF4-FFF2-40B4-BE49-F238E27FC236}">
                            <a16:creationId xmlns:a16="http://schemas.microsoft.com/office/drawing/2014/main" id="{7966B8B5-D216-45DF-B3E3-7C7AB1437D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648450" y="4003203"/>
                        <a:ext cx="6708775" cy="1057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4509131D-1DF8-4F47-95CD-25C869DBF9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2528394"/>
              </p:ext>
            </p:extLst>
          </p:nvPr>
        </p:nvGraphicFramePr>
        <p:xfrm>
          <a:off x="2098675" y="5276850"/>
          <a:ext cx="213518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9" name="Equation" r:id="rId15" imgW="1079280" imgH="253800" progId="Equation.DSMT4">
                  <p:embed/>
                </p:oleObj>
              </mc:Choice>
              <mc:Fallback>
                <p:oleObj name="Equation" r:id="rId15" imgW="1079280" imgH="253800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4509131D-1DF8-4F47-95CD-25C869DBF9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098675" y="5276850"/>
                        <a:ext cx="2135188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C6FD3AF7-9B82-4F30-8B75-0A9AB62D8D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387168"/>
              </p:ext>
            </p:extLst>
          </p:nvPr>
        </p:nvGraphicFramePr>
        <p:xfrm>
          <a:off x="5275263" y="5248275"/>
          <a:ext cx="2112962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0" name="Equation" r:id="rId17" imgW="1091880" imgH="253800" progId="Equation.DSMT4">
                  <p:embed/>
                </p:oleObj>
              </mc:Choice>
              <mc:Fallback>
                <p:oleObj name="Equation" r:id="rId17" imgW="1091880" imgH="253800" progId="Equation.DSMT4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id="{C6FD3AF7-9B82-4F30-8B75-0A9AB62D8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275263" y="5248275"/>
                        <a:ext cx="2112962" cy="528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4064561"/>
              </p:ext>
            </p:extLst>
          </p:nvPr>
        </p:nvGraphicFramePr>
        <p:xfrm>
          <a:off x="6274280" y="2502737"/>
          <a:ext cx="2545536" cy="530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1" name="Equation" r:id="rId19" imgW="1218960" imgH="253800" progId="Equation.DSMT4">
                  <p:embed/>
                </p:oleObj>
              </mc:Choice>
              <mc:Fallback>
                <p:oleObj name="Equation" r:id="rId19" imgW="12189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274280" y="2502737"/>
                        <a:ext cx="2545536" cy="530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3707786"/>
              </p:ext>
            </p:extLst>
          </p:nvPr>
        </p:nvGraphicFramePr>
        <p:xfrm>
          <a:off x="8735161" y="5212561"/>
          <a:ext cx="2365907" cy="550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2" name="Equation" r:id="rId21" imgW="1091880" imgH="253800" progId="Equation.DSMT4">
                  <p:embed/>
                </p:oleObj>
              </mc:Choice>
              <mc:Fallback>
                <p:oleObj name="Equation" r:id="rId21" imgW="1091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735161" y="5212561"/>
                        <a:ext cx="2365907" cy="5502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8249674"/>
              </p:ext>
            </p:extLst>
          </p:nvPr>
        </p:nvGraphicFramePr>
        <p:xfrm>
          <a:off x="7079534" y="5855825"/>
          <a:ext cx="3545610" cy="553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3" name="Equation" r:id="rId23" imgW="1790640" imgH="279360" progId="Equation.DSMT4">
                  <p:embed/>
                </p:oleObj>
              </mc:Choice>
              <mc:Fallback>
                <p:oleObj name="Equation" r:id="rId23" imgW="17906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7079534" y="5855825"/>
                        <a:ext cx="3545610" cy="5532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441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4" descr="Untitled-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73084" y="-142825"/>
            <a:ext cx="12421380" cy="7407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AutoShape 8"/>
          <p:cNvSpPr>
            <a:spLocks noChangeArrowheads="1"/>
          </p:cNvSpPr>
          <p:nvPr/>
        </p:nvSpPr>
        <p:spPr bwMode="auto">
          <a:xfrm>
            <a:off x="2525471" y="1816214"/>
            <a:ext cx="5181600" cy="2495550"/>
          </a:xfrm>
          <a:prstGeom prst="cloudCallout">
            <a:avLst>
              <a:gd name="adj1" fmla="val 70354"/>
              <a:gd name="adj2" fmla="val 8225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accent2"/>
                </a:solidFill>
                <a:latin typeface="Verdana" panose="020B060403050404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32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32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2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2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altLang="en-US" sz="3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3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3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3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3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" name="AutoShape 8"/>
          <p:cNvSpPr>
            <a:spLocks noChangeArrowheads="1"/>
          </p:cNvSpPr>
          <p:nvPr/>
        </p:nvSpPr>
        <p:spPr bwMode="auto">
          <a:xfrm>
            <a:off x="2510656" y="1816214"/>
            <a:ext cx="5200393" cy="2495550"/>
          </a:xfrm>
          <a:prstGeom prst="cloudCallout">
            <a:avLst>
              <a:gd name="adj1" fmla="val 70337"/>
              <a:gd name="adj2" fmla="val 8240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accent2"/>
                </a:solidFill>
                <a:latin typeface="Verdana" panose="020B060403050404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en-US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en-US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b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9" name="Picture 35" descr="card5"/>
          <p:cNvPicPr>
            <a:picLocks noChangeAspect="1" noChangeArrowheads="1"/>
          </p:cNvPicPr>
          <p:nvPr/>
        </p:nvPicPr>
        <p:blipFill>
          <a:blip r:embed="rId5"/>
          <a:srcRect l="82158"/>
          <a:stretch>
            <a:fillRect/>
          </a:stretch>
        </p:blipFill>
        <p:spPr bwMode="auto">
          <a:xfrm>
            <a:off x="11324" y="-171401"/>
            <a:ext cx="1638300" cy="7407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36" descr="card4"/>
          <p:cNvPicPr>
            <a:picLocks noChangeAspect="1" noChangeArrowheads="1"/>
          </p:cNvPicPr>
          <p:nvPr/>
        </p:nvPicPr>
        <p:blipFill>
          <a:blip r:embed="rId6"/>
          <a:srcRect l="82158"/>
          <a:stretch>
            <a:fillRect/>
          </a:stretch>
        </p:blipFill>
        <p:spPr bwMode="auto">
          <a:xfrm>
            <a:off x="-24680" y="-142825"/>
            <a:ext cx="1638300" cy="7407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37" descr="card2"/>
          <p:cNvPicPr>
            <a:picLocks noChangeAspect="1" noChangeArrowheads="1"/>
          </p:cNvPicPr>
          <p:nvPr/>
        </p:nvPicPr>
        <p:blipFill>
          <a:blip r:embed="rId7"/>
          <a:srcRect l="82988" r="6224"/>
          <a:stretch>
            <a:fillRect/>
          </a:stretch>
        </p:blipFill>
        <p:spPr bwMode="auto">
          <a:xfrm>
            <a:off x="-60684" y="-142825"/>
            <a:ext cx="990600" cy="7407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38" descr="card1"/>
          <p:cNvPicPr>
            <a:picLocks noChangeAspect="1" noChangeArrowheads="1"/>
          </p:cNvPicPr>
          <p:nvPr/>
        </p:nvPicPr>
        <p:blipFill>
          <a:blip r:embed="rId8"/>
          <a:srcRect l="83818" r="8714"/>
          <a:stretch>
            <a:fillRect/>
          </a:stretch>
        </p:blipFill>
        <p:spPr bwMode="auto">
          <a:xfrm>
            <a:off x="-60684" y="-142825"/>
            <a:ext cx="685800" cy="7407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Rectangle 40"/>
          <p:cNvSpPr>
            <a:spLocks noChangeArrowheads="1"/>
          </p:cNvSpPr>
          <p:nvPr/>
        </p:nvSpPr>
        <p:spPr bwMode="auto">
          <a:xfrm>
            <a:off x="766975" y="1125588"/>
            <a:ext cx="8208963" cy="5732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7E7305-042F-4F08-A2DA-85304C46E136}"/>
              </a:ext>
            </a:extLst>
          </p:cNvPr>
          <p:cNvSpPr txBox="1"/>
          <p:nvPr/>
        </p:nvSpPr>
        <p:spPr>
          <a:xfrm>
            <a:off x="1288540" y="83978"/>
            <a:ext cx="105896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(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– SGK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56) </a:t>
            </a:r>
            <a:r>
              <a:rPr lang="en-GB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GB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GB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7A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32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7B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7C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36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5" descr="j023213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3636" y="5001901"/>
            <a:ext cx="1516063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54164D0-51FD-4C21-AC5B-D6CC5F9CE0FA}"/>
              </a:ext>
            </a:extLst>
          </p:cNvPr>
          <p:cNvSpPr txBox="1"/>
          <p:nvPr/>
        </p:nvSpPr>
        <p:spPr>
          <a:xfrm>
            <a:off x="1341580" y="1452837"/>
            <a:ext cx="108751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7A, 7B, 7C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x, y, z </a:t>
            </a: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                        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+ y + z = 24 </a:t>
            </a: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7A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8(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7B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7(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7C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9(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C51CD335-2A33-4DA3-AA82-3D1BFFF5F2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4926744"/>
              </p:ext>
            </p:extLst>
          </p:nvPr>
        </p:nvGraphicFramePr>
        <p:xfrm>
          <a:off x="1545111" y="1808820"/>
          <a:ext cx="2010352" cy="503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4" name="Equation" r:id="rId10" imgW="863280" imgH="266400" progId="Equation.DSMT4">
                  <p:embed/>
                </p:oleObj>
              </mc:Choice>
              <mc:Fallback>
                <p:oleObj name="Equation" r:id="rId10" imgW="863280" imgH="266400" progId="Equation.DSMT4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C51CD335-2A33-4DA3-AA82-3D1BFFF5F24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45111" y="1808820"/>
                        <a:ext cx="2010352" cy="5034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D80575D9-13E3-4916-8D4C-D04A98A11D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1713508"/>
              </p:ext>
            </p:extLst>
          </p:nvPr>
        </p:nvGraphicFramePr>
        <p:xfrm>
          <a:off x="3764313" y="1990004"/>
          <a:ext cx="2085894" cy="8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5" name="Equation" r:id="rId12" imgW="990360" imgH="457200" progId="Equation.DSMT4">
                  <p:embed/>
                </p:oleObj>
              </mc:Choice>
              <mc:Fallback>
                <p:oleObj name="Equation" r:id="rId12" imgW="990360" imgH="457200" progId="Equation.DSMT4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id="{D80575D9-13E3-4916-8D4C-D04A98A11D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764313" y="1990004"/>
                        <a:ext cx="2085894" cy="877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7966B8B5-D216-45DF-B3E3-7C7AB1437D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020156"/>
              </p:ext>
            </p:extLst>
          </p:nvPr>
        </p:nvGraphicFramePr>
        <p:xfrm>
          <a:off x="2608920" y="3370900"/>
          <a:ext cx="6667209" cy="921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6" name="Equation" r:id="rId14" imgW="2717640" imgH="457200" progId="Equation.DSMT4">
                  <p:embed/>
                </p:oleObj>
              </mc:Choice>
              <mc:Fallback>
                <p:oleObj name="Equation" r:id="rId14" imgW="2717640" imgH="457200" progId="Equation.DSMT4">
                  <p:embed/>
                  <p:pic>
                    <p:nvPicPr>
                      <p:cNvPr id="33" name="Object 32">
                        <a:extLst>
                          <a:ext uri="{FF2B5EF4-FFF2-40B4-BE49-F238E27FC236}">
                            <a16:creationId xmlns:a16="http://schemas.microsoft.com/office/drawing/2014/main" id="{7966B8B5-D216-45DF-B3E3-7C7AB1437D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608920" y="3370900"/>
                        <a:ext cx="6667209" cy="9218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4509131D-1DF8-4F47-95CD-25C869DBF9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6324243"/>
              </p:ext>
            </p:extLst>
          </p:nvPr>
        </p:nvGraphicFramePr>
        <p:xfrm>
          <a:off x="2214107" y="4598047"/>
          <a:ext cx="1823936" cy="7999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7" name="Equation" r:id="rId16" imgW="1117440" imgH="457200" progId="Equation.DSMT4">
                  <p:embed/>
                </p:oleObj>
              </mc:Choice>
              <mc:Fallback>
                <p:oleObj name="Equation" r:id="rId16" imgW="1117440" imgH="457200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4509131D-1DF8-4F47-95CD-25C869DBF9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214107" y="4598047"/>
                        <a:ext cx="1823936" cy="7999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C6FD3AF7-9B82-4F30-8B75-0A9AB62D8D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669704"/>
              </p:ext>
            </p:extLst>
          </p:nvPr>
        </p:nvGraphicFramePr>
        <p:xfrm>
          <a:off x="5170948" y="4603950"/>
          <a:ext cx="1926659" cy="827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8" name="Equation" r:id="rId18" imgW="1143000" imgH="457200" progId="Equation.DSMT4">
                  <p:embed/>
                </p:oleObj>
              </mc:Choice>
              <mc:Fallback>
                <p:oleObj name="Equation" r:id="rId18" imgW="1143000" imgH="457200" progId="Equation.DSMT4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id="{C6FD3AF7-9B82-4F30-8B75-0A9AB62D8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170948" y="4603950"/>
                        <a:ext cx="1926659" cy="8276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37555FC5-C398-497C-B9FA-543FC4F7EE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9593848"/>
              </p:ext>
            </p:extLst>
          </p:nvPr>
        </p:nvGraphicFramePr>
        <p:xfrm>
          <a:off x="8599470" y="4480175"/>
          <a:ext cx="1864394" cy="917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9" name="Equation" r:id="rId20" imgW="1117440" imgH="457200" progId="Equation.DSMT4">
                  <p:embed/>
                </p:oleObj>
              </mc:Choice>
              <mc:Fallback>
                <p:oleObj name="Equation" r:id="rId20" imgW="1117440" imgH="457200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id="{37555FC5-C398-497C-B9FA-543FC4F7EE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8599470" y="4480175"/>
                        <a:ext cx="1864394" cy="9178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0">
            <a:extLst>
              <a:ext uri="{FF2B5EF4-FFF2-40B4-BE49-F238E27FC236}">
                <a16:creationId xmlns:a16="http://schemas.microsoft.com/office/drawing/2014/main" id="{2A7E9C23-4B3A-4EF5-B248-DA0F360C1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436" y="1185309"/>
            <a:ext cx="1480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15888" indent="-1158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Giải</a:t>
            </a:r>
            <a:r>
              <a:rPr lang="en-US" altLang="en-US" sz="20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endParaRPr lang="vi-VN" altLang="en-US" sz="2000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48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8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8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2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">
            <a:extLst>
              <a:ext uri="{FF2B5EF4-FFF2-40B4-BE49-F238E27FC236}">
                <a16:creationId xmlns:a16="http://schemas.microsoft.com/office/drawing/2014/main" id="{AFA820DB-7819-4A20-BFBA-B38FE88F1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5860" y="15988"/>
            <a:ext cx="2593980" cy="830997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</a:p>
        </p:txBody>
      </p:sp>
      <p:sp>
        <p:nvSpPr>
          <p:cNvPr id="29" name="Rectangle 1">
            <a:extLst>
              <a:ext uri="{FF2B5EF4-FFF2-40B4-BE49-F238E27FC236}">
                <a16:creationId xmlns:a16="http://schemas.microsoft.com/office/drawing/2014/main" id="{079DC400-742D-4055-818B-222EF1D2F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763" y="1324135"/>
            <a:ext cx="403244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00B050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dirty="0" err="1" smtClean="0">
                <a:solidFill>
                  <a:srgbClr val="00B050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0B05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chất</a:t>
            </a:r>
            <a:r>
              <a:rPr lang="en-US" altLang="en-US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đại</a:t>
            </a:r>
            <a:r>
              <a:rPr lang="en-US" altLang="en-US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lượng</a:t>
            </a:r>
            <a:r>
              <a:rPr lang="en-US" altLang="en-US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en-US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lệ</a:t>
            </a:r>
            <a:r>
              <a:rPr lang="en-US" altLang="en-US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0B050"/>
                </a:solidFill>
                <a:latin typeface="Times New Roman" panose="02020603050405020304" pitchFamily="18" charset="0"/>
              </a:rPr>
              <a:t>thuận</a:t>
            </a:r>
            <a:r>
              <a:rPr lang="en-US" altLang="en-US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.</a:t>
            </a:r>
            <a:endParaRPr lang="en-US" altLang="en-US" dirty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Rectangle 1">
            <a:extLst>
              <a:ext uri="{FF2B5EF4-FFF2-40B4-BE49-F238E27FC236}">
                <a16:creationId xmlns:a16="http://schemas.microsoft.com/office/drawing/2014/main" id="{079DC400-742D-4055-818B-222EF1D2F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128" y="1724789"/>
            <a:ext cx="41764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Xem</a:t>
            </a:r>
            <a:r>
              <a:rPr lang="en-US" altLang="en-US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sửa</a:t>
            </a:r>
            <a:r>
              <a:rPr lang="en-US" altLang="en-US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  <a:endParaRPr lang="en-US" altLang="en-US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" name="Rectangle 1">
            <a:extLst>
              <a:ext uri="{FF2B5EF4-FFF2-40B4-BE49-F238E27FC236}">
                <a16:creationId xmlns:a16="http://schemas.microsoft.com/office/drawing/2014/main" id="{079DC400-742D-4055-818B-222EF1D2F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436" y="4473116"/>
            <a:ext cx="470621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FF0080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dirty="0" err="1" smtClean="0">
                <a:solidFill>
                  <a:srgbClr val="FF0080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dirty="0" smtClean="0">
                <a:solidFill>
                  <a:srgbClr val="FF008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FF008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dirty="0" smtClean="0">
                <a:solidFill>
                  <a:srgbClr val="FF008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FF008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dirty="0" smtClean="0">
                <a:solidFill>
                  <a:srgbClr val="FF0080"/>
                </a:solidFill>
                <a:latin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dirty="0" smtClean="0">
                <a:solidFill>
                  <a:srgbClr val="FF0080"/>
                </a:solidFill>
                <a:latin typeface="Times New Roman" panose="02020603050405020304" pitchFamily="18" charset="0"/>
              </a:rPr>
              <a:t>5b,7;9;10 </a:t>
            </a:r>
            <a:r>
              <a:rPr lang="en-US" altLang="en-US" dirty="0" err="1" smtClean="0">
                <a:solidFill>
                  <a:srgbClr val="FF0080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en-US" dirty="0" smtClean="0">
                <a:solidFill>
                  <a:srgbClr val="FF0080"/>
                </a:solidFill>
                <a:latin typeface="Times New Roman" panose="02020603050405020304" pitchFamily="18" charset="0"/>
              </a:rPr>
              <a:t> 55,56 SGK.</a:t>
            </a:r>
            <a:endParaRPr lang="en-US" altLang="en-US" dirty="0">
              <a:solidFill>
                <a:srgbClr val="FF008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079DC400-742D-4055-818B-222EF1D2F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6100" y="4617132"/>
            <a:ext cx="417646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Chúc</a:t>
            </a:r>
            <a:r>
              <a:rPr lang="en-US" altLang="en-US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thật</a:t>
            </a:r>
            <a:r>
              <a:rPr lang="en-US" altLang="en-US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nhiều</a:t>
            </a:r>
            <a:r>
              <a:rPr lang="en-US" altLang="en-US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sức</a:t>
            </a:r>
            <a:r>
              <a:rPr lang="en-US" altLang="en-US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khỏe</a:t>
            </a:r>
            <a:r>
              <a:rPr lang="en-US" altLang="en-US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tốt</a:t>
            </a:r>
            <a:r>
              <a:rPr lang="en-US" altLang="en-US" dirty="0">
                <a:solidFill>
                  <a:srgbClr val="7030A0"/>
                </a:solidFill>
                <a:latin typeface="Times New Roman" panose="02020603050405020304" pitchFamily="18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9" grpId="0"/>
      <p:bldP spid="30" grpId="0"/>
      <p:bldP spid="31" grpId="0"/>
      <p:bldP spid="6" grpId="0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3626</TotalTime>
  <Words>565</Words>
  <Application>Microsoft Office PowerPoint</Application>
  <PresentationFormat>Widescreen</PresentationFormat>
  <Paragraphs>80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Times New Roman</vt:lpstr>
      <vt:lpstr>Tw Cen MT</vt:lpstr>
      <vt:lpstr>VNI-Times</vt:lpstr>
      <vt:lpstr>Droplet</vt:lpstr>
      <vt:lpstr>Equation</vt:lpstr>
      <vt:lpstr>LUYỆN TẬP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Presentation Magazine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Coloured slides template background</dc:title>
  <dc:creator>Presentation Magazine</dc:creator>
  <cp:lastModifiedBy>Home</cp:lastModifiedBy>
  <cp:revision>179</cp:revision>
  <dcterms:modified xsi:type="dcterms:W3CDTF">2021-10-14T16:06:28Z</dcterms:modified>
</cp:coreProperties>
</file>