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9" r:id="rId2"/>
    <p:sldId id="272" r:id="rId3"/>
    <p:sldId id="257" r:id="rId4"/>
    <p:sldId id="258" r:id="rId5"/>
    <p:sldId id="259" r:id="rId6"/>
    <p:sldId id="269" r:id="rId7"/>
    <p:sldId id="261" r:id="rId8"/>
    <p:sldId id="277" r:id="rId9"/>
    <p:sldId id="262" r:id="rId10"/>
    <p:sldId id="278" r:id="rId11"/>
    <p:sldId id="263" r:id="rId12"/>
    <p:sldId id="265" r:id="rId13"/>
    <p:sldId id="266" r:id="rId14"/>
    <p:sldId id="264" r:id="rId15"/>
    <p:sldId id="270" r:id="rId16"/>
    <p:sldId id="268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>
        <p:scale>
          <a:sx n="81" d="100"/>
          <a:sy n="81" d="100"/>
        </p:scale>
        <p:origin x="-20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42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D185A047-E13E-4225-AEBF-ED2EE4750447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13531647-9568-4641-A327-8CA9FD76530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05815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5333" b="1" cap="all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>
                <a:latin typeface="+mn-lt"/>
              </a:defRPr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D185A047-E13E-4225-AEBF-ED2EE4750447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13531647-9568-4641-A327-8CA9FD76530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450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21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effectLst/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D185A047-E13E-4225-AEBF-ED2EE4750447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13531647-9568-4641-A327-8CA9FD76530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8484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996517" y="224492"/>
            <a:ext cx="2844800" cy="365125"/>
          </a:xfrm>
          <a:prstGeom prst="rect">
            <a:avLst/>
          </a:prstGeom>
        </p:spPr>
        <p:txBody>
          <a:bodyPr/>
          <a:lstStyle/>
          <a:p>
            <a:fld id="{35DFB4C0-E9AC-4606-8CDC-AB862AF1F3D6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188597" y="5852160"/>
            <a:ext cx="466953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/>
          <a:lstStyle/>
          <a:p>
            <a:fld id="{623BAFF8-787B-4A43-867C-F3B443742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6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E91EE7-BA2D-4086-8015-0DEDCBE405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3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21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77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93" r:id="rId4"/>
    <p:sldLayoutId id="2147483694" r:id="rId5"/>
    <p:sldLayoutId id="2147483695" r:id="rId6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21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60584" y="3905852"/>
            <a:ext cx="9014006" cy="1754326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ÀO CÁC EM HỌC SINH </a:t>
            </a:r>
          </a:p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THÂN MẾN </a:t>
            </a:r>
            <a:endParaRPr lang="en-US" sz="54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TOÁN LỚP 7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827585" y="5127136"/>
            <a:ext cx="4038600" cy="1422400"/>
            <a:chOff x="384" y="2406"/>
            <a:chExt cx="2544" cy="1722"/>
          </a:xfrm>
        </p:grpSpPr>
        <p:pic>
          <p:nvPicPr>
            <p:cNvPr id="4" name="Picture 6" descr="GEOMTRY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2406"/>
              <a:ext cx="2544" cy="1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7" descr="white_W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7" y="3269"/>
              <a:ext cx="923" cy="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10" descr="Copy of Atomeng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3335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Copy of Atomeng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24" y="4677507"/>
            <a:ext cx="13335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6340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64"/>
    </mc:Choice>
    <mc:Fallback xmlns="">
      <p:transition spd="slow" advTm="132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21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331764"/>
              </p:ext>
            </p:extLst>
          </p:nvPr>
        </p:nvGraphicFramePr>
        <p:xfrm>
          <a:off x="2473248" y="4452696"/>
          <a:ext cx="1524000" cy="783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545760" imgH="393480" progId="Equation.DSMT4">
                  <p:embed/>
                </p:oleObj>
              </mc:Choice>
              <mc:Fallback>
                <p:oleObj name="Equation" r:id="rId3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248" y="4452696"/>
                        <a:ext cx="1524000" cy="78385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018783"/>
              </p:ext>
            </p:extLst>
          </p:nvPr>
        </p:nvGraphicFramePr>
        <p:xfrm>
          <a:off x="4180910" y="5161695"/>
          <a:ext cx="21336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850680" imgH="393480" progId="Equation.DSMT4">
                  <p:embed/>
                </p:oleObj>
              </mc:Choice>
              <mc:Fallback>
                <p:oleObj name="Equation" r:id="rId5" imgW="850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0910" y="5161695"/>
                        <a:ext cx="21336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084346"/>
              </p:ext>
            </p:extLst>
          </p:nvPr>
        </p:nvGraphicFramePr>
        <p:xfrm>
          <a:off x="4213056" y="5844320"/>
          <a:ext cx="19304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838080" imgH="393480" progId="Equation.DSMT4">
                  <p:embed/>
                </p:oleObj>
              </mc:Choice>
              <mc:Fallback>
                <p:oleObj name="Equation" r:id="rId7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056" y="5844320"/>
                        <a:ext cx="193040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45717" y="694227"/>
            <a:ext cx="1544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fr-FR" sz="2400" b="1" u="sng" dirty="0" err="1">
                <a:solidFill>
                  <a:schemeClr val="bg2">
                    <a:lumMod val="75000"/>
                  </a:schemeClr>
                </a:solidFill>
                <a:latin typeface="+mj-lt"/>
                <a:cs typeface="Times New Roman" pitchFamily="18" charset="0"/>
              </a:rPr>
              <a:t>Bài</a:t>
            </a:r>
            <a:r>
              <a:rPr lang="fr-FR" sz="2400" b="1" u="sng" dirty="0">
                <a:solidFill>
                  <a:schemeClr val="bg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fr-FR" sz="2400" b="1" u="sng" dirty="0" err="1" smtClean="0">
                <a:solidFill>
                  <a:schemeClr val="bg2">
                    <a:lumMod val="75000"/>
                  </a:schemeClr>
                </a:solidFill>
                <a:latin typeface="+mj-lt"/>
                <a:cs typeface="Times New Roman" pitchFamily="18" charset="0"/>
              </a:rPr>
              <a:t>tập</a:t>
            </a:r>
            <a:r>
              <a:rPr lang="fr-FR" sz="2400" b="1" u="sng" dirty="0" smtClean="0">
                <a:solidFill>
                  <a:schemeClr val="bg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2</a:t>
            </a:r>
            <a:r>
              <a:rPr lang="fr-FR" sz="2400" b="1" dirty="0" smtClean="0">
                <a:solidFill>
                  <a:schemeClr val="bg2">
                    <a:lumMod val="75000"/>
                  </a:schemeClr>
                </a:solidFill>
                <a:latin typeface="+mj-lt"/>
                <a:cs typeface="Times New Roman" pitchFamily="18" charset="0"/>
              </a:rPr>
              <a:t>: </a:t>
            </a:r>
            <a:endParaRPr lang="fr-FR" sz="2400" b="1" dirty="0">
              <a:solidFill>
                <a:schemeClr val="bg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1941111" y="3991031"/>
            <a:ext cx="60468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fr-FR" sz="2400" dirty="0" err="1">
                <a:cs typeface="Times New Roman" pitchFamily="18" charset="0"/>
              </a:rPr>
              <a:t>Thay</a:t>
            </a:r>
            <a:r>
              <a:rPr lang="fr-FR" sz="2400" dirty="0">
                <a:cs typeface="Times New Roman" pitchFamily="18" charset="0"/>
              </a:rPr>
              <a:t> x = 8  </a:t>
            </a:r>
            <a:r>
              <a:rPr lang="fr-FR" sz="2400" dirty="0" err="1">
                <a:cs typeface="Times New Roman" pitchFamily="18" charset="0"/>
              </a:rPr>
              <a:t>và</a:t>
            </a:r>
            <a:r>
              <a:rPr lang="fr-FR" sz="2400" dirty="0">
                <a:cs typeface="Times New Roman" pitchFamily="18" charset="0"/>
              </a:rPr>
              <a:t> y =15 ta </a:t>
            </a:r>
            <a:r>
              <a:rPr lang="fr-FR" sz="2400" dirty="0" err="1">
                <a:cs typeface="Times New Roman" pitchFamily="18" charset="0"/>
              </a:rPr>
              <a:t>có</a:t>
            </a:r>
            <a:r>
              <a:rPr lang="fr-FR" sz="2400" dirty="0">
                <a:cs typeface="Times New Roman" pitchFamily="18" charset="0"/>
              </a:rPr>
              <a:t> : a = 8.15 = 120 </a:t>
            </a:r>
            <a:endParaRPr lang="fr-FR" sz="2400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1727321" y="5284876"/>
            <a:ext cx="2582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2400" dirty="0">
                <a:cs typeface="Times New Roman" pitchFamily="18" charset="0"/>
              </a:rPr>
              <a:t>c . </a:t>
            </a:r>
            <a:r>
              <a:rPr lang="en-US" sz="2400" dirty="0" err="1">
                <a:cs typeface="Times New Roman" pitchFamily="18" charset="0"/>
              </a:rPr>
              <a:t>Khi</a:t>
            </a:r>
            <a:r>
              <a:rPr lang="en-US" sz="2400" dirty="0">
                <a:cs typeface="Times New Roman" pitchFamily="18" charset="0"/>
              </a:rPr>
              <a:t>  x= 6  =&gt;   </a:t>
            </a:r>
            <a:endParaRPr lang="en-US" sz="2400" dirty="0"/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1793310" y="5963383"/>
            <a:ext cx="345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400" dirty="0">
                <a:cs typeface="Times New Roman" pitchFamily="18" charset="0"/>
              </a:rPr>
              <a:t>    </a:t>
            </a:r>
            <a:r>
              <a:rPr lang="en-US" sz="2400" dirty="0" err="1">
                <a:cs typeface="Times New Roman" pitchFamily="18" charset="0"/>
              </a:rPr>
              <a:t>Khi</a:t>
            </a:r>
            <a:r>
              <a:rPr lang="en-US" sz="2400" dirty="0">
                <a:cs typeface="Times New Roman" pitchFamily="18" charset="0"/>
              </a:rPr>
              <a:t> x =10  =&gt; </a:t>
            </a:r>
            <a:endParaRPr lang="en-US" sz="2400" dirty="0"/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1901578" y="694227"/>
            <a:ext cx="10464800" cy="190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sz="2400" dirty="0"/>
              <a:t>Cho </a:t>
            </a:r>
            <a:r>
              <a:rPr lang="en-US" sz="2400" dirty="0" err="1"/>
              <a:t>biết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x </a:t>
            </a:r>
            <a:r>
              <a:rPr lang="en-US" sz="2400" dirty="0" err="1">
                <a:solidFill>
                  <a:srgbClr val="FF0000"/>
                </a:solidFill>
              </a:rPr>
              <a:t>và</a:t>
            </a:r>
            <a:r>
              <a:rPr lang="en-US" sz="2400" dirty="0">
                <a:solidFill>
                  <a:srgbClr val="FF0000"/>
                </a:solidFill>
              </a:rPr>
              <a:t> y  </a:t>
            </a:r>
            <a:r>
              <a:rPr lang="en-US" sz="2400" dirty="0" err="1">
                <a:solidFill>
                  <a:srgbClr val="FF0000"/>
                </a:solidFill>
              </a:rPr>
              <a:t>tỉ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lệ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nghịch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nhau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x= 8 </a:t>
            </a:r>
            <a:r>
              <a:rPr lang="en-US" sz="2400" dirty="0" err="1"/>
              <a:t>thì</a:t>
            </a:r>
            <a:r>
              <a:rPr lang="en-US" sz="2400" dirty="0"/>
              <a:t> y=15. </a:t>
            </a:r>
          </a:p>
          <a:p>
            <a:pPr>
              <a:spcBef>
                <a:spcPct val="30000"/>
              </a:spcBef>
              <a:buFontTx/>
              <a:buAutoNum type="alphaLcPeriod"/>
            </a:pP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tỉ</a:t>
            </a:r>
            <a:r>
              <a:rPr lang="en-US" sz="2400" dirty="0"/>
              <a:t> </a:t>
            </a:r>
            <a:r>
              <a:rPr lang="en-US" sz="2400" dirty="0" err="1"/>
              <a:t>lệ</a:t>
            </a:r>
            <a:r>
              <a:rPr lang="en-US" sz="2400" dirty="0"/>
              <a:t> ;</a:t>
            </a:r>
          </a:p>
          <a:p>
            <a:pPr>
              <a:spcBef>
                <a:spcPct val="30000"/>
              </a:spcBef>
              <a:buFontTx/>
              <a:buAutoNum type="alphaLcPeriod"/>
            </a:pPr>
            <a:r>
              <a:rPr lang="en-US" sz="2400" dirty="0" err="1"/>
              <a:t>Hãy</a:t>
            </a:r>
            <a:r>
              <a:rPr lang="en-US" sz="2400" dirty="0"/>
              <a:t> </a:t>
            </a:r>
            <a:r>
              <a:rPr lang="en-US" sz="2400" dirty="0" err="1"/>
              <a:t>biểu</a:t>
            </a:r>
            <a:r>
              <a:rPr lang="en-US" sz="2400" dirty="0"/>
              <a:t> </a:t>
            </a:r>
            <a:r>
              <a:rPr lang="en-US" sz="2400" dirty="0" err="1"/>
              <a:t>diễn</a:t>
            </a:r>
            <a:r>
              <a:rPr lang="en-US" sz="2400" dirty="0"/>
              <a:t> y </a:t>
            </a:r>
            <a:r>
              <a:rPr lang="en-US" sz="2400" dirty="0" err="1"/>
              <a:t>theo</a:t>
            </a:r>
            <a:r>
              <a:rPr lang="en-US" sz="2400" dirty="0"/>
              <a:t> x ;</a:t>
            </a:r>
          </a:p>
          <a:p>
            <a:pPr>
              <a:spcBef>
                <a:spcPct val="30000"/>
              </a:spcBef>
              <a:buFontTx/>
              <a:buAutoNum type="alphaLcPeriod"/>
            </a:pP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giá</a:t>
            </a:r>
            <a:r>
              <a:rPr lang="en-US" sz="2400" dirty="0"/>
              <a:t> </a:t>
            </a:r>
            <a:r>
              <a:rPr lang="en-US" sz="2400" dirty="0" err="1"/>
              <a:t>trị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y </a:t>
            </a:r>
            <a:r>
              <a:rPr lang="en-US" sz="2400" dirty="0" err="1"/>
              <a:t>khi</a:t>
            </a:r>
            <a:r>
              <a:rPr lang="en-US" sz="2400" dirty="0"/>
              <a:t> x = 6, x = 10 ;</a:t>
            </a: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370907" y="2678725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Giải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: 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1751156" y="2664770"/>
            <a:ext cx="64267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fr-FR" sz="2400" dirty="0">
                <a:cs typeface="Times New Roman" pitchFamily="18" charset="0"/>
              </a:rPr>
              <a:t>a. </a:t>
            </a:r>
            <a:r>
              <a:rPr lang="fr-FR" sz="2400" dirty="0" err="1">
                <a:cs typeface="Times New Roman" pitchFamily="18" charset="0"/>
              </a:rPr>
              <a:t>Vì</a:t>
            </a:r>
            <a:r>
              <a:rPr lang="fr-FR" sz="2400" dirty="0">
                <a:cs typeface="Times New Roman" pitchFamily="18" charset="0"/>
              </a:rPr>
              <a:t>  x  </a:t>
            </a:r>
            <a:r>
              <a:rPr lang="fr-FR" sz="2400" dirty="0" err="1">
                <a:cs typeface="Times New Roman" pitchFamily="18" charset="0"/>
              </a:rPr>
              <a:t>và</a:t>
            </a:r>
            <a:r>
              <a:rPr lang="fr-FR" sz="2400" dirty="0">
                <a:cs typeface="Times New Roman" pitchFamily="18" charset="0"/>
              </a:rPr>
              <a:t> y là </a:t>
            </a:r>
            <a:r>
              <a:rPr lang="fr-FR" sz="2400" dirty="0" err="1">
                <a:cs typeface="Times New Roman" pitchFamily="18" charset="0"/>
              </a:rPr>
              <a:t>hai</a:t>
            </a:r>
            <a:r>
              <a:rPr lang="fr-FR" sz="2400" dirty="0">
                <a:cs typeface="Times New Roman" pitchFamily="18" charset="0"/>
              </a:rPr>
              <a:t> </a:t>
            </a:r>
            <a:r>
              <a:rPr lang="fr-FR" sz="2400" dirty="0" err="1">
                <a:cs typeface="Times New Roman" pitchFamily="18" charset="0"/>
              </a:rPr>
              <a:t>đại</a:t>
            </a:r>
            <a:r>
              <a:rPr lang="fr-FR" sz="2400" dirty="0">
                <a:cs typeface="Times New Roman" pitchFamily="18" charset="0"/>
              </a:rPr>
              <a:t> </a:t>
            </a:r>
            <a:r>
              <a:rPr lang="fr-FR" sz="2400" dirty="0" err="1">
                <a:cs typeface="Times New Roman" pitchFamily="18" charset="0"/>
              </a:rPr>
              <a:t>lượng</a:t>
            </a:r>
            <a:r>
              <a:rPr lang="fr-FR" sz="2400" dirty="0">
                <a:cs typeface="Times New Roman" pitchFamily="18" charset="0"/>
              </a:rPr>
              <a:t> </a:t>
            </a:r>
            <a:r>
              <a:rPr lang="fr-FR" sz="2400" dirty="0" err="1">
                <a:cs typeface="Times New Roman" pitchFamily="18" charset="0"/>
              </a:rPr>
              <a:t>tỉ</a:t>
            </a:r>
            <a:r>
              <a:rPr lang="fr-FR" sz="2400" dirty="0">
                <a:cs typeface="Times New Roman" pitchFamily="18" charset="0"/>
              </a:rPr>
              <a:t> </a:t>
            </a:r>
            <a:r>
              <a:rPr lang="fr-FR" sz="2400" dirty="0" err="1">
                <a:cs typeface="Times New Roman" pitchFamily="18" charset="0"/>
              </a:rPr>
              <a:t>lệ</a:t>
            </a:r>
            <a:r>
              <a:rPr lang="fr-FR" sz="2400" dirty="0">
                <a:cs typeface="Times New Roman" pitchFamily="18" charset="0"/>
              </a:rPr>
              <a:t> </a:t>
            </a:r>
            <a:r>
              <a:rPr lang="fr-FR" sz="2400" dirty="0" err="1">
                <a:cs typeface="Times New Roman" pitchFamily="18" charset="0"/>
              </a:rPr>
              <a:t>nghịch</a:t>
            </a:r>
            <a:r>
              <a:rPr lang="fr-FR" sz="2400" dirty="0">
                <a:cs typeface="Times New Roman" pitchFamily="18" charset="0"/>
              </a:rPr>
              <a:t>  </a:t>
            </a:r>
            <a:r>
              <a:rPr lang="fr-FR" sz="2400" dirty="0" err="1">
                <a:cs typeface="Times New Roman" pitchFamily="18" charset="0"/>
              </a:rPr>
              <a:t>nên</a:t>
            </a:r>
            <a:r>
              <a:rPr lang="fr-FR" sz="2400" dirty="0">
                <a:cs typeface="Times New Roman" pitchFamily="18" charset="0"/>
              </a:rPr>
              <a:t> </a:t>
            </a:r>
            <a:endParaRPr lang="fr-FR" sz="2400" dirty="0"/>
          </a:p>
        </p:txBody>
      </p:sp>
      <p:graphicFrame>
        <p:nvGraphicFramePr>
          <p:cNvPr id="891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057434"/>
              </p:ext>
            </p:extLst>
          </p:nvPr>
        </p:nvGraphicFramePr>
        <p:xfrm>
          <a:off x="2484967" y="3202845"/>
          <a:ext cx="1524000" cy="75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9" imgW="419040" imgH="393480" progId="Equation.DSMT4">
                  <p:embed/>
                </p:oleObj>
              </mc:Choice>
              <mc:Fallback>
                <p:oleObj name="Equation" r:id="rId9" imgW="419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967" y="3202845"/>
                        <a:ext cx="1524000" cy="75223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4265882" y="3329322"/>
            <a:ext cx="17075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a=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x.y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latin typeface="Times New Roman" pitchFamily="18" charset="0"/>
            </a:endParaRPr>
          </a:p>
        </p:txBody>
      </p:sp>
      <p:sp>
        <p:nvSpPr>
          <p:cNvPr id="89102" name="Rectangle 14"/>
          <p:cNvSpPr>
            <a:spLocks noChangeArrowheads="1"/>
          </p:cNvSpPr>
          <p:nvPr/>
        </p:nvSpPr>
        <p:spPr bwMode="auto">
          <a:xfrm>
            <a:off x="1727710" y="4530136"/>
            <a:ext cx="415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400" dirty="0">
                <a:latin typeface="Times New Roman" pitchFamily="18" charset="0"/>
              </a:rPr>
              <a:t>b.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-242773" y="96767"/>
            <a:ext cx="7483559" cy="485914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2"/>
                </a:solidFill>
                <a:latin typeface="Arial" charset="0"/>
              </a:defRPr>
            </a:lvl5pPr>
            <a:lvl6pPr marL="609585" algn="ctr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2"/>
                </a:solidFill>
                <a:latin typeface="Arial" charset="0"/>
              </a:defRPr>
            </a:lvl6pPr>
            <a:lvl7pPr marL="1219170" algn="ctr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2"/>
                </a:solidFill>
                <a:latin typeface="Arial" charset="0"/>
              </a:defRPr>
            </a:lvl7pPr>
            <a:lvl8pPr marL="1828754" algn="ctr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2"/>
                </a:solidFill>
                <a:latin typeface="Arial" charset="0"/>
              </a:defRPr>
            </a:lvl8pPr>
            <a:lvl9pPr marL="2438339" algn="ctr" rtl="0" eaLnBrk="1" fontAlgn="base" hangingPunct="1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smtClean="0">
                <a:solidFill>
                  <a:srgbClr val="C00000"/>
                </a:solidFill>
              </a:rPr>
              <a:t>3. </a:t>
            </a:r>
            <a:r>
              <a:rPr lang="en-US" sz="2800" b="1" u="sng" smtClean="0">
                <a:solidFill>
                  <a:srgbClr val="C00000"/>
                </a:solidFill>
              </a:rPr>
              <a:t>Một số bài toán về đại lượng tỉ lệ thuận</a:t>
            </a:r>
            <a:endParaRPr lang="en-US" sz="28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1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9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9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/>
      <p:bldP spid="89095" grpId="0"/>
      <p:bldP spid="89096" grpId="0"/>
      <p:bldP spid="89099" grpId="0"/>
      <p:bldP spid="89101" grpId="0"/>
      <p:bldP spid="891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294" y="727950"/>
            <a:ext cx="11735305" cy="1613568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Bài</a:t>
            </a:r>
            <a:r>
              <a:rPr lang="en-US" sz="2800" dirty="0" smtClean="0">
                <a:solidFill>
                  <a:schemeClr val="tx1"/>
                </a:solidFill>
              </a:rPr>
              <a:t> 1. </a:t>
            </a:r>
            <a:r>
              <a:rPr lang="en-US" sz="2800" dirty="0" err="1" smtClean="0">
                <a:solidFill>
                  <a:schemeClr val="tx1"/>
                </a:solidFill>
              </a:rPr>
              <a:t>Một</a:t>
            </a:r>
            <a:r>
              <a:rPr lang="en-US" sz="2800" dirty="0" smtClean="0">
                <a:solidFill>
                  <a:schemeClr val="tx1"/>
                </a:solidFill>
              </a:rPr>
              <a:t> ô </a:t>
            </a:r>
            <a:r>
              <a:rPr lang="en-US" sz="2800" dirty="0" err="1" smtClean="0">
                <a:solidFill>
                  <a:schemeClr val="tx1"/>
                </a:solidFill>
              </a:rPr>
              <a:t>tô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từ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đến</a:t>
            </a:r>
            <a:r>
              <a:rPr lang="en-US" sz="2800" dirty="0" smtClean="0">
                <a:solidFill>
                  <a:schemeClr val="tx1"/>
                </a:solidFill>
              </a:rPr>
              <a:t> B </a:t>
            </a:r>
            <a:r>
              <a:rPr lang="en-US" sz="2800" dirty="0" err="1" smtClean="0">
                <a:solidFill>
                  <a:schemeClr val="tx1"/>
                </a:solidFill>
              </a:rPr>
              <a:t>hết</a:t>
            </a:r>
            <a:r>
              <a:rPr lang="en-US" sz="2800" dirty="0" smtClean="0">
                <a:solidFill>
                  <a:schemeClr val="tx1"/>
                </a:solidFill>
              </a:rPr>
              <a:t> 6 </a:t>
            </a:r>
            <a:r>
              <a:rPr lang="en-US" sz="2800" dirty="0" err="1" smtClean="0">
                <a:solidFill>
                  <a:schemeClr val="tx1"/>
                </a:solidFill>
              </a:rPr>
              <a:t>giờ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</a:rPr>
              <a:t>Hỏi</a:t>
            </a:r>
            <a:r>
              <a:rPr lang="en-US" sz="2800" dirty="0" smtClean="0">
                <a:solidFill>
                  <a:schemeClr val="tx1"/>
                </a:solidFill>
              </a:rPr>
              <a:t> ô </a:t>
            </a:r>
            <a:r>
              <a:rPr lang="en-US" sz="2800" dirty="0" err="1" smtClean="0">
                <a:solidFill>
                  <a:schemeClr val="tx1"/>
                </a:solidFill>
              </a:rPr>
              <a:t>tô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đó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từ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đến</a:t>
            </a:r>
            <a:r>
              <a:rPr lang="en-US" sz="2800" dirty="0" smtClean="0">
                <a:solidFill>
                  <a:schemeClr val="tx1"/>
                </a:solidFill>
              </a:rPr>
              <a:t> B </a:t>
            </a:r>
            <a:r>
              <a:rPr lang="en-US" sz="2800" dirty="0" err="1" smtClean="0">
                <a:solidFill>
                  <a:schemeClr val="tx1"/>
                </a:solidFill>
              </a:rPr>
              <a:t>mất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nhiêu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giờ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nếu</a:t>
            </a:r>
            <a:r>
              <a:rPr lang="en-US" sz="2800" dirty="0" smtClean="0">
                <a:solidFill>
                  <a:schemeClr val="tx1"/>
                </a:solidFill>
              </a:rPr>
              <a:t> ô </a:t>
            </a:r>
            <a:r>
              <a:rPr lang="en-US" sz="2800" dirty="0" err="1" smtClean="0">
                <a:solidFill>
                  <a:schemeClr val="tx1"/>
                </a:solidFill>
              </a:rPr>
              <a:t>tô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đó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với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vận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tốc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mới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bằng</a:t>
            </a:r>
            <a:r>
              <a:rPr lang="en-US" sz="2800" dirty="0" smtClean="0">
                <a:solidFill>
                  <a:schemeClr val="tx1"/>
                </a:solidFill>
              </a:rPr>
              <a:t> 1,5 </a:t>
            </a:r>
            <a:r>
              <a:rPr lang="en-US" sz="2800" dirty="0" err="1" smtClean="0">
                <a:solidFill>
                  <a:schemeClr val="tx1"/>
                </a:solidFill>
              </a:rPr>
              <a:t>vận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tốc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cũ</a:t>
            </a:r>
            <a:r>
              <a:rPr lang="en-US" sz="2800" dirty="0" smtClean="0">
                <a:solidFill>
                  <a:schemeClr val="tx1"/>
                </a:solidFill>
              </a:rPr>
              <a:t> 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0302" y="96767"/>
            <a:ext cx="7483559" cy="48591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3.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Một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số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bài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toán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về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đại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lượng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tỉ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lệ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thuận</a:t>
            </a:r>
            <a:endParaRPr lang="en-US" sz="2800" b="1" u="sng" dirty="0">
              <a:solidFill>
                <a:srgbClr val="C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133505" y="3445387"/>
            <a:ext cx="0" cy="283845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820150" y="1962150"/>
            <a:ext cx="891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latin typeface="+mn-lt"/>
              </a:rPr>
              <a:t>Giải</a:t>
            </a:r>
            <a:endParaRPr lang="en-US" sz="3200">
              <a:latin typeface="+mn-lt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5562599" y="2615803"/>
            <a:ext cx="6477000" cy="99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33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en-US" sz="2800" kern="0" dirty="0" err="1" smtClean="0"/>
              <a:t>Vì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trên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cùng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một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quãng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đường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vận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tốc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và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thời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gian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là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hai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đại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lượng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tỉ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lệ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nghịch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nên</a:t>
            </a:r>
            <a:r>
              <a:rPr lang="en-US" sz="2800" kern="0" dirty="0" smtClean="0"/>
              <a:t>:</a:t>
            </a:r>
            <a:endParaRPr lang="en-US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33912" y="3690914"/>
                <a:ext cx="3980385" cy="10623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n-US" sz="3200" i="1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1,5</m:t>
                              </m:r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3200" i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3200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+mn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912" y="3690914"/>
                <a:ext cx="3980385" cy="106234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594920" y="4712348"/>
                <a:ext cx="3995774" cy="10696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1,5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=4 (</m:t>
                      </m:r>
                      <m:r>
                        <a:rPr lang="en-US" sz="3200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𝑔𝑖</m:t>
                      </m:r>
                      <m:r>
                        <a:rPr lang="en-US" sz="3200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ờ)</m:t>
                      </m:r>
                    </m:oMath>
                  </m:oMathPara>
                </a14:m>
                <a:endParaRPr lang="en-US" sz="3200" dirty="0">
                  <a:solidFill>
                    <a:schemeClr val="bg2">
                      <a:lumMod val="75000"/>
                    </a:schemeClr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20" y="4712348"/>
                <a:ext cx="3995774" cy="10696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018288" y="1824234"/>
            <a:ext cx="1695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+mn-lt"/>
              </a:rPr>
              <a:t>Tóm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tắt</a:t>
            </a:r>
            <a:endParaRPr lang="en-US" sz="32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294" y="2432625"/>
                <a:ext cx="525830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smtClean="0">
                    <a:latin typeface="+mn-lt"/>
                  </a:rPr>
                  <a:t>Thời gian cũ: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=6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𝑔𝑖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ờ</m:t>
                    </m:r>
                  </m:oMath>
                </a14:m>
                <a:endParaRPr lang="en-US" sz="2800" b="0" smtClean="0">
                  <a:latin typeface="+mn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smtClean="0">
                    <a:latin typeface="+mn-lt"/>
                  </a:rPr>
                  <a:t>Vận tốc cũ</a:t>
                </a:r>
                <a:r>
                  <a:rPr lang="en-US" sz="2800">
                    <a:latin typeface="+mn-lt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 smtClean="0">
                  <a:latin typeface="+mn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smtClean="0">
                    <a:latin typeface="+mn-lt"/>
                  </a:rPr>
                  <a:t>Vận tốc mới: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1,5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800">
                  <a:latin typeface="+mn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>
                    <a:latin typeface="+mn-lt"/>
                  </a:rPr>
                  <a:t>Thời gian </a:t>
                </a:r>
                <a:r>
                  <a:rPr lang="en-US" sz="2800" smtClean="0">
                    <a:latin typeface="+mn-lt"/>
                  </a:rPr>
                  <a:t>mới: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smtClean="0">
                    <a:latin typeface="+mn-lt"/>
                  </a:rPr>
                  <a:t> ?</a:t>
                </a:r>
                <a:endParaRPr lang="en-US" sz="2800">
                  <a:latin typeface="+mn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94" y="2432625"/>
                <a:ext cx="5258306" cy="2677656"/>
              </a:xfrm>
              <a:prstGeom prst="rect">
                <a:avLst/>
              </a:prstGeom>
              <a:blipFill>
                <a:blip r:embed="rId4"/>
                <a:stretch>
                  <a:fillRect l="-2433" b="-2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704850" y="5848350"/>
            <a:ext cx="3722007" cy="0"/>
          </a:xfrm>
          <a:prstGeom prst="line">
            <a:avLst/>
          </a:prstGeom>
          <a:ln w="28575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294" y="558165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+mn-lt"/>
              </a:rPr>
              <a:t>A</a:t>
            </a:r>
            <a:endParaRPr lang="en-US" sz="200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07966" y="558165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+mn-lt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4893" y="5381584"/>
                <a:ext cx="143052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>
                  <a:latin typeface="+mn-lt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93" y="5381584"/>
                <a:ext cx="1430520" cy="400110"/>
              </a:xfrm>
              <a:prstGeom prst="rect">
                <a:avLst/>
              </a:prstGeom>
              <a:blipFill>
                <a:blip r:embed="rId5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0924" y="6251192"/>
                <a:ext cx="223663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=1,5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2000">
                  <a:latin typeface="+mn-lt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24" y="6251192"/>
                <a:ext cx="2236638" cy="400110"/>
              </a:xfrm>
              <a:prstGeom prst="rect">
                <a:avLst/>
              </a:prstGeom>
              <a:blipFill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704850" y="5367070"/>
            <a:ext cx="2276475" cy="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4850" y="6178622"/>
            <a:ext cx="1602921" cy="0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ubtitle 2"/>
          <p:cNvSpPr txBox="1">
            <a:spLocks/>
          </p:cNvSpPr>
          <p:nvPr/>
        </p:nvSpPr>
        <p:spPr bwMode="auto">
          <a:xfrm>
            <a:off x="5340115" y="5681079"/>
            <a:ext cx="6477000" cy="99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33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en-US" sz="2800" kern="0" dirty="0" err="1" smtClean="0"/>
              <a:t>Vậy</a:t>
            </a:r>
            <a:r>
              <a:rPr lang="en-US" sz="2800" kern="0" dirty="0" smtClean="0"/>
              <a:t> ô </a:t>
            </a:r>
            <a:r>
              <a:rPr lang="en-US" sz="2800" kern="0" dirty="0" err="1" smtClean="0"/>
              <a:t>tô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đi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từ</a:t>
            </a:r>
            <a:r>
              <a:rPr lang="en-US" sz="2800" kern="0" dirty="0" smtClean="0"/>
              <a:t> A </a:t>
            </a:r>
            <a:r>
              <a:rPr lang="en-US" sz="2800" kern="0" dirty="0" err="1" smtClean="0"/>
              <a:t>đến</a:t>
            </a:r>
            <a:r>
              <a:rPr lang="en-US" sz="2800" kern="0" dirty="0" smtClean="0"/>
              <a:t> B </a:t>
            </a:r>
            <a:r>
              <a:rPr lang="en-US" sz="2800" kern="0" dirty="0" err="1" smtClean="0"/>
              <a:t>mất</a:t>
            </a:r>
            <a:r>
              <a:rPr lang="en-US" sz="2800" kern="0" dirty="0" smtClean="0"/>
              <a:t> 4 </a:t>
            </a:r>
            <a:r>
              <a:rPr lang="en-US" sz="2800" kern="0" dirty="0" err="1" smtClean="0"/>
              <a:t>giờ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nếu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nó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đi</a:t>
            </a:r>
            <a:endParaRPr lang="en-US" sz="2800" kern="0" dirty="0" smtClean="0"/>
          </a:p>
          <a:p>
            <a:r>
              <a:rPr lang="en-US" sz="2800" kern="0" dirty="0" err="1" smtClean="0"/>
              <a:t>với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vận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tốc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mới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bằng</a:t>
            </a:r>
            <a:r>
              <a:rPr lang="en-US" sz="2800" kern="0" dirty="0" smtClean="0"/>
              <a:t> 1,5 </a:t>
            </a:r>
            <a:r>
              <a:rPr lang="en-US" sz="2800" kern="0" dirty="0" err="1" smtClean="0"/>
              <a:t>vận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tốc</a:t>
            </a:r>
            <a:r>
              <a:rPr lang="en-US" sz="2800" kern="0" dirty="0" smtClean="0"/>
              <a:t> </a:t>
            </a:r>
            <a:r>
              <a:rPr lang="en-US" sz="2800" kern="0" dirty="0" err="1" smtClean="0"/>
              <a:t>cũ</a:t>
            </a:r>
            <a:r>
              <a:rPr lang="en-US" sz="2800" kern="0" dirty="0" smtClean="0"/>
              <a:t> 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316894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 build="p"/>
      <p:bldP spid="10" grpId="0"/>
      <p:bldP spid="11" grpId="0"/>
      <p:bldP spid="12" grpId="0"/>
      <p:bldP spid="6" grpId="0" build="p"/>
      <p:bldP spid="15" grpId="0"/>
      <p:bldP spid="16" grpId="0"/>
      <p:bldP spid="17" grpId="0"/>
      <p:bldP spid="18" grpId="0"/>
      <p:bldP spid="2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294" y="874788"/>
            <a:ext cx="11556780" cy="1221679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Học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sinh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của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bốn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tổ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là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36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học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sinh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cần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phải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trồng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và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chăm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sóc</a:t>
            </a:r>
            <a:r>
              <a:rPr lang="en-US" sz="2400" dirty="0" smtClean="0">
                <a:solidFill>
                  <a:schemeClr val="tx1"/>
                </a:solidFill>
              </a:rPr>
              <a:t> 4 </a:t>
            </a:r>
            <a:r>
              <a:rPr lang="en-US" sz="2400" dirty="0" err="1" smtClean="0">
                <a:solidFill>
                  <a:schemeClr val="tx1"/>
                </a:solidFill>
              </a:rPr>
              <a:t>khu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vườn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có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diện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tích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bằng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nhau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Tổ</a:t>
            </a:r>
            <a:r>
              <a:rPr lang="en-US" sz="2400" dirty="0">
                <a:solidFill>
                  <a:srgbClr val="FF0000"/>
                </a:solidFill>
              </a:rPr>
              <a:t> 1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hoàn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thành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công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việc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bg2"/>
                </a:solidFill>
              </a:rPr>
              <a:t>4 </a:t>
            </a:r>
            <a:r>
              <a:rPr lang="en-US" sz="2400" dirty="0" err="1">
                <a:solidFill>
                  <a:schemeClr val="bg2"/>
                </a:solidFill>
              </a:rPr>
              <a:t>ngày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tổ</a:t>
            </a:r>
            <a:r>
              <a:rPr lang="en-US" sz="2400" dirty="0">
                <a:solidFill>
                  <a:srgbClr val="FF0000"/>
                </a:solidFill>
              </a:rPr>
              <a:t> 2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bg2"/>
                </a:solidFill>
              </a:rPr>
              <a:t>6 </a:t>
            </a:r>
            <a:r>
              <a:rPr lang="en-US" sz="2400" dirty="0" err="1">
                <a:solidFill>
                  <a:schemeClr val="bg2"/>
                </a:solidFill>
              </a:rPr>
              <a:t>ngày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tổ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10 </a:t>
            </a:r>
            <a:r>
              <a:rPr lang="en-US" sz="2400" dirty="0" err="1">
                <a:solidFill>
                  <a:schemeClr val="bg2"/>
                </a:solidFill>
              </a:rPr>
              <a:t>ngày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tổ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bg2"/>
                </a:solidFill>
              </a:rPr>
              <a:t>12 </a:t>
            </a:r>
            <a:r>
              <a:rPr lang="en-US" sz="2400" dirty="0" err="1" smtClean="0">
                <a:solidFill>
                  <a:schemeClr val="bg2"/>
                </a:solidFill>
              </a:rPr>
              <a:t>ngày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Hỏi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số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học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sinh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trong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mỗi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tổ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biết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rằng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các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học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sinh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trong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mỗi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tổ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đều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làm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việc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như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nhau</a:t>
            </a:r>
            <a:r>
              <a:rPr lang="en-US" sz="2400" dirty="0" smtClean="0">
                <a:solidFill>
                  <a:schemeClr val="tx1"/>
                </a:solidFill>
              </a:rPr>
              <a:t>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0302" y="279649"/>
            <a:ext cx="7483559" cy="48591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3.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Một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số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bài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toán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về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đại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lượng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tỉ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lệ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thuận</a:t>
            </a:r>
            <a:endParaRPr lang="en-US" sz="2800" b="1" u="sng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2356" y="2514280"/>
            <a:ext cx="39437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  <a:latin typeface="+mn-lt"/>
              </a:rPr>
              <a:t>Bước</a:t>
            </a:r>
            <a:r>
              <a:rPr lang="en-US" sz="2800" dirty="0">
                <a:solidFill>
                  <a:srgbClr val="C00000"/>
                </a:solidFill>
                <a:latin typeface="+mn-lt"/>
              </a:rPr>
              <a:t> 1. </a:t>
            </a:r>
            <a:r>
              <a:rPr lang="en-US" sz="2800" dirty="0" err="1">
                <a:solidFill>
                  <a:srgbClr val="C00000"/>
                </a:solidFill>
                <a:latin typeface="+mn-lt"/>
              </a:rPr>
              <a:t>Lập</a:t>
            </a:r>
            <a:r>
              <a:rPr lang="en-US" sz="2800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+mn-lt"/>
              </a:rPr>
              <a:t>bảng</a:t>
            </a:r>
            <a:r>
              <a:rPr lang="en-US" sz="2800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+mn-lt"/>
              </a:rPr>
              <a:t>tóm</a:t>
            </a:r>
            <a:r>
              <a:rPr lang="en-US" sz="2800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+mn-lt"/>
              </a:rPr>
              <a:t>tắt</a:t>
            </a:r>
            <a:r>
              <a:rPr lang="en-US" sz="2800" dirty="0">
                <a:solidFill>
                  <a:srgbClr val="C00000"/>
                </a:solidFill>
                <a:latin typeface="+mn-lt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39" y="3200400"/>
            <a:ext cx="5545108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000"/>
              </a:spcBef>
            </a:pP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học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sinh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4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tổ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: 36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hs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làm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việc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như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nhau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Tổ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1: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Hoàn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thành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trong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4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ngày</a:t>
            </a:r>
            <a:endParaRPr lang="en-US" sz="2400" dirty="0" smtClean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000"/>
              </a:spcBef>
            </a:pPr>
            <a:r>
              <a:rPr lang="en-US" sz="2400" dirty="0" err="1">
                <a:solidFill>
                  <a:srgbClr val="002060"/>
                </a:solidFill>
                <a:latin typeface="+mn-lt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2: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Hoàn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thành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6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ngày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000"/>
              </a:spcBef>
            </a:pPr>
            <a:r>
              <a:rPr lang="en-US" sz="2400" dirty="0" err="1">
                <a:solidFill>
                  <a:srgbClr val="002060"/>
                </a:solidFill>
                <a:latin typeface="+mn-lt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3: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Hoàn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thành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10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ngày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000"/>
              </a:spcBef>
            </a:pPr>
            <a:r>
              <a:rPr lang="en-US" sz="2400" dirty="0" err="1">
                <a:solidFill>
                  <a:srgbClr val="002060"/>
                </a:solidFill>
                <a:latin typeface="+mn-lt"/>
              </a:rPr>
              <a:t>Tổ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4: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Hoàn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thành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12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ngày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000"/>
              </a:spcBef>
            </a:pP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Diện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tích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các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mảnh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vườn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như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nhau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. </a:t>
            </a:r>
          </a:p>
          <a:p>
            <a:pPr>
              <a:spcBef>
                <a:spcPts val="1000"/>
              </a:spcBef>
            </a:pP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Mỗi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tổ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có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bao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nhiêu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học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sinh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6643494" y="2514280"/>
            <a:ext cx="4740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  <a:latin typeface="+mn-lt"/>
              </a:rPr>
              <a:t>Bước</a:t>
            </a:r>
            <a:r>
              <a:rPr lang="en-US" sz="2800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2. </a:t>
            </a:r>
            <a:r>
              <a:rPr lang="en-US" sz="2800" dirty="0" err="1">
                <a:solidFill>
                  <a:srgbClr val="C00000"/>
                </a:solidFill>
                <a:latin typeface="+mn-lt"/>
              </a:rPr>
              <a:t>Lập</a:t>
            </a:r>
            <a:r>
              <a:rPr lang="en-US" sz="2800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số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hoặc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dãy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số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20477" y="3037500"/>
                <a:ext cx="587391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Gọi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lần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lượt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là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số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học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sinh</a:t>
                </a:r>
                <a:endParaRPr lang="en-US" sz="2800" dirty="0" smtClean="0">
                  <a:solidFill>
                    <a:srgbClr val="002060"/>
                  </a:solidFill>
                  <a:latin typeface="+mn-lt"/>
                </a:endParaRPr>
              </a:p>
              <a:p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của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mỗi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+mn-lt"/>
                  </a:rPr>
                  <a:t>tổ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latin typeface="+mn-lt"/>
                  </a:rPr>
                  <a:t>&gt; 0)</a:t>
                </a:r>
                <a:endParaRPr lang="en-US" sz="2800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477" y="3037500"/>
                <a:ext cx="5873916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2075" t="-6369" r="-830" b="-165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5796647" y="3037500"/>
            <a:ext cx="0" cy="36099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082684" y="4053726"/>
                <a:ext cx="46934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smtClean="0">
                    <a:solidFill>
                      <a:srgbClr val="002060"/>
                    </a:solidFill>
                    <a:latin typeface="+mn-lt"/>
                  </a:rPr>
                  <a:t>Ta có: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US" sz="280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684" y="4053726"/>
                <a:ext cx="4693464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2727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308675" y="5721790"/>
                <a:ext cx="42414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smtClean="0">
                    <a:solidFill>
                      <a:srgbClr val="002060"/>
                    </a:solidFill>
                    <a:latin typeface="+mn-lt"/>
                  </a:rPr>
                  <a:t> 4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=6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=12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280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675" y="5721790"/>
                <a:ext cx="4241482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862" t="-11765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082684" y="4639066"/>
            <a:ext cx="6072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  <a:latin typeface="+mn-lt"/>
              </a:rPr>
              <a:t>Vì thời gian và số học sinh là hay đại lượng tỉ lệ nghịch, ta có:</a:t>
            </a:r>
            <a:endParaRPr lang="en-US" sz="280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803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2" grpId="0" uiExpand="1" build="p"/>
      <p:bldP spid="9" grpId="0"/>
      <p:bldP spid="10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0433" y="-56809"/>
            <a:ext cx="1449388" cy="723900"/>
          </a:xfrm>
        </p:spPr>
        <p:txBody>
          <a:bodyPr>
            <a:normAutofit/>
          </a:bodyPr>
          <a:lstStyle/>
          <a:p>
            <a:r>
              <a:rPr lang="en-US" sz="3200" smtClean="0">
                <a:solidFill>
                  <a:schemeClr val="accent5"/>
                </a:solidFill>
              </a:rPr>
              <a:t>GIẢI</a:t>
            </a:r>
            <a:endParaRPr lang="en-US" sz="3200">
              <a:solidFill>
                <a:schemeClr val="accent5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825" y="3185272"/>
            <a:ext cx="71962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Áp dụng tính chất của dãy tỉ số bằng nhau, ta có:</a:t>
            </a:r>
            <a:endParaRPr lang="en-US" sz="280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83527" y="4807134"/>
                <a:ext cx="28053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=15.1=</m:t>
                    </m:r>
                  </m:oMath>
                </a14:m>
                <a:r>
                  <a:rPr lang="en-US" sz="2800" dirty="0" smtClean="0">
                    <a:solidFill>
                      <a:schemeClr val="bg2"/>
                    </a:solidFill>
                    <a:latin typeface="+mn-lt"/>
                  </a:rPr>
                  <a:t>15</a:t>
                </a:r>
                <a:endParaRPr lang="en-US" sz="2800" dirty="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27" y="4807134"/>
                <a:ext cx="2805383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765" r="-3261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51611" y="5529586"/>
            <a:ext cx="11071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+mn-lt"/>
              </a:rPr>
              <a:t>Vậy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số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học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sinh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các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tổ</a:t>
            </a:r>
            <a:r>
              <a:rPr lang="en-US" sz="2800" dirty="0" smtClean="0">
                <a:latin typeface="+mn-lt"/>
              </a:rPr>
              <a:t> 1, 2, 3, 4 </a:t>
            </a:r>
            <a:r>
              <a:rPr lang="en-US" sz="2800" dirty="0" err="1" smtClean="0">
                <a:latin typeface="+mn-lt"/>
              </a:rPr>
              <a:t>lần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lượt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là</a:t>
            </a:r>
            <a:r>
              <a:rPr lang="en-US" sz="2800" dirty="0" smtClean="0">
                <a:latin typeface="+mn-lt"/>
              </a:rPr>
              <a:t>: </a:t>
            </a:r>
          </a:p>
          <a:p>
            <a:r>
              <a:rPr lang="en-US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                          15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sinh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, 10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sinh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, 6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sinh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5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sinh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043269" y="760539"/>
                <a:ext cx="46934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chemeClr val="bg2"/>
                    </a:solidFill>
                    <a:latin typeface="+mn-lt"/>
                  </a:rPr>
                  <a:t>Ta </a:t>
                </a:r>
                <a:r>
                  <a:rPr lang="en-US" sz="2800" dirty="0" err="1" smtClean="0">
                    <a:solidFill>
                      <a:schemeClr val="bg2"/>
                    </a:solidFill>
                    <a:latin typeface="+mn-lt"/>
                  </a:rPr>
                  <a:t>có</a:t>
                </a:r>
                <a:r>
                  <a:rPr lang="en-US" sz="2800" dirty="0" smtClean="0">
                    <a:solidFill>
                      <a:schemeClr val="bg2"/>
                    </a:solidFill>
                    <a:latin typeface="+mn-lt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US" sz="2800" dirty="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269" y="760539"/>
                <a:ext cx="4693464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2597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975737" y="760539"/>
                <a:ext cx="48490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smtClean="0">
                    <a:solidFill>
                      <a:schemeClr val="bg2"/>
                    </a:solidFill>
                    <a:latin typeface="+mn-lt"/>
                  </a:rPr>
                  <a:t>và    4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=6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=12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280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37" y="760539"/>
                <a:ext cx="4849020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2513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190566" y="1454846"/>
                <a:ext cx="541808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smtClean="0">
                    <a:solidFill>
                      <a:schemeClr val="bg2"/>
                    </a:solidFill>
                    <a:latin typeface="+mn-lt"/>
                  </a:rPr>
                  <a:t>Từ   4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=6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=12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800" smtClean="0">
                    <a:solidFill>
                      <a:schemeClr val="bg2"/>
                    </a:solidFill>
                    <a:latin typeface="+mn-lt"/>
                  </a:rPr>
                  <a:t>  ⇒ </a:t>
                </a:r>
                <a:endParaRPr lang="en-US" sz="280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566" y="1454846"/>
                <a:ext cx="5418086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2250" t="-12941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08652" y="1296792"/>
                <a:ext cx="4278094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US" sz="280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652" y="1296792"/>
                <a:ext cx="4278094" cy="90178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843444" y="3848588"/>
                <a:ext cx="3180037" cy="830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444" y="3848588"/>
                <a:ext cx="3180037" cy="8302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20131" y="3789971"/>
                <a:ext cx="4863704" cy="908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15+10+6+5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800" dirty="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31" y="3789971"/>
                <a:ext cx="4863704" cy="90896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46053" y="2278319"/>
                <a:ext cx="3590790" cy="830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053" y="2278319"/>
                <a:ext cx="3590790" cy="83029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73621" y="4807134"/>
                <a:ext cx="26358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=10.1=</m:t>
                    </m:r>
                  </m:oMath>
                </a14:m>
                <a:r>
                  <a:rPr lang="en-US" sz="2800" smtClean="0">
                    <a:solidFill>
                      <a:schemeClr val="bg2"/>
                    </a:solidFill>
                    <a:latin typeface="+mn-lt"/>
                  </a:rPr>
                  <a:t>10</a:t>
                </a:r>
                <a:endParaRPr lang="en-US" sz="280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621" y="4807134"/>
                <a:ext cx="2635850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1765" r="-3695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694182" y="4807134"/>
                <a:ext cx="22687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=6.1=</m:t>
                    </m:r>
                  </m:oMath>
                </a14:m>
                <a:r>
                  <a:rPr lang="en-US" sz="2800" smtClean="0">
                    <a:solidFill>
                      <a:schemeClr val="bg2"/>
                    </a:solidFill>
                    <a:latin typeface="+mn-lt"/>
                  </a:rPr>
                  <a:t> 6</a:t>
                </a:r>
                <a:endParaRPr lang="en-US" sz="280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182" y="4807134"/>
                <a:ext cx="2268763" cy="523220"/>
              </a:xfrm>
              <a:prstGeom prst="rect">
                <a:avLst/>
              </a:prstGeom>
              <a:blipFill rotWithShape="1">
                <a:blip r:embed="rId11"/>
                <a:stretch>
                  <a:fillRect t="-11765" r="-4839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147655" y="4807134"/>
                <a:ext cx="23360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;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=5.1=</m:t>
                    </m:r>
                    <m:r>
                      <a:rPr lang="en-US" sz="2800" b="0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smtClean="0">
                    <a:solidFill>
                      <a:schemeClr val="bg2"/>
                    </a:solidFill>
                    <a:latin typeface="+mn-lt"/>
                  </a:rPr>
                  <a:t>5</a:t>
                </a:r>
                <a:endParaRPr lang="en-US" sz="2800">
                  <a:solidFill>
                    <a:schemeClr val="bg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7655" y="4807134"/>
                <a:ext cx="2336089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1765" r="-4178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6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294" y="1025132"/>
            <a:ext cx="10642380" cy="72529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Phương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pháp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giải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toán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tỉ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nghịch</a:t>
            </a:r>
            <a:endParaRPr lang="en-US" sz="2800" b="1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0302" y="279649"/>
            <a:ext cx="7483559" cy="485914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rgbClr val="C00000"/>
                </a:solidFill>
              </a:rPr>
              <a:t>3. Một số bài toán về đại lượng tỉ lệ thuận</a:t>
            </a:r>
            <a:endParaRPr lang="en-US" sz="2800" b="1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2514" y="1854929"/>
            <a:ext cx="10969670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Bước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1.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Lập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bảng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tóm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tắt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(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Chỉ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ra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các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đại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lượng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u="sng" dirty="0" err="1" smtClean="0">
                <a:solidFill>
                  <a:srgbClr val="002060"/>
                </a:solidFill>
                <a:latin typeface="+mn-lt"/>
              </a:rPr>
              <a:t>tỉ</a:t>
            </a:r>
            <a:r>
              <a:rPr lang="en-US" sz="2800" u="sng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u="sng" dirty="0" err="1" smtClean="0">
                <a:solidFill>
                  <a:srgbClr val="002060"/>
                </a:solidFill>
                <a:latin typeface="+mn-lt"/>
              </a:rPr>
              <a:t>lệ</a:t>
            </a:r>
            <a:r>
              <a:rPr lang="en-US" sz="2800" u="sng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u="sng" dirty="0" err="1" smtClean="0">
                <a:solidFill>
                  <a:srgbClr val="002060"/>
                </a:solidFill>
                <a:latin typeface="+mn-lt"/>
              </a:rPr>
              <a:t>nghịch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trong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bài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toán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Bước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2.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Lập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số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(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hoặc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dãy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số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)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bằng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nhau</a:t>
            </a:r>
            <a:endParaRPr lang="en-US" sz="2800" dirty="0" smtClean="0">
              <a:solidFill>
                <a:srgbClr val="C00000"/>
              </a:solidFill>
              <a:latin typeface="+mn-lt"/>
            </a:endParaRPr>
          </a:p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Bước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3.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Áp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dụng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tính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chất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dãy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số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bằng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nhau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để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giải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và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kết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luận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.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101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>
            <a:off x="3221135" y="5311294"/>
            <a:ext cx="799548" cy="754725"/>
          </a:xfrm>
          <a:prstGeom prst="line">
            <a:avLst/>
          </a:prstGeom>
          <a:ln w="381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52407" y="2117913"/>
            <a:ext cx="3240741" cy="3240741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Oval 4"/>
          <p:cNvSpPr/>
          <p:nvPr/>
        </p:nvSpPr>
        <p:spPr>
          <a:xfrm>
            <a:off x="304807" y="2279277"/>
            <a:ext cx="2953871" cy="295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Freeform 10"/>
          <p:cNvSpPr/>
          <p:nvPr/>
        </p:nvSpPr>
        <p:spPr>
          <a:xfrm>
            <a:off x="2299447" y="1862041"/>
            <a:ext cx="1485901" cy="3799548"/>
          </a:xfrm>
          <a:custGeom>
            <a:avLst/>
            <a:gdLst>
              <a:gd name="connsiteX0" fmla="*/ 0 w 1485901"/>
              <a:gd name="connsiteY0" fmla="*/ 0 h 3799548"/>
              <a:gd name="connsiteX1" fmla="*/ 108808 w 1485901"/>
              <a:gd name="connsiteY1" fmla="*/ 27978 h 3799548"/>
              <a:gd name="connsiteX2" fmla="*/ 1485901 w 1485901"/>
              <a:gd name="connsiteY2" fmla="*/ 1899774 h 3799548"/>
              <a:gd name="connsiteX3" fmla="*/ 108808 w 1485901"/>
              <a:gd name="connsiteY3" fmla="*/ 3771571 h 3799548"/>
              <a:gd name="connsiteX4" fmla="*/ 0 w 1485901"/>
              <a:gd name="connsiteY4" fmla="*/ 3799548 h 3799548"/>
              <a:gd name="connsiteX5" fmla="*/ 0 w 1485901"/>
              <a:gd name="connsiteY5" fmla="*/ 3689813 h 3799548"/>
              <a:gd name="connsiteX6" fmla="*/ 77173 w 1485901"/>
              <a:gd name="connsiteY6" fmla="*/ 3669969 h 3799548"/>
              <a:gd name="connsiteX7" fmla="*/ 1379517 w 1485901"/>
              <a:gd name="connsiteY7" fmla="*/ 1899774 h 3799548"/>
              <a:gd name="connsiteX8" fmla="*/ 77173 w 1485901"/>
              <a:gd name="connsiteY8" fmla="*/ 129579 h 3799548"/>
              <a:gd name="connsiteX9" fmla="*/ 0 w 1485901"/>
              <a:gd name="connsiteY9" fmla="*/ 109736 h 3799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5901" h="3799548">
                <a:moveTo>
                  <a:pt x="0" y="0"/>
                </a:moveTo>
                <a:lnTo>
                  <a:pt x="108808" y="27978"/>
                </a:lnTo>
                <a:cubicBezTo>
                  <a:pt x="906626" y="276125"/>
                  <a:pt x="1485901" y="1020301"/>
                  <a:pt x="1485901" y="1899774"/>
                </a:cubicBezTo>
                <a:cubicBezTo>
                  <a:pt x="1485901" y="2779247"/>
                  <a:pt x="906626" y="3523423"/>
                  <a:pt x="108808" y="3771571"/>
                </a:cubicBezTo>
                <a:lnTo>
                  <a:pt x="0" y="3799548"/>
                </a:lnTo>
                <a:lnTo>
                  <a:pt x="0" y="3689813"/>
                </a:lnTo>
                <a:lnTo>
                  <a:pt x="77173" y="3669969"/>
                </a:lnTo>
                <a:cubicBezTo>
                  <a:pt x="831685" y="3435292"/>
                  <a:pt x="1379517" y="2731509"/>
                  <a:pt x="1379517" y="1899774"/>
                </a:cubicBezTo>
                <a:cubicBezTo>
                  <a:pt x="1379517" y="1068039"/>
                  <a:pt x="831685" y="364257"/>
                  <a:pt x="77173" y="129579"/>
                </a:cubicBezTo>
                <a:lnTo>
                  <a:pt x="0" y="109736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788031" y="2043953"/>
            <a:ext cx="470647" cy="470647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Oval 12"/>
          <p:cNvSpPr/>
          <p:nvPr/>
        </p:nvSpPr>
        <p:spPr>
          <a:xfrm>
            <a:off x="3518654" y="3520888"/>
            <a:ext cx="470647" cy="470647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Oval 13"/>
          <p:cNvSpPr/>
          <p:nvPr/>
        </p:nvSpPr>
        <p:spPr>
          <a:xfrm>
            <a:off x="2788030" y="5009407"/>
            <a:ext cx="470647" cy="470647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6" name="Straight Connector 15"/>
          <p:cNvCxnSpPr>
            <a:stCxn id="12" idx="7"/>
          </p:cNvCxnSpPr>
          <p:nvPr/>
        </p:nvCxnSpPr>
        <p:spPr>
          <a:xfrm flipV="1">
            <a:off x="3189753" y="1358153"/>
            <a:ext cx="799548" cy="754725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89301" y="1371600"/>
            <a:ext cx="932323" cy="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411891" y="991909"/>
            <a:ext cx="2067901" cy="7324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4921624" y="1136276"/>
            <a:ext cx="470647" cy="470647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21" name="Straight Connector 20"/>
          <p:cNvCxnSpPr/>
          <p:nvPr/>
        </p:nvCxnSpPr>
        <p:spPr>
          <a:xfrm>
            <a:off x="3989301" y="3783106"/>
            <a:ext cx="932323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411891" y="3389968"/>
            <a:ext cx="2067901" cy="732488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Oval 22"/>
          <p:cNvSpPr/>
          <p:nvPr/>
        </p:nvSpPr>
        <p:spPr>
          <a:xfrm>
            <a:off x="4921624" y="3547782"/>
            <a:ext cx="470647" cy="470647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4020683" y="6091220"/>
            <a:ext cx="932323" cy="0"/>
          </a:xfrm>
          <a:prstGeom prst="line">
            <a:avLst/>
          </a:prstGeom>
          <a:ln w="381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 flipV="1">
            <a:off x="5443273" y="5711529"/>
            <a:ext cx="2036519" cy="7324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Oval 26"/>
          <p:cNvSpPr/>
          <p:nvPr/>
        </p:nvSpPr>
        <p:spPr>
          <a:xfrm flipV="1">
            <a:off x="4953006" y="5855896"/>
            <a:ext cx="470647" cy="470647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TextBox 27"/>
          <p:cNvSpPr txBox="1"/>
          <p:nvPr/>
        </p:nvSpPr>
        <p:spPr>
          <a:xfrm>
            <a:off x="5705856" y="1081412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mtClean="0">
                <a:solidFill>
                  <a:schemeClr val="bg1"/>
                </a:solidFill>
                <a:latin typeface="+mn-lt"/>
              </a:rPr>
              <a:t>Khái niệm</a:t>
            </a:r>
            <a:endParaRPr lang="vi-VN" sz="24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68204" y="3538826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mtClean="0">
                <a:solidFill>
                  <a:schemeClr val="bg1"/>
                </a:solidFill>
                <a:latin typeface="+mn-lt"/>
              </a:rPr>
              <a:t>Tính chất</a:t>
            </a:r>
            <a:endParaRPr lang="vi-VN" sz="24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30012" y="5814921"/>
            <a:ext cx="1402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mtClean="0">
                <a:solidFill>
                  <a:schemeClr val="bg1"/>
                </a:solidFill>
                <a:latin typeface="+mn-lt"/>
              </a:rPr>
              <a:t>Bài toán</a:t>
            </a:r>
            <a:endParaRPr lang="vi-VN" sz="24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5763" y="2573824"/>
            <a:ext cx="25725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vi-VN" sz="2800" b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Đại lượng </a:t>
            </a:r>
          </a:p>
          <a:p>
            <a:pPr algn="r"/>
            <a:r>
              <a:rPr lang="vi-VN" sz="2800" b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tỉ lệ </a:t>
            </a:r>
            <a:r>
              <a:rPr lang="en-US" sz="2800" b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nghịch</a:t>
            </a:r>
            <a:r>
              <a:rPr lang="vi-VN" sz="2800" b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– Một số bài toán về Đại lượng </a:t>
            </a:r>
          </a:p>
          <a:p>
            <a:pPr algn="r"/>
            <a:r>
              <a:rPr lang="vi-VN" sz="2800" b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tỉ lệ </a:t>
            </a:r>
            <a:r>
              <a:rPr lang="en-US" sz="2800" b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nghịch</a:t>
            </a:r>
            <a:endParaRPr lang="vi-VN" sz="2800" b="1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cxnSp>
        <p:nvCxnSpPr>
          <p:cNvPr id="33" name="Straight Connector 32"/>
          <p:cNvCxnSpPr>
            <a:stCxn id="19" idx="3"/>
          </p:cNvCxnSpPr>
          <p:nvPr/>
        </p:nvCxnSpPr>
        <p:spPr>
          <a:xfrm flipV="1">
            <a:off x="7479792" y="665020"/>
            <a:ext cx="716556" cy="693133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196348" y="665020"/>
            <a:ext cx="2726575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479792" y="1358153"/>
            <a:ext cx="3443131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7499412" y="1371599"/>
            <a:ext cx="716556" cy="693133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212973" y="2064732"/>
            <a:ext cx="2726575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185995" y="-1903"/>
                <a:ext cx="2505109" cy="668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smtClean="0">
                    <a:latin typeface="+mn-lt"/>
                  </a:rPr>
                  <a:t>y =</a:t>
                </a:r>
                <a:r>
                  <a:rPr lang="en-US" sz="2800" smtClean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;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vi-VN" sz="280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5995" y="-1903"/>
                <a:ext cx="2505109" cy="668837"/>
              </a:xfrm>
              <a:prstGeom prst="rect">
                <a:avLst/>
              </a:prstGeom>
              <a:blipFill>
                <a:blip r:embed="rId2"/>
                <a:stretch>
                  <a:fillRect l="-5109" t="-2752" b="-1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8046448" y="828739"/>
            <a:ext cx="2893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smtClean="0">
                <a:latin typeface="+mn-lt"/>
              </a:rPr>
              <a:t>y </a:t>
            </a:r>
            <a:r>
              <a:rPr lang="en-US" sz="2800" smtClean="0">
                <a:solidFill>
                  <a:schemeClr val="accent5"/>
                </a:solidFill>
                <a:latin typeface="+mn-lt"/>
              </a:rPr>
              <a:t>tỉ lệ nghịch với </a:t>
            </a:r>
            <a:r>
              <a:rPr lang="en-US" sz="2800" smtClean="0">
                <a:latin typeface="+mn-lt"/>
              </a:rPr>
              <a:t>x</a:t>
            </a:r>
            <a:endParaRPr lang="vi-VN" sz="280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42978" y="1606923"/>
            <a:ext cx="218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en-US" sz="2800" smtClean="0">
                <a:latin typeface="+mn-lt"/>
              </a:rPr>
              <a:t> là hệ số tỉ lệ</a:t>
            </a:r>
            <a:endParaRPr lang="vi-VN" sz="2800">
              <a:latin typeface="+mn-lt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10685417" y="378823"/>
            <a:ext cx="446677" cy="809897"/>
          </a:xfrm>
          <a:custGeom>
            <a:avLst/>
            <a:gdLst>
              <a:gd name="connsiteX0" fmla="*/ 0 w 446677"/>
              <a:gd name="connsiteY0" fmla="*/ 26126 h 809897"/>
              <a:gd name="connsiteX1" fmla="*/ 91440 w 446677"/>
              <a:gd name="connsiteY1" fmla="*/ 52251 h 809897"/>
              <a:gd name="connsiteX2" fmla="*/ 444137 w 446677"/>
              <a:gd name="connsiteY2" fmla="*/ 496388 h 809897"/>
              <a:gd name="connsiteX3" fmla="*/ 222069 w 446677"/>
              <a:gd name="connsiteY3" fmla="*/ 809897 h 809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677" h="809897">
                <a:moveTo>
                  <a:pt x="0" y="26126"/>
                </a:moveTo>
                <a:cubicBezTo>
                  <a:pt x="8708" y="0"/>
                  <a:pt x="17417" y="-26126"/>
                  <a:pt x="91440" y="52251"/>
                </a:cubicBezTo>
                <a:cubicBezTo>
                  <a:pt x="165463" y="130628"/>
                  <a:pt x="422366" y="370114"/>
                  <a:pt x="444137" y="496388"/>
                </a:cubicBezTo>
                <a:cubicBezTo>
                  <a:pt x="465908" y="622662"/>
                  <a:pt x="343988" y="716279"/>
                  <a:pt x="222069" y="80989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10696966" y="342194"/>
            <a:ext cx="889985" cy="1538857"/>
          </a:xfrm>
          <a:custGeom>
            <a:avLst/>
            <a:gdLst>
              <a:gd name="connsiteX0" fmla="*/ 14577 w 889985"/>
              <a:gd name="connsiteY0" fmla="*/ 23566 h 1538857"/>
              <a:gd name="connsiteX1" fmla="*/ 119080 w 889985"/>
              <a:gd name="connsiteY1" fmla="*/ 101943 h 1538857"/>
              <a:gd name="connsiteX2" fmla="*/ 889788 w 889985"/>
              <a:gd name="connsiteY2" fmla="*/ 833463 h 1538857"/>
              <a:gd name="connsiteX3" fmla="*/ 40703 w 889985"/>
              <a:gd name="connsiteY3" fmla="*/ 1538857 h 153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9985" h="1538857">
                <a:moveTo>
                  <a:pt x="14577" y="23566"/>
                </a:moveTo>
                <a:cubicBezTo>
                  <a:pt x="-6106" y="-4737"/>
                  <a:pt x="-26789" y="-33040"/>
                  <a:pt x="119080" y="101943"/>
                </a:cubicBezTo>
                <a:cubicBezTo>
                  <a:pt x="264949" y="236926"/>
                  <a:pt x="902851" y="593977"/>
                  <a:pt x="889788" y="833463"/>
                </a:cubicBezTo>
                <a:cubicBezTo>
                  <a:pt x="876725" y="1072949"/>
                  <a:pt x="458714" y="1305903"/>
                  <a:pt x="40703" y="153885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22" idx="3"/>
          </p:cNvCxnSpPr>
          <p:nvPr/>
        </p:nvCxnSpPr>
        <p:spPr>
          <a:xfrm flipV="1">
            <a:off x="7479792" y="3226142"/>
            <a:ext cx="423237" cy="53007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79792" y="3748519"/>
            <a:ext cx="423237" cy="53007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916092" y="3239589"/>
            <a:ext cx="479763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937470" y="4277789"/>
            <a:ext cx="479763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417233" y="2990034"/>
                <a:ext cx="3706267" cy="4616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…=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400">
                  <a:solidFill>
                    <a:schemeClr val="bg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7233" y="2990034"/>
                <a:ext cx="3706267" cy="461665"/>
              </a:xfrm>
              <a:prstGeom prst="rect">
                <a:avLst/>
              </a:prstGeom>
              <a:blipFill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395856" y="3855301"/>
                <a:ext cx="3640972" cy="8460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0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60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60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; </m:t>
                      </m:r>
                      <m:f>
                        <m:f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;…</m:t>
                      </m:r>
                    </m:oMath>
                  </m:oMathPara>
                </a14:m>
                <a:endParaRPr lang="en-US" sz="260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856" y="3855301"/>
                <a:ext cx="3640972" cy="8460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/>
          <p:nvPr/>
        </p:nvCxnSpPr>
        <p:spPr>
          <a:xfrm flipV="1">
            <a:off x="7498788" y="5623434"/>
            <a:ext cx="423237" cy="530070"/>
          </a:xfrm>
          <a:prstGeom prst="line">
            <a:avLst/>
          </a:prstGeom>
          <a:ln w="28575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498788" y="6132364"/>
            <a:ext cx="423237" cy="530070"/>
          </a:xfrm>
          <a:prstGeom prst="line">
            <a:avLst/>
          </a:prstGeom>
          <a:ln w="28575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935088" y="5623434"/>
            <a:ext cx="479763" cy="0"/>
          </a:xfrm>
          <a:prstGeom prst="line">
            <a:avLst/>
          </a:prstGeom>
          <a:ln w="28575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956466" y="6661634"/>
            <a:ext cx="479763" cy="0"/>
          </a:xfrm>
          <a:prstGeom prst="line">
            <a:avLst/>
          </a:prstGeom>
          <a:ln w="28575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70463" y="5415366"/>
            <a:ext cx="3514937" cy="40011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+mn-lt"/>
              </a:rPr>
              <a:t>PP. DÃY TỈ SỐ BẰNG NHAU</a:t>
            </a:r>
            <a:endParaRPr lang="en-US" sz="20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04670" y="6387132"/>
            <a:ext cx="3734484" cy="40011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+mn-lt"/>
              </a:rPr>
              <a:t>PP. NHÂN DỌC CHIA NGANG</a:t>
            </a:r>
            <a:endParaRPr lang="en-US" sz="2000" b="1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12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4381" y="1792578"/>
            <a:ext cx="9402189" cy="9336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học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đến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đây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là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kết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thúc</a:t>
            </a:r>
            <a:endParaRPr lang="en-US" sz="5467" b="1" spc="5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6710" y="3034344"/>
            <a:ext cx="8919429" cy="9336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Chúc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các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bạn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học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thật</a:t>
            </a:r>
            <a:r>
              <a:rPr lang="en-US" sz="5467" b="1" spc="5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67" b="1" spc="51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tốt</a:t>
            </a:r>
            <a:endParaRPr lang="en-US" sz="5467" b="1" spc="5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189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1055077" y="1395050"/>
            <a:ext cx="10128737" cy="19133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8800" b="1" kern="10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CHỦ </a:t>
            </a:r>
            <a:r>
              <a:rPr lang="en-US" sz="8800" b="1" kern="10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ĐỀ </a:t>
            </a:r>
            <a:r>
              <a:rPr lang="en-US" sz="8800" kern="10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</a:p>
          <a:p>
            <a:pPr algn="ctr" eaLnBrk="1" hangingPunct="1">
              <a:defRPr/>
            </a:pPr>
            <a:r>
              <a:rPr lang="en-US" sz="8800" b="1" kern="10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§3 – ĐẠI LƯỢNG TỈ LỆ NGHỊCH</a:t>
            </a:r>
            <a:endParaRPr lang="en-US" sz="8800" b="1" kern="1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/>
              <a:cs typeface="Times New Roman"/>
            </a:endParaRPr>
          </a:p>
        </p:txBody>
      </p:sp>
      <p:pic>
        <p:nvPicPr>
          <p:cNvPr id="4" name="Picture 10" descr="Copy of Atomeng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27" y="351692"/>
            <a:ext cx="13335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46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1886" y="174570"/>
            <a:ext cx="16321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+mn-lt"/>
              </a:rPr>
              <a:t>Ví dụ 1: </a:t>
            </a:r>
            <a:endParaRPr lang="en-US" sz="32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885" y="735985"/>
            <a:ext cx="108136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+mn-lt"/>
              </a:rPr>
              <a:t>+ Viết công thức tính vận tốc 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v </a:t>
            </a:r>
            <a:r>
              <a:rPr lang="en-US" sz="2800" smtClean="0">
                <a:latin typeface="+mn-lt"/>
              </a:rPr>
              <a:t>(km/h)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smtClean="0">
                <a:latin typeface="+mn-lt"/>
              </a:rPr>
              <a:t>theo thời gian 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t </a:t>
            </a:r>
            <a:r>
              <a:rPr lang="en-US" sz="2800" smtClean="0">
                <a:latin typeface="+mn-lt"/>
              </a:rPr>
              <a:t>(h) của vật chuyển động đều trên quãng đường </a:t>
            </a:r>
            <a:r>
              <a:rPr lang="en-US" sz="2800" smtClean="0">
                <a:solidFill>
                  <a:schemeClr val="accent2"/>
                </a:solidFill>
                <a:latin typeface="+mn-lt"/>
              </a:rPr>
              <a:t>25</a:t>
            </a:r>
            <a:r>
              <a:rPr lang="en-US" sz="2800" smtClean="0">
                <a:latin typeface="+mn-lt"/>
              </a:rPr>
              <a:t> km</a:t>
            </a:r>
            <a:endParaRPr lang="en-US" sz="280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0246" y="1685484"/>
                <a:ext cx="4458272" cy="810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s = v . t ⇒ 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en-US" sz="3200" b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 ⇒ </a:t>
                </a:r>
                <a:r>
                  <a:rPr lang="en-US" sz="3200" b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v =</a:t>
                </a:r>
                <a:r>
                  <a:rPr lang="en-US" sz="3200" b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accent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46" y="1685484"/>
                <a:ext cx="4458272" cy="810991"/>
              </a:xfrm>
              <a:prstGeom prst="rect">
                <a:avLst/>
              </a:prstGeom>
              <a:blipFill>
                <a:blip r:embed="rId2"/>
                <a:stretch>
                  <a:fillRect l="-3694" b="-14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1723" y="2587447"/>
            <a:ext cx="108136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+mn-lt"/>
              </a:rPr>
              <a:t>+ Viết công thức tính cạnh 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y </a:t>
            </a:r>
            <a:r>
              <a:rPr lang="en-US" sz="2800" smtClean="0">
                <a:latin typeface="+mn-lt"/>
              </a:rPr>
              <a:t>(cm) theo cạnh 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sz="2800" smtClean="0">
                <a:latin typeface="+mn-lt"/>
              </a:rPr>
              <a:t> (cm) của hình chữ nhật có kích thước thay đổi nhưng diện tích luôn bằng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smtClean="0">
                <a:solidFill>
                  <a:schemeClr val="accent2"/>
                </a:solidFill>
                <a:latin typeface="+mn-lt"/>
              </a:rPr>
              <a:t>15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smtClean="0">
                <a:latin typeface="+mn-lt"/>
              </a:rPr>
              <a:t>cm² .</a:t>
            </a:r>
            <a:endParaRPr lang="en-US" sz="280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93640" y="3533200"/>
                <a:ext cx="3308919" cy="8109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x . y = </a:t>
                </a:r>
                <a:r>
                  <a:rPr lang="en-US" sz="3200" b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15 </a:t>
                </a:r>
                <a:r>
                  <a:rPr lang="en-US" sz="3200" b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⇒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accent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40" y="3533200"/>
                <a:ext cx="3308919" cy="810928"/>
              </a:xfrm>
              <a:prstGeom prst="rect">
                <a:avLst/>
              </a:prstGeom>
              <a:blipFill>
                <a:blip r:embed="rId3"/>
                <a:stretch>
                  <a:fillRect l="-4972" b="-15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605" y="3264132"/>
            <a:ext cx="1934928" cy="358289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63774" y="4432998"/>
            <a:ext cx="90963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+mn-lt"/>
              </a:rPr>
              <a:t>+ Viết công thức tính thể tích dầu 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v </a:t>
            </a:r>
            <a:r>
              <a:rPr lang="en-US" sz="2800" smtClean="0">
                <a:latin typeface="+mn-lt"/>
              </a:rPr>
              <a:t>(lít) trong mỗi </a:t>
            </a:r>
            <a:r>
              <a:rPr lang="en-US" sz="2800">
                <a:solidFill>
                  <a:srgbClr val="FF0000"/>
                </a:solidFill>
                <a:latin typeface="+mn-lt"/>
              </a:rPr>
              <a:t>x</a:t>
            </a:r>
            <a:r>
              <a:rPr lang="en-US" sz="2800" smtClean="0">
                <a:latin typeface="+mn-lt"/>
              </a:rPr>
              <a:t> bình chứa 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smtClean="0">
                <a:latin typeface="+mn-lt"/>
              </a:rPr>
              <a:t>khi rót đều 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600 </a:t>
            </a:r>
            <a:r>
              <a:rPr lang="en-US" sz="2800" smtClean="0">
                <a:latin typeface="+mn-lt"/>
              </a:rPr>
              <a:t>lít dầu vào </a:t>
            </a:r>
            <a:r>
              <a:rPr lang="en-US" sz="2800" smtClean="0">
                <a:solidFill>
                  <a:srgbClr val="FF0000"/>
                </a:solidFill>
                <a:latin typeface="+mn-lt"/>
              </a:rPr>
              <a:t>x </a:t>
            </a:r>
            <a:r>
              <a:rPr lang="en-US" sz="2800" smtClean="0">
                <a:latin typeface="+mn-lt"/>
              </a:rPr>
              <a:t>bình .</a:t>
            </a:r>
            <a:endParaRPr lang="en-US" sz="280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3793" y="5544750"/>
                <a:ext cx="3693640" cy="803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v . x = </a:t>
                </a:r>
                <a:r>
                  <a:rPr lang="en-US" sz="3200" b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600 </a:t>
                </a:r>
                <a:r>
                  <a:rPr lang="en-US" sz="3200" b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⇒ 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𝟔𝟎𝟎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93" y="5544750"/>
                <a:ext cx="3693640" cy="803618"/>
              </a:xfrm>
              <a:prstGeom prst="rect">
                <a:avLst/>
              </a:prstGeom>
              <a:blipFill>
                <a:blip r:embed="rId5"/>
                <a:stretch>
                  <a:fillRect l="-4455" b="-16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Callout 10"/>
          <p:cNvSpPr/>
          <p:nvPr/>
        </p:nvSpPr>
        <p:spPr>
          <a:xfrm>
            <a:off x="5218518" y="3541554"/>
            <a:ext cx="3995821" cy="2630990"/>
          </a:xfrm>
          <a:prstGeom prst="wedgeEllipseCallout">
            <a:avLst>
              <a:gd name="adj1" fmla="val 88432"/>
              <a:gd name="adj2" fmla="val -1117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286275" y="4164551"/>
            <a:ext cx="3860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Có nhận xét gì về sự giống nhau của các công thức trên?</a:t>
            </a:r>
            <a:endParaRPr lang="en-US" sz="280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95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  <p:bldP spid="8" grpId="0"/>
      <p:bldP spid="13" grpId="0" build="p"/>
      <p:bldP spid="14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1886" y="174570"/>
            <a:ext cx="2895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 / </a:t>
            </a:r>
            <a:r>
              <a:rPr lang="en-US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Định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nghĩa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endParaRPr lang="en-US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5782" y="759974"/>
            <a:ext cx="9718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Em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có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nhận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xét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gì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về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sự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giống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nhau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của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các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công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thức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+mn-lt"/>
              </a:rPr>
              <a:t>trên</a:t>
            </a:r>
            <a:r>
              <a:rPr lang="en-US" sz="2800" b="1" dirty="0" smtClean="0">
                <a:solidFill>
                  <a:schemeClr val="bg2"/>
                </a:solidFill>
                <a:latin typeface="+mn-lt"/>
              </a:rPr>
              <a:t>?</a:t>
            </a:r>
            <a:endParaRPr lang="en-US" sz="2800" b="1" dirty="0">
              <a:solidFill>
                <a:schemeClr val="bg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55782" y="1581293"/>
                <a:ext cx="1907266" cy="798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>
                    <a:latin typeface="+mn-lt"/>
                  </a:rPr>
                  <a:t>a)  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82" y="1581293"/>
                <a:ext cx="1907266" cy="798424"/>
              </a:xfrm>
              <a:prstGeom prst="rect">
                <a:avLst/>
              </a:prstGeom>
              <a:blipFill>
                <a:blip r:embed="rId2"/>
                <a:stretch>
                  <a:fillRect l="-7987"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71868" y="1581293"/>
                <a:ext cx="1907266" cy="798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>
                    <a:latin typeface="+mn-lt"/>
                  </a:rPr>
                  <a:t>b</a:t>
                </a:r>
                <a:r>
                  <a:rPr lang="en-US" sz="3200">
                    <a:latin typeface="+mn-lt"/>
                  </a:rPr>
                  <a:t>)</a:t>
                </a:r>
                <a:r>
                  <a:rPr lang="en-US" sz="3200" smtClean="0">
                    <a:latin typeface="+mn-lt"/>
                  </a:rPr>
                  <a:t> 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868" y="1581293"/>
                <a:ext cx="1907266" cy="798424"/>
              </a:xfrm>
              <a:prstGeom prst="rect">
                <a:avLst/>
              </a:prstGeom>
              <a:blipFill>
                <a:blip r:embed="rId3"/>
                <a:stretch>
                  <a:fillRect l="-7987"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887953" y="1581293"/>
                <a:ext cx="1907266" cy="791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>
                    <a:latin typeface="+mn-lt"/>
                  </a:rPr>
                  <a:t>c)  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600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953" y="1581293"/>
                <a:ext cx="1907266" cy="791370"/>
              </a:xfrm>
              <a:prstGeom prst="rect">
                <a:avLst/>
              </a:prstGeom>
              <a:blipFill>
                <a:blip r:embed="rId4"/>
                <a:stretch>
                  <a:fillRect l="-8307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55782" y="2698151"/>
            <a:ext cx="9645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Nhận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xét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: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Đại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lượng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này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bằng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một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hằng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số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chia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cho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đại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lượng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+mn-lt"/>
              </a:rPr>
              <a:t>kia</a:t>
            </a:r>
            <a:endParaRPr lang="en-US" sz="28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1249047" y="1613261"/>
            <a:ext cx="603052" cy="58597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>
            <a:off x="4790570" y="1653602"/>
            <a:ext cx="603052" cy="58597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8293209" y="1580875"/>
            <a:ext cx="603052" cy="58597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81857" y="1524911"/>
            <a:ext cx="577890" cy="464736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536342" y="1508746"/>
            <a:ext cx="577890" cy="464736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9011638" y="1528410"/>
            <a:ext cx="699247" cy="464736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81252" y="2040095"/>
            <a:ext cx="627206" cy="3940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483621" y="2065110"/>
            <a:ext cx="627206" cy="3940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083679" y="2031531"/>
            <a:ext cx="627206" cy="3940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5423" y="3687645"/>
                <a:ext cx="11314864" cy="2415854"/>
              </a:xfrm>
              <a:prstGeom prst="rect">
                <a:avLst/>
              </a:prstGeom>
              <a:blipFill>
                <a:blip r:embed="rId5"/>
                <a:tile tx="0" ty="0" sx="100000" sy="100000" flip="none" algn="tl"/>
              </a:blip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Định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</a:t>
                </a:r>
                <a:r>
                  <a:rPr lang="en-US" sz="28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nghĩa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: </a:t>
                </a:r>
                <a:endPara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err="1" smtClean="0">
                    <a:latin typeface="+mj-lt"/>
                  </a:rPr>
                  <a:t>Nếu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đại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lượng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y </a:t>
                </a:r>
                <a:r>
                  <a:rPr lang="en-US" sz="2800" b="1" dirty="0" err="1" smtClean="0">
                    <a:latin typeface="+mj-lt"/>
                  </a:rPr>
                  <a:t>liên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hệ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với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đại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lượng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x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theo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công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thức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+mj-lt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n-US" sz="3600" b="1" i="1" smtClean="0">
                        <a:latin typeface="Cambria Math"/>
                      </a:rPr>
                      <m:t>  </m:t>
                    </m:r>
                  </m:oMath>
                </a14:m>
                <a:r>
                  <a:rPr lang="en-US" sz="2800" b="1" dirty="0" smtClean="0">
                    <a:latin typeface="+mj-lt"/>
                  </a:rPr>
                  <a:t>hay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+mj-lt"/>
                  </a:rPr>
                  <a:t>x.y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 = a </a:t>
                </a:r>
                <a:r>
                  <a:rPr lang="en-US" sz="2800" b="1" dirty="0" smtClean="0">
                    <a:latin typeface="+mj-lt"/>
                  </a:rPr>
                  <a:t>( a </a:t>
                </a:r>
                <a:r>
                  <a:rPr lang="en-US" sz="2800" b="1" dirty="0" err="1" smtClean="0">
                    <a:latin typeface="+mj-lt"/>
                  </a:rPr>
                  <a:t>là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hằng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số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latin typeface="+mj-lt"/>
                  </a:rPr>
                  <a:t>khác</a:t>
                </a:r>
                <a:r>
                  <a:rPr lang="en-US" sz="2800" b="1" dirty="0" smtClean="0">
                    <a:latin typeface="+mj-lt"/>
                  </a:rPr>
                  <a:t> 0) </a:t>
                </a:r>
                <a:r>
                  <a:rPr lang="en-US" sz="2800" b="1" dirty="0" err="1" smtClean="0">
                    <a:latin typeface="+mj-lt"/>
                  </a:rPr>
                  <a:t>thì</a:t>
                </a:r>
                <a:r>
                  <a:rPr lang="en-US" sz="2800" b="1" dirty="0" smtClean="0">
                    <a:latin typeface="+mj-lt"/>
                  </a:rPr>
                  <a:t> ta </a:t>
                </a:r>
                <a:r>
                  <a:rPr lang="en-US" sz="2800" b="1" dirty="0" err="1" smtClean="0">
                    <a:latin typeface="+mj-lt"/>
                  </a:rPr>
                  <a:t>nói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y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+mj-lt"/>
                  </a:rPr>
                  <a:t>tỉ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+mj-lt"/>
                  </a:rPr>
                  <a:t>lệ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+mj-lt"/>
                  </a:rPr>
                  <a:t>nghịch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+mj-lt"/>
                  </a:rPr>
                  <a:t>với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 x </a:t>
                </a:r>
                <a:r>
                  <a:rPr lang="en-US" sz="2800" b="1" dirty="0" err="1" smtClean="0">
                    <a:latin typeface="+mj-lt"/>
                  </a:rPr>
                  <a:t>theo</a:t>
                </a:r>
                <a:r>
                  <a:rPr lang="en-US" sz="2800" b="1" dirty="0" smtClean="0">
                    <a:latin typeface="+mj-lt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+mj-lt"/>
                  </a:rPr>
                  <a:t>hệ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+mj-lt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 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+mj-lt"/>
                  </a:rPr>
                  <a:t>tỉ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+mj-lt"/>
                  </a:rPr>
                  <a:t>lệ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+mj-lt"/>
                  </a:rPr>
                  <a:t> a</a:t>
                </a:r>
                <a:endParaRPr lang="en-US" sz="2800" b="1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23" y="3687645"/>
                <a:ext cx="11314864" cy="2415854"/>
              </a:xfrm>
              <a:prstGeom prst="rect">
                <a:avLst/>
              </a:prstGeom>
              <a:blipFill rotWithShape="1">
                <a:blip r:embed="rId6"/>
                <a:stretch>
                  <a:fillRect l="-1131" r="-1185" b="-631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23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  <p:bldP spid="5" grpId="0"/>
      <p:bldP spid="7" grpId="0" animBg="1"/>
      <p:bldP spid="31" grpId="0" animBg="1"/>
      <p:bldP spid="32" grpId="0" animBg="1"/>
      <p:bldP spid="10" grpId="0" animBg="1"/>
      <p:bldP spid="33" grpId="0" animBg="1"/>
      <p:bldP spid="34" grpId="0" animBg="1"/>
      <p:bldP spid="11" grpId="0" animBg="1"/>
      <p:bldP spid="35" grpId="0" animBg="1"/>
      <p:bldP spid="36" grpId="0" animBg="1"/>
      <p:bldP spid="21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7538" y="174570"/>
            <a:ext cx="3024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1/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Định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nghĩa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endParaRPr lang="en-US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4850" y="844648"/>
            <a:ext cx="101373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>
                <a:latin typeface="+mn-lt"/>
              </a:rPr>
              <a:t>Ví</a:t>
            </a:r>
            <a:r>
              <a:rPr lang="en-US" sz="3200" u="sng" dirty="0" smtClean="0">
                <a:latin typeface="+mn-lt"/>
              </a:rPr>
              <a:t> </a:t>
            </a:r>
            <a:r>
              <a:rPr lang="en-US" sz="3200" u="sng" dirty="0" err="1" smtClean="0">
                <a:latin typeface="+mn-lt"/>
              </a:rPr>
              <a:t>dụ</a:t>
            </a:r>
            <a:r>
              <a:rPr lang="en-US" sz="3200" dirty="0" smtClean="0">
                <a:latin typeface="+mn-lt"/>
              </a:rPr>
              <a:t>: </a:t>
            </a:r>
            <a:r>
              <a:rPr lang="en-US" sz="3200" dirty="0" err="1" smtClean="0">
                <a:latin typeface="+mn-lt"/>
              </a:rPr>
              <a:t>cho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biết</a:t>
            </a:r>
            <a:r>
              <a:rPr lang="en-US" sz="3200" dirty="0" smtClean="0">
                <a:latin typeface="+mn-lt"/>
              </a:rPr>
              <a:t> y </a:t>
            </a:r>
            <a:r>
              <a:rPr lang="en-US" sz="3200" dirty="0" err="1" smtClean="0">
                <a:latin typeface="+mn-lt"/>
              </a:rPr>
              <a:t>tỉ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lệ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nghịch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với</a:t>
            </a:r>
            <a:r>
              <a:rPr lang="en-US" sz="3200" dirty="0" smtClean="0">
                <a:latin typeface="+mn-lt"/>
              </a:rPr>
              <a:t> x </a:t>
            </a:r>
            <a:r>
              <a:rPr lang="en-US" sz="3200" dirty="0" err="1" smtClean="0">
                <a:latin typeface="+mn-lt"/>
              </a:rPr>
              <a:t>theo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hệ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số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tỉ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lệ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là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b="1" dirty="0" smtClean="0">
                <a:solidFill>
                  <a:schemeClr val="bg2"/>
                </a:solidFill>
                <a:latin typeface="+mn-lt"/>
              </a:rPr>
              <a:t>－1,5</a:t>
            </a:r>
            <a:r>
              <a:rPr lang="en-US" sz="3200" b="1" dirty="0" smtClean="0">
                <a:latin typeface="+mn-lt"/>
              </a:rPr>
              <a:t>. </a:t>
            </a:r>
            <a:r>
              <a:rPr lang="en-US" sz="3200" dirty="0" err="1" smtClean="0">
                <a:latin typeface="+mn-lt"/>
              </a:rPr>
              <a:t>Hỏi</a:t>
            </a:r>
            <a:r>
              <a:rPr lang="en-US" sz="3200" dirty="0" smtClean="0">
                <a:latin typeface="+mn-lt"/>
              </a:rPr>
              <a:t> x </a:t>
            </a:r>
            <a:r>
              <a:rPr lang="en-US" sz="3200" dirty="0" err="1" smtClean="0">
                <a:latin typeface="+mn-lt"/>
              </a:rPr>
              <a:t>tỉ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lệ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nghịch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với</a:t>
            </a:r>
            <a:r>
              <a:rPr lang="en-US" sz="3200" dirty="0" smtClean="0">
                <a:latin typeface="+mn-lt"/>
              </a:rPr>
              <a:t> y </a:t>
            </a:r>
            <a:r>
              <a:rPr lang="en-US" sz="3200" dirty="0" err="1" smtClean="0">
                <a:latin typeface="+mn-lt"/>
              </a:rPr>
              <a:t>theo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hệ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số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tỉ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lệ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nào</a:t>
            </a:r>
            <a:r>
              <a:rPr lang="en-US" sz="3200" dirty="0" smtClean="0">
                <a:latin typeface="+mn-lt"/>
              </a:rPr>
              <a:t>?</a:t>
            </a:r>
            <a:endParaRPr lang="en-US" sz="32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4850" y="2613279"/>
            <a:ext cx="7916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Vì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y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lệ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nghịch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với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x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theo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hệ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lệ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－1,5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nên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: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8344" y="2090059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GIẢI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7277" y="3287489"/>
                <a:ext cx="2576410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2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3200" b="1" dirty="0">
                  <a:latin typeface="+mn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277" y="3287489"/>
                <a:ext cx="2576410" cy="10275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032782" y="35283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+mn-lt"/>
              </a:rPr>
              <a:t>y</a:t>
            </a:r>
            <a:endParaRPr lang="en-US" sz="3200" b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10075" y="3535524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+mn-lt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8013" y="3216476"/>
            <a:ext cx="11079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2"/>
                </a:solidFill>
                <a:latin typeface="+mn-lt"/>
              </a:rPr>
              <a:t>－1,5</a:t>
            </a:r>
            <a:endParaRPr lang="en-US" sz="32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67540" y="380125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+mn-lt"/>
              </a:rPr>
              <a:t>x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225144" y="3827911"/>
            <a:ext cx="9343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04850" y="5174973"/>
            <a:ext cx="105591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  <a:latin typeface="+mn-lt"/>
              </a:rPr>
              <a:t>❀ </a:t>
            </a:r>
            <a:r>
              <a:rPr lang="en-US" sz="3200" b="1" dirty="0" err="1" smtClean="0">
                <a:solidFill>
                  <a:schemeClr val="bg2"/>
                </a:solidFill>
                <a:latin typeface="+mn-lt"/>
              </a:rPr>
              <a:t>Lưu</a:t>
            </a:r>
            <a:r>
              <a:rPr lang="en-US" sz="3200" b="1" dirty="0" smtClean="0">
                <a:solidFill>
                  <a:schemeClr val="bg2"/>
                </a:solidFill>
                <a:latin typeface="+mn-lt"/>
              </a:rPr>
              <a:t> ý: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tỉ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lệ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nghịch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với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thì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cũng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tỉ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lệ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nghịch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với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y </a:t>
            </a:r>
            <a:r>
              <a:rPr lang="en-US" sz="3200" dirty="0" smtClean="0">
                <a:latin typeface="+mn-lt"/>
              </a:rPr>
              <a:t>ta </a:t>
            </a:r>
            <a:r>
              <a:rPr lang="en-US" sz="3200" dirty="0" err="1" smtClean="0">
                <a:latin typeface="+mn-lt"/>
              </a:rPr>
              <a:t>nói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hai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đại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lượng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đó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tỉ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lệ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nghịch</a:t>
            </a:r>
            <a:r>
              <a:rPr lang="en-US" sz="3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latin typeface="+mn-lt"/>
              </a:rPr>
              <a:t>nhau</a:t>
            </a:r>
            <a:endParaRPr lang="en-US" sz="3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3450" y="4386026"/>
            <a:ext cx="7007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Vậy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x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lệ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nghịch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với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y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theo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hệ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lệ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－1,5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071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07407E-6 L 0.1168 0.0425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213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7.40741E-7 L -0.11771 -0.0395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81" y="-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9" grpId="0"/>
      <p:bldP spid="8" grpId="0"/>
      <p:bldP spid="9" grpId="0"/>
      <p:bldP spid="11" grpId="0"/>
      <p:bldP spid="11" grpId="1"/>
      <p:bldP spid="16" grpId="0"/>
      <p:bldP spid="17" grpId="0"/>
      <p:bldP spid="18" grpId="0"/>
      <p:bldP spid="18" grpId="1"/>
      <p:bldP spid="2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" y="323850"/>
            <a:ext cx="22851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2. </a:t>
            </a:r>
            <a:r>
              <a:rPr lang="en-US" sz="3200" b="1" u="sng" dirty="0" err="1" smtClean="0">
                <a:solidFill>
                  <a:srgbClr val="FF0000"/>
                </a:solidFill>
                <a:latin typeface="+mn-lt"/>
              </a:rPr>
              <a:t>Tính</a:t>
            </a:r>
            <a:r>
              <a:rPr lang="en-US" sz="3200" b="1" u="sng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+mn-lt"/>
              </a:rPr>
              <a:t>chất</a:t>
            </a:r>
            <a:endParaRPr lang="en-US" sz="3200" b="1" u="sng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6188576"/>
                  </p:ext>
                </p:extLst>
              </p:nvPr>
            </p:nvGraphicFramePr>
            <p:xfrm>
              <a:off x="740861" y="1756773"/>
              <a:ext cx="9576000" cy="162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xmlns="" val="218405591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="" val="1487334793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="" val="3706019710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="" val="2963031566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="" val="3632214706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="" val="606341495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="" val="1915551488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r>
                            <a:rPr lang="en-US" baseline="-250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baseline="0" dirty="0" smtClean="0">
                              <a:solidFill>
                                <a:schemeClr val="tx1"/>
                              </a:solidFill>
                            </a:rPr>
                            <a:t>= 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US" sz="2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4</a:t>
                          </a:r>
                          <a:endParaRPr kumimoji="0" lang="en-US" sz="2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6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4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9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5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12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6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18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870572582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C00000"/>
                              </a:solidFill>
                            </a:rPr>
                            <a:t>y</a:t>
                          </a:r>
                          <a:endParaRPr lang="en-US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0" dirty="0" smtClean="0">
                              <a:solidFill>
                                <a:srgbClr val="C00000"/>
                              </a:solidFill>
                            </a:rPr>
                            <a:t>y</a:t>
                          </a:r>
                          <a:r>
                            <a:rPr lang="en-US" baseline="-25000" dirty="0" smtClean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  <a:r>
                            <a:rPr lang="en-US" baseline="0" dirty="0" smtClean="0">
                              <a:solidFill>
                                <a:srgbClr val="C00000"/>
                              </a:solidFill>
                            </a:rPr>
                            <a:t>= </a:t>
                          </a:r>
                          <a:r>
                            <a:rPr lang="en-US" b="1" baseline="0" dirty="0" smtClean="0">
                              <a:solidFill>
                                <a:srgbClr val="C00000"/>
                              </a:solidFill>
                            </a:rPr>
                            <a:t>12</a:t>
                          </a:r>
                          <a:endParaRPr lang="en-US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4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5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6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53996911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err="1" smtClean="0">
                              <a:solidFill>
                                <a:srgbClr val="002060"/>
                              </a:solidFill>
                            </a:rPr>
                            <a:t>x.y</a:t>
                          </a:r>
                          <a:endParaRPr lang="en-US" sz="28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=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5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5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6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3843619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6188576"/>
                  </p:ext>
                </p:extLst>
              </p:nvPr>
            </p:nvGraphicFramePr>
            <p:xfrm>
              <a:off x="740861" y="1756773"/>
              <a:ext cx="9576000" cy="162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80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18405591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487334793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706019710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963031566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632214706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606341495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915551488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x</a:t>
                          </a:r>
                          <a:r>
                            <a:rPr lang="en-US" baseline="-250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baseline="0" dirty="0" smtClean="0">
                              <a:solidFill>
                                <a:schemeClr val="tx1"/>
                              </a:solidFill>
                            </a:rPr>
                            <a:t>= 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US" sz="2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4</a:t>
                          </a:r>
                          <a:endParaRPr kumimoji="0" lang="en-US" sz="2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6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4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9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5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12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6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18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870572582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C00000"/>
                              </a:solidFill>
                            </a:rPr>
                            <a:t>y</a:t>
                          </a:r>
                          <a:endParaRPr lang="en-US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0" dirty="0" smtClean="0">
                              <a:solidFill>
                                <a:srgbClr val="C00000"/>
                              </a:solidFill>
                            </a:rPr>
                            <a:t>y</a:t>
                          </a:r>
                          <a:r>
                            <a:rPr lang="en-US" baseline="-25000" dirty="0" smtClean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  <a:r>
                            <a:rPr lang="en-US" baseline="0" dirty="0" smtClean="0">
                              <a:solidFill>
                                <a:srgbClr val="C00000"/>
                              </a:solidFill>
                            </a:rPr>
                            <a:t>= </a:t>
                          </a:r>
                          <a:r>
                            <a:rPr lang="en-US" b="1" baseline="0" dirty="0" smtClean="0">
                              <a:solidFill>
                                <a:srgbClr val="C00000"/>
                              </a:solidFill>
                            </a:rPr>
                            <a:t>12</a:t>
                          </a:r>
                          <a:endParaRPr lang="en-US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3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4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5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121917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y</a:t>
                          </a:r>
                          <a:r>
                            <a:rPr kumimoji="0" lang="en-US" sz="2400" b="1" i="0" u="none" strike="noStrike" kern="1200" cap="none" spc="0" normalizeH="0" baseline="-2500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6</a:t>
                          </a:r>
                          <a:r>
                            <a:rPr kumimoji="0" lang="en-US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= </a:t>
                          </a:r>
                          <a:endParaRPr kumimoji="0" lang="en-US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53996911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err="1" smtClean="0">
                              <a:solidFill>
                                <a:srgbClr val="002060"/>
                              </a:solidFill>
                            </a:rPr>
                            <a:t>x.y</a:t>
                          </a:r>
                          <a:endParaRPr lang="en-US" sz="28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000" t="-207865" r="-498667" b="-26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893" t="-207865" r="-400893" b="-26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893" t="-207865" r="-300893" b="-26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893" t="-207865" r="-200893" b="-26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98667" t="-207865" r="-100000" b="-26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1339" t="-207865" r="-446" b="-269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38436195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4150190" y="2280772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5501" y="2280772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6301" y="2280772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46595" y="2280772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73969" y="2280772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2679" y="3770413"/>
            <a:ext cx="31422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  <a:latin typeface="+mn-lt"/>
              </a:rPr>
              <a:t>Quy tắc: </a:t>
            </a:r>
          </a:p>
          <a:p>
            <a:pPr algn="ctr"/>
            <a:r>
              <a:rPr lang="en-US" sz="280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nhân dọc </a:t>
            </a:r>
            <a:r>
              <a:rPr lang="en-US" sz="2800" smtClean="0">
                <a:solidFill>
                  <a:srgbClr val="00B050"/>
                </a:solidFill>
                <a:latin typeface="+mn-lt"/>
              </a:rPr>
              <a:t>chia ngang</a:t>
            </a:r>
            <a:endParaRPr lang="en-US" sz="280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047839" y="1715853"/>
            <a:ext cx="1239864" cy="1180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045325" y="2042750"/>
            <a:ext cx="1" cy="58269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31240" y="1715853"/>
            <a:ext cx="986721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84069" y="3999094"/>
                <a:ext cx="289932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=(12 . 3):4</m:t>
                      </m:r>
                    </m:oMath>
                  </m:oMathPara>
                </a14:m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069" y="3999094"/>
                <a:ext cx="289932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150190" y="22807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</a:rPr>
              <a:t>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77893" y="22807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85463" y="22807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4</a:t>
            </a:r>
            <a:endParaRPr lang="en-US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32171" y="22807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582329" y="226904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2</a:t>
            </a:r>
            <a:endParaRPr lang="en-US" sz="2800" b="1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84069" y="3999094"/>
                <a:ext cx="27058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=(12 . 3):</m:t>
                    </m:r>
                  </m:oMath>
                </a14:m>
                <a:r>
                  <a:rPr lang="en-US" sz="3200" smtClean="0">
                    <a:latin typeface="+mn-lt"/>
                  </a:rPr>
                  <a:t>6</a:t>
                </a:r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069" y="3999094"/>
                <a:ext cx="2705869" cy="584775"/>
              </a:xfrm>
              <a:prstGeom prst="rect">
                <a:avLst/>
              </a:prstGeom>
              <a:blipFill>
                <a:blip r:embed="rId4"/>
                <a:stretch>
                  <a:fillRect t="-14583" r="-4730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84069" y="3999094"/>
                <a:ext cx="288175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=(12 . 3):</m:t>
                      </m:r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069" y="3999094"/>
                <a:ext cx="288175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84069" y="3999094"/>
                <a:ext cx="29110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=(12 . 3):</m:t>
                    </m:r>
                  </m:oMath>
                </a14:m>
                <a:r>
                  <a:rPr lang="en-US" sz="3200" smtClean="0">
                    <a:latin typeface="+mn-lt"/>
                  </a:rPr>
                  <a:t>12</a:t>
                </a:r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069" y="3999094"/>
                <a:ext cx="2911053" cy="584775"/>
              </a:xfrm>
              <a:prstGeom prst="rect">
                <a:avLst/>
              </a:prstGeom>
              <a:blipFill>
                <a:blip r:embed="rId6"/>
                <a:stretch>
                  <a:fillRect t="-14583" r="-4612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84069" y="3999094"/>
                <a:ext cx="29110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=(12 . 3):</m:t>
                    </m:r>
                  </m:oMath>
                </a14:m>
                <a:r>
                  <a:rPr lang="en-US" sz="3200" smtClean="0">
                    <a:latin typeface="+mn-lt"/>
                  </a:rPr>
                  <a:t>18</a:t>
                </a:r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069" y="3999094"/>
                <a:ext cx="2911053" cy="584775"/>
              </a:xfrm>
              <a:prstGeom prst="rect">
                <a:avLst/>
              </a:prstGeom>
              <a:blipFill>
                <a:blip r:embed="rId7"/>
                <a:stretch>
                  <a:fillRect t="-14583" r="-4612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99279" y="939051"/>
            <a:ext cx="10059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Cho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hai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đại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lượng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x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và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y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tỉ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lệ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nghịch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nhau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Điền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vào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ô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trông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n-lt"/>
              </a:rPr>
              <a:t>sau</a:t>
            </a: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>:</a:t>
            </a:r>
            <a:endParaRPr lang="en-US" sz="28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80282" y="281949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  <a:latin typeface="+mn-lt"/>
              </a:rPr>
              <a:t>36</a:t>
            </a:r>
            <a:endParaRPr lang="en-US" sz="24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54736" y="281949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  <a:latin typeface="+mn-lt"/>
              </a:rPr>
              <a:t>36</a:t>
            </a:r>
            <a:endParaRPr lang="en-US" sz="24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29190" y="281949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  <a:latin typeface="+mn-lt"/>
              </a:rPr>
              <a:t>36</a:t>
            </a:r>
            <a:endParaRPr lang="en-US" sz="24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03644" y="281949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2"/>
                </a:solidFill>
                <a:latin typeface="+mn-lt"/>
              </a:rPr>
              <a:t>36</a:t>
            </a:r>
            <a:endParaRPr lang="en-US" sz="24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78098" y="281949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2"/>
                </a:solidFill>
                <a:latin typeface="+mn-lt"/>
              </a:rPr>
              <a:t>36</a:t>
            </a:r>
            <a:endParaRPr lang="en-US" sz="24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852551" y="281949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2"/>
                </a:solidFill>
                <a:latin typeface="+mn-lt"/>
              </a:rPr>
              <a:t>36</a:t>
            </a:r>
            <a:endParaRPr lang="en-US" sz="2400" b="1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835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500"/>
                            </p:stCondLst>
                            <p:childTnLst>
                              <p:par>
                                <p:cTn id="14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000"/>
                            </p:stCondLst>
                            <p:childTnLst>
                              <p:par>
                                <p:cTn id="1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0"/>
                            </p:stCondLst>
                            <p:childTnLst>
                              <p:par>
                                <p:cTn id="1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2" grpId="0" animBg="1"/>
      <p:bldP spid="15" grpId="0"/>
      <p:bldP spid="15" grpId="1"/>
      <p:bldP spid="16" grpId="0"/>
      <p:bldP spid="17" grpId="0"/>
      <p:bldP spid="18" grpId="0"/>
      <p:bldP spid="19" grpId="0"/>
      <p:bldP spid="20" grpId="0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461" y="388729"/>
            <a:ext cx="3175389" cy="411371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2. 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Tính</a:t>
            </a:r>
            <a:r>
              <a:rPr lang="en-US" sz="3600" b="1" u="sng" dirty="0" smtClean="0">
                <a:solidFill>
                  <a:srgbClr val="FF0000"/>
                </a:solidFill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chất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462" y="814917"/>
            <a:ext cx="7412038" cy="594783"/>
          </a:xfrm>
        </p:spPr>
        <p:txBody>
          <a:bodyPr>
            <a:normAutofit/>
          </a:bodyPr>
          <a:lstStyle/>
          <a:p>
            <a:r>
              <a:rPr lang="en-US" sz="2800" smtClean="0">
                <a:solidFill>
                  <a:schemeClr val="tx1"/>
                </a:solidFill>
              </a:rPr>
              <a:t>Nếu hai đại lượng y và x tỉ lệ nghịch với nhau thì: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798512" y="1329267"/>
            <a:ext cx="10390188" cy="594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33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en-US" sz="2800" kern="0" smtClean="0">
                <a:solidFill>
                  <a:srgbClr val="C00000"/>
                </a:solidFill>
              </a:rPr>
              <a:t>- Tích hai giá trị tương ứng </a:t>
            </a:r>
            <a:r>
              <a:rPr lang="en-US" sz="2800" kern="0" smtClean="0">
                <a:solidFill>
                  <a:schemeClr val="tx1"/>
                </a:solidFill>
              </a:rPr>
              <a:t>của chúng </a:t>
            </a:r>
            <a:r>
              <a:rPr lang="en-US" sz="2800" kern="0" smtClean="0">
                <a:solidFill>
                  <a:srgbClr val="C00000"/>
                </a:solidFill>
              </a:rPr>
              <a:t>luôn không đổi </a:t>
            </a:r>
            <a:r>
              <a:rPr lang="en-US" sz="2800" kern="0" smtClean="0">
                <a:solidFill>
                  <a:schemeClr val="tx1"/>
                </a:solidFill>
              </a:rPr>
              <a:t>(bằng hệ số tỉ lệ)</a:t>
            </a:r>
            <a:endParaRPr lang="en-US" sz="2800" kern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07170" y="2048610"/>
                <a:ext cx="549458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3 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=…=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7170" y="2048610"/>
                <a:ext cx="549458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ubtitle 2"/>
          <p:cNvSpPr txBox="1">
            <a:spLocks/>
          </p:cNvSpPr>
          <p:nvPr/>
        </p:nvSpPr>
        <p:spPr bwMode="auto">
          <a:xfrm>
            <a:off x="745757" y="3097992"/>
            <a:ext cx="10860088" cy="594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33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667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en-US" sz="2800" kern="0" smtClean="0">
                <a:solidFill>
                  <a:srgbClr val="C00000"/>
                </a:solidFill>
              </a:rPr>
              <a:t>- Tỉ số hai giá trị bất kỳ </a:t>
            </a:r>
            <a:r>
              <a:rPr lang="en-US" sz="2800" kern="0" smtClean="0">
                <a:solidFill>
                  <a:schemeClr val="tx1"/>
                </a:solidFill>
              </a:rPr>
              <a:t>của đại lượng này bằng </a:t>
            </a:r>
            <a:r>
              <a:rPr lang="en-US" sz="2800" kern="0" smtClean="0">
                <a:solidFill>
                  <a:srgbClr val="C00000"/>
                </a:solidFill>
              </a:rPr>
              <a:t>nghịch đảo </a:t>
            </a:r>
            <a:r>
              <a:rPr lang="en-US" sz="2800" kern="0" smtClean="0">
                <a:solidFill>
                  <a:schemeClr val="tx1"/>
                </a:solidFill>
              </a:rPr>
              <a:t>tỉ số hai giá trị </a:t>
            </a:r>
            <a:r>
              <a:rPr lang="en-US" sz="2800" kern="0" smtClean="0">
                <a:solidFill>
                  <a:srgbClr val="C00000"/>
                </a:solidFill>
              </a:rPr>
              <a:t>tương ứng </a:t>
            </a:r>
            <a:r>
              <a:rPr lang="en-US" sz="2800" kern="0" smtClean="0">
                <a:solidFill>
                  <a:schemeClr val="tx1"/>
                </a:solidFill>
              </a:rPr>
              <a:t>của đại lượng kia.</a:t>
            </a:r>
            <a:endParaRPr lang="en-US" sz="2800" ker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47850" y="4323396"/>
                <a:ext cx="3894078" cy="1019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;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;…</m:t>
                      </m:r>
                    </m:oMath>
                  </m:oMathPara>
                </a14:m>
                <a:endParaRPr lang="en-US" sz="3200">
                  <a:latin typeface="+mn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850" y="4323396"/>
                <a:ext cx="3894078" cy="10198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598416" y="1958626"/>
            <a:ext cx="5734369" cy="8955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71565" y="4217986"/>
            <a:ext cx="3735329" cy="12307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81100" y="5628545"/>
                <a:ext cx="100076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>
                    <a:latin typeface="+mn-lt"/>
                  </a:rPr>
                  <a:t>Trong đó: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…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𝑔𝑖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á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ị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𝑘h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0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ủ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800" b="0" smtClean="0">
                  <a:latin typeface="+mn-lt"/>
                </a:endParaRPr>
              </a:p>
              <a:p>
                <a:r>
                  <a:rPr lang="en-US" sz="2800" smtClean="0"/>
                  <a:t>	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á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𝑔𝑖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á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𝑡𝑟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ị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ươ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𝑛𝑔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ứ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𝑛𝑔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ủ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smtClean="0"/>
                  <a:t>y</a:t>
                </a:r>
                <a:endParaRPr lang="en-US" sz="280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100" y="5628545"/>
                <a:ext cx="10007600" cy="954107"/>
              </a:xfrm>
              <a:prstGeom prst="rect">
                <a:avLst/>
              </a:prstGeom>
              <a:blipFill>
                <a:blip r:embed="rId4"/>
                <a:stretch>
                  <a:fillRect l="-1280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79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21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8" name="Group 2"/>
          <p:cNvGrpSpPr>
            <a:grpSpLocks/>
          </p:cNvGrpSpPr>
          <p:nvPr/>
        </p:nvGrpSpPr>
        <p:grpSpPr bwMode="auto">
          <a:xfrm>
            <a:off x="7838017" y="2349501"/>
            <a:ext cx="1837267" cy="28575"/>
            <a:chOff x="3703" y="1480"/>
            <a:chExt cx="868" cy="18"/>
          </a:xfrm>
        </p:grpSpPr>
        <p:sp>
          <p:nvSpPr>
            <p:cNvPr id="86019" name="Line 3"/>
            <p:cNvSpPr>
              <a:spLocks noChangeShapeType="1"/>
            </p:cNvSpPr>
            <p:nvPr/>
          </p:nvSpPr>
          <p:spPr bwMode="auto">
            <a:xfrm>
              <a:off x="4480" y="1480"/>
              <a:ext cx="91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FF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6020" name="Line 4"/>
            <p:cNvSpPr>
              <a:spLocks noChangeShapeType="1"/>
            </p:cNvSpPr>
            <p:nvPr/>
          </p:nvSpPr>
          <p:spPr bwMode="auto">
            <a:xfrm>
              <a:off x="3703" y="1498"/>
              <a:ext cx="91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FF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aphicFrame>
        <p:nvGraphicFramePr>
          <p:cNvPr id="860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425242"/>
              </p:ext>
            </p:extLst>
          </p:nvPr>
        </p:nvGraphicFramePr>
        <p:xfrm>
          <a:off x="996467" y="5101003"/>
          <a:ext cx="2895595" cy="98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1143000" imgH="799920" progId="Equation.DSMT4">
                  <p:embed/>
                </p:oleObj>
              </mc:Choice>
              <mc:Fallback>
                <p:oleObj name="Equation" r:id="rId3" imgW="114300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467" y="5101003"/>
                        <a:ext cx="2895595" cy="98327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299224"/>
              </p:ext>
            </p:extLst>
          </p:nvPr>
        </p:nvGraphicFramePr>
        <p:xfrm>
          <a:off x="7084648" y="4958863"/>
          <a:ext cx="2578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5" imgW="1066680" imgH="799920" progId="Equation.DSMT4">
                  <p:embed/>
                </p:oleObj>
              </mc:Choice>
              <mc:Fallback>
                <p:oleObj name="Equation" r:id="rId5" imgW="106668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4648" y="4958863"/>
                        <a:ext cx="2578100" cy="9144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6197600" y="1143000"/>
            <a:ext cx="0" cy="495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89172" y="832341"/>
            <a:ext cx="54864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b="1" u="sng" dirty="0" err="1">
                <a:solidFill>
                  <a:srgbClr val="FF0000"/>
                </a:solidFill>
              </a:rPr>
              <a:t>Hai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đại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lượng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tỉ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lệ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thuận</a:t>
            </a:r>
            <a:endParaRPr lang="en-US" sz="2400" b="1" u="sng" dirty="0">
              <a:solidFill>
                <a:srgbClr val="FF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Công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thức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     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2)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Tính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chất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     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tương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ứng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với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tương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ứng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với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6365631" y="832341"/>
            <a:ext cx="57912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đại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lượng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tỉ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lệ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nghịch</a:t>
            </a:r>
            <a:endParaRPr lang="en-US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Công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thức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2)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Tính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chất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tương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ứng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với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tương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ứng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với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86026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81963856"/>
              </p:ext>
            </p:extLst>
          </p:nvPr>
        </p:nvGraphicFramePr>
        <p:xfrm>
          <a:off x="8522681" y="1570894"/>
          <a:ext cx="2702984" cy="75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7" imgW="1917360" imgH="723600" progId="Equation.DSMT4">
                  <p:embed/>
                </p:oleObj>
              </mc:Choice>
              <mc:Fallback>
                <p:oleObj name="Equation" r:id="rId7" imgW="191736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2681" y="1570894"/>
                        <a:ext cx="2702984" cy="756138"/>
                      </a:xfrm>
                      <a:prstGeom prst="rect">
                        <a:avLst/>
                      </a:prstGeom>
                      <a:noFill/>
                      <a:ln w="38100" cmpd="sng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71191"/>
              </p:ext>
            </p:extLst>
          </p:nvPr>
        </p:nvGraphicFramePr>
        <p:xfrm>
          <a:off x="1031638" y="3974124"/>
          <a:ext cx="3910013" cy="915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9" imgW="2298600" imgH="799920" progId="Equation.DSMT4">
                  <p:embed/>
                </p:oleObj>
              </mc:Choice>
              <mc:Fallback>
                <p:oleObj name="Equation" r:id="rId9" imgW="229860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638" y="3974124"/>
                        <a:ext cx="3910013" cy="915744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531623"/>
              </p:ext>
            </p:extLst>
          </p:nvPr>
        </p:nvGraphicFramePr>
        <p:xfrm>
          <a:off x="7097713" y="4084515"/>
          <a:ext cx="3851641" cy="624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1" imgW="1358640" imgH="228600" progId="Equation.DSMT4">
                  <p:embed/>
                </p:oleObj>
              </mc:Choice>
              <mc:Fallback>
                <p:oleObj name="Equation" r:id="rId11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7713" y="4084515"/>
                        <a:ext cx="3851641" cy="62401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386867" y="408451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.VnTime" pitchFamily="34" charset="0"/>
              </a:rPr>
              <a:t>a)</a:t>
            </a: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386867" y="5185996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.VnTime" pitchFamily="34" charset="0"/>
              </a:rPr>
              <a:t>b)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6299200" y="51435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b)</a:t>
            </a: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6299200" y="4267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a)</a:t>
            </a:r>
          </a:p>
        </p:txBody>
      </p:sp>
      <p:graphicFrame>
        <p:nvGraphicFramePr>
          <p:cNvPr id="8603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227025"/>
              </p:ext>
            </p:extLst>
          </p:nvPr>
        </p:nvGraphicFramePr>
        <p:xfrm>
          <a:off x="2477477" y="1641232"/>
          <a:ext cx="3126153" cy="52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3" imgW="1054080" imgH="253800" progId="Equation.DSMT4">
                  <p:embed/>
                </p:oleObj>
              </mc:Choice>
              <mc:Fallback>
                <p:oleObj name="Equation" r:id="rId13" imgW="1054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7477" y="1641232"/>
                        <a:ext cx="3126153" cy="5275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34" name="Rectangle 18"/>
          <p:cNvSpPr>
            <a:spLocks noGrp="1" noRot="1" noChangeArrowheads="1"/>
          </p:cNvSpPr>
          <p:nvPr>
            <p:ph type="title"/>
          </p:nvPr>
        </p:nvSpPr>
        <p:spPr>
          <a:xfrm>
            <a:off x="1758462" y="105509"/>
            <a:ext cx="7724205" cy="574433"/>
          </a:xfrm>
          <a:noFill/>
          <a:ln/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  <a:effectLst/>
              </a:rPr>
              <a:t>§3 . ĐẠI LƯỢNG TỈ LỆ NGHỊCH</a:t>
            </a:r>
          </a:p>
        </p:txBody>
      </p:sp>
    </p:spTree>
    <p:extLst>
      <p:ext uri="{BB962C8B-B14F-4D97-AF65-F5344CB8AC3E}">
        <p14:creationId xmlns:p14="http://schemas.microsoft.com/office/powerpoint/2010/main" val="391963516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6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6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60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6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60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6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860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860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86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86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3" grpId="0" animBg="1"/>
      <p:bldP spid="86029" grpId="0"/>
      <p:bldP spid="86030" grpId="0"/>
      <p:bldP spid="86031" grpId="0"/>
      <p:bldP spid="860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02" y="96767"/>
            <a:ext cx="6011269" cy="485914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3.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Một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số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bài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toán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về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đại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lượng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tỉ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lệ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nghịch</a:t>
            </a:r>
            <a:endParaRPr lang="en-US" sz="2800" b="1" u="sng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" y="781212"/>
            <a:ext cx="5316092" cy="46143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 </a:t>
            </a:r>
            <a:r>
              <a:rPr lang="fr-FR" sz="2800" b="1" u="sng" dirty="0" err="1">
                <a:cs typeface="Times New Roman" pitchFamily="18" charset="0"/>
              </a:rPr>
              <a:t>Bài</a:t>
            </a:r>
            <a:r>
              <a:rPr lang="fr-FR" sz="2800" b="1" u="sng" dirty="0">
                <a:cs typeface="Times New Roman" pitchFamily="18" charset="0"/>
              </a:rPr>
              <a:t> </a:t>
            </a:r>
            <a:r>
              <a:rPr lang="fr-FR" sz="2800" b="1" u="sng" dirty="0" err="1">
                <a:cs typeface="Times New Roman" pitchFamily="18" charset="0"/>
              </a:rPr>
              <a:t>tập</a:t>
            </a:r>
            <a:r>
              <a:rPr lang="fr-FR" sz="2800" b="1" u="sng" dirty="0">
                <a:cs typeface="Times New Roman" pitchFamily="18" charset="0"/>
              </a:rPr>
              <a:t> </a:t>
            </a:r>
            <a:r>
              <a:rPr lang="fr-FR" sz="2800" b="1" u="sng" dirty="0" smtClean="0">
                <a:cs typeface="Times New Roman" pitchFamily="18" charset="0"/>
              </a:rPr>
              <a:t>1 </a:t>
            </a:r>
            <a:r>
              <a:rPr lang="fr-FR" sz="2800" b="1" dirty="0" smtClean="0">
                <a:cs typeface="Times New Roman" pitchFamily="18" charset="0"/>
              </a:rPr>
              <a:t>: </a:t>
            </a:r>
            <a:r>
              <a:rPr lang="en-US" sz="2800" b="1" dirty="0" err="1" smtClean="0"/>
              <a:t>Toán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điền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bảng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1365" y="1367665"/>
            <a:ext cx="11795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+mn-lt"/>
              </a:rPr>
              <a:t>Cho x và y là hai đại lượng tỉ lệ nghịch. Điền số thích hợp vào ô trống bảng sau:</a:t>
            </a:r>
            <a:endParaRPr lang="en-US" sz="280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947649"/>
              </p:ext>
            </p:extLst>
          </p:nvPr>
        </p:nvGraphicFramePr>
        <p:xfrm>
          <a:off x="1308584" y="2101296"/>
          <a:ext cx="9072000" cy="1849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xmlns="" val="21840559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xmlns="" val="1487334793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xmlns="" val="370601971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xmlns="" val="296303156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xmlns="" val="363221470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xmlns="" val="60634149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xmlns="" val="1915551488"/>
                    </a:ext>
                  </a:extLst>
                </a:gridCol>
              </a:tblGrid>
              <a:tr h="92469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=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3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5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6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10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15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0572582"/>
                  </a:ext>
                </a:extLst>
              </a:tr>
              <a:tr h="92469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baseline="-250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= 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</a:rPr>
                        <a:t>15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24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= 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39969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82483" y="3038443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62523" y="3051313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69863" y="3038443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35558" y="3038443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28678" y="3038443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n-lt"/>
              </a:rPr>
              <a:t>?</a:t>
            </a:r>
            <a:endParaRPr lang="en-US" sz="280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85044" y="4086937"/>
            <a:ext cx="31422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Quy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</a:rPr>
              <a:t>tắc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: </a:t>
            </a:r>
          </a:p>
          <a:p>
            <a:pPr algn="ctr"/>
            <a:r>
              <a:rPr lang="en-US" sz="2800" dirty="0" err="1" smtClean="0">
                <a:solidFill>
                  <a:schemeClr val="accent2"/>
                </a:solidFill>
                <a:latin typeface="+mn-lt"/>
              </a:rPr>
              <a:t>nhân</a:t>
            </a:r>
            <a:r>
              <a:rPr lang="en-US" sz="280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+mn-lt"/>
              </a:rPr>
              <a:t>dọc</a:t>
            </a:r>
            <a:r>
              <a:rPr lang="en-US" sz="280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chia </a:t>
            </a:r>
            <a:r>
              <a:rPr lang="en-US" sz="2800" dirty="0" err="1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ngang</a:t>
            </a:r>
            <a:endParaRPr lang="en-US" sz="2800" dirty="0">
              <a:solidFill>
                <a:schemeClr val="bg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321169" y="2051538"/>
            <a:ext cx="1476909" cy="18137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420052" y="2297724"/>
            <a:ext cx="0" cy="78074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350846" y="2178914"/>
            <a:ext cx="1197063" cy="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77689" y="4456269"/>
                <a:ext cx="291496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):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200" b="1" dirty="0">
                  <a:latin typeface="+mn-lt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689" y="4456269"/>
                <a:ext cx="2914965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412145" y="297982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10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63991" y="2966489"/>
            <a:ext cx="424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6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95917" y="299155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5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21134" y="300442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3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43254" y="3001658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 2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55821" y="4479841"/>
                <a:ext cx="31175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sz="3200" b="1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r>
                  <a:rPr lang="en-US" sz="3200" b="1" dirty="0" smtClean="0">
                    <a:latin typeface="+mn-lt"/>
                  </a:rPr>
                  <a:t>5</a:t>
                </a:r>
                <a:endParaRPr lang="en-US" sz="3200" b="1" dirty="0">
                  <a:latin typeface="+mn-lt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821" y="4479841"/>
                <a:ext cx="3117594" cy="584775"/>
              </a:xfrm>
              <a:prstGeom prst="rect">
                <a:avLst/>
              </a:prstGeom>
              <a:blipFill rotWithShape="1">
                <a:blip r:embed="rId3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83196" y="4466738"/>
                <a:ext cx="27860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en-US" sz="3200" b="1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r>
                  <a:rPr lang="en-US" sz="3200" b="1" dirty="0" smtClean="0">
                    <a:latin typeface="+mn-lt"/>
                  </a:rPr>
                  <a:t>6</a:t>
                </a:r>
                <a:endParaRPr lang="en-US" sz="3200" b="1" dirty="0">
                  <a:latin typeface="+mn-lt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196" y="4466738"/>
                <a:ext cx="2786011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4583" r="-1969" b="-322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36304" y="4461358"/>
                <a:ext cx="290906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r>
                      <a:rPr lang="en-US" sz="3200" b="1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r>
                  <a:rPr lang="en-US" sz="3200" b="1" dirty="0" smtClean="0">
                    <a:latin typeface="+mn-lt"/>
                  </a:rPr>
                  <a:t>10</a:t>
                </a:r>
                <a:endParaRPr lang="en-US" sz="3200" b="1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304" y="4461358"/>
                <a:ext cx="2909066" cy="584775"/>
              </a:xfrm>
              <a:prstGeom prst="rect">
                <a:avLst/>
              </a:prstGeom>
              <a:blipFill rotWithShape="1">
                <a:blip r:embed="rId5"/>
                <a:stretch>
                  <a:fillRect t="-14583" r="-4612" b="-322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74481" y="4456275"/>
                <a:ext cx="33178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r>
                      <a:rPr lang="en-US" sz="3200" b="1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r>
                  <a:rPr lang="en-US" sz="3200" b="1" dirty="0" smtClean="0">
                    <a:latin typeface="+mn-lt"/>
                  </a:rPr>
                  <a:t>15</a:t>
                </a:r>
                <a:endParaRPr lang="en-US" sz="3200" b="1" dirty="0">
                  <a:latin typeface="+mn-lt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481" y="4456275"/>
                <a:ext cx="3317827" cy="584775"/>
              </a:xfrm>
              <a:prstGeom prst="rect">
                <a:avLst/>
              </a:prstGeom>
              <a:blipFill rotWithShape="1">
                <a:blip r:embed="rId6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19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1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500"/>
                            </p:stCondLst>
                            <p:childTnLst>
                              <p:par>
                                <p:cTn id="1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500"/>
                            </p:stCondLst>
                            <p:childTnLst>
                              <p:par>
                                <p:cTn id="15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3" grpId="0" animBg="1"/>
      <p:bldP spid="18" grpId="0"/>
      <p:bldP spid="18" grpId="1"/>
      <p:bldP spid="19" grpId="0"/>
      <p:bldP spid="20" grpId="0"/>
      <p:bldP spid="21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"/>
</p:tagLst>
</file>

<file path=ppt/theme/theme1.xml><?xml version="1.0" encoding="utf-8"?>
<a:theme xmlns:a="http://schemas.openxmlformats.org/drawingml/2006/main" name="Blu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122DF6"/>
      </a:lt2>
      <a:accent1>
        <a:srgbClr val="7FD13B"/>
      </a:accent1>
      <a:accent2>
        <a:srgbClr val="EA157A"/>
      </a:accent2>
      <a:accent3>
        <a:srgbClr val="FC670C"/>
      </a:accent3>
      <a:accent4>
        <a:srgbClr val="00ADDC"/>
      </a:accent4>
      <a:accent5>
        <a:srgbClr val="9304E2"/>
      </a:accent5>
      <a:accent6>
        <a:srgbClr val="1AB39F"/>
      </a:accent6>
      <a:hlink>
        <a:srgbClr val="FF0000"/>
      </a:hlink>
      <a:folHlink>
        <a:srgbClr val="5F7791"/>
      </a:folHlink>
    </a:clrScheme>
    <a:fontScheme name="ti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</Template>
  <TotalTime>892</TotalTime>
  <Words>2031</Words>
  <Application>Microsoft Office PowerPoint</Application>
  <PresentationFormat>Custom</PresentationFormat>
  <Paragraphs>221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Blue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Tính chất</vt:lpstr>
      <vt:lpstr>§3 . ĐẠI LƯỢNG TỈ LỆ NGHỊCH</vt:lpstr>
      <vt:lpstr>3. Một số bài toán về đại lượng tỉ lệ nghịch</vt:lpstr>
      <vt:lpstr>PowerPoint Presentation</vt:lpstr>
      <vt:lpstr>3. Một số bài toán về đại lượng tỉ lệ thuận</vt:lpstr>
      <vt:lpstr>3. Một số bài toán về đại lượng tỉ lệ thuận</vt:lpstr>
      <vt:lpstr>GIẢI</vt:lpstr>
      <vt:lpstr>3. Một số bài toán về đại lượng tỉ lệ thuận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Luân Đặng</dc:creator>
  <cp:lastModifiedBy>DELL</cp:lastModifiedBy>
  <cp:revision>87</cp:revision>
  <dcterms:created xsi:type="dcterms:W3CDTF">2021-09-16T12:42:09Z</dcterms:created>
  <dcterms:modified xsi:type="dcterms:W3CDTF">2021-10-13T16:50:29Z</dcterms:modified>
</cp:coreProperties>
</file>