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721" r:id="rId2"/>
    <p:sldMasterId id="2147483735" r:id="rId3"/>
    <p:sldMasterId id="2147483750" r:id="rId4"/>
    <p:sldMasterId id="2147483765" r:id="rId5"/>
    <p:sldMasterId id="2147483777" r:id="rId6"/>
  </p:sldMasterIdLst>
  <p:notesMasterIdLst>
    <p:notesMasterId r:id="rId38"/>
  </p:notesMasterIdLst>
  <p:sldIdLst>
    <p:sldId id="298" r:id="rId7"/>
    <p:sldId id="317" r:id="rId8"/>
    <p:sldId id="299" r:id="rId9"/>
    <p:sldId id="300" r:id="rId10"/>
    <p:sldId id="302" r:id="rId11"/>
    <p:sldId id="349" r:id="rId12"/>
    <p:sldId id="305" r:id="rId13"/>
    <p:sldId id="306" r:id="rId14"/>
    <p:sldId id="307" r:id="rId15"/>
    <p:sldId id="351" r:id="rId16"/>
    <p:sldId id="257" r:id="rId17"/>
    <p:sldId id="259" r:id="rId18"/>
    <p:sldId id="332" r:id="rId19"/>
    <p:sldId id="337" r:id="rId20"/>
    <p:sldId id="338" r:id="rId21"/>
    <p:sldId id="339" r:id="rId22"/>
    <p:sldId id="340" r:id="rId23"/>
    <p:sldId id="333" r:id="rId24"/>
    <p:sldId id="334" r:id="rId25"/>
    <p:sldId id="341" r:id="rId26"/>
    <p:sldId id="342" r:id="rId27"/>
    <p:sldId id="343" r:id="rId28"/>
    <p:sldId id="344" r:id="rId29"/>
    <p:sldId id="335" r:id="rId30"/>
    <p:sldId id="345" r:id="rId31"/>
    <p:sldId id="329" r:id="rId32"/>
    <p:sldId id="312" r:id="rId33"/>
    <p:sldId id="346" r:id="rId34"/>
    <p:sldId id="331" r:id="rId35"/>
    <p:sldId id="347" r:id="rId36"/>
    <p:sldId id="295" r:id="rId37"/>
  </p:sldIdLst>
  <p:sldSz cx="9144000" cy="5143500" type="screen16x9"/>
  <p:notesSz cx="6858000" cy="9144000"/>
  <p:embeddedFontLst>
    <p:embeddedFont>
      <p:font typeface="Roboto Slab Regular" charset="0"/>
      <p:regular r:id="rId39"/>
      <p:bold r:id="rId40"/>
    </p:embeddedFont>
    <p:embeddedFont>
      <p:font typeface="Lato Light" charset="0"/>
      <p:regular r:id="rId41"/>
      <p:bold r:id="rId42"/>
      <p:italic r:id="rId43"/>
      <p:boldItalic r:id="rId44"/>
    </p:embeddedFont>
    <p:embeddedFont>
      <p:font typeface="VNI-Fato" pitchFamily="2" charset="0"/>
      <p:bold r:id="rId45"/>
    </p:embeddedFont>
    <p:embeddedFont>
      <p:font typeface="Arvo" charset="0"/>
      <p:regular r:id="rId46"/>
      <p:bold r:id="rId47"/>
      <p:italic r:id="rId48"/>
      <p:boldItalic r:id="rId49"/>
    </p:embeddedFont>
    <p:embeddedFont>
      <p:font typeface="VNI-Bodon-Poster" pitchFamily="2" charset="0"/>
      <p:bold r:id="rId50"/>
    </p:embeddedFont>
    <p:embeddedFont>
      <p:font typeface="VNI-Helve-Condense" pitchFamily="2" charset="0"/>
      <p:regular r:id="rId51"/>
      <p:bold r:id="rId52"/>
      <p:italic r:id="rId53"/>
      <p:boldItalic r:id="rId54"/>
    </p:embeddedFont>
    <p:embeddedFont>
      <p:font typeface="Arial-Rounded" pitchFamily="34" charset="0"/>
      <p:regular r:id="rId55"/>
    </p:embeddedFont>
    <p:embeddedFont>
      <p:font typeface="VNI-Times" pitchFamily="2" charset="0"/>
      <p:regular r:id="rId56"/>
      <p:bold r:id="rId57"/>
      <p:italic r:id="rId58"/>
      <p:boldItalic r:id="rId59"/>
    </p:embeddedFont>
    <p:embeddedFont>
      <p:font typeface="Tiffany" pitchFamily="18" charset="0"/>
      <p:regular r:id="rId60"/>
    </p:embeddedFont>
    <p:embeddedFont>
      <p:font typeface="Calibri" pitchFamily="34" charset="0"/>
      <p:regular r:id="rId61"/>
      <p:bold r:id="rId62"/>
      <p:italic r:id="rId63"/>
      <p:boldItalic r:id="rId64"/>
    </p:embeddedFont>
    <p:embeddedFont>
      <p:font typeface="Tahoma" pitchFamily="34" charset="0"/>
      <p:regular r:id="rId65"/>
      <p:bold r:id="rId66"/>
    </p:embeddedFont>
    <p:embeddedFont>
      <p:font typeface="Roboto Condensed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CC00"/>
    <a:srgbClr val="D4E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6" autoAdjust="0"/>
  </p:normalViewPr>
  <p:slideViewPr>
    <p:cSldViewPr>
      <p:cViewPr varScale="1">
        <p:scale>
          <a:sx n="81" d="100"/>
          <a:sy n="81" d="100"/>
        </p:scale>
        <p:origin x="-96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font" Target="fonts/font25.fntdata"/><Relationship Id="rId68" Type="http://schemas.openxmlformats.org/officeDocument/2006/relationships/font" Target="fonts/font30.fntdata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font" Target="fonts/font28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font" Target="fonts/font2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font" Target="fonts/font31.fntdata"/><Relationship Id="rId8" Type="http://schemas.openxmlformats.org/officeDocument/2006/relationships/slide" Target="slides/slide2.xml"/><Relationship Id="rId51" Type="http://schemas.openxmlformats.org/officeDocument/2006/relationships/font" Target="fonts/font13.fntdata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font" Target="fonts/font29.fntdata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0CDF2-9B16-4130-A32E-0D3C4B51F1F5}" type="doc">
      <dgm:prSet loTypeId="urn:microsoft.com/office/officeart/2005/8/layout/vList3" loCatId="list" qsTypeId="urn:microsoft.com/office/officeart/2005/8/quickstyle/simple3" qsCatId="simple" csTypeId="urn:microsoft.com/office/officeart/2005/8/colors/accent1_4" csCatId="accent1" phldr="1"/>
      <dgm:spPr/>
    </dgm:pt>
    <dgm:pt modelId="{C5BF9CCE-95EA-4222-ADEA-B89B552EECD3}">
      <dgm:prSet phldrT="[Text]" custT="1"/>
      <dgm:spPr/>
      <dgm:t>
        <a:bodyPr/>
        <a:lstStyle/>
        <a:p>
          <a:pPr algn="l"/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286EE-B97F-494E-9C6D-B0DFE9612FC1}" type="parTrans" cxnId="{F5535555-B1F4-46E4-95BF-F3FAA2A81EEB}">
      <dgm:prSet/>
      <dgm:spPr/>
      <dgm:t>
        <a:bodyPr/>
        <a:lstStyle/>
        <a:p>
          <a:endParaRPr lang="en-US"/>
        </a:p>
      </dgm:t>
    </dgm:pt>
    <dgm:pt modelId="{BE7D9421-7A5B-4963-9A25-5CFB30D587BB}" type="sibTrans" cxnId="{F5535555-B1F4-46E4-95BF-F3FAA2A81EEB}">
      <dgm:prSet/>
      <dgm:spPr/>
      <dgm:t>
        <a:bodyPr/>
        <a:lstStyle/>
        <a:p>
          <a:endParaRPr lang="en-US"/>
        </a:p>
      </dgm:t>
    </dgm:pt>
    <dgm:pt modelId="{1DAF9100-05B8-4527-A004-4BFA43EE64E0}">
      <dgm:prSet phldrT="[Text]" custT="1"/>
      <dgm:spPr/>
      <dgm:t>
        <a:bodyPr/>
        <a:lstStyle/>
        <a:p>
          <a:pPr algn="l"/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A2A3B3-D77E-4AEA-9A06-53E85ECB343A}" type="parTrans" cxnId="{9A849FC3-4B6C-4AB8-92CA-C68F692D94BA}">
      <dgm:prSet/>
      <dgm:spPr/>
      <dgm:t>
        <a:bodyPr/>
        <a:lstStyle/>
        <a:p>
          <a:endParaRPr lang="en-US"/>
        </a:p>
      </dgm:t>
    </dgm:pt>
    <dgm:pt modelId="{DEDF1FFF-B3F0-47ED-83DF-8C82A0733D5B}" type="sibTrans" cxnId="{9A849FC3-4B6C-4AB8-92CA-C68F692D94BA}">
      <dgm:prSet/>
      <dgm:spPr/>
      <dgm:t>
        <a:bodyPr/>
        <a:lstStyle/>
        <a:p>
          <a:endParaRPr lang="en-US"/>
        </a:p>
      </dgm:t>
    </dgm:pt>
    <dgm:pt modelId="{72AD6A82-EA80-4561-8E4C-1ECF1E8A9273}" type="pres">
      <dgm:prSet presAssocID="{7BD0CDF2-9B16-4130-A32E-0D3C4B51F1F5}" presName="linearFlow" presStyleCnt="0">
        <dgm:presLayoutVars>
          <dgm:dir/>
          <dgm:resizeHandles val="exact"/>
        </dgm:presLayoutVars>
      </dgm:prSet>
      <dgm:spPr/>
    </dgm:pt>
    <dgm:pt modelId="{508122FC-462A-4380-8332-148D9C067096}" type="pres">
      <dgm:prSet presAssocID="{C5BF9CCE-95EA-4222-ADEA-B89B552EECD3}" presName="composite" presStyleCnt="0"/>
      <dgm:spPr/>
    </dgm:pt>
    <dgm:pt modelId="{AD40F4E3-3ADF-4E9D-BD12-29F24F7DF0B9}" type="pres">
      <dgm:prSet presAssocID="{C5BF9CCE-95EA-4222-ADEA-B89B552EECD3}" presName="imgShp" presStyleLbl="fgImgPlace1" presStyleIdx="0" presStyleCnt="2" custLinFactX="-37002" custLinFactNeighborX="-100000" custLinFactNeighborY="-3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DD0098C-DFC5-4BD6-B904-5993E66952FB}" type="pres">
      <dgm:prSet presAssocID="{C5BF9CCE-95EA-4222-ADEA-B89B552EECD3}" presName="txShp" presStyleLbl="node1" presStyleIdx="0" presStyleCnt="2" custScaleX="130954" custLinFactNeighborX="4539" custLinFactNeighborY="6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34251-6C98-43A0-B7C8-9BD4DAF2D5D8}" type="pres">
      <dgm:prSet presAssocID="{BE7D9421-7A5B-4963-9A25-5CFB30D587BB}" presName="spacing" presStyleCnt="0"/>
      <dgm:spPr/>
    </dgm:pt>
    <dgm:pt modelId="{A3EC29DE-FB18-45F6-B8B8-260C1B2C4F29}" type="pres">
      <dgm:prSet presAssocID="{1DAF9100-05B8-4527-A004-4BFA43EE64E0}" presName="composite" presStyleCnt="0"/>
      <dgm:spPr/>
    </dgm:pt>
    <dgm:pt modelId="{3408DB84-A108-4640-AA94-510EA54EBCBE}" type="pres">
      <dgm:prSet presAssocID="{1DAF9100-05B8-4527-A004-4BFA43EE64E0}" presName="imgShp" presStyleLbl="fgImgPlace1" presStyleIdx="1" presStyleCnt="2" custLinFactNeighborX="-95661" custLinFactNeighborY="229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C84005-5BDE-4A56-A862-6CEC3CB383B1}" type="pres">
      <dgm:prSet presAssocID="{1DAF9100-05B8-4527-A004-4BFA43EE64E0}" presName="txShp" presStyleLbl="node1" presStyleIdx="1" presStyleCnt="2" custScaleX="128318" custLinFactNeighborX="5519" custLinFactNeighborY="2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49FC3-4B6C-4AB8-92CA-C68F692D94BA}" srcId="{7BD0CDF2-9B16-4130-A32E-0D3C4B51F1F5}" destId="{1DAF9100-05B8-4527-A004-4BFA43EE64E0}" srcOrd="1" destOrd="0" parTransId="{1FA2A3B3-D77E-4AEA-9A06-53E85ECB343A}" sibTransId="{DEDF1FFF-B3F0-47ED-83DF-8C82A0733D5B}"/>
    <dgm:cxn modelId="{3320C0A8-A276-48BB-B1BE-F1116914F950}" type="presOf" srcId="{7BD0CDF2-9B16-4130-A32E-0D3C4B51F1F5}" destId="{72AD6A82-EA80-4561-8E4C-1ECF1E8A9273}" srcOrd="0" destOrd="0" presId="urn:microsoft.com/office/officeart/2005/8/layout/vList3"/>
    <dgm:cxn modelId="{1F0AB25D-E511-4E00-BD65-73BD6207862B}" type="presOf" srcId="{1DAF9100-05B8-4527-A004-4BFA43EE64E0}" destId="{D4C84005-5BDE-4A56-A862-6CEC3CB383B1}" srcOrd="0" destOrd="0" presId="urn:microsoft.com/office/officeart/2005/8/layout/vList3"/>
    <dgm:cxn modelId="{2F80ECBC-24EE-432F-A2A6-90949C084F42}" type="presOf" srcId="{C5BF9CCE-95EA-4222-ADEA-B89B552EECD3}" destId="{9DD0098C-DFC5-4BD6-B904-5993E66952FB}" srcOrd="0" destOrd="0" presId="urn:microsoft.com/office/officeart/2005/8/layout/vList3"/>
    <dgm:cxn modelId="{F5535555-B1F4-46E4-95BF-F3FAA2A81EEB}" srcId="{7BD0CDF2-9B16-4130-A32E-0D3C4B51F1F5}" destId="{C5BF9CCE-95EA-4222-ADEA-B89B552EECD3}" srcOrd="0" destOrd="0" parTransId="{A06286EE-B97F-494E-9C6D-B0DFE9612FC1}" sibTransId="{BE7D9421-7A5B-4963-9A25-5CFB30D587BB}"/>
    <dgm:cxn modelId="{2A454AD4-70F1-4573-ABD1-F34F53BFC96B}" type="presParOf" srcId="{72AD6A82-EA80-4561-8E4C-1ECF1E8A9273}" destId="{508122FC-462A-4380-8332-148D9C067096}" srcOrd="0" destOrd="0" presId="urn:microsoft.com/office/officeart/2005/8/layout/vList3"/>
    <dgm:cxn modelId="{CC94968C-8BF4-48E9-82CB-C104B7A8DB46}" type="presParOf" srcId="{508122FC-462A-4380-8332-148D9C067096}" destId="{AD40F4E3-3ADF-4E9D-BD12-29F24F7DF0B9}" srcOrd="0" destOrd="0" presId="urn:microsoft.com/office/officeart/2005/8/layout/vList3"/>
    <dgm:cxn modelId="{1BAA5415-13CC-4C9D-A400-7A594A8B9099}" type="presParOf" srcId="{508122FC-462A-4380-8332-148D9C067096}" destId="{9DD0098C-DFC5-4BD6-B904-5993E66952FB}" srcOrd="1" destOrd="0" presId="urn:microsoft.com/office/officeart/2005/8/layout/vList3"/>
    <dgm:cxn modelId="{D51BC656-5405-465D-B33D-121C8A1962A4}" type="presParOf" srcId="{72AD6A82-EA80-4561-8E4C-1ECF1E8A9273}" destId="{D3134251-6C98-43A0-B7C8-9BD4DAF2D5D8}" srcOrd="1" destOrd="0" presId="urn:microsoft.com/office/officeart/2005/8/layout/vList3"/>
    <dgm:cxn modelId="{5619AE3C-B892-4A83-AB2A-334F75D134E0}" type="presParOf" srcId="{72AD6A82-EA80-4561-8E4C-1ECF1E8A9273}" destId="{A3EC29DE-FB18-45F6-B8B8-260C1B2C4F29}" srcOrd="2" destOrd="0" presId="urn:microsoft.com/office/officeart/2005/8/layout/vList3"/>
    <dgm:cxn modelId="{26E603E9-457C-4915-B565-CEE0A71760E2}" type="presParOf" srcId="{A3EC29DE-FB18-45F6-B8B8-260C1B2C4F29}" destId="{3408DB84-A108-4640-AA94-510EA54EBCBE}" srcOrd="0" destOrd="0" presId="urn:microsoft.com/office/officeart/2005/8/layout/vList3"/>
    <dgm:cxn modelId="{36C030A3-1C59-4D2E-B0FE-673E86A5DAD6}" type="presParOf" srcId="{A3EC29DE-FB18-45F6-B8B8-260C1B2C4F29}" destId="{D4C84005-5BDE-4A56-A862-6CEC3CB383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0098C-DFC5-4BD6-B904-5993E66952FB}">
      <dsp:nvSpPr>
        <dsp:cNvPr id="0" name=""/>
        <dsp:cNvSpPr/>
      </dsp:nvSpPr>
      <dsp:spPr>
        <a:xfrm rot="10800000">
          <a:off x="788294" y="88449"/>
          <a:ext cx="7244250" cy="1423310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7640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44121" y="88449"/>
        <a:ext cx="6888423" cy="1423310"/>
      </dsp:txXfrm>
    </dsp:sp>
    <dsp:sp modelId="{AD40F4E3-3ADF-4E9D-BD12-29F24F7DF0B9}">
      <dsp:nvSpPr>
        <dsp:cNvPr id="0" name=""/>
        <dsp:cNvSpPr/>
      </dsp:nvSpPr>
      <dsp:spPr>
        <a:xfrm>
          <a:off x="0" y="0"/>
          <a:ext cx="1423310" cy="14233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C84005-5BDE-4A56-A862-6CEC3CB383B1}">
      <dsp:nvSpPr>
        <dsp:cNvPr id="0" name=""/>
        <dsp:cNvSpPr/>
      </dsp:nvSpPr>
      <dsp:spPr>
        <a:xfrm rot="10800000">
          <a:off x="915417" y="1840193"/>
          <a:ext cx="7098429" cy="1423310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157960"/>
                <a:satOff val="-53194"/>
                <a:lumOff val="5075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57960"/>
                <a:satOff val="-53194"/>
                <a:lumOff val="5075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57960"/>
                <a:satOff val="-53194"/>
                <a:lumOff val="507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7640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71244" y="1840193"/>
        <a:ext cx="6742602" cy="1423310"/>
      </dsp:txXfrm>
    </dsp:sp>
    <dsp:sp modelId="{3408DB84-A108-4640-AA94-510EA54EBCBE}">
      <dsp:nvSpPr>
        <dsp:cNvPr id="0" name=""/>
        <dsp:cNvSpPr/>
      </dsp:nvSpPr>
      <dsp:spPr>
        <a:xfrm>
          <a:off x="0" y="1840193"/>
          <a:ext cx="1423310" cy="14233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863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39700" indent="0">
              <a:buNone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892" y="8685559"/>
            <a:ext cx="2972498" cy="456981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BB71A1-C515-442F-9BB6-DE1F12989F11}" type="slidenum">
              <a:rPr lang="vi-VN" smtClean="0"/>
              <a:pPr eaLnBrk="1" hangingPunct="1"/>
              <a:t>26</a:t>
            </a:fld>
            <a:endParaRPr lang="vi-V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: Modem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vi-VN" baseline="0" dirty="0" smtClean="0"/>
              <a:t>đượ</a:t>
            </a:r>
            <a:r>
              <a:rPr lang="en-US" baseline="0" dirty="0" smtClean="0"/>
              <a:t>c qua </a:t>
            </a:r>
            <a:r>
              <a:rPr lang="en-US" baseline="0" dirty="0" err="1" smtClean="0"/>
              <a:t>khoảng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0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26" y="990202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95" y="4182135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86" y="506571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7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07331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1668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49" y="4093710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77" y="889734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0687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5227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10876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54113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915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17743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04611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98529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12814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35" y="3200077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99" y="4477585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26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35" y="3200077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99" y="4477585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76804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23345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17594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66287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92580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60785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718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61357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62274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73B20-76DB-4A48-BFB0-43CE92BAF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3736C2-AA40-4F19-A8EA-2DB55D821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E6023-FDA7-4052-A1B4-B1C26536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E94B2EA-9096-43F7-B13D-4DDDDEBB1A94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136A66-0FDF-4131-B425-AA521D7B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D9ECC5-9027-4C95-9BFB-86DD6553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73F2-2919-4EE3-8C0A-78A8C31E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65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27830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62939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266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6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B2EA-9096-43F7-B13D-4DDDDEBB1A94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73F2-2919-4EE3-8C0A-78A8C31EE1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D8F8-03F9-48BB-9719-5B037B7374E4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2CC0-4141-4F80-8CCF-7D1DE7B07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DB151-8D18-4A0F-A986-A7A6C874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33B22F-BB52-4B9F-82ED-B89F63F36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8E49F8-2FA7-4AE6-8940-418CD438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EADD8F8-03F9-48BB-9719-5B037B7374E4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EAC6E2-C0F2-4619-8698-D82B1EF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63EFF-A039-4645-985C-6609B0AD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2CC0-4141-4F80-8CCF-7D1DE7B0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35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1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B2EA-9096-43F7-B13D-4DDDDEBB1A94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73F2-2919-4EE3-8C0A-78A8C31E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D8F8-03F9-48BB-9719-5B037B7374E4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2CC0-4141-4F80-8CCF-7D1DE7B0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6733521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2190541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3178757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3502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=""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40822"/>
            <a:ext cx="9078686" cy="5053694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468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396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14987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506330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0222901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4594255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=""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40822"/>
            <a:ext cx="9078686" cy="5053694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46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12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B2EA-9096-43F7-B13D-4DDDDEBB1A94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73F2-2919-4EE3-8C0A-78A8C31EE1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720" r:id="rId4"/>
    <p:sldLayoutId id="2147483733" r:id="rId5"/>
    <p:sldLayoutId id="214748376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October 14,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192B-D98B-45A0-BFD2-8A8344B52933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52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9" r:id="rId12"/>
    <p:sldLayoutId id="2147483763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BB5F-2152-4491-85B3-5CDBE4DC060A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134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October 14,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DD6A-0433-411F-B163-79B95DF8457D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60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jpg"/><Relationship Id="rId5" Type="http://schemas.openxmlformats.org/officeDocument/2006/relationships/image" Target="../media/image28.jp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19ECB4-E06D-4F4A-8B15-2A8A99029E83}"/>
              </a:ext>
            </a:extLst>
          </p:cNvPr>
          <p:cNvGrpSpPr/>
          <p:nvPr/>
        </p:nvGrpSpPr>
        <p:grpSpPr>
          <a:xfrm>
            <a:off x="-11723" y="505587"/>
            <a:ext cx="2445484" cy="699376"/>
            <a:chOff x="-338336" y="673576"/>
            <a:chExt cx="4041383" cy="1392701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xmlns="" id="{B954EE71-168D-4958-8659-6E8E2457AF43}"/>
                </a:ext>
              </a:extLst>
            </p:cNvPr>
            <p:cNvSpPr/>
            <p:nvPr/>
          </p:nvSpPr>
          <p:spPr>
            <a:xfrm>
              <a:off x="-338336" y="673576"/>
              <a:ext cx="3981157" cy="1392701"/>
            </a:xfrm>
            <a:prstGeom prst="flowChartTerminator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0F86795-E90F-4301-9A22-F267D5A5A81F}"/>
                </a:ext>
              </a:extLst>
            </p:cNvPr>
            <p:cNvSpPr txBox="1"/>
            <p:nvPr/>
          </p:nvSpPr>
          <p:spPr>
            <a:xfrm>
              <a:off x="312732" y="855496"/>
              <a:ext cx="3390315" cy="104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95EC75-3A5A-48F8-BD13-C3BEA7A65A75}"/>
              </a:ext>
            </a:extLst>
          </p:cNvPr>
          <p:cNvSpPr txBox="1"/>
          <p:nvPr/>
        </p:nvSpPr>
        <p:spPr>
          <a:xfrm>
            <a:off x="2397340" y="596940"/>
            <a:ext cx="6453551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MAÏNG MAÙY </a:t>
            </a:r>
            <a:r>
              <a:rPr lang="en-US" sz="3200" dirty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TÍNH VAØ </a:t>
            </a:r>
            <a:r>
              <a:rPr lang="en-US" sz="3200" dirty="0" smtClean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INTERNET</a:t>
            </a:r>
            <a:endParaRPr lang="en-US" sz="3200" dirty="0">
              <a:solidFill>
                <a:srgbClr val="FF0000"/>
              </a:solidFill>
              <a:latin typeface="VNI-Fato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95EC75-3A5A-48F8-BD13-C3BEA7A65A75}"/>
              </a:ext>
            </a:extLst>
          </p:cNvPr>
          <p:cNvSpPr txBox="1"/>
          <p:nvPr/>
        </p:nvSpPr>
        <p:spPr>
          <a:xfrm>
            <a:off x="382253" y="1356014"/>
            <a:ext cx="859597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VNI-Bodon-Poster" pitchFamily="2" charset="0"/>
                <a:cs typeface="Times New Roman" panose="02020603050405020304" pitchFamily="18" charset="0"/>
              </a:rPr>
              <a:t>GIÔÙI THIEÄU VEÀ MAÏNG MAÙY </a:t>
            </a:r>
            <a:r>
              <a:rPr lang="en-US" sz="2400" dirty="0">
                <a:solidFill>
                  <a:srgbClr val="002060"/>
                </a:solidFill>
                <a:latin typeface="VNI-Bodon-Poster" pitchFamily="2" charset="0"/>
                <a:cs typeface="Times New Roman" panose="02020603050405020304" pitchFamily="18" charset="0"/>
              </a:rPr>
              <a:t>TÍNH VAØ </a:t>
            </a:r>
            <a:r>
              <a:rPr lang="en-US" sz="2400" dirty="0" smtClean="0">
                <a:solidFill>
                  <a:srgbClr val="002060"/>
                </a:solidFill>
                <a:latin typeface="VNI-Bodon-Poster" pitchFamily="2" charset="0"/>
                <a:cs typeface="Times New Roman" panose="02020603050405020304" pitchFamily="18" charset="0"/>
              </a:rPr>
              <a:t>INTERNET</a:t>
            </a:r>
            <a:endParaRPr lang="en-US" sz="2400" dirty="0">
              <a:solidFill>
                <a:srgbClr val="002060"/>
              </a:solidFill>
              <a:latin typeface="VNI-Bodon-Poster" pitchFamily="2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ịch vụ mạng - htc-itc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27" y="2025345"/>
            <a:ext cx="5395534" cy="30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4102"/>
          <p:cNvSpPr txBox="1"/>
          <p:nvPr/>
        </p:nvSpPr>
        <p:spPr>
          <a:xfrm>
            <a:off x="990600" y="209552"/>
            <a:ext cx="7543800" cy="4811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Internet?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7552" y="4095750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90685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/>
              <a:t>Cung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: email, </a:t>
            </a:r>
            <a:r>
              <a:rPr lang="en-US" sz="2400" dirty="0" err="1"/>
              <a:t>mạng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,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kiếm</a:t>
            </a:r>
            <a:r>
              <a:rPr lang="en-US" sz="2400" dirty="0"/>
              <a:t>,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,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 smtClean="0"/>
              <a:t>….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lĩnh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, y </a:t>
            </a:r>
            <a:r>
              <a:rPr lang="en-US" sz="2400" dirty="0" err="1"/>
              <a:t>tế</a:t>
            </a:r>
            <a:endParaRPr lang="en-US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/>
              <a:t>Cung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tuyến</a:t>
            </a:r>
            <a:r>
              <a:rPr lang="en-US" sz="2400" dirty="0"/>
              <a:t>,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lĩnh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mại</a:t>
            </a:r>
            <a:endParaRPr lang="en-US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ích</a:t>
            </a:r>
            <a:r>
              <a:rPr lang="en-US" sz="2400" dirty="0"/>
              <a:t> </a:t>
            </a:r>
            <a:r>
              <a:rPr lang="en-US" sz="2400" dirty="0" err="1" smtClean="0"/>
              <a:t>trên</a:t>
            </a:r>
            <a:r>
              <a:rPr lang="en-US" sz="2400" dirty="0"/>
              <a:t>.</a:t>
            </a: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4" y="4405556"/>
            <a:ext cx="762000" cy="75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5885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creenshot_3"/>
          <p:cNvPicPr>
            <a:picLocks noChangeAspect="1" noChangeArrowheads="1"/>
          </p:cNvPicPr>
          <p:nvPr/>
        </p:nvPicPr>
        <p:blipFill>
          <a:blip r:embed="rId3"/>
          <a:srcRect b="9390"/>
          <a:stretch>
            <a:fillRect/>
          </a:stretch>
        </p:blipFill>
        <p:spPr bwMode="auto">
          <a:xfrm>
            <a:off x="3534508" y="102580"/>
            <a:ext cx="5181600" cy="44316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Google Shape;458;p23"/>
          <p:cNvSpPr txBox="1">
            <a:spLocks noGrp="1"/>
          </p:cNvSpPr>
          <p:nvPr>
            <p:ph type="title"/>
          </p:nvPr>
        </p:nvSpPr>
        <p:spPr>
          <a:xfrm>
            <a:off x="29308" y="742950"/>
            <a:ext cx="3361125" cy="3962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chat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E-mail.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667000" y="1276350"/>
            <a:ext cx="3810000" cy="12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CHỦ ĐỀ B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. </a:t>
            </a:r>
            <a:br>
              <a:rPr lang="en-US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MẠNG MÁY TÍNH VÀ INTERNET</a:t>
            </a:r>
            <a:endParaRPr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2647950"/>
            <a:ext cx="5562600" cy="2057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24" y="2789465"/>
            <a:ext cx="817265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BÀI 2</a:t>
            </a:r>
            <a:r>
              <a:rPr lang="en-US" sz="2400" b="1" dirty="0">
                <a:solidFill>
                  <a:srgbClr val="C00000"/>
                </a:solidFill>
              </a:rPr>
              <a:t>: CÁC THÀNH </a:t>
            </a:r>
            <a:r>
              <a:rPr lang="en-US" sz="2400" b="1" dirty="0" smtClean="0">
                <a:solidFill>
                  <a:srgbClr val="C00000"/>
                </a:solidFill>
              </a:rPr>
              <a:t>PHẦN CỦA MẠNG MÁY TÍNH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19012" y="110443"/>
            <a:ext cx="4548788" cy="452431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phục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Máy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switch (hay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chia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cổng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), modem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mềm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phục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+ An: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Google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chorme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windows 10,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facebook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Bình</a:t>
            </a:r>
            <a:r>
              <a:rPr lang="en-US" sz="2400" baseline="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Cốc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cốc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windows 10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Screenshot_3"/>
          <p:cNvPicPr>
            <a:picLocks noChangeAspect="1" noChangeArrowheads="1"/>
          </p:cNvPicPr>
          <p:nvPr/>
        </p:nvPicPr>
        <p:blipFill>
          <a:blip r:embed="rId3"/>
          <a:srcRect b="9390"/>
          <a:stretch>
            <a:fillRect/>
          </a:stretch>
        </p:blipFill>
        <p:spPr bwMode="auto">
          <a:xfrm>
            <a:off x="152422" y="268454"/>
            <a:ext cx="4278667" cy="42082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61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reenshot_3"/>
          <p:cNvPicPr>
            <a:picLocks noChangeAspect="1" noChangeArrowheads="1"/>
          </p:cNvPicPr>
          <p:nvPr/>
        </p:nvPicPr>
        <p:blipFill>
          <a:blip r:embed="rId2"/>
          <a:srcRect b="9390"/>
          <a:stretch>
            <a:fillRect/>
          </a:stretch>
        </p:blipFill>
        <p:spPr bwMode="auto">
          <a:xfrm>
            <a:off x="152422" y="268454"/>
            <a:ext cx="4278667" cy="42082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0" y="3455377"/>
            <a:ext cx="4419600" cy="95410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mềm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gì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0" y="1873608"/>
            <a:ext cx="4419600" cy="138499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thiết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bị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mạng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trên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chức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năng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?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ea typeface="VNI-Times" pitchFamily="2" charset="0"/>
              <a:cs typeface="Times New Roman" pitchFamily="18" charset="0"/>
            </a:endParaRPr>
          </a:p>
        </p:txBody>
      </p:sp>
      <p:pic>
        <p:nvPicPr>
          <p:cNvPr id="1030" name="Picture 6" descr="Cartoon Pupil Thinking About Problem Png Transparent Bottom, Problem Clipart,  Cartoon, Student PNG Transparent Clipart Image and PSD File for Free  Downloa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23" y="11"/>
            <a:ext cx="1873597" cy="18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80999" y="979712"/>
            <a:ext cx="853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thiết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khả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gửi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thông</a:t>
            </a:r>
            <a:r>
              <a:rPr lang="en-US" sz="2400" b="1" dirty="0" smtClean="0">
                <a:solidFill>
                  <a:srgbClr val="002060"/>
                </a:solidFill>
              </a:rPr>
              <a:t> tin qua </a:t>
            </a:r>
            <a:r>
              <a:rPr lang="en-US" sz="2400" b="1" dirty="0" err="1" smtClean="0">
                <a:solidFill>
                  <a:srgbClr val="002060"/>
                </a:solidFill>
              </a:rPr>
              <a:t>mạng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828" y="2150803"/>
            <a:ext cx="7174195" cy="2081966"/>
            <a:chOff x="536814" y="2019772"/>
            <a:chExt cx="7174195" cy="2081966"/>
          </a:xfrm>
        </p:grpSpPr>
        <p:grpSp>
          <p:nvGrpSpPr>
            <p:cNvPr id="8" name="Group 7"/>
            <p:cNvGrpSpPr/>
            <p:nvPr/>
          </p:nvGrpSpPr>
          <p:grpSpPr>
            <a:xfrm>
              <a:off x="536814" y="2019772"/>
              <a:ext cx="7174195" cy="1929707"/>
              <a:chOff x="459137" y="2184463"/>
              <a:chExt cx="7174195" cy="216612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7" y="2205316"/>
                <a:ext cx="2157484" cy="214526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4523" y="2184463"/>
                <a:ext cx="1538809" cy="2139886"/>
              </a:xfrm>
              <a:prstGeom prst="rect">
                <a:avLst/>
              </a:prstGeom>
            </p:spPr>
          </p:pic>
        </p:grpSp>
        <p:pic>
          <p:nvPicPr>
            <p:cNvPr id="4098" name="Picture 2" descr="Máy vi tính để bàn (Desktop) - BuaXua.v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038349"/>
              <a:ext cx="3097959" cy="206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66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148" y="928367"/>
            <a:ext cx="8626252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thiết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chức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nối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máy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9148" y="2038356"/>
            <a:ext cx="2667000" cy="2132607"/>
            <a:chOff x="559198" y="1885950"/>
            <a:chExt cx="3188512" cy="28139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98" y="1885950"/>
              <a:ext cx="3188512" cy="2514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00200" y="4171951"/>
              <a:ext cx="1635122" cy="5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2060"/>
                  </a:solidFill>
                </a:rPr>
                <a:t>Cáp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mạng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56148" y="1753232"/>
            <a:ext cx="2895600" cy="2371903"/>
            <a:chOff x="3886200" y="1885950"/>
            <a:chExt cx="3657600" cy="27095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885950"/>
              <a:ext cx="3657600" cy="25603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27886" y="4138434"/>
              <a:ext cx="1188989" cy="45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Switch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94042" y="2110139"/>
            <a:ext cx="2127991" cy="2016451"/>
            <a:chOff x="6164003" y="2038350"/>
            <a:chExt cx="2127991" cy="2016451"/>
          </a:xfrm>
        </p:grpSpPr>
        <p:sp>
          <p:nvSpPr>
            <p:cNvPr id="21" name="TextBox 20"/>
            <p:cNvSpPr txBox="1"/>
            <p:nvPr/>
          </p:nvSpPr>
          <p:spPr>
            <a:xfrm>
              <a:off x="6708464" y="3654691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Modem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003" y="2038350"/>
              <a:ext cx="2127991" cy="1418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58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09600" y="43815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giao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tiếp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truyền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thông</a:t>
            </a:r>
            <a:r>
              <a:rPr lang="en-US" sz="2800" b="1" dirty="0" smtClean="0">
                <a:solidFill>
                  <a:srgbClr val="002060"/>
                </a:solidFill>
              </a:rPr>
              <a:t> tin qua </a:t>
            </a:r>
            <a:r>
              <a:rPr lang="en-US" sz="2800" b="1" dirty="0" err="1" smtClean="0">
                <a:solidFill>
                  <a:srgbClr val="002060"/>
                </a:solidFill>
              </a:rPr>
              <a:t>mạng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2692" y="1580825"/>
            <a:ext cx="3505200" cy="2765705"/>
            <a:chOff x="685800" y="1882555"/>
            <a:chExt cx="3505200" cy="27657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82555"/>
              <a:ext cx="3505200" cy="20816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98454" y="4248150"/>
              <a:ext cx="2217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</a:rPr>
                <a:t>Trình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duyệt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web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5198" y="1580827"/>
            <a:ext cx="3606282" cy="2720382"/>
            <a:chOff x="4547118" y="1943040"/>
            <a:chExt cx="3606282" cy="27203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118" y="1943040"/>
              <a:ext cx="3606282" cy="207651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610313" y="4263312"/>
              <a:ext cx="1665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</a:rPr>
                <a:t>Mạng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xã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hội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9028" y="754697"/>
            <a:ext cx="82915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dữ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VNI-Times" pitchFamily="2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9028" y="3371009"/>
            <a:ext cx="82153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tin qua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7159" y="156734"/>
            <a:ext cx="6603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Ba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mạng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45460" y="209550"/>
            <a:ext cx="83654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SGK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25</a:t>
            </a:r>
          </a:p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17010" y="3943350"/>
            <a:ext cx="86223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?  </a:t>
            </a:r>
            <a:endParaRPr lang="en-US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19200" y="1097713"/>
            <a:ext cx="6440856" cy="2728405"/>
            <a:chOff x="1828800" y="685800"/>
            <a:chExt cx="4800600" cy="2743200"/>
          </a:xfrm>
        </p:grpSpPr>
        <p:pic>
          <p:nvPicPr>
            <p:cNvPr id="16" name="Picture 2" descr="Screenshot_4"/>
            <p:cNvPicPr>
              <a:picLocks noChangeAspect="1" noChangeArrowheads="1"/>
            </p:cNvPicPr>
            <p:nvPr/>
          </p:nvPicPr>
          <p:blipFill>
            <a:blip r:embed="rId2"/>
            <a:srcRect t="41113" b="7496"/>
            <a:stretch>
              <a:fillRect/>
            </a:stretch>
          </p:blipFill>
          <p:spPr bwMode="auto">
            <a:xfrm>
              <a:off x="1828800" y="1905000"/>
              <a:ext cx="4800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reenshot_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9165"/>
            <a:stretch>
              <a:fillRect/>
            </a:stretch>
          </p:blipFill>
          <p:spPr bwMode="auto">
            <a:xfrm>
              <a:off x="1828800" y="685800"/>
              <a:ext cx="4800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994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19ECB4-E06D-4F4A-8B15-2A8A99029E83}"/>
              </a:ext>
            </a:extLst>
          </p:cNvPr>
          <p:cNvGrpSpPr/>
          <p:nvPr/>
        </p:nvGrpSpPr>
        <p:grpSpPr>
          <a:xfrm>
            <a:off x="-33460" y="337998"/>
            <a:ext cx="2445484" cy="699376"/>
            <a:chOff x="-338336" y="673576"/>
            <a:chExt cx="4041383" cy="1392701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xmlns="" id="{B954EE71-168D-4958-8659-6E8E2457AF43}"/>
                </a:ext>
              </a:extLst>
            </p:cNvPr>
            <p:cNvSpPr/>
            <p:nvPr/>
          </p:nvSpPr>
          <p:spPr>
            <a:xfrm>
              <a:off x="-338336" y="673576"/>
              <a:ext cx="3981157" cy="1392701"/>
            </a:xfrm>
            <a:prstGeom prst="flowChartTermina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0F86795-E90F-4301-9A22-F267D5A5A81F}"/>
                </a:ext>
              </a:extLst>
            </p:cNvPr>
            <p:cNvSpPr txBox="1"/>
            <p:nvPr/>
          </p:nvSpPr>
          <p:spPr>
            <a:xfrm>
              <a:off x="312732" y="855496"/>
              <a:ext cx="3390315" cy="104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95EC75-3A5A-48F8-BD13-C3BEA7A65A75}"/>
              </a:ext>
            </a:extLst>
          </p:cNvPr>
          <p:cNvSpPr txBox="1"/>
          <p:nvPr/>
        </p:nvSpPr>
        <p:spPr>
          <a:xfrm>
            <a:off x="2375595" y="429352"/>
            <a:ext cx="6453551" cy="5616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MAÏNG MAÙY </a:t>
            </a:r>
            <a:r>
              <a:rPr lang="en-US" sz="3200" dirty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TÍNH VAØ </a:t>
            </a:r>
            <a:r>
              <a:rPr lang="en-US" sz="3200" dirty="0" smtClean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INTERNET</a:t>
            </a:r>
            <a:endParaRPr lang="en-US" sz="3200" dirty="0">
              <a:solidFill>
                <a:srgbClr val="FF0000"/>
              </a:solidFill>
              <a:latin typeface="VNI-Fato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91C7CA-62C7-42EC-95FF-9B9D020D1D67}"/>
              </a:ext>
            </a:extLst>
          </p:cNvPr>
          <p:cNvSpPr txBox="1"/>
          <p:nvPr/>
        </p:nvSpPr>
        <p:spPr>
          <a:xfrm>
            <a:off x="497581" y="1979141"/>
            <a:ext cx="110264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71895" y="1881644"/>
            <a:ext cx="1380729" cy="695109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95EC75-3A5A-48F8-BD13-C3BEA7A65A75}"/>
              </a:ext>
            </a:extLst>
          </p:cNvPr>
          <p:cNvSpPr txBox="1"/>
          <p:nvPr/>
        </p:nvSpPr>
        <p:spPr>
          <a:xfrm>
            <a:off x="1775791" y="1979141"/>
            <a:ext cx="7093330" cy="500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NI-Helve-Condense" pitchFamily="2" charset="0"/>
                <a:cs typeface="Times New Roman" panose="02020603050405020304" pitchFamily="18" charset="0"/>
              </a:rPr>
              <a:t>CAÙC THAØNH PHAÀN CUÛA MAÏNG MAÙY TÍNH</a:t>
            </a:r>
            <a:endParaRPr lang="en-US" sz="2800" b="1" dirty="0">
              <a:solidFill>
                <a:srgbClr val="FF0000"/>
              </a:solidFill>
              <a:latin typeface="VNI-Helve-Condense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95EC75-3A5A-48F8-BD13-C3BEA7A65A75}"/>
              </a:ext>
            </a:extLst>
          </p:cNvPr>
          <p:cNvSpPr txBox="1"/>
          <p:nvPr/>
        </p:nvSpPr>
        <p:spPr>
          <a:xfrm>
            <a:off x="360508" y="1188426"/>
            <a:ext cx="859597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VNI-Bodon-Poster" pitchFamily="2" charset="0"/>
                <a:cs typeface="Times New Roman" panose="02020603050405020304" pitchFamily="18" charset="0"/>
              </a:rPr>
              <a:t>GIÔÙI THIEÄU VEÀ MAÏNG MAÙY </a:t>
            </a:r>
            <a:r>
              <a:rPr lang="en-US" sz="2400" dirty="0">
                <a:solidFill>
                  <a:srgbClr val="002060"/>
                </a:solidFill>
                <a:latin typeface="VNI-Bodon-Poster" pitchFamily="2" charset="0"/>
                <a:cs typeface="Times New Roman" panose="02020603050405020304" pitchFamily="18" charset="0"/>
              </a:rPr>
              <a:t>TÍNH VAØ </a:t>
            </a:r>
            <a:r>
              <a:rPr lang="en-US" sz="2400" dirty="0" smtClean="0">
                <a:solidFill>
                  <a:srgbClr val="002060"/>
                </a:solidFill>
                <a:latin typeface="VNI-Bodon-Poster" pitchFamily="2" charset="0"/>
                <a:cs typeface="Times New Roman" panose="02020603050405020304" pitchFamily="18" charset="0"/>
              </a:rPr>
              <a:t>INTERNET</a:t>
            </a:r>
            <a:endParaRPr lang="en-US" sz="2400" dirty="0">
              <a:solidFill>
                <a:srgbClr val="002060"/>
              </a:solidFill>
              <a:latin typeface="VNI-Bodon-Poster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62700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ác thành phần của mạng máy tính là gì ? Tổng hợp kiến thức - Tech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47951"/>
            <a:ext cx="2990850" cy="224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381000" y="590550"/>
            <a:ext cx="8291125" cy="766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Cáp xoắn: sử dụng dòng điện để truyền thông tin</a:t>
            </a:r>
            <a:endParaRPr sz="2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0" y="1962150"/>
            <a:ext cx="4215600" cy="2386800"/>
            <a:chOff x="2286000" y="1962150"/>
            <a:chExt cx="4215600" cy="2386800"/>
          </a:xfrm>
        </p:grpSpPr>
        <p:sp>
          <p:nvSpPr>
            <p:cNvPr id="323" name="Google Shape;323;p22"/>
            <p:cNvSpPr/>
            <p:nvPr/>
          </p:nvSpPr>
          <p:spPr>
            <a:xfrm>
              <a:off x="2286000" y="1962150"/>
              <a:ext cx="23868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rgbClr val="D26F00"/>
                  </a:solidFill>
                  <a:latin typeface="Arial" pitchFamily="34" charset="0"/>
                  <a:ea typeface="Roboto Condensed"/>
                  <a:cs typeface="Arial" pitchFamily="34" charset="0"/>
                  <a:sym typeface="Roboto Condensed"/>
                </a:rPr>
                <a:t>Lõi đồng</a:t>
              </a:r>
              <a:endParaRPr sz="1800" b="1" dirty="0">
                <a:solidFill>
                  <a:srgbClr val="D26F00"/>
                </a:solidFill>
                <a:latin typeface="Arial" pitchFamily="34" charset="0"/>
                <a:ea typeface="Roboto Condensed"/>
                <a:cs typeface="Arial" pitchFamily="34" charset="0"/>
                <a:sym typeface="Roboto Condensed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114800" y="1962150"/>
              <a:ext cx="23868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D26F00"/>
                  </a:solidFill>
                  <a:latin typeface="Arial" pitchFamily="34" charset="0"/>
                  <a:ea typeface="Roboto Condensed"/>
                  <a:cs typeface="Arial" pitchFamily="34" charset="0"/>
                  <a:sym typeface="Roboto Condensed"/>
                </a:rPr>
                <a:t>Dùng dòng điện truyền thông tin</a:t>
              </a:r>
              <a:endParaRPr sz="1600" b="1" dirty="0">
                <a:solidFill>
                  <a:srgbClr val="D26F00"/>
                </a:solidFill>
                <a:latin typeface="Arial" pitchFamily="34" charset="0"/>
                <a:ea typeface="Roboto Condensed"/>
                <a:cs typeface="Arial" pitchFamily="34" charset="0"/>
                <a:sym typeface="Roboto Condensed"/>
              </a:endParaRPr>
            </a:p>
          </p:txBody>
        </p:sp>
      </p:grpSp>
      <p:pic>
        <p:nvPicPr>
          <p:cNvPr id="19" name="Google Shape;215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0" y="1962157"/>
            <a:ext cx="2519189" cy="2386799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" name="Google Shape;215;p1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962153"/>
            <a:ext cx="2519189" cy="2386798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15824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394095" y="742950"/>
            <a:ext cx="8329725" cy="766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Cáp quang: sử dụng tia sáng để truyền thông tin</a:t>
            </a:r>
            <a:endParaRPr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4599" y="1831727"/>
            <a:ext cx="3987000" cy="2386800"/>
            <a:chOff x="2514600" y="1962150"/>
            <a:chExt cx="3987000" cy="2386800"/>
          </a:xfrm>
        </p:grpSpPr>
        <p:sp>
          <p:nvSpPr>
            <p:cNvPr id="323" name="Google Shape;323;p22"/>
            <p:cNvSpPr/>
            <p:nvPr/>
          </p:nvSpPr>
          <p:spPr>
            <a:xfrm>
              <a:off x="2514600" y="1962150"/>
              <a:ext cx="21582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0070C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Làm bằng chất liệu trong suốt</a:t>
              </a:r>
              <a:endParaRPr sz="1600" b="1" dirty="0">
                <a:solidFill>
                  <a:srgbClr val="0070C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267200" y="1962150"/>
              <a:ext cx="2234400" cy="2386800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0070C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Dùng tia sáng truyền thông tin</a:t>
              </a:r>
              <a:endParaRPr sz="1600" b="1" dirty="0">
                <a:solidFill>
                  <a:srgbClr val="0070C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19" name="Google Shape;215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4" y="1839057"/>
            <a:ext cx="2519189" cy="2386798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" name="Google Shape;215;p1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97" y="1839057"/>
            <a:ext cx="2519189" cy="2386798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468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319567" y="285750"/>
            <a:ext cx="8437557" cy="766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Switch: thiết bị kết nối trung tâm</a:t>
            </a:r>
            <a:endParaRPr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505" y="1233799"/>
            <a:ext cx="9060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Switch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giúp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máy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mạng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7" y="1962150"/>
            <a:ext cx="2587756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3909"/>
            <a:ext cx="5867400" cy="32952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0" y="2419350"/>
            <a:ext cx="1644848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304800" y="361950"/>
            <a:ext cx="8329725" cy="766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Modem: thiết bị biến đổi tín hiệu</a:t>
            </a:r>
            <a:endParaRPr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23" y="1244090"/>
            <a:ext cx="9166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200" b="1" i="1" dirty="0" smtClean="0"/>
              <a:t>Modem </a:t>
            </a:r>
            <a:r>
              <a:rPr lang="en-US" sz="2200" b="1" i="1" dirty="0" err="1" smtClean="0"/>
              <a:t>là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thiết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bị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biến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đổi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tín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hiệu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để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truyền</a:t>
            </a:r>
            <a:r>
              <a:rPr lang="en-US" sz="2200" b="1" i="1" dirty="0" smtClean="0"/>
              <a:t> qua </a:t>
            </a:r>
            <a:r>
              <a:rPr lang="en-US" sz="2200" b="1" i="1" dirty="0" err="1" smtClean="0"/>
              <a:t>khoảng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cách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xa</a:t>
            </a:r>
            <a:r>
              <a:rPr lang="en-US" sz="2200" b="1" i="1" dirty="0" smtClean="0"/>
              <a:t>.</a:t>
            </a:r>
            <a:endParaRPr lang="en-US" sz="22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2" y="1711655"/>
            <a:ext cx="4939578" cy="310074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76231" y="2148275"/>
            <a:ext cx="2127991" cy="2016451"/>
            <a:chOff x="6164003" y="2038350"/>
            <a:chExt cx="2127991" cy="2016451"/>
          </a:xfrm>
        </p:grpSpPr>
        <p:sp>
          <p:nvSpPr>
            <p:cNvPr id="16" name="TextBox 15"/>
            <p:cNvSpPr txBox="1"/>
            <p:nvPr/>
          </p:nvSpPr>
          <p:spPr>
            <a:xfrm>
              <a:off x="6708464" y="3654691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Modem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003" y="2038350"/>
              <a:ext cx="2127991" cy="1418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12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1617647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eaLnBrk="1" hangingPunct="1">
              <a:buFont typeface="Wingdings" pitchFamily="2" charset="2"/>
              <a:buChar char="q"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máy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Cáp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xoắn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cáp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Switch, modem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mạng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786480"/>
            <a:ext cx="48650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mạng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298924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mạng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tin qua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mạng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54" y="393916"/>
            <a:ext cx="1433033" cy="12237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58" y="602430"/>
            <a:ext cx="12192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3" y="602430"/>
            <a:ext cx="1333500" cy="9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/>
          <p:nvPr/>
        </p:nvSpPr>
        <p:spPr>
          <a:xfrm flipH="1">
            <a:off x="247645" y="2474954"/>
            <a:ext cx="4672934" cy="71231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máy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tính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có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khả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năng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gửi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và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nhận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thông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tin qua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mạng</a:t>
            </a:r>
            <a:endParaRPr sz="1800" b="1" dirty="0">
              <a:solidFill>
                <a:schemeClr val="tx1"/>
              </a:solidFill>
              <a:latin typeface="Arial" pitchFamily="34" charset="0"/>
              <a:ea typeface="Arvo"/>
              <a:cs typeface="Arial" pitchFamily="34" charset="0"/>
              <a:sym typeface="Arvo"/>
            </a:endParaRPr>
          </a:p>
        </p:txBody>
      </p:sp>
      <p:sp>
        <p:nvSpPr>
          <p:cNvPr id="409" name="Google Shape;409;p26"/>
          <p:cNvSpPr txBox="1">
            <a:spLocks noGrp="1"/>
          </p:cNvSpPr>
          <p:nvPr>
            <p:ph type="ctrTitle" idx="4294967295"/>
          </p:nvPr>
        </p:nvSpPr>
        <p:spPr>
          <a:xfrm>
            <a:off x="228600" y="4171950"/>
            <a:ext cx="4691980" cy="728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mềm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giao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tin qua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mạng</a:t>
            </a:r>
            <a:endParaRPr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" name="Google Shape;411;p26"/>
          <p:cNvSpPr txBox="1">
            <a:spLocks noGrp="1"/>
          </p:cNvSpPr>
          <p:nvPr>
            <p:ph type="ctrTitle" idx="4294967295"/>
          </p:nvPr>
        </p:nvSpPr>
        <p:spPr>
          <a:xfrm>
            <a:off x="247645" y="3334544"/>
            <a:ext cx="469198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nhau</a:t>
            </a:r>
            <a:endParaRPr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2037" y="77467"/>
            <a:ext cx="3397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TỔNG KẾT NỘI DUNG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645" y="1543052"/>
            <a:ext cx="4672934" cy="749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BA THÀNH PHẦN CỦA MẠNG MÁY TÍNH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695EC75-3A5A-48F8-BD13-C3BEA7A65A75}"/>
              </a:ext>
            </a:extLst>
          </p:cNvPr>
          <p:cNvSpPr txBox="1"/>
          <p:nvPr/>
        </p:nvSpPr>
        <p:spPr>
          <a:xfrm>
            <a:off x="1154372" y="551961"/>
            <a:ext cx="7532437" cy="500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THÀNH PHẦN CỦA MẠNG MÁY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29200" y="1544516"/>
            <a:ext cx="3886200" cy="749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THIẾT </a:t>
            </a:r>
            <a:r>
              <a:rPr lang="en-US" sz="1800" b="1" dirty="0" smtClean="0">
                <a:solidFill>
                  <a:srgbClr val="002060"/>
                </a:solidFill>
              </a:rPr>
              <a:t>BỊ MẠNG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9" name="Google Shape;403;p26"/>
          <p:cNvSpPr/>
          <p:nvPr/>
        </p:nvSpPr>
        <p:spPr>
          <a:xfrm flipH="1">
            <a:off x="5486400" y="2474954"/>
            <a:ext cx="2895600" cy="71231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Cáp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ea typeface="Arvo"/>
                <a:cs typeface="Arial" pitchFamily="34" charset="0"/>
                <a:sym typeface="Arvo"/>
              </a:rPr>
              <a:t>mạng</a:t>
            </a:r>
            <a:endParaRPr sz="1800" b="1" dirty="0">
              <a:solidFill>
                <a:schemeClr val="tx1"/>
              </a:solidFill>
              <a:latin typeface="Arial" pitchFamily="34" charset="0"/>
              <a:ea typeface="Arvo"/>
              <a:cs typeface="Arial" pitchFamily="34" charset="0"/>
              <a:sym typeface="Arvo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19400" y="1052093"/>
            <a:ext cx="152400" cy="49095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705600" y="1061588"/>
            <a:ext cx="152400" cy="49095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oogle Shape;411;p26"/>
          <p:cNvSpPr txBox="1">
            <a:spLocks/>
          </p:cNvSpPr>
          <p:nvPr/>
        </p:nvSpPr>
        <p:spPr>
          <a:xfrm>
            <a:off x="5486400" y="3351334"/>
            <a:ext cx="2895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endParaRPr lang="vi-VN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Google Shape;409;p26"/>
          <p:cNvSpPr txBox="1">
            <a:spLocks/>
          </p:cNvSpPr>
          <p:nvPr/>
        </p:nvSpPr>
        <p:spPr>
          <a:xfrm>
            <a:off x="5486400" y="4171950"/>
            <a:ext cx="2895600" cy="728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Modem</a:t>
            </a:r>
            <a:endParaRPr lang="vi-VN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animBg="1"/>
      <p:bldP spid="409" grpId="0" animBg="1"/>
      <p:bldP spid="411" grpId="0" animBg="1"/>
      <p:bldP spid="5" grpId="0" animBg="1"/>
      <p:bldP spid="28" grpId="0" animBg="1"/>
      <p:bldP spid="29" grpId="0" animBg="1"/>
      <p:bldP spid="6" grpId="0" animBg="1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2"/>
          <p:cNvSpPr>
            <a:spLocks noChangeArrowheads="1" noChangeShapeType="1" noTextEdit="1"/>
          </p:cNvSpPr>
          <p:nvPr/>
        </p:nvSpPr>
        <p:spPr bwMode="auto">
          <a:xfrm>
            <a:off x="7451734" y="1115616"/>
            <a:ext cx="1223963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122" name="Picture 2" descr="E:\PHUC HVN\CHUYEN MON\TO TIN\NAM HOC 2021-2022\GIAO AN LOP 6\KHO HINH ANH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168301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LUYỆN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TẬP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117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43431"/>
            <a:ext cx="7686022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máy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truyền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thông</a:t>
            </a:r>
            <a:r>
              <a:rPr lang="en-US" sz="2800" b="1" dirty="0" smtClean="0">
                <a:solidFill>
                  <a:srgbClr val="C00000"/>
                </a:solidFill>
              </a:rPr>
              <a:t> tin </a:t>
            </a:r>
            <a:r>
              <a:rPr lang="en-US" sz="2800" b="1" dirty="0" err="1" smtClean="0">
                <a:solidFill>
                  <a:srgbClr val="C00000"/>
                </a:solidFill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nhau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thông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qua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thiết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bị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599" y="1885950"/>
            <a:ext cx="576602" cy="58596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b="1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867" y="1885950"/>
            <a:ext cx="7068464" cy="260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lphaUcPeriod"/>
            </a:pPr>
            <a:r>
              <a:rPr lang="en-US" sz="2200" b="1" dirty="0" err="1" smtClean="0">
                <a:solidFill>
                  <a:srgbClr val="002060"/>
                </a:solidFill>
              </a:rPr>
              <a:t>Cáp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mạng</a:t>
            </a:r>
            <a:r>
              <a:rPr lang="en-US" sz="2200" b="1" dirty="0" smtClean="0">
                <a:solidFill>
                  <a:srgbClr val="002060"/>
                </a:solidFill>
              </a:rPr>
              <a:t>, Switch</a:t>
            </a:r>
          </a:p>
          <a:p>
            <a:pPr marL="457200" lvl="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lphaUcPeriod"/>
            </a:pPr>
            <a:r>
              <a:rPr lang="en-US" sz="2200" b="1" dirty="0" err="1" smtClean="0">
                <a:solidFill>
                  <a:srgbClr val="002060"/>
                </a:solidFill>
              </a:rPr>
              <a:t>Máy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tính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</a:rPr>
              <a:t>máy</a:t>
            </a:r>
            <a:r>
              <a:rPr lang="en-US" sz="2200" b="1" dirty="0" smtClean="0">
                <a:solidFill>
                  <a:srgbClr val="002060"/>
                </a:solidFill>
              </a:rPr>
              <a:t> in</a:t>
            </a:r>
          </a:p>
          <a:p>
            <a:pPr marL="457200" lvl="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lphaUcPeriod"/>
            </a:pPr>
            <a:r>
              <a:rPr lang="en-US" sz="2200" b="1" dirty="0">
                <a:solidFill>
                  <a:srgbClr val="002060"/>
                </a:solidFill>
              </a:rPr>
              <a:t>Laptop</a:t>
            </a:r>
            <a:r>
              <a:rPr lang="en-US" sz="2200" b="1" dirty="0" smtClean="0">
                <a:solidFill>
                  <a:srgbClr val="002060"/>
                </a:solidFill>
              </a:rPr>
              <a:t>, </a:t>
            </a:r>
            <a:r>
              <a:rPr lang="vi-VN" sz="2200" b="1" dirty="0" smtClean="0">
                <a:solidFill>
                  <a:srgbClr val="002060"/>
                </a:solidFill>
              </a:rPr>
              <a:t>đ</a:t>
            </a:r>
            <a:r>
              <a:rPr lang="en-US" sz="2200" b="1" dirty="0" err="1" smtClean="0">
                <a:solidFill>
                  <a:srgbClr val="002060"/>
                </a:solidFill>
              </a:rPr>
              <a:t>iện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thoại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lphaUcPeriod"/>
            </a:pPr>
            <a:r>
              <a:rPr lang="en-US" sz="2200" b="1" dirty="0" err="1" smtClean="0">
                <a:solidFill>
                  <a:srgbClr val="002060"/>
                </a:solidFill>
              </a:rPr>
              <a:t>Cáp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mạng</a:t>
            </a:r>
            <a:r>
              <a:rPr lang="en-US" sz="2200" b="1" dirty="0" smtClean="0">
                <a:solidFill>
                  <a:srgbClr val="002060"/>
                </a:solidFill>
              </a:rPr>
              <a:t>, </a:t>
            </a:r>
            <a:r>
              <a:rPr lang="vi-VN" sz="2200" b="1" dirty="0" smtClean="0">
                <a:solidFill>
                  <a:srgbClr val="002060"/>
                </a:solidFill>
              </a:rPr>
              <a:t>đ</a:t>
            </a:r>
            <a:r>
              <a:rPr lang="en-US" sz="2200" b="1" dirty="0" err="1" smtClean="0">
                <a:solidFill>
                  <a:srgbClr val="002060"/>
                </a:solidFill>
              </a:rPr>
              <a:t>iện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thoại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6152" name="Picture 8" descr="Studies Clipart School Student Study - English School Subject PNG Image |  Transparent PNG Free Download on See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885950"/>
            <a:ext cx="3779307" cy="181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33352"/>
            <a:ext cx="8382000" cy="7494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thiết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mềm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đâ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y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thuộc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mạng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itchFamily="34" charset="0"/>
              <a:ea typeface="Tiffany" pitchFamily="18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31807"/>
              </p:ext>
            </p:extLst>
          </p:nvPr>
        </p:nvGraphicFramePr>
        <p:xfrm>
          <a:off x="152400" y="2017735"/>
          <a:ext cx="8763000" cy="3143250"/>
        </p:xfrm>
        <a:graphic>
          <a:graphicData uri="http://schemas.openxmlformats.org/drawingml/2006/table">
            <a:tbl>
              <a:tblPr firstRow="1" bandRow="1">
                <a:noFill/>
                <a:tableStyleId>{5E225D28-81A1-47F6-B832-14334138A573}</a:tableStyleId>
              </a:tblPr>
              <a:tblGrid>
                <a:gridCol w="5428407"/>
                <a:gridCol w="3334593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Arvo"/>
                          <a:cs typeface="Arial" pitchFamily="34" charset="0"/>
                          <a:sym typeface="Arvo"/>
                        </a:rPr>
                        <a:t>Thiết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vo"/>
                          <a:cs typeface="Arial" pitchFamily="34" charset="0"/>
                          <a:sym typeface="Arvo"/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Arvo"/>
                          <a:cs typeface="Arial" pitchFamily="34" charset="0"/>
                          <a:sym typeface="Arvo"/>
                        </a:rPr>
                        <a:t>bị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vo"/>
                          <a:cs typeface="Arial" pitchFamily="34" charset="0"/>
                          <a:sym typeface="Arvo"/>
                        </a:rPr>
                        <a:t> </a:t>
                      </a: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vo"/>
                          <a:cs typeface="Arial" pitchFamily="34" charset="0"/>
                          <a:sym typeface="Arvo"/>
                        </a:rPr>
                        <a:t>có khả năng gửi và nhận thông tin qua mạng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vo"/>
                          <a:cs typeface="Arial" pitchFamily="34" charset="0"/>
                          <a:sym typeface="Arvo"/>
                        </a:rPr>
                        <a:t>.</a:t>
                      </a:r>
                      <a:endParaRPr lang="vi-VN" sz="2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Arvo"/>
                        <a:cs typeface="Arial" pitchFamily="34" charset="0"/>
                        <a:sym typeface="Ar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Thiết bị có khả năng kết nối các máy tính với nhau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vi-VN" sz="2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algn="just"/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Phần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mềm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giúp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giao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tiếp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truyền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tin qua </a:t>
                      </a:r>
                      <a:r>
                        <a:rPr lang="en-US" sz="2200" b="0" dirty="0" err="1" smtClean="0">
                          <a:latin typeface="Arial" pitchFamily="34" charset="0"/>
                          <a:cs typeface="Arial" pitchFamily="34" charset="0"/>
                        </a:rPr>
                        <a:t>mạng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04800" y="897498"/>
            <a:ext cx="2133600" cy="533400"/>
            <a:chOff x="304800" y="971550"/>
            <a:chExt cx="2133600" cy="533400"/>
          </a:xfrm>
        </p:grpSpPr>
        <p:sp>
          <p:nvSpPr>
            <p:cNvPr id="29" name="Google Shape;403;p26"/>
            <p:cNvSpPr/>
            <p:nvPr/>
          </p:nvSpPr>
          <p:spPr>
            <a:xfrm flipH="1">
              <a:off x="304800" y="971550"/>
              <a:ext cx="1447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200" dirty="0" err="1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Cáp</a:t>
              </a:r>
              <a:r>
                <a:rPr lang="en-US" sz="2200" dirty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 </a:t>
              </a:r>
              <a:r>
                <a:rPr lang="en-US" sz="2200" dirty="0" err="1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xoắn</a:t>
              </a:r>
              <a:endParaRPr sz="2200" dirty="0">
                <a:solidFill>
                  <a:srgbClr val="C00000"/>
                </a:solidFill>
                <a:latin typeface="Arial" pitchFamily="34" charset="0"/>
                <a:ea typeface="Arvo"/>
                <a:cs typeface="Arial" pitchFamily="34" charset="0"/>
                <a:sym typeface="Arvo"/>
              </a:endParaRPr>
            </a:p>
          </p:txBody>
        </p:sp>
        <p:pic>
          <p:nvPicPr>
            <p:cNvPr id="1026" name="Picture 2" descr="Khái quát về cáp mạng xoắn đôi cấu tạo và ứng dụng | Thiết Bị Điện Công  Nghiệ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599552" y="1040998"/>
              <a:ext cx="838848" cy="46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04812" y="1408218"/>
            <a:ext cx="1854381" cy="556080"/>
            <a:chOff x="304800" y="1408218"/>
            <a:chExt cx="1854381" cy="556080"/>
          </a:xfrm>
        </p:grpSpPr>
        <p:sp>
          <p:nvSpPr>
            <p:cNvPr id="15" name="Google Shape;403;p26"/>
            <p:cNvSpPr/>
            <p:nvPr/>
          </p:nvSpPr>
          <p:spPr>
            <a:xfrm flipH="1">
              <a:off x="304800" y="1430898"/>
              <a:ext cx="1447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2200" dirty="0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Modem</a:t>
              </a:r>
              <a:endParaRPr sz="2200" dirty="0">
                <a:solidFill>
                  <a:srgbClr val="C00000"/>
                </a:solidFill>
                <a:latin typeface="Arial" pitchFamily="34" charset="0"/>
                <a:ea typeface="Arvo"/>
                <a:cs typeface="Arial" pitchFamily="34" charset="0"/>
                <a:sym typeface="Arvo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018" y="1408218"/>
              <a:ext cx="813163" cy="542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191002" y="1336171"/>
            <a:ext cx="2139461" cy="865939"/>
            <a:chOff x="2608385" y="813333"/>
            <a:chExt cx="2139461" cy="865939"/>
          </a:xfrm>
        </p:grpSpPr>
        <p:sp>
          <p:nvSpPr>
            <p:cNvPr id="16" name="Google Shape;403;p26"/>
            <p:cNvSpPr/>
            <p:nvPr/>
          </p:nvSpPr>
          <p:spPr>
            <a:xfrm flipH="1">
              <a:off x="2608385" y="971551"/>
              <a:ext cx="1447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200" dirty="0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Switch</a:t>
              </a:r>
              <a:endParaRPr sz="2200" dirty="0">
                <a:solidFill>
                  <a:srgbClr val="C00000"/>
                </a:solidFill>
                <a:latin typeface="Arial" pitchFamily="34" charset="0"/>
                <a:ea typeface="Arvo"/>
                <a:cs typeface="Arial" pitchFamily="34" charset="0"/>
                <a:sym typeface="Arvo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813333"/>
              <a:ext cx="1014046" cy="86593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38409" y="847468"/>
            <a:ext cx="2329949" cy="822959"/>
            <a:chOff x="6096000" y="2203894"/>
            <a:chExt cx="2329949" cy="822959"/>
          </a:xfrm>
        </p:grpSpPr>
        <p:sp>
          <p:nvSpPr>
            <p:cNvPr id="17" name="Google Shape;403;p26"/>
            <p:cNvSpPr/>
            <p:nvPr/>
          </p:nvSpPr>
          <p:spPr>
            <a:xfrm flipH="1">
              <a:off x="6096000" y="2348674"/>
              <a:ext cx="1600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200" dirty="0" err="1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Điện</a:t>
              </a:r>
              <a:r>
                <a:rPr lang="en-US" sz="2200" dirty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 </a:t>
              </a:r>
              <a:r>
                <a:rPr lang="en-US" sz="2200" dirty="0" err="1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thoại</a:t>
              </a:r>
              <a:r>
                <a:rPr lang="en-US" sz="2200" dirty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 </a:t>
              </a:r>
              <a:endParaRPr lang="en-US" sz="2200" dirty="0" smtClean="0">
                <a:solidFill>
                  <a:srgbClr val="C00000"/>
                </a:solidFill>
                <a:latin typeface="Arial" pitchFamily="34" charset="0"/>
                <a:ea typeface="Arvo"/>
                <a:cs typeface="Arial" pitchFamily="34" charset="0"/>
                <a:sym typeface="Arvo"/>
              </a:endParaRPr>
            </a:p>
            <a:p>
              <a:pPr lvl="0" algn="ctr"/>
              <a:r>
                <a:rPr lang="en-US" sz="2200" dirty="0" err="1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thông</a:t>
              </a:r>
              <a:r>
                <a:rPr lang="en-US" sz="2200" dirty="0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 minh</a:t>
              </a:r>
              <a:endParaRPr sz="2200" dirty="0">
                <a:solidFill>
                  <a:srgbClr val="C00000"/>
                </a:solidFill>
                <a:latin typeface="Arial" pitchFamily="34" charset="0"/>
                <a:ea typeface="Arvo"/>
                <a:cs typeface="Arial" pitchFamily="34" charset="0"/>
                <a:sym typeface="Arvo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907" y="2203894"/>
              <a:ext cx="929042" cy="82295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040301" y="987409"/>
            <a:ext cx="3034838" cy="697523"/>
            <a:chOff x="5926014" y="1059456"/>
            <a:chExt cx="3034838" cy="697523"/>
          </a:xfrm>
        </p:grpSpPr>
        <p:sp>
          <p:nvSpPr>
            <p:cNvPr id="18" name="Google Shape;403;p26"/>
            <p:cNvSpPr/>
            <p:nvPr/>
          </p:nvSpPr>
          <p:spPr>
            <a:xfrm flipH="1">
              <a:off x="5926014" y="1059456"/>
              <a:ext cx="2242759" cy="697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2200" dirty="0" err="1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Trình</a:t>
              </a:r>
              <a:r>
                <a:rPr lang="en-US" sz="2200" dirty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 </a:t>
              </a:r>
              <a:r>
                <a:rPr lang="en-US" sz="2200" dirty="0" err="1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duyệt</a:t>
              </a:r>
              <a:r>
                <a:rPr lang="en-US" sz="2200" dirty="0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 </a:t>
              </a:r>
            </a:p>
            <a:p>
              <a:pPr lvl="0"/>
              <a:r>
                <a:rPr lang="en-US" sz="2200" dirty="0" smtClean="0">
                  <a:solidFill>
                    <a:srgbClr val="C00000"/>
                  </a:solidFill>
                  <a:latin typeface="Arial" pitchFamily="34" charset="0"/>
                  <a:ea typeface="Arvo"/>
                  <a:cs typeface="Arial" pitchFamily="34" charset="0"/>
                  <a:sym typeface="Arvo"/>
                </a:rPr>
                <a:t>Google Chrome</a:t>
              </a:r>
              <a:endParaRPr sz="2200" dirty="0">
                <a:solidFill>
                  <a:srgbClr val="C00000"/>
                </a:solidFill>
                <a:latin typeface="Arial" pitchFamily="34" charset="0"/>
                <a:ea typeface="Arvo"/>
                <a:cs typeface="Arial" pitchFamily="34" charset="0"/>
                <a:sym typeface="Arvo"/>
              </a:endParaRPr>
            </a:p>
          </p:txBody>
        </p:sp>
        <p:pic>
          <p:nvPicPr>
            <p:cNvPr id="1028" name="Picture 4" descr="Những tính năng chí có trên trình duyệt Google Chrome | Highlandsof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112943"/>
              <a:ext cx="1036052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08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9747E-6 L 0.34757 0.2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12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99692E-6 L 0.57431 0.411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20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2936E-6 L 0.58195 0.4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97" y="20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4756E-6 L 0.31632 0.348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17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702E-6 L -0.04323 0.610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30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38150"/>
            <a:ext cx="7696199" cy="630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VẬN </a:t>
            </a:r>
            <a:r>
              <a:rPr lang="en-US" sz="3500" b="1" dirty="0" smtClean="0">
                <a:solidFill>
                  <a:srgbClr val="FF0000"/>
                </a:solidFill>
              </a:rPr>
              <a:t>DỤNG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75" y="1276350"/>
            <a:ext cx="7954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002060"/>
                </a:solidFill>
              </a:rPr>
              <a:t>Em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hãy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tìm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hiểu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thêm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một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thiết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bị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kết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nối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mạng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cho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biết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tên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gọi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của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các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thiết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bị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vi-VN" sz="3000" b="1" dirty="0" smtClean="0">
                <a:solidFill>
                  <a:srgbClr val="002060"/>
                </a:solidFill>
              </a:rPr>
              <a:t>đó</a:t>
            </a:r>
            <a:r>
              <a:rPr lang="en-US" sz="3000" b="1" dirty="0" smtClean="0">
                <a:solidFill>
                  <a:srgbClr val="002060"/>
                </a:solidFill>
              </a:rPr>
              <a:t>?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2,128 Lesson Classmates Cliparts, Stock Vector and Royalty Free Lesson  Classmates Illustratio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35" y="2359270"/>
            <a:ext cx="3595897" cy="25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38150"/>
            <a:ext cx="6912768" cy="5735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YÊU CẦU CẦN </a:t>
            </a:r>
            <a:r>
              <a:rPr 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ĐẠT</a:t>
            </a:r>
            <a:endParaRPr 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682617" y="2685328"/>
            <a:ext cx="8305800" cy="64918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2060"/>
                </a:solidFill>
                <a:cs typeface="Times New Roman" pitchFamily="18" charset="0"/>
              </a:rPr>
              <a:t>2. </a:t>
            </a:r>
            <a:r>
              <a:rPr lang="en-US" altLang="en-US" sz="2400" b="1" dirty="0" err="1" smtClean="0"/>
              <a:t>Biết</a:t>
            </a:r>
            <a:r>
              <a:rPr lang="en-US" altLang="en-US" sz="2400" b="1" dirty="0" smtClean="0"/>
              <a:t> </a:t>
            </a:r>
            <a:r>
              <a:rPr lang="vi-VN" altLang="en-US" sz="2400" b="1" dirty="0" smtClean="0"/>
              <a:t>đượ</a:t>
            </a:r>
            <a:r>
              <a:rPr lang="en-US" altLang="en-US" sz="2400" b="1" dirty="0"/>
              <a:t>c </a:t>
            </a:r>
            <a:r>
              <a:rPr lang="en-US" altLang="en-US" sz="2400" b="1" dirty="0" err="1" smtClean="0"/>
              <a:t>tên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gọi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thiết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bị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mạng</a:t>
            </a:r>
            <a:r>
              <a:rPr lang="en-US" altLang="en-US" sz="2400" b="1" dirty="0" smtClean="0"/>
              <a:t> c</a:t>
            </a:r>
            <a:r>
              <a:rPr lang="vi-VN" altLang="en-US" sz="2400" b="1" dirty="0" smtClean="0"/>
              <a:t>ơ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bản</a:t>
            </a:r>
            <a:r>
              <a:rPr lang="en-US" altLang="en-US" sz="2400" b="1" dirty="0" smtClean="0"/>
              <a:t>.</a:t>
            </a:r>
            <a:endParaRPr lang="nl-NL" altLang="en-US" sz="2400" b="1" dirty="0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685800" y="1426822"/>
            <a:ext cx="8305800" cy="627549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2300" b="1" dirty="0" smtClean="0"/>
              <a:t>1. </a:t>
            </a:r>
            <a:r>
              <a:rPr lang="en-US" sz="2300" b="1" dirty="0" err="1" smtClean="0"/>
              <a:t>Liệt</a:t>
            </a:r>
            <a:r>
              <a:rPr lang="en-US" sz="2300" b="1" dirty="0" smtClean="0"/>
              <a:t> </a:t>
            </a:r>
            <a:r>
              <a:rPr lang="en-US" sz="2300" b="1" dirty="0" err="1"/>
              <a:t>kê</a:t>
            </a:r>
            <a:r>
              <a:rPr lang="en-US" sz="2300" b="1" dirty="0"/>
              <a:t> </a:t>
            </a:r>
            <a:r>
              <a:rPr lang="en-US" sz="2300" b="1" dirty="0" err="1"/>
              <a:t>được</a:t>
            </a:r>
            <a:r>
              <a:rPr lang="en-US" sz="2300" b="1" dirty="0"/>
              <a:t> 3 </a:t>
            </a:r>
            <a:r>
              <a:rPr lang="en-US" sz="2300" b="1" dirty="0" err="1"/>
              <a:t>thành</a:t>
            </a:r>
            <a:r>
              <a:rPr lang="en-US" sz="2300" b="1" dirty="0"/>
              <a:t> </a:t>
            </a:r>
            <a:r>
              <a:rPr lang="en-US" sz="2300" b="1" dirty="0" err="1"/>
              <a:t>phần</a:t>
            </a:r>
            <a:r>
              <a:rPr lang="en-US" sz="2300" b="1" dirty="0"/>
              <a:t> </a:t>
            </a:r>
            <a:r>
              <a:rPr lang="en-US" sz="2300" b="1" dirty="0" err="1"/>
              <a:t>cơ</a:t>
            </a:r>
            <a:r>
              <a:rPr lang="en-US" sz="2300" b="1" dirty="0"/>
              <a:t> </a:t>
            </a:r>
            <a:r>
              <a:rPr lang="en-US" sz="2300" b="1" dirty="0" err="1"/>
              <a:t>bản</a:t>
            </a:r>
            <a:r>
              <a:rPr lang="en-US" sz="2300" b="1" dirty="0"/>
              <a:t> </a:t>
            </a:r>
            <a:r>
              <a:rPr lang="en-US" sz="2300" b="1" dirty="0" err="1"/>
              <a:t>của</a:t>
            </a:r>
            <a:r>
              <a:rPr lang="en-US" sz="2300" b="1" dirty="0"/>
              <a:t> </a:t>
            </a:r>
            <a:r>
              <a:rPr lang="en-US" sz="2300" b="1" dirty="0" err="1"/>
              <a:t>mạng</a:t>
            </a:r>
            <a:r>
              <a:rPr lang="en-US" sz="2300" b="1" dirty="0"/>
              <a:t> </a:t>
            </a:r>
            <a:r>
              <a:rPr lang="en-US" sz="2300" b="1" dirty="0" err="1"/>
              <a:t>máy</a:t>
            </a:r>
            <a:r>
              <a:rPr lang="en-US" sz="2300" b="1" dirty="0"/>
              <a:t> </a:t>
            </a:r>
            <a:r>
              <a:rPr lang="en-US" sz="2300" b="1" dirty="0" err="1" smtClean="0"/>
              <a:t>tính</a:t>
            </a:r>
            <a:r>
              <a:rPr lang="en-US" sz="2300" b="1" dirty="0" smtClean="0"/>
              <a:t>.</a:t>
            </a:r>
            <a:endParaRPr lang="en-US" sz="2300" b="1" dirty="0"/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150813" y="2654701"/>
            <a:ext cx="665928" cy="604838"/>
            <a:chOff x="2078" y="1680"/>
            <a:chExt cx="1615" cy="1615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255" y="1923"/>
              <a:ext cx="630" cy="11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gray">
            <a:xfrm>
              <a:off x="2254" y="1922"/>
              <a:ext cx="630" cy="1156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339" y="1922"/>
              <a:ext cx="1093" cy="11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2337" y="1922"/>
              <a:ext cx="1096" cy="1156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45208" y="1438179"/>
            <a:ext cx="654344" cy="604837"/>
            <a:chOff x="2078" y="1680"/>
            <a:chExt cx="1615" cy="1615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255" y="1923"/>
              <a:ext cx="641" cy="11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gray">
            <a:xfrm>
              <a:off x="2254" y="1922"/>
              <a:ext cx="641" cy="115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339" y="1922"/>
              <a:ext cx="1093" cy="11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gray">
            <a:xfrm>
              <a:off x="2337" y="1922"/>
              <a:ext cx="1096" cy="115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719ECB4-E06D-4F4A-8B15-2A8A99029E83}"/>
              </a:ext>
            </a:extLst>
          </p:cNvPr>
          <p:cNvGrpSpPr/>
          <p:nvPr/>
        </p:nvGrpSpPr>
        <p:grpSpPr>
          <a:xfrm>
            <a:off x="251974" y="358710"/>
            <a:ext cx="2010578" cy="614575"/>
            <a:chOff x="-338336" y="673576"/>
            <a:chExt cx="4041383" cy="1392701"/>
          </a:xfrm>
        </p:grpSpPr>
        <p:sp>
          <p:nvSpPr>
            <p:cNvPr id="4" name="Flowchart: Terminator 3">
              <a:extLst>
                <a:ext uri="{FF2B5EF4-FFF2-40B4-BE49-F238E27FC236}">
                  <a16:creationId xmlns="" xmlns:a16="http://schemas.microsoft.com/office/drawing/2014/main" id="{B954EE71-168D-4958-8659-6E8E2457AF43}"/>
                </a:ext>
              </a:extLst>
            </p:cNvPr>
            <p:cNvSpPr/>
            <p:nvPr/>
          </p:nvSpPr>
          <p:spPr>
            <a:xfrm>
              <a:off x="-338336" y="673576"/>
              <a:ext cx="3981157" cy="1392701"/>
            </a:xfrm>
            <a:prstGeom prst="flowChartTerminator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0F86795-E90F-4301-9A22-F267D5A5A81F}"/>
                </a:ext>
              </a:extLst>
            </p:cNvPr>
            <p:cNvSpPr txBox="1"/>
            <p:nvPr/>
          </p:nvSpPr>
          <p:spPr>
            <a:xfrm>
              <a:off x="312733" y="855498"/>
              <a:ext cx="3390314" cy="90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B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95EC75-3A5A-48F8-BD13-C3BEA7A65A75}"/>
              </a:ext>
            </a:extLst>
          </p:cNvPr>
          <p:cNvSpPr txBox="1"/>
          <p:nvPr/>
        </p:nvSpPr>
        <p:spPr>
          <a:xfrm>
            <a:off x="2262557" y="325013"/>
            <a:ext cx="6453551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MAÏNG MAÙY </a:t>
            </a:r>
            <a:r>
              <a:rPr lang="en-US" sz="3200" dirty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TÍNH VAØ </a:t>
            </a:r>
            <a:r>
              <a:rPr lang="en-US" sz="3200" dirty="0" smtClean="0">
                <a:solidFill>
                  <a:srgbClr val="FF0000"/>
                </a:solidFill>
                <a:latin typeface="VNI-Fato" pitchFamily="2" charset="0"/>
                <a:cs typeface="Times New Roman" panose="02020603050405020304" pitchFamily="18" charset="0"/>
              </a:rPr>
              <a:t>INTERNET</a:t>
            </a:r>
            <a:endParaRPr lang="en-US" sz="3200" dirty="0">
              <a:solidFill>
                <a:srgbClr val="FF0000"/>
              </a:solidFill>
              <a:latin typeface="VNI-Fato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50564"/>
              </p:ext>
            </p:extLst>
          </p:nvPr>
        </p:nvGraphicFramePr>
        <p:xfrm>
          <a:off x="152400" y="1200149"/>
          <a:ext cx="4343400" cy="1600200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704959"/>
                <a:gridCol w="3638441"/>
              </a:tblGrid>
              <a:tr h="5486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Bài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</a:rPr>
                        <a:t> 1: </a:t>
                      </a:r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Khái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niệm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và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lợi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ích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của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mạng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máy</a:t>
                      </a:r>
                      <a:r>
                        <a:rPr lang="en-US" sz="15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rgbClr val="C00000"/>
                          </a:solidFill>
                        </a:rPr>
                        <a:t>tính</a:t>
                      </a:r>
                      <a:endParaRPr lang="en-US" sz="15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BF9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1- </a:t>
                      </a:r>
                      <a:r>
                        <a:rPr lang="en-US" sz="1600" dirty="0" err="1" smtClean="0"/>
                        <a:t>Khái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niệm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mạng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máy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tính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algn="just"/>
                      <a:r>
                        <a:rPr lang="en-US" sz="1600" dirty="0" smtClean="0"/>
                        <a:t>2-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Lợi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ích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mạng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máy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tính</a:t>
                      </a:r>
                      <a:r>
                        <a:rPr lang="en-US" sz="1600" baseline="0" dirty="0" smtClean="0"/>
                        <a:t>.</a:t>
                      </a:r>
                    </a:p>
                    <a:p>
                      <a:pPr algn="just"/>
                      <a:r>
                        <a:rPr lang="en-US" sz="1600" baseline="0" dirty="0" smtClean="0"/>
                        <a:t>3- </a:t>
                      </a:r>
                      <a:r>
                        <a:rPr lang="en-US" sz="1600" baseline="0" dirty="0" err="1" smtClean="0"/>
                        <a:t>Đặc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vi-VN" sz="1600" baseline="0" dirty="0" smtClean="0"/>
                        <a:t>đ</a:t>
                      </a:r>
                      <a:r>
                        <a:rPr lang="en-US" sz="1600" baseline="0" dirty="0" err="1" smtClean="0"/>
                        <a:t>iểm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và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lợi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ích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mạng</a:t>
                      </a:r>
                      <a:r>
                        <a:rPr lang="en-US" sz="1600" baseline="0" dirty="0" smtClean="0"/>
                        <a:t> Internet.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78694"/>
              </p:ext>
            </p:extLst>
          </p:nvPr>
        </p:nvGraphicFramePr>
        <p:xfrm>
          <a:off x="155575" y="2952751"/>
          <a:ext cx="4343400" cy="1622087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704959"/>
                <a:gridCol w="3638441"/>
              </a:tblGrid>
              <a:tr h="571500">
                <a:tc gridSpan="2"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Bài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3: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Mạng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có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dây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và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mạng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không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dây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8FC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05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1- </a:t>
                      </a:r>
                      <a:r>
                        <a:rPr lang="en-US" sz="1600" dirty="0" err="1" smtClean="0"/>
                        <a:t>Mạng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có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dây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r>
                        <a:rPr lang="en-US" sz="1600" dirty="0" smtClean="0"/>
                        <a:t>2- </a:t>
                      </a:r>
                      <a:r>
                        <a:rPr lang="en-US" sz="1600" dirty="0" err="1" smtClean="0"/>
                        <a:t>Mạng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không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dây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46545"/>
              </p:ext>
            </p:extLst>
          </p:nvPr>
        </p:nvGraphicFramePr>
        <p:xfrm>
          <a:off x="4724400" y="1200151"/>
          <a:ext cx="4343400" cy="1622087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704959"/>
                <a:gridCol w="3638441"/>
              </a:tblGrid>
              <a:tr h="571500">
                <a:tc gridSpan="2"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Bài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2: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Các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thành</a:t>
                      </a:r>
                      <a:r>
                        <a:rPr lang="en-US" sz="1600" b="1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rgbClr val="C00000"/>
                          </a:solidFill>
                        </a:rPr>
                        <a:t>phần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của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mạng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máy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tính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BDE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05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 Ba </a:t>
                      </a:r>
                      <a:r>
                        <a:rPr lang="en-US" sz="1600" dirty="0" err="1" smtClean="0"/>
                        <a:t>thành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phần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của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mạng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máy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tính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2-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Thiết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bị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mạng</a:t>
                      </a:r>
                      <a:r>
                        <a:rPr lang="en-US" sz="1600" baseline="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358308"/>
              </p:ext>
            </p:extLst>
          </p:nvPr>
        </p:nvGraphicFramePr>
        <p:xfrm>
          <a:off x="4724400" y="2952749"/>
          <a:ext cx="4343400" cy="1623060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704959"/>
                <a:gridCol w="3638441"/>
              </a:tblGrid>
              <a:tr h="571500">
                <a:tc gridSpan="2"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Bài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4: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Thực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hành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về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mạng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máy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tính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7AD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 </a:t>
                      </a:r>
                      <a:r>
                        <a:rPr lang="en-US" sz="1600" dirty="0" err="1" smtClean="0"/>
                        <a:t>Tìm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hiểu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về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các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thiết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bị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mạng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r>
                        <a:rPr lang="en-US" sz="1600" dirty="0" smtClean="0"/>
                        <a:t>2- Chia </a:t>
                      </a:r>
                      <a:r>
                        <a:rPr lang="en-US" sz="1600" dirty="0" err="1" smtClean="0"/>
                        <a:t>sẻ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tài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nguyên</a:t>
                      </a:r>
                      <a:r>
                        <a:rPr lang="en-US" sz="1600" dirty="0" smtClean="0"/>
                        <a:t> qua </a:t>
                      </a:r>
                      <a:r>
                        <a:rPr lang="en-US" sz="1600" dirty="0" err="1" smtClean="0"/>
                        <a:t>mạng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AutoShape 2" descr="SMILE - Trang chủ | Facebook"/>
          <p:cNvSpPr>
            <a:spLocks noChangeAspect="1" noChangeArrowheads="1"/>
          </p:cNvSpPr>
          <p:nvPr/>
        </p:nvSpPr>
        <p:spPr bwMode="auto">
          <a:xfrm>
            <a:off x="436927" y="548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SMILE - Trang chủ | Facebook"/>
          <p:cNvSpPr>
            <a:spLocks noChangeAspect="1" noChangeArrowheads="1"/>
          </p:cNvSpPr>
          <p:nvPr/>
        </p:nvSpPr>
        <p:spPr bwMode="auto">
          <a:xfrm>
            <a:off x="589327" y="2072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51681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168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>
            <a:spLocks noGrp="1"/>
          </p:cNvSpPr>
          <p:nvPr>
            <p:ph type="sldNum" sz="quarter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9600" y="819150"/>
            <a:ext cx="78486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Chúc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em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nhiều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sức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khoẻ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học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tập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tốt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nhé</a:t>
            </a:r>
            <a:r>
              <a:rPr lang="en-US" sz="3000" b="1" dirty="0" smtClean="0">
                <a:solidFill>
                  <a:srgbClr val="FF0000"/>
                </a:solidFill>
              </a:rPr>
              <a:t>!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Download Happy Children Clipart Png - Happy Kids Clipart Png png images &amp;amp;  backgrounds for free. Seach and find more similar… | Happy kids, Kids  clipart, Kids pos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51" y="2266951"/>
            <a:ext cx="3410555" cy="26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lipart Student – Free PNG Images Vector, PSD, Clipart, Templ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13966"/>
            <a:ext cx="205898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49B26-C7D0-4628-9438-F6A1716A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5750"/>
            <a:ext cx="7620000" cy="762000"/>
          </a:xfr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NỘI DUNG BÀI </a:t>
            </a:r>
            <a:r>
              <a:rPr lang="en-US" sz="3600" b="1" dirty="0" smtClean="0">
                <a:solidFill>
                  <a:srgbClr val="FF0000"/>
                </a:solidFill>
              </a:rPr>
              <a:t>HỌC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E403FAA-F8BF-43FD-901D-E091671C3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90254"/>
              </p:ext>
            </p:extLst>
          </p:nvPr>
        </p:nvGraphicFramePr>
        <p:xfrm>
          <a:off x="368146" y="1200151"/>
          <a:ext cx="8318654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784741" y="1504949"/>
            <a:ext cx="6597259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4741" y="3333749"/>
            <a:ext cx="659725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2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2667000" y="1368669"/>
            <a:ext cx="4134678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 cap="sq">
                  <a:solidFill>
                    <a:srgbClr val="FF99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822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ãy bảo vệ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4" y="932857"/>
            <a:ext cx="4972049" cy="29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702979" y="1200150"/>
            <a:ext cx="726829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170321" y="1200150"/>
            <a:ext cx="726831" cy="923330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03873" y="2686237"/>
            <a:ext cx="716725" cy="92333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731770" y="2686237"/>
            <a:ext cx="716725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4031" y="147153"/>
            <a:ext cx="62484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Ô SỐ KỲ </a:t>
            </a:r>
            <a:r>
              <a:rPr lang="en-US" sz="4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DIỆU</a:t>
            </a:r>
            <a:endParaRPr lang="en-US" sz="4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18" name="Picture 8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4" y="185166"/>
            <a:ext cx="1965317" cy="11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24" y="3898949"/>
            <a:ext cx="3413251" cy="128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1809750" y="932857"/>
            <a:ext cx="2486024" cy="1476698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4295778" y="938122"/>
            <a:ext cx="2486025" cy="1476698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1799933" y="2409553"/>
            <a:ext cx="2486024" cy="1476698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4285961" y="2409553"/>
            <a:ext cx="2486025" cy="1476698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/>
      <p:bldP spid="5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27620" y="1976561"/>
            <a:ext cx="504010" cy="49069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635977" y="3271963"/>
            <a:ext cx="7842738" cy="45035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D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để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bàn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xách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tay</a:t>
            </a:r>
            <a:endParaRPr lang="zh-CN" altLang="en-US" sz="2600" b="1" dirty="0">
              <a:solidFill>
                <a:srgbClr val="002060"/>
              </a:solidFill>
              <a:latin typeface="+mn-lt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653583" y="2636664"/>
            <a:ext cx="7151783" cy="45035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600" b="1" dirty="0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in</a:t>
            </a:r>
            <a:endParaRPr lang="zh-CN" altLang="en-US" sz="2600" b="1" dirty="0">
              <a:solidFill>
                <a:srgbClr val="002060"/>
              </a:solidFill>
              <a:latin typeface="+mj-lt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653562" y="2021300"/>
            <a:ext cx="8537331" cy="45035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B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in </a:t>
            </a:r>
            <a:r>
              <a:rPr lang="vi-VN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đượ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c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kết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nối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với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nhau</a:t>
            </a:r>
            <a:endParaRPr lang="zh-CN" altLang="en-US" sz="2600" b="1" dirty="0">
              <a:solidFill>
                <a:srgbClr val="002060"/>
              </a:solidFill>
              <a:latin typeface="+mn-lt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3" name="文本框 4102"/>
          <p:cNvSpPr txBox="1"/>
          <p:nvPr/>
        </p:nvSpPr>
        <p:spPr>
          <a:xfrm>
            <a:off x="1295400" y="665633"/>
            <a:ext cx="6477000" cy="5426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Mạng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32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32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: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8" name="文本框 4102"/>
          <p:cNvSpPr txBox="1"/>
          <p:nvPr/>
        </p:nvSpPr>
        <p:spPr>
          <a:xfrm>
            <a:off x="653562" y="1334151"/>
            <a:ext cx="6178626" cy="45035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trong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gia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đì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nh</a:t>
            </a:r>
            <a:endParaRPr lang="zh-CN" altLang="en-US" sz="2600" b="1" dirty="0">
              <a:solidFill>
                <a:srgbClr val="002060"/>
              </a:solidFill>
              <a:latin typeface="+mn-lt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2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51722"/>
            <a:ext cx="762000" cy="75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ình ảnh Tính Biểu Tượng Các Vector , Máy Tính, Tính Biểu Tượng, Biểu Tượng  Máy Tính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11" y="3626764"/>
            <a:ext cx="1449916" cy="14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0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4102"/>
          <p:cNvSpPr txBox="1"/>
          <p:nvPr/>
        </p:nvSpPr>
        <p:spPr>
          <a:xfrm>
            <a:off x="1075063" y="666750"/>
            <a:ext cx="7467600" cy="5426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Lợi</a:t>
            </a:r>
            <a:r>
              <a:rPr lang="en-US" altLang="zh-CN" sz="32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ích</a:t>
            </a:r>
            <a:r>
              <a:rPr lang="en-US" altLang="zh-CN" sz="32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mạng</a:t>
            </a:r>
            <a:r>
              <a:rPr lang="en-US" altLang="zh-CN" sz="32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32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32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: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8" name="文本框 4102"/>
          <p:cNvSpPr txBox="1"/>
          <p:nvPr/>
        </p:nvSpPr>
        <p:spPr>
          <a:xfrm>
            <a:off x="1334877" y="1641086"/>
            <a:ext cx="5527116" cy="45035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A. Chia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sẻ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tài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nguyên</a:t>
            </a:r>
            <a:endParaRPr lang="zh-CN" altLang="en-US" sz="2600" b="1" dirty="0">
              <a:solidFill>
                <a:srgbClr val="002060"/>
              </a:solidFill>
              <a:latin typeface="+mj-lt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1344058" y="2328304"/>
            <a:ext cx="5527116" cy="45035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B. Chia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sẻ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thông</a:t>
            </a:r>
            <a:r>
              <a:rPr lang="en-US" altLang="zh-CN" sz="2600" b="1" dirty="0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tin</a:t>
            </a:r>
            <a:endParaRPr lang="zh-CN" altLang="en-US" sz="2600" b="1" dirty="0">
              <a:solidFill>
                <a:srgbClr val="002060"/>
              </a:solidFill>
              <a:latin typeface="+mj-lt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1344058" y="2997098"/>
            <a:ext cx="5527116" cy="45035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C. Chia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sẻ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thiết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bị</a:t>
            </a:r>
            <a:r>
              <a:rPr lang="en-US" altLang="zh-CN" sz="2600" b="1" dirty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với</a:t>
            </a:r>
            <a:r>
              <a:rPr lang="en-US" altLang="zh-CN" sz="2600" b="1" dirty="0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j-lt"/>
                <a:ea typeface="Arial-Rounded" pitchFamily="34" charset="0"/>
                <a:cs typeface="Times New Roman" pitchFamily="18" charset="0"/>
              </a:rPr>
              <a:t>nhau</a:t>
            </a:r>
            <a:endParaRPr lang="zh-CN" altLang="en-US" sz="2600" b="1" dirty="0">
              <a:solidFill>
                <a:srgbClr val="002060"/>
              </a:solidFill>
              <a:latin typeface="+mj-lt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62809" y="3705798"/>
            <a:ext cx="533400" cy="459004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1355075" y="3705810"/>
            <a:ext cx="7187588" cy="45035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D.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Tất</a:t>
            </a:r>
            <a:r>
              <a:rPr lang="en-US" altLang="zh-CN" sz="2600" b="1" dirty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cả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u </a:t>
            </a:r>
            <a:r>
              <a:rPr lang="vi-VN" altLang="zh-CN" sz="2600" b="1" dirty="0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đú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ng</a:t>
            </a:r>
            <a:endParaRPr lang="zh-CN" altLang="en-US" sz="2600" b="1" dirty="0">
              <a:solidFill>
                <a:srgbClr val="002060"/>
              </a:solidFill>
              <a:latin typeface="+mn-lt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51722"/>
            <a:ext cx="762000" cy="75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370 Middle School Student Laptop Illustrations &amp;amp; Clip Art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93" y="1325802"/>
            <a:ext cx="2362200" cy="16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94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4102"/>
          <p:cNvSpPr txBox="1"/>
          <p:nvPr/>
        </p:nvSpPr>
        <p:spPr>
          <a:xfrm>
            <a:off x="474784" y="285764"/>
            <a:ext cx="8212016" cy="4811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474784" y="1164980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4784" y="1657349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4784" y="2143315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047764"/>
            <a:ext cx="815340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mạng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máy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phạm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phủ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khắp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giới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tỉ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truy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cập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dụng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quản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tiện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ích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thư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mạng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xã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hội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trực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tuyến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…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miễn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phí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16" y="4429224"/>
            <a:ext cx="762000" cy="75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457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4.2|7.6|3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1663</TotalTime>
  <Words>1110</Words>
  <Application>Microsoft Office PowerPoint</Application>
  <PresentationFormat>On-screen Show (16:9)</PresentationFormat>
  <Paragraphs>136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Arial</vt:lpstr>
      <vt:lpstr>Roboto Slab Regular</vt:lpstr>
      <vt:lpstr>Lato Light</vt:lpstr>
      <vt:lpstr>VNI-Fato</vt:lpstr>
      <vt:lpstr>Wingdings</vt:lpstr>
      <vt:lpstr>Arvo</vt:lpstr>
      <vt:lpstr>VNI-Bodon-Poster</vt:lpstr>
      <vt:lpstr>VNI-Helve-Condense</vt:lpstr>
      <vt:lpstr>Arial-Rounded</vt:lpstr>
      <vt:lpstr>VNI-Times</vt:lpstr>
      <vt:lpstr>Times New Roman</vt:lpstr>
      <vt:lpstr>Tiffany</vt:lpstr>
      <vt:lpstr>Calibri</vt:lpstr>
      <vt:lpstr>Tahoma</vt:lpstr>
      <vt:lpstr>Roboto Condensed</vt:lpstr>
      <vt:lpstr>Kent template</vt:lpstr>
      <vt:lpstr>Clarity</vt:lpstr>
      <vt:lpstr>Office Theme</vt:lpstr>
      <vt:lpstr>1_Office Theme</vt:lpstr>
      <vt:lpstr>1_Clarity</vt:lpstr>
      <vt:lpstr>2_Office Theme</vt:lpstr>
      <vt:lpstr>PowerPoint Presentation</vt:lpstr>
      <vt:lpstr>PowerPoint Presentation</vt:lpstr>
      <vt:lpstr>YÊU CẦU CẦN ĐẠT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Quan sát hình ảnh, An đang chat với bạn qua mạng xã hội còn Bình đang gửi E-mail. Em hãy chỉ ra những thiết bị và phần mềm đang phục vụ hai bạn?</vt:lpstr>
      <vt:lpstr>CHỦ ĐỀ B.  MẠNG MÁY TÍNH VÀ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Cáp xoắn: sử dụng dòng điện để truyền thông tin</vt:lpstr>
      <vt:lpstr>Cáp quang: sử dụng tia sáng để truyền thông tin</vt:lpstr>
      <vt:lpstr>Switch: thiết bị kết nối trung tâm</vt:lpstr>
      <vt:lpstr>Modem: thiết bị biến đổi tín hiệu</vt:lpstr>
      <vt:lpstr>PowerPoint Presentation</vt:lpstr>
      <vt:lpstr>Những phần mềm giúp con người giao tiếp và truyền thông tin qua mạng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 Chào mừng các em đến với  bài học hôm nay!</dc:title>
  <dc:creator>Hoai Ham Hap</dc:creator>
  <cp:lastModifiedBy>PC</cp:lastModifiedBy>
  <cp:revision>126</cp:revision>
  <dcterms:modified xsi:type="dcterms:W3CDTF">2021-10-14T16:54:28Z</dcterms:modified>
</cp:coreProperties>
</file>