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533" r:id="rId2"/>
    <p:sldId id="284" r:id="rId3"/>
    <p:sldId id="285" r:id="rId4"/>
    <p:sldId id="467" r:id="rId5"/>
    <p:sldId id="469" r:id="rId6"/>
    <p:sldId id="470" r:id="rId7"/>
    <p:sldId id="476" r:id="rId8"/>
    <p:sldId id="572" r:id="rId9"/>
    <p:sldId id="477" r:id="rId10"/>
    <p:sldId id="478" r:id="rId11"/>
    <p:sldId id="482" r:id="rId12"/>
    <p:sldId id="481" r:id="rId13"/>
    <p:sldId id="483" r:id="rId14"/>
    <p:sldId id="479" r:id="rId15"/>
    <p:sldId id="488" r:id="rId16"/>
    <p:sldId id="489" r:id="rId17"/>
    <p:sldId id="490" r:id="rId18"/>
    <p:sldId id="491" r:id="rId19"/>
    <p:sldId id="512" r:id="rId20"/>
    <p:sldId id="513" r:id="rId21"/>
    <p:sldId id="509" r:id="rId22"/>
    <p:sldId id="510" r:id="rId23"/>
    <p:sldId id="514" r:id="rId24"/>
    <p:sldId id="493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3" r:id="rId33"/>
    <p:sldId id="515" r:id="rId34"/>
    <p:sldId id="506" r:id="rId35"/>
    <p:sldId id="516" r:id="rId36"/>
    <p:sldId id="517" r:id="rId37"/>
    <p:sldId id="431" r:id="rId38"/>
    <p:sldId id="433" r:id="rId39"/>
    <p:sldId id="46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3">
          <p15:clr>
            <a:srgbClr val="A4A3A4"/>
          </p15:clr>
        </p15:guide>
        <p15:guide id="2" pos="3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9" autoAdjust="0"/>
    <p:restoredTop sz="94660" autoAdjust="0"/>
  </p:normalViewPr>
  <p:slideViewPr>
    <p:cSldViewPr snapToGrid="0" showGuides="1">
      <p:cViewPr varScale="1">
        <p:scale>
          <a:sx n="67" d="100"/>
          <a:sy n="67" d="100"/>
        </p:scale>
        <p:origin x="660" y="56"/>
      </p:cViewPr>
      <p:guideLst>
        <p:guide orient="horz" pos="2243"/>
        <p:guide pos="3835"/>
      </p:guideLst>
    </p:cSldViewPr>
  </p:slideViewPr>
  <p:outlineViewPr>
    <p:cViewPr>
      <p:scale>
        <a:sx n="33" d="100"/>
        <a:sy n="33" d="100"/>
      </p:scale>
      <p:origin x="42" y="3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 Thuy" userId="15756aae2bcc85db" providerId="LiveId" clId="{369A2C22-0E14-4BE2-BC3A-B2BE102D2FE4}"/>
    <pc:docChg chg="undo custSel modSld">
      <pc:chgData name="Chung Thuy" userId="15756aae2bcc85db" providerId="LiveId" clId="{369A2C22-0E14-4BE2-BC3A-B2BE102D2FE4}" dt="2021-09-01T12:01:03.434" v="2" actId="20577"/>
      <pc:docMkLst>
        <pc:docMk/>
      </pc:docMkLst>
      <pc:sldChg chg="modSp mod">
        <pc:chgData name="Chung Thuy" userId="15756aae2bcc85db" providerId="LiveId" clId="{369A2C22-0E14-4BE2-BC3A-B2BE102D2FE4}" dt="2021-09-01T12:01:03.434" v="2" actId="20577"/>
        <pc:sldMkLst>
          <pc:docMk/>
          <pc:sldMk cId="0" sldId="533"/>
        </pc:sldMkLst>
        <pc:spChg chg="mod">
          <ac:chgData name="Chung Thuy" userId="15756aae2bcc85db" providerId="LiveId" clId="{369A2C22-0E14-4BE2-BC3A-B2BE102D2FE4}" dt="2021-09-01T12:01:03.434" v="2" actId="20577"/>
          <ac:spMkLst>
            <pc:docMk/>
            <pc:sldMk cId="0" sldId="533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F3A7FD9-1AAC-447A-AB43-61F3762FA73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F3A7FD9-1AAC-447A-AB43-61F3762FA73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36E842B-6575-4416-A171-60AA104733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0" y="0"/>
            <a:ext cx="12192635" cy="1682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b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  <a:b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BÀI GIẢNG LỊCH SỬ </a:t>
            </a:r>
            <a:r>
              <a:rPr lang="en-US" sz="29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29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7766" y="1981200"/>
            <a:ext cx="1192398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CHỦ ĐỀ: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PHONG TRÀO CÔNG NHÂN</a:t>
            </a: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CUỐI THẾ KỈ XVIII ĐẾN ĐẦU THẾ KỈ XX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5" descr="industrial-revolution-children-la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5" y="3187532"/>
            <a:ext cx="3436803" cy="319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95" y="3187532"/>
            <a:ext cx="3448433" cy="318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7"/>
          <p:cNvGrpSpPr/>
          <p:nvPr/>
        </p:nvGrpSpPr>
        <p:grpSpPr bwMode="auto">
          <a:xfrm>
            <a:off x="8058353" y="3187532"/>
            <a:ext cx="4133518" cy="3722215"/>
            <a:chOff x="584" y="1357"/>
            <a:chExt cx="2095" cy="2760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1357"/>
              <a:ext cx="1921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84" y="3730"/>
              <a:ext cx="2095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Ph. Ăng-ghen (1820-1895)</a:t>
              </a: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115435" y="6388100"/>
            <a:ext cx="33794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C.Mác (1818-1883)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38210" y="6371686"/>
            <a:ext cx="27526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Lao động trẻ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5501"/>
    </mc:Choice>
    <mc:Fallback xmlns="">
      <p:transition spd="slow" advTm="255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 bwMode="auto">
          <a:xfrm>
            <a:off x="695459" y="321972"/>
            <a:ext cx="10920066" cy="6297769"/>
            <a:chOff x="48" y="2235"/>
            <a:chExt cx="3384" cy="2185"/>
          </a:xfrm>
        </p:grpSpPr>
        <p:pic>
          <p:nvPicPr>
            <p:cNvPr id="3" name="Picture 11" descr="H25-Cong_nhan_Anh_dua_Hien_chuong_den_Quoc_h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35"/>
              <a:ext cx="3384" cy="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512" y="4242"/>
              <a:ext cx="2466" cy="17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srgbClr val="1D41D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nhân Anh đưa Hiến chương đến Quốc hội</a:t>
              </a:r>
              <a:r>
                <a:rPr lang="en-US" altLang="zh-CN" sz="2800">
                  <a:solidFill>
                    <a:srgbClr val="1D41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-7295" y="1588575"/>
            <a:ext cx="1007184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trào đập phá máy móc và bãi công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0" y="1065355"/>
            <a:ext cx="124506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638" y="2111795"/>
            <a:ext cx="9144000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1D41D5"/>
                </a:solidFill>
                <a:latin typeface="Times New Roman" panose="02020603050405020304" pitchFamily="18" charset="0"/>
              </a:rPr>
              <a:t>2. Phong tr</a:t>
            </a:r>
            <a:r>
              <a:rPr lang="en-US" altLang="en-US" sz="30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000" b="1">
                <a:solidFill>
                  <a:srgbClr val="1D41D5"/>
                </a:solidFill>
                <a:latin typeface="Times New Roman" panose="02020603050405020304" pitchFamily="18" charset="0"/>
              </a:rPr>
              <a:t>o công nhân trong những năm 1830-1840</a:t>
            </a:r>
            <a:endParaRPr lang="en-US" altLang="en-US" sz="30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707676" y="2741398"/>
            <a:ext cx="6019800" cy="2700364"/>
          </a:xfrm>
          <a:prstGeom prst="cloudCallout">
            <a:avLst>
              <a:gd name="adj1" fmla="val -72414"/>
              <a:gd name="adj2" fmla="val 51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algn="ctr" eaLnBrk="1" hangingPunct="1">
              <a:spcBef>
                <a:spcPct val="50000"/>
              </a:spcBef>
              <a:defRPr/>
            </a:pPr>
            <a:endParaRPr sz="3200" b="1" noProof="1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nl-NL" altLang="x-none" sz="3200" b="1" noProof="1">
                <a:solidFill>
                  <a:srgbClr val="C00000"/>
                </a:solidFill>
                <a:cs typeface="Times New Roman" panose="02020603050405020304" pitchFamily="18" charset="0"/>
              </a:rPr>
              <a:t>    Trình b</a:t>
            </a:r>
            <a:r>
              <a:rPr lang="nl-NL" altLang="x-none" sz="3200" b="1" noProof="1">
                <a:solidFill>
                  <a:srgbClr val="C00000"/>
                </a:solidFill>
                <a:ea typeface="Times New Roman" panose="02020603050405020304" pitchFamily="18" charset="0"/>
              </a:rPr>
              <a:t>à</a:t>
            </a:r>
            <a:r>
              <a:rPr lang="nl-NL" altLang="x-none" sz="3200" b="1" noProof="1">
                <a:solidFill>
                  <a:srgbClr val="C00000"/>
                </a:solidFill>
                <a:cs typeface="Times New Roman" panose="02020603050405020304" pitchFamily="18" charset="0"/>
              </a:rPr>
              <a:t>y kết quả của phong tr</a:t>
            </a:r>
            <a:r>
              <a:rPr lang="nl-NL" altLang="x-none" sz="3200" b="1" noProof="1">
                <a:solidFill>
                  <a:srgbClr val="C00000"/>
                </a:solidFill>
                <a:ea typeface="Times New Roman" panose="02020603050405020304" pitchFamily="18" charset="0"/>
              </a:rPr>
              <a:t>à</a:t>
            </a:r>
            <a:r>
              <a:rPr lang="nl-NL" altLang="x-none" sz="3200" b="1" noProof="1">
                <a:solidFill>
                  <a:srgbClr val="C00000"/>
                </a:solidFill>
                <a:cs typeface="Times New Roman" panose="02020603050405020304" pitchFamily="18" charset="0"/>
              </a:rPr>
              <a:t>o công nhân trong  những năm 1830-1840.</a:t>
            </a:r>
            <a:endParaRPr sz="3200" noProof="1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sz="3200" b="1" noProof="1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723" y="3882761"/>
            <a:ext cx="723265" cy="1163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-7295" y="1588575"/>
            <a:ext cx="1007184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trào đập phá máy móc và bãi công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XX(TIẾT 10, 11, 12)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0" y="1065355"/>
            <a:ext cx="124506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638" y="2111795"/>
            <a:ext cx="9144000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1D41D5"/>
                </a:solidFill>
                <a:latin typeface="Times New Roman" panose="02020603050405020304" pitchFamily="18" charset="0"/>
              </a:rPr>
              <a:t>2. Phong tr</a:t>
            </a:r>
            <a:r>
              <a:rPr lang="en-US" altLang="en-US" sz="30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000" b="1">
                <a:solidFill>
                  <a:srgbClr val="1D41D5"/>
                </a:solidFill>
                <a:latin typeface="Times New Roman" panose="02020603050405020304" pitchFamily="18" charset="0"/>
              </a:rPr>
              <a:t>o công nhân trong những năm 1830-1840</a:t>
            </a:r>
            <a:endParaRPr lang="en-US" altLang="en-US" sz="30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638" y="3653308"/>
            <a:ext cx="8672601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Kết quả: thất bại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- Ý nghĩa: Đánh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dấu sự trưởng thành của phong trào công nhân quốc tế. Tạo tiền đề cho sự ra đời của lí luận cách mạng</a:t>
            </a: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sau này.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11" descr="cach-cam-but-viet-dung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6991"/>
            <a:ext cx="1143000" cy="69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535" y="3741096"/>
            <a:ext cx="2602865" cy="260286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7295" y="1588575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2045775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1. Mác v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 Ăng-ghen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" y="2691765"/>
            <a:ext cx="5605780" cy="35953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38505" y="6287135"/>
            <a:ext cx="486156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   C.Mác (1818-1883)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AutoShape 4" descr="Ph.Ăng-ghen: Nhà lý luận lỗi lạc và chiến sĩ cách mạng vĩ đại trong phong  trào cộng sản và công nhân quốc tế - Báo Quảng Bình điện tử"/>
          <p:cNvSpPr>
            <a:spLocks noChangeAspect="1" noChangeArrowheads="1"/>
          </p:cNvSpPr>
          <p:nvPr/>
        </p:nvSpPr>
        <p:spPr bwMode="auto">
          <a:xfrm>
            <a:off x="198967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45" y="2691765"/>
            <a:ext cx="5005070" cy="3595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49110" y="6271895"/>
            <a:ext cx="461835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PH. Ăng-ghen(1820-1895)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0" y="1065355"/>
            <a:ext cx="124506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106535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7295" y="1588575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2045775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1. Mác v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 Ăng-ghen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7295" y="2599813"/>
            <a:ext cx="120904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2. “Đồng minh những người cộng sản” v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 “Tuyên ngôn của Đảng Cộng sản”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854710" y="4133850"/>
            <a:ext cx="572389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vi-V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Trình bày </a:t>
            </a:r>
            <a:r>
              <a:rPr lang="vi-V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nội dung tuyên ngôn của Đảng Cộng sản</a:t>
            </a:r>
            <a:endParaRPr lang="en-US" sz="2800" b="1" err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15" y="3784911"/>
            <a:ext cx="2602865" cy="260286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106535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7295" y="1588575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2045775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1. Mác v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 Ăng-ghen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7295" y="2599813"/>
            <a:ext cx="120904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2. “Đồng minh những người cộng sản” v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 “Tuyên ngôn của Đảng Cộng sản”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989" y="4151290"/>
            <a:ext cx="9450812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altLang="en-US" sz="2800">
                <a:latin typeface="Times New Roman" panose="02020603050405020304" pitchFamily="18" charset="0"/>
              </a:rPr>
              <a:t>- </a:t>
            </a:r>
            <a:r>
              <a:rPr lang="en-US" altLang="en-US" sz="2800">
                <a:latin typeface="Times New Roman" panose="02020603050405020304" pitchFamily="18" charset="0"/>
              </a:rPr>
              <a:t>“Đồng minh những người cộng sản” l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latin typeface="Times New Roman" panose="02020603050405020304" pitchFamily="18" charset="0"/>
              </a:rPr>
              <a:t> chính đảng độc lập đầu tiên của </a:t>
            </a:r>
            <a:r>
              <a:rPr lang="vi-VN" altLang="en-US" sz="2800">
                <a:latin typeface="Times New Roman" panose="02020603050405020304" pitchFamily="18" charset="0"/>
              </a:rPr>
              <a:t>giai cấp </a:t>
            </a:r>
            <a:r>
              <a:rPr lang="en-US" altLang="en-US" sz="2800">
                <a:latin typeface="Times New Roman" panose="02020603050405020304" pitchFamily="18" charset="0"/>
              </a:rPr>
              <a:t>vô sản quốc tế.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vi-VN" altLang="en-US" sz="2800">
                <a:latin typeface="Times New Roman" panose="02020603050405020304" pitchFamily="18" charset="0"/>
              </a:rPr>
              <a:t>- </a:t>
            </a:r>
            <a:r>
              <a:rPr lang="en-US" altLang="en-US" sz="2800">
                <a:latin typeface="Times New Roman" panose="02020603050405020304" pitchFamily="18" charset="0"/>
              </a:rPr>
              <a:t>Tháng 2/1848, Tuyên ngôn của Đảng Cộng sản được tuyên bố.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 descr="cach-cam-but-viet-dung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5" y="3213417"/>
            <a:ext cx="1143000" cy="69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0" y="4255135"/>
            <a:ext cx="2602865" cy="260286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106535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7295" y="1588575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2045775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1. Mác v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 Ăng-ghen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7295" y="2599813"/>
            <a:ext cx="120904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2. “Đồng minh những người cộng sản” v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 “Tuyên ngôn của Đảng Cộng sản”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843" y="3959139"/>
            <a:ext cx="723265" cy="1163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1" y="3155998"/>
            <a:ext cx="1193871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3. Phong tr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o công nhân từ năm 1848 đến năm 1870 – Quốc tế thứ nhất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823899" y="3889420"/>
            <a:ext cx="6463030" cy="2188828"/>
          </a:xfrm>
          <a:prstGeom prst="wedgeEllipseCallout">
            <a:avLst>
              <a:gd name="adj1" fmla="val 62782"/>
              <a:gd name="adj2" fmla="val -22657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Phong tr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 công nhân từ 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sau cách mạng 1848 đến 1870 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có nét gì nổi bật?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0" y="106535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7295" y="1588575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2045775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1. Mác v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 Ăng-ghen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7295" y="2599813"/>
            <a:ext cx="120904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2. “Đồng minh những người cộng sản” v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 “Tuyên ngôn của Đảng Cộng sản”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1" y="3155998"/>
            <a:ext cx="1193871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3. Phong tr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o công nhân  từ năm 1848 đến năm 1870 – Quốc tế thứ nhất</a:t>
            </a:r>
            <a:endParaRPr lang="en-US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ach-cam-but-viet-dung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5" y="3717184"/>
            <a:ext cx="1143000" cy="70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82584" y="4535511"/>
            <a:ext cx="969551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- Công nhân trưởng th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latin typeface="Times New Roman" panose="02020603050405020304" pitchFamily="18" charset="0"/>
              </a:rPr>
              <a:t>nh trong</a:t>
            </a:r>
            <a:r>
              <a:rPr lang="vi-VN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đấu tranh, nhận thức rõ hơn về vai trò giai cấp mình v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latin typeface="Times New Roman" panose="02020603050405020304" pitchFamily="18" charset="0"/>
              </a:rPr>
              <a:t> tinh thần đo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latin typeface="Times New Roman" panose="02020603050405020304" pitchFamily="18" charset="0"/>
              </a:rPr>
              <a:t>n kết quốc tế của công nhân.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585" y="563928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- </a:t>
            </a:r>
            <a:r>
              <a:rPr lang="en-US" altLang="en-US" sz="2800">
                <a:latin typeface="Times New Roman" panose="02020603050405020304" pitchFamily="18" charset="0"/>
              </a:rPr>
              <a:t>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latin typeface="Times New Roman" panose="02020603050405020304" pitchFamily="18" charset="0"/>
              </a:rPr>
              <a:t>y 28/9/1864, Quốc tế thứ nhất được th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latin typeface="Times New Roman" panose="02020603050405020304" pitchFamily="18" charset="0"/>
              </a:rPr>
              <a:t>nh lập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95" y="4188185"/>
            <a:ext cx="2205010" cy="260286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quang_canh_buoi_le_thanh_lap_quoc_te_thu_nhat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92075"/>
            <a:ext cx="12192635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661403" y="6334661"/>
            <a:ext cx="7957708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zh-CN" sz="2800">
                <a:solidFill>
                  <a:srgbClr val="1D41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 cảnh buổi lễ thành lập Quốc tế thứ nhất</a:t>
            </a:r>
            <a:r>
              <a:rPr lang="en-US" altLang="zh-CN" sz="28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-50800" y="1908839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THỨ HAI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trào công nhân quốc tế cuối thế kỉ XIX</a:t>
            </a:r>
          </a:p>
        </p:txBody>
      </p:sp>
      <p:pic>
        <p:nvPicPr>
          <p:cNvPr id="11" name="Content Placeholder 10" descr="cach-cam-but-viet-dung-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36407" y="3292504"/>
            <a:ext cx="1068070" cy="71056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4770" y="4358640"/>
            <a:ext cx="945769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Từ 30 năm cuối thế kỉ XIX, mâu thuẫn giữa tư sản và vô sản gay gắt.</a:t>
            </a:r>
          </a:p>
          <a:p>
            <a:pPr indent="0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Ngày 1 - 5 - 1886,  công nhân Si-ca-gô (Mĩ) biểu tình--&gt; Ngày 1 - 5 hằng năm trở thành ngày Quốc tế Lao động.</a:t>
            </a:r>
          </a:p>
          <a:p>
            <a:pPr indent="0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Tổ chức chính trị của giai cấp công nhân ra đời.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35" y="4255135"/>
            <a:ext cx="2602865" cy="260286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0" y="991209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451564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40" y="73840"/>
            <a:ext cx="7368989" cy="5046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</a:p>
          <a:p>
            <a:pPr marL="0" indent="0" algn="ctr">
              <a:buNone/>
            </a:pPr>
            <a:endParaRPr lang="en-US" sz="2400" b="1" u="sng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-7295" y="484345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7725" y="1218557"/>
            <a:ext cx="1245061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vi-VN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đập phá máy móc và bãi công</a:t>
            </a:r>
            <a:endParaRPr lang="vi-VN" altLang="en-US" sz="240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Phong trào công nhân trong những năm 1830-1840</a:t>
            </a:r>
            <a:endParaRPr lang="vi-VN" altLang="en-US" sz="240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25" y="2409325"/>
            <a:ext cx="11011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RA ĐỜI CỦA CHỦ NGHĨA MÁC</a:t>
            </a:r>
            <a:endParaRPr lang="vi-VN" altLang="en-US" sz="240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Mác và Ăng-ghen </a:t>
            </a:r>
          </a:p>
          <a:p>
            <a:r>
              <a:rPr lang="vi-VN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“Đồng minh những người cộng sản” và “Tuyên ngôn của Đảng Cộng sản”</a:t>
            </a:r>
            <a:endParaRPr lang="vi-VN" altLang="en-US" sz="240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 từ năm 1848 đến năm 1870 – Quốc tế thứ nhất</a:t>
            </a:r>
          </a:p>
          <a:p>
            <a:endParaRPr lang="en-US" altLang="en-US" sz="240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725" y="3934366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QUỐC TẾ CUỐI THẾ KỈ XIX. QUỐC TẾ THỨ HAI </a:t>
            </a:r>
          </a:p>
          <a:p>
            <a:pPr algn="just"/>
            <a:r>
              <a:rPr lang="en-US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Phong trào công nhân quốc tế cuối thế kỉ XIX</a:t>
            </a:r>
            <a:endParaRPr lang="vi-VN" altLang="en-US" sz="240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Quốc tế thứ hai(1889- 1914)</a:t>
            </a:r>
            <a:endParaRPr lang="en-US" sz="240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7295" y="5134695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vi-VN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VÀ CUỘC CÁCH MẠNG 1905 – 1907</a:t>
            </a:r>
            <a:endParaRPr lang="en-US" altLang="en-US" sz="240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Lê-nin và việc thành lập đảng vô sản kiểu mới ở Nga.</a:t>
            </a:r>
            <a:endParaRPr lang="vi-VN" altLang="en-US" sz="240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mạng Nga 1905 - 1907</a:t>
            </a:r>
            <a:endParaRPr lang="en-US" altLang="en-US" sz="240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25" y="6335023"/>
            <a:ext cx="1184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CAO TRÀO CÁCH MẠNG 1918 – 1923. QUỐC TẾ CỘNG SẢN THÀNH LẬP</a:t>
            </a:r>
            <a:endParaRPr lang="en-US" sz="240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10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560" y="0"/>
            <a:ext cx="809244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1"/>
          <p:cNvSpPr txBox="1"/>
          <p:nvPr/>
        </p:nvSpPr>
        <p:spPr>
          <a:xfrm>
            <a:off x="80010" y="3082925"/>
            <a:ext cx="40195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r>
              <a:rPr lang="en-US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 biểu tình của công nhân Niu Oóc năm 1882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ach-cam-but-viet-dung-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80670" y="4426078"/>
            <a:ext cx="1068070" cy="71056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35" y="4255135"/>
            <a:ext cx="2602865" cy="260286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28321" y="3851095"/>
            <a:ext cx="3329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Hoàn cảnh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 đời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2710" y="5232400"/>
            <a:ext cx="94957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Ngày 14 - 7 - 1889, Quốc tế thứ hai được thành lập tại Pa-ri.</a:t>
            </a:r>
          </a:p>
          <a:p>
            <a:pPr indent="0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Đại hội thông qua những quyết định quan trọng.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0" y="106535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7295" y="1495573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36438"/>
            <a:ext cx="4990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Quốc tế thứ hai (1889 - 1914)</a:t>
            </a:r>
            <a:endParaRPr lang="en-US" sz="2800" b="1" dirty="0" err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-50800" y="1936069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THỨ HAI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trào công nhân quốc tế cuối thế kỉ XIX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335" y="4054475"/>
            <a:ext cx="2602865" cy="260286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78433" y="4345865"/>
            <a:ext cx="3329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hought Bubble: Cloud 7"/>
          <p:cNvSpPr/>
          <p:nvPr/>
        </p:nvSpPr>
        <p:spPr>
          <a:xfrm>
            <a:off x="2151529" y="4345866"/>
            <a:ext cx="6236112" cy="2019562"/>
          </a:xfrm>
          <a:prstGeom prst="cloudCallout">
            <a:avLst>
              <a:gd name="adj1" fmla="val 63157"/>
              <a:gd name="adj2" fmla="val -2144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Qúa </a:t>
            </a:r>
            <a:r>
              <a:rPr lang="en-US" sz="28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của Quốc tế thứ hai </a:t>
            </a:r>
            <a:r>
              <a:rPr lang="en-US" sz="2800" b="1" i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en-US" sz="28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0" y="106535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1270" y="1525710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-50800" y="1908839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THỨ HAI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trào công nhân quốc tế cuối thế kỉ XIX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031" y="3292504"/>
            <a:ext cx="4990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Quốc tế thứ hai (1889 - 1914)</a:t>
            </a:r>
            <a:endParaRPr lang="en-US" sz="2800" b="1" dirty="0" err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178433" y="3815724"/>
            <a:ext cx="3329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Hoàn cảnh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 đời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ldLvl="0" animBg="1"/>
      <p:bldP spid="7" grpId="1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311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78433" y="4345865"/>
            <a:ext cx="3329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động: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50800" y="112123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50800" y="1588575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-50800" y="1928978"/>
            <a:ext cx="12192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THỨ HAI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trào công nhân quốc tế cuối thế kỉ XIX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299262"/>
            <a:ext cx="4990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Quốc tế thứ hai (1889 - 1914)</a:t>
            </a:r>
            <a:endParaRPr lang="en-US" sz="2800" b="1" dirty="0" err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178433" y="3815724"/>
            <a:ext cx="3329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Hoàn cảnh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 đời: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4" name="Content Placeholder 10" descr="cach-cam-but-viet-dung-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3059916" y="4337694"/>
            <a:ext cx="913202" cy="438262"/>
          </a:xfrm>
          <a:prstGeom prst="rect">
            <a:avLst/>
          </a:prstGeom>
        </p:spPr>
      </p:pic>
      <p:sp>
        <p:nvSpPr>
          <p:cNvPr id="15" name="Text Box 2"/>
          <p:cNvSpPr txBox="1"/>
          <p:nvPr/>
        </p:nvSpPr>
        <p:spPr>
          <a:xfrm>
            <a:off x="-635" y="4954270"/>
            <a:ext cx="880872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Trải qua hai thời kì, có nhiều đóng góp cho phong trào công nhân thế giới.</a:t>
            </a:r>
          </a:p>
          <a:p>
            <a:pPr indent="0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Khi Chiến tranh thế giới thứ nhất bùng nổ, Quốc tế thứ hai đã bị phân hoá.</a:t>
            </a:r>
          </a:p>
        </p:txBody>
      </p:sp>
      <p:pic>
        <p:nvPicPr>
          <p:cNvPr id="16" name="Content Placeholder 104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08085" y="2511425"/>
            <a:ext cx="3383915" cy="3824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6"/>
          <p:cNvSpPr txBox="1"/>
          <p:nvPr/>
        </p:nvSpPr>
        <p:spPr>
          <a:xfrm>
            <a:off x="9499787" y="6335992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Ph.Ăng-ghen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5" grpId="1"/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-47044" y="2246087"/>
            <a:ext cx="1228644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NGA VÀ CUỘC CÁCH MẠNG 1905 - 1907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Lê-nin và việc thành lập đảng vô sản kiểu mới ở Nga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</a:p>
        </p:txBody>
      </p:sp>
      <p:sp>
        <p:nvSpPr>
          <p:cNvPr id="10" name="Rectangle 1"/>
          <p:cNvSpPr/>
          <p:nvPr/>
        </p:nvSpPr>
        <p:spPr>
          <a:xfrm>
            <a:off x="1140833" y="3932779"/>
            <a:ext cx="703516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Trình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bày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hiểu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biết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của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em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về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Lê-nin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và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việc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thành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lập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Đảng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vô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sản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kiểu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mới</a:t>
            </a:r>
            <a:r>
              <a:rPr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 ở </a:t>
            </a:r>
            <a:r>
              <a:rPr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Nga</a:t>
            </a:r>
            <a:r>
              <a:rPr lang="en-US"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sym typeface="+mn-ea"/>
              </a:rPr>
              <a:t>.</a:t>
            </a:r>
            <a:endParaRPr lang="en-US" sz="2800" b="1" err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41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4378" y="2827355"/>
            <a:ext cx="2937646" cy="332454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TextBox 1"/>
          <p:cNvSpPr txBox="1"/>
          <p:nvPr/>
        </p:nvSpPr>
        <p:spPr>
          <a:xfrm>
            <a:off x="0" y="923688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418907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-50800" y="1876050"/>
            <a:ext cx="1219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952770" y="5434057"/>
            <a:ext cx="1545771" cy="1236890"/>
          </a:xfrm>
          <a:prstGeom prst="cloudCallout">
            <a:avLst>
              <a:gd name="adj1" fmla="val 81951"/>
              <a:gd name="adj2" fmla="val -92075"/>
            </a:avLst>
          </a:prstGeom>
          <a:solidFill>
            <a:srgbClr val="A779A7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0">
              <a:solidFill>
                <a:srgbClr val="FFFF00"/>
              </a:solidFill>
            </a:endParaRPr>
          </a:p>
        </p:txBody>
      </p:sp>
      <p:pic>
        <p:nvPicPr>
          <p:cNvPr id="3" name="Picture 4" descr="dau-hoi-cham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5653405"/>
            <a:ext cx="664845" cy="7981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/>
          <p:nvPr/>
        </p:nvSpPr>
        <p:spPr>
          <a:xfrm>
            <a:off x="9499787" y="6335992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V.I.Lê-nin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 animBg="1"/>
      <p:bldP spid="2" grpId="1" animBg="1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-28575" y="2531673"/>
            <a:ext cx="122500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NGA VÀ CUỘC CÁCH MẠNG 1905 - 1907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Lê-nin và việc thành lập đảng vô sản kiểu mới ở Nga</a:t>
            </a:r>
          </a:p>
        </p:txBody>
      </p:sp>
      <p:pic>
        <p:nvPicPr>
          <p:cNvPr id="11" name="Content Placeholder 10" descr="cach-cam-but-viet-dung-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302470" y="3533480"/>
            <a:ext cx="783964" cy="52155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21285" y="4225925"/>
            <a:ext cx="893254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Lê-nin sinh ngày 22 - 4 – 1870, có tinh thần cách mạng. </a:t>
            </a:r>
          </a:p>
          <a:p>
            <a:pPr indent="0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Năm 1893, lãnh đạo nhóm công nhân mác-xít--&gt; bị bắt và bị tù đày.</a:t>
            </a:r>
          </a:p>
          <a:p>
            <a:pPr indent="0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Năm 1903, Lê-nin thành lập Đảng Công nhân xã hội dân chủ Nga 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825" y="4225925"/>
            <a:ext cx="2602865" cy="260286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0" y="106535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58096" y="1588575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-58096" y="2022772"/>
            <a:ext cx="1219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-311" y="2483155"/>
            <a:ext cx="1229932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NGA VÀ CUỘC CÁCH MẠNG 1905 - 1907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Lê-nin và việc thành lập đảng vô sản kiểu mới ở Nga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1551977" y="4235823"/>
            <a:ext cx="6463030" cy="1876276"/>
          </a:xfrm>
          <a:prstGeom prst="wedgeEllipseCallout">
            <a:avLst>
              <a:gd name="adj1" fmla="val 62782"/>
              <a:gd name="adj2" fmla="val -22657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điểm nào chứng tỏ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sym typeface="+mn-ea"/>
              </a:rPr>
              <a:t>Đảng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sym typeface="+mn-ea"/>
              </a:rPr>
              <a:t>Công nhân xã hội dân chủ Nga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sym typeface="+mn-ea"/>
              </a:rPr>
              <a:t> là đảng kiểu mới?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907" y="4072181"/>
            <a:ext cx="2602865" cy="260286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0" y="110472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310" y="1565080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-311" y="2022772"/>
            <a:ext cx="1219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7209" y="3819378"/>
            <a:ext cx="2680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Nguyên nhân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Content Placeholder 10" descr="cach-cam-but-viet-dung-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54940" y="4341525"/>
            <a:ext cx="1068070" cy="52197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77470" y="5128895"/>
            <a:ext cx="94538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Đầu thế kỉ XX, nước Nga khủng hoảng.</a:t>
            </a:r>
          </a:p>
          <a:p>
            <a:pPr indent="0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vi-VN" sz="28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Từ năm 1905 đến năm 1907, Nga hoàng đẩy nhân dân vào cuộc chiến tranh với Nhật Bản.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0" y="4225925"/>
            <a:ext cx="2602865" cy="260286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0" y="971612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10" y="1529520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985" y="3296335"/>
            <a:ext cx="528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Cách mạng Nga 1905 - 1907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-7295" y="2351753"/>
            <a:ext cx="1229932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NGA VÀ CUỘC CÁCH MẠNG 1905 - 1907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Lê-nin và việc thành lập đảng vô sản kiểu mới ở Nga</a:t>
            </a:r>
          </a:p>
        </p:txBody>
      </p:sp>
      <p:sp>
        <p:nvSpPr>
          <p:cNvPr id="13" name="Text Box 5"/>
          <p:cNvSpPr txBox="1"/>
          <p:nvPr/>
        </p:nvSpPr>
        <p:spPr>
          <a:xfrm>
            <a:off x="-7296" y="1902122"/>
            <a:ext cx="1219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0" grpId="0"/>
      <p:bldP spid="100" grpId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4607" y="4452454"/>
            <a:ext cx="203132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 biến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4095963" y="4955665"/>
            <a:ext cx="703516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Lập niên biểu những sự kiện chính Cách mạng Nga 1905 - 1907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2097313" y="5271177"/>
            <a:ext cx="1545771" cy="1236890"/>
          </a:xfrm>
          <a:prstGeom prst="cloudCallout">
            <a:avLst>
              <a:gd name="adj1" fmla="val 112021"/>
              <a:gd name="adj2" fmla="val -13424"/>
            </a:avLst>
          </a:prstGeom>
          <a:solidFill>
            <a:srgbClr val="A779A7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0">
                <a:solidFill>
                  <a:srgbClr val="FFFF00"/>
                </a:solidFill>
              </a:rPr>
              <a:t>                                                                                     </a:t>
            </a:r>
          </a:p>
        </p:txBody>
      </p:sp>
      <p:pic>
        <p:nvPicPr>
          <p:cNvPr id="17" name="Picture 4" descr="dau-hoi-cham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82" y="5490525"/>
            <a:ext cx="664845" cy="7981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635" y="970915"/>
            <a:ext cx="124498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7295" y="1451817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-6985" y="2387459"/>
            <a:ext cx="1229932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NGA VÀ CUỘC CÁCH MẠNG 1905 - 1907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Lê-nin và việc thành lập đảng vô sản kiểu mới ở Nga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400914"/>
            <a:ext cx="528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Cách mạng Nga 1905 - 1907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124458" y="3930484"/>
            <a:ext cx="2680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Nguyên nhân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635" y="1908810"/>
            <a:ext cx="121335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16" grpId="0" animBg="1"/>
      <p:bldP spid="16" grpId="1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4" y="3367517"/>
          <a:ext cx="12235180" cy="350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9 - 1 - 1905</a:t>
                      </a:r>
                    </a:p>
                  </a:txBody>
                  <a:tcPr>
                    <a:solidFill>
                      <a:srgbClr val="FDFF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nhân Pê-téc-bua biểu tình ở Cung điện Mùa đông</a:t>
                      </a:r>
                    </a:p>
                  </a:txBody>
                  <a:tcPr>
                    <a:solidFill>
                      <a:srgbClr val="FD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5 - 1905</a:t>
                      </a:r>
                    </a:p>
                  </a:txBody>
                  <a:tcPr>
                    <a:solidFill>
                      <a:srgbClr val="79D0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 dân nhiều vùng nổi dậy chống địa chủ</a:t>
                      </a:r>
                    </a:p>
                  </a:txBody>
                  <a:tcPr>
                    <a:solidFill>
                      <a:srgbClr val="79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6 - 1905</a:t>
                      </a:r>
                    </a:p>
                  </a:txBody>
                  <a:tcPr>
                    <a:solidFill>
                      <a:srgbClr val="FDFF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lính trên chiến hạm Pô-tem-kin khởi nghĩa</a:t>
                      </a:r>
                    </a:p>
                  </a:txBody>
                  <a:tcPr>
                    <a:solidFill>
                      <a:srgbClr val="FD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12 - 1905</a:t>
                      </a:r>
                    </a:p>
                  </a:txBody>
                  <a:tcPr>
                    <a:solidFill>
                      <a:srgbClr val="79D0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 nghĩa vũ trang ở Mát-xcơ-va</a:t>
                      </a:r>
                    </a:p>
                  </a:txBody>
                  <a:tcPr>
                    <a:solidFill>
                      <a:srgbClr val="79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1907</a:t>
                      </a:r>
                    </a:p>
                  </a:txBody>
                  <a:tcPr>
                    <a:solidFill>
                      <a:srgbClr val="FDFF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mạng chấm dứt</a:t>
                      </a:r>
                    </a:p>
                  </a:txBody>
                  <a:tcPr>
                    <a:solidFill>
                      <a:srgbClr val="FD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Content Placeholder 10" descr="cach-cam-but-viet-dung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5725" y="2479339"/>
            <a:ext cx="1068070" cy="710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</a:p>
        </p:txBody>
      </p:sp>
      <p:sp>
        <p:nvSpPr>
          <p:cNvPr id="2" name="Text Box 5"/>
          <p:cNvSpPr txBox="1"/>
          <p:nvPr/>
        </p:nvSpPr>
        <p:spPr>
          <a:xfrm>
            <a:off x="-31750" y="939024"/>
            <a:ext cx="1229932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NGA VÀ CUỘC CÁCH MẠNG 1905 - 1907</a:t>
            </a:r>
            <a:endParaRPr lang="en-US" sz="2800" b="1" dirty="0" err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460989"/>
            <a:ext cx="528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Cách mạng Nga 1905 - 1907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5872" y="1984209"/>
            <a:ext cx="203132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 biến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-7295" y="1588575"/>
            <a:ext cx="1007184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trào đập phá máy móc và bãi công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0" y="1065355"/>
            <a:ext cx="124506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3606056" y="2111795"/>
            <a:ext cx="7391400" cy="2535175"/>
          </a:xfrm>
          <a:prstGeom prst="cloudCallout">
            <a:avLst>
              <a:gd name="adj1" fmla="val -64534"/>
              <a:gd name="adj2" fmla="val 811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ngay từ khi mới ra </a:t>
            </a:r>
            <a:r>
              <a:rPr lang="vi-VN" altLang="en-US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đời, giai cấp công nhân đã đấu tranh chống chủ nghĩa tư bản?</a:t>
            </a:r>
          </a:p>
        </p:txBody>
      </p:sp>
      <p:pic>
        <p:nvPicPr>
          <p:cNvPr id="19" name="Content Placeholder 10" descr="cach-cam-but-viet-dung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38591" y="4504652"/>
            <a:ext cx="1068070" cy="710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Rectangle 19"/>
          <p:cNvSpPr/>
          <p:nvPr/>
        </p:nvSpPr>
        <p:spPr>
          <a:xfrm>
            <a:off x="438590" y="5470298"/>
            <a:ext cx="9053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Nguyên nhân: Do sự phát triển của công nghiệp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giai cấp vô sản bị áp bức, bóc lột nặng nề.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47" y="4255135"/>
            <a:ext cx="2341458" cy="2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04269" y="2947557"/>
            <a:ext cx="723265" cy="1163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7" grpId="0" bldLvl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0185" y="6200140"/>
            <a:ext cx="10972800" cy="582613"/>
          </a:xfrm>
        </p:spPr>
        <p:txBody>
          <a:bodyPr/>
          <a:lstStyle/>
          <a:p>
            <a:pPr algn="ctr"/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tình trong ngày chủ nhật đẫm máu</a:t>
            </a: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35" y="-71755"/>
            <a:ext cx="6351270" cy="607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4620" y="0"/>
            <a:ext cx="5707380" cy="5935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10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45" y="635"/>
            <a:ext cx="12073890" cy="627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0185" y="6275070"/>
            <a:ext cx="10972800" cy="582613"/>
          </a:xfrm>
        </p:spPr>
        <p:txBody>
          <a:bodyPr/>
          <a:lstStyle/>
          <a:p>
            <a:pPr algn="ctr"/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thủ tàu Pô - tem - kin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6835" y="4324746"/>
            <a:ext cx="203132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 biến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0" y="97122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7295" y="1494445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-53650" y="2369026"/>
            <a:ext cx="1229932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NGA VÀ CUỘC CÁCH MẠNG 1905 - 1907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Lê-nin và việc thành lập đảng vô sản kiểu mới ở Nga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53650" y="3328522"/>
            <a:ext cx="528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Cách mạng Nga 1905 - 1907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76835" y="3803308"/>
            <a:ext cx="2680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Nguyên nhân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Thought Bubble: Cloud 7"/>
          <p:cNvSpPr/>
          <p:nvPr/>
        </p:nvSpPr>
        <p:spPr>
          <a:xfrm>
            <a:off x="3793030" y="3784679"/>
            <a:ext cx="6796405" cy="2206625"/>
          </a:xfrm>
          <a:prstGeom prst="cloudCallout">
            <a:avLst>
              <a:gd name="adj1" fmla="val 63332"/>
              <a:gd name="adj2" fmla="val 33654"/>
            </a:avLst>
          </a:prstGeom>
          <a:solidFill>
            <a:srgbClr val="23FDF5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cách mạng Nga 1905 - 1907 có kết quả và ý nghĩa như thế nào?</a:t>
            </a:r>
          </a:p>
        </p:txBody>
      </p:sp>
      <p:sp>
        <p:nvSpPr>
          <p:cNvPr id="15" name="Text Box 1"/>
          <p:cNvSpPr txBox="1"/>
          <p:nvPr/>
        </p:nvSpPr>
        <p:spPr>
          <a:xfrm>
            <a:off x="76835" y="4848122"/>
            <a:ext cx="32346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 Kết quả,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ý nghĩa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638" y="5370333"/>
            <a:ext cx="723265" cy="1163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5"/>
          <p:cNvSpPr txBox="1"/>
          <p:nvPr/>
        </p:nvSpPr>
        <p:spPr>
          <a:xfrm>
            <a:off x="-58095" y="1908713"/>
            <a:ext cx="1219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4" grpId="1" animBg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311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6835" y="4322841"/>
            <a:ext cx="203132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 biến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0" y="97122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7295" y="1494445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-310" y="2316321"/>
            <a:ext cx="1229932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NGA VÀ CUỘC CÁCH MẠNG 1905 - 1907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Lê-nin và việc thành lập đảng vô sản kiểu mới ở Nga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10" y="3273912"/>
            <a:ext cx="528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Cách mạng Nga 1905 - 1907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76835" y="3801198"/>
            <a:ext cx="2680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Nguyên nhân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76835" y="4853837"/>
            <a:ext cx="32346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 Kết quả,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ý nghĩa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-58095" y="1908713"/>
            <a:ext cx="1219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0" descr="cach-cam-but-viet-dung-c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flipH="1">
            <a:off x="3311525" y="4323171"/>
            <a:ext cx="1068070" cy="5837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03"/>
          <p:cNvSpPr txBox="1"/>
          <p:nvPr/>
        </p:nvSpPr>
        <p:spPr>
          <a:xfrm>
            <a:off x="4747260" y="3422015"/>
            <a:ext cx="744474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52095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Kết quả: Thất bại </a:t>
            </a:r>
          </a:p>
          <a:p>
            <a:pPr indent="252095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- Ý nghĩa:</a:t>
            </a:r>
          </a:p>
          <a:p>
            <a:pPr indent="252095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+ L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àm lung lay nền thống trị của địa chủ và tư sản.</a:t>
            </a:r>
          </a:p>
          <a:p>
            <a:pPr indent="252095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+ Là bước chuẩn bị cần thiết cho cách mạng xã hội chủ nghĩa ở Nga năm 1917.</a:t>
            </a:r>
          </a:p>
          <a:p>
            <a:pPr indent="252095" algn="just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+ Cổ vũ mạnh mẽ phong trào giải phóng dân tộc ở các nước thuộc địa và phụ thuộc trên thế giới.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0" y="97122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7295" y="1494445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0" y="2369326"/>
            <a:ext cx="12299324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NGA VÀ CUỘC CÁCH MẠNG 1905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- 1907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618" y="5694183"/>
            <a:ext cx="723265" cy="1163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846705"/>
            <a:ext cx="1219263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V</a:t>
            </a: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. CAO TRÀO CÁCH MẠNG 1918 – 1923. QUỐC TẾ CỘNG SẢN THÀNH LẬP</a:t>
            </a:r>
            <a:endParaRPr lang="en-US" altLang="en-US" sz="2800">
              <a:solidFill>
                <a:srgbClr val="1D41D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hought Bubble: Cloud 7"/>
          <p:cNvSpPr/>
          <p:nvPr/>
        </p:nvSpPr>
        <p:spPr>
          <a:xfrm>
            <a:off x="2167890" y="3504565"/>
            <a:ext cx="6525260" cy="2072005"/>
          </a:xfrm>
          <a:prstGeom prst="cloudCallout">
            <a:avLst>
              <a:gd name="adj1" fmla="val 60632"/>
              <a:gd name="adj2" fmla="val 67039"/>
            </a:avLst>
          </a:prstGeom>
          <a:solidFill>
            <a:srgbClr val="23FDF5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mạng tháng 11 – 1918 ở Đức diễn ra như thế nào? Kết quả và hạn chế của cách mạng</a:t>
            </a:r>
            <a:r>
              <a:rPr lang="en-US" alt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sao</a:t>
            </a:r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-58095" y="1908713"/>
            <a:ext cx="1219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ldLvl="0" animBg="1"/>
      <p:bldP spid="1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0" y="97122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7295" y="1494445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-58095" y="2390011"/>
            <a:ext cx="12299324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NGA VÀ CUỘC CÁCH MẠNG 1905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- 1907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072" y="3809179"/>
            <a:ext cx="723265" cy="1163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871470"/>
            <a:ext cx="121920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V</a:t>
            </a: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. CAO TRÀO CÁCH MẠNG 1918 – 1923. QUỐC TẾ CỘNG SẢN THÀNH LẬP</a:t>
            </a:r>
            <a:endParaRPr lang="en-US" altLang="en-US" sz="2800">
              <a:solidFill>
                <a:srgbClr val="1D41D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-58095" y="1908713"/>
            <a:ext cx="1219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759585" y="3672840"/>
            <a:ext cx="6884670" cy="1888490"/>
          </a:xfrm>
          <a:prstGeom prst="wedgeEllipseCallout">
            <a:avLst>
              <a:gd name="adj1" fmla="val 62782"/>
              <a:gd name="adj2" fmla="val -2265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Quốc tế cộng sản được thành lập</a:t>
            </a:r>
          </a:p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trong hoàn cảnh nào? Trình bày</a:t>
            </a:r>
          </a:p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của Quốc tế cộng sản?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</a:t>
            </a:r>
            <a:br>
              <a:rPr lang="en-US" sz="311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311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0" y="971225"/>
            <a:ext cx="1245061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7295" y="1494445"/>
            <a:ext cx="12090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12800" indent="-812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</a:rPr>
              <a:t>II. SỰ RA ĐỜI CỦA CHỦ NGHĨA MÁC 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-53650" y="2369230"/>
            <a:ext cx="12299324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NGA VÀ CUỘC CÁCH MẠNG 1905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- 1907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57785" y="2829560"/>
            <a:ext cx="1224978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V</a:t>
            </a: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</a:rPr>
              <a:t>. CAO TRÀO CÁCH MẠNG 1918 – 1923. QUỐC TẾ CỘNG SẢN THÀNH LẬP</a:t>
            </a:r>
            <a:endParaRPr lang="en-US" altLang="en-US" sz="2800">
              <a:solidFill>
                <a:srgbClr val="1D41D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-58095" y="1908713"/>
            <a:ext cx="1219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vi-VN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 CÔNG NHÂN QUỐC TẾ CUỐI THẾ KỈ XIX. QUỐC TẾ 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0" descr="cach-cam-but-viet-dung-c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flipH="1">
            <a:off x="992505" y="3570605"/>
            <a:ext cx="981710" cy="624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1275" y="4222750"/>
            <a:ext cx="965136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Trong những năm 1918 – 1923, một cao trào cách mạng đã bùng nổ khắp châu Âu.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Ngày 9 – 11 – 1918, tổng đình công nổ ra ở Béc-lin, sau chuyển thành khởi nghĩa vũ trang. Chế độ quân chủ bị lật đổ, thiết lập chế độ cộng hòa tư sản ở Đức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1428" y="63347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vi-VN" altLang="en-US" sz="2800">
                <a:latin typeface="Times New Roman" panose="02020603050405020304" pitchFamily="18" charset="0"/>
              </a:rPr>
              <a:t>- </a:t>
            </a:r>
            <a:r>
              <a:rPr lang="pt-BR" altLang="en-US" sz="2800">
                <a:latin typeface="Times New Roman" panose="02020603050405020304" pitchFamily="18" charset="0"/>
              </a:rPr>
              <a:t>Ng</a:t>
            </a:r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altLang="en-US" sz="2800">
                <a:latin typeface="Times New Roman" panose="02020603050405020304" pitchFamily="18" charset="0"/>
              </a:rPr>
              <a:t>y 2/3/1919, Quốc tế cộng sản được th</a:t>
            </a:r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altLang="en-US" sz="2800">
                <a:latin typeface="Times New Roman" panose="02020603050405020304" pitchFamily="18" charset="0"/>
              </a:rPr>
              <a:t>nh lập.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44" y="4068869"/>
            <a:ext cx="2391161" cy="268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Line 6"/>
          <p:cNvSpPr>
            <a:spLocks noChangeShapeType="1"/>
          </p:cNvSpPr>
          <p:nvPr/>
        </p:nvSpPr>
        <p:spPr bwMode="auto">
          <a:xfrm rot="16920000">
            <a:off x="1447800" y="2672715"/>
            <a:ext cx="1521460" cy="691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2705735" y="2009775"/>
            <a:ext cx="9485630" cy="560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trào công nhân nửa sau thế kỉ XIX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Content Placeholder 6"/>
          <p:cNvSpPr/>
          <p:nvPr/>
        </p:nvSpPr>
        <p:spPr>
          <a:xfrm>
            <a:off x="2705735" y="4316730"/>
            <a:ext cx="9485630" cy="510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trào công nhân Nga và cuộc cách mạng 1905 - 1907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rot="16920000" flipH="1">
            <a:off x="1922780" y="3699510"/>
            <a:ext cx="509270" cy="1050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4360076" y="704319"/>
            <a:ext cx="3472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CỦNG CỐ BÀI HỌC</a:t>
            </a:r>
          </a:p>
        </p:txBody>
      </p:sp>
      <p:sp>
        <p:nvSpPr>
          <p:cNvPr id="38" name="Content Placeholder 6"/>
          <p:cNvSpPr/>
          <p:nvPr/>
        </p:nvSpPr>
        <p:spPr>
          <a:xfrm>
            <a:off x="362977" y="1792606"/>
            <a:ext cx="1355725" cy="408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ĐỀ: PHONG TRÀO CÔNG NHÂN CUỐI THẾ KỈ XVIII ĐẾN ĐẦU THẾ KỈ XX (Tiết 10, 11, 12)</a:t>
            </a:r>
            <a:b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pt-BR" altLang="en-US" sz="2000" b="1" dirty="0">
              <a:ln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Content Placeholder 6"/>
          <p:cNvSpPr/>
          <p:nvPr/>
        </p:nvSpPr>
        <p:spPr>
          <a:xfrm>
            <a:off x="2705735" y="2815590"/>
            <a:ext cx="9484995" cy="548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ra đời của chủ nghĩa Mác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rot="16920000">
            <a:off x="1805305" y="3022600"/>
            <a:ext cx="808355" cy="8439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Content Placeholder 6"/>
          <p:cNvSpPr/>
          <p:nvPr/>
        </p:nvSpPr>
        <p:spPr>
          <a:xfrm>
            <a:off x="2705735" y="5074920"/>
            <a:ext cx="9485630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7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Cao trào cách mạng 1918 – 1923 và sự thành lập Quốc tế Cộng sản</a:t>
            </a:r>
            <a:endParaRPr lang="vi-VN" sz="2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rot="16920000" flipH="1">
            <a:off x="1623060" y="4002405"/>
            <a:ext cx="1187450" cy="12966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Content Placeholder 6"/>
          <p:cNvSpPr/>
          <p:nvPr/>
        </p:nvSpPr>
        <p:spPr>
          <a:xfrm>
            <a:off x="2705735" y="3591560"/>
            <a:ext cx="9485630" cy="467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trào công nhân quốc tế cuối thế kỉ XIX. Quốc tế thứ hai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rot="16920000">
            <a:off x="2094865" y="3344545"/>
            <a:ext cx="234950" cy="96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bldLvl="0" animBg="1"/>
      <p:bldP spid="9" grpId="0" animBg="1"/>
      <p:bldP spid="9" grpId="1" bldLvl="0" animBg="1"/>
      <p:bldP spid="10" grpId="0" animBg="1"/>
      <p:bldP spid="10" grpId="1" bldLvl="0" animBg="1"/>
      <p:bldP spid="26" grpId="0" bldLvl="0" animBg="1"/>
      <p:bldP spid="37" grpId="0"/>
      <p:bldP spid="37" grpId="1"/>
      <p:bldP spid="38" grpId="0" animBg="1"/>
      <p:bldP spid="38" grpId="1" bldLvl="0" animBg="1"/>
      <p:bldP spid="2" grpId="0" animBg="1"/>
      <p:bldP spid="2" grpId="1" bldLvl="0" animBg="1"/>
      <p:bldP spid="3" grpId="0" bldLvl="0" animBg="1"/>
      <p:bldP spid="11" grpId="0" animBg="1"/>
      <p:bldP spid="11" grpId="1" bldLvl="0" animBg="1"/>
      <p:bldP spid="12" grpId="0" bldLvl="0" animBg="1"/>
      <p:bldP spid="13" grpId="0" animBg="1"/>
      <p:bldP spid="13" grpId="1" bldLvl="0" animBg="1"/>
      <p:bldP spid="14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8119" y="584713"/>
            <a:ext cx="6295390" cy="607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sz="33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 Ở NHÀ</a:t>
            </a:r>
            <a:endParaRPr lang="en-US" altLang="en-US" sz="3355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61290" y="1912620"/>
            <a:ext cx="12193270" cy="474408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HS ghi chép b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đầy đủ các nội dung b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học.</a:t>
            </a:r>
          </a:p>
          <a:p>
            <a:pPr algn="just">
              <a:lnSpc>
                <a:spcPct val="90000"/>
              </a:lnSpc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Trả lời câu hỏi: </a:t>
            </a:r>
            <a:endParaRPr lang="vi-VN" altLang="x-none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Trình bày vai trò của Quốc tế thứ nhất đối với phong trào công nhân quốc tế?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Ý nghĩa lịch sử của cách mạng Nga 1905 – 1907.</a:t>
            </a:r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Đọc v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 trước b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mới: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Sự phát triển của kĩ thuật, khoa học, văn hóa thế kỉ XVIII -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Tìm hiểu những thành tựu về kĩ thuật trong các lĩnh vực công nghiệp, giao thông vận tải, nông nghiệp và quân sự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 kỉ XVIII - XIX</a:t>
            </a:r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Tìm hiểu những thành tựu về khoa học tự nhiên và khoa học xã hội thế kỉ XVIII – XIX.</a:t>
            </a:r>
          </a:p>
          <a:p>
            <a:pPr algn="just"/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Tìm hiểu sự phát triển của văn học và nghệ thuật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 kỉ XVIII – XIX.</a:t>
            </a:r>
            <a:endPara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98" y="150124"/>
            <a:ext cx="8206558" cy="6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430" y="4454941"/>
            <a:ext cx="110545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3"/>
    </mc:Choice>
    <mc:Fallback xmlns="">
      <p:transition spd="slow" advTm="68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-7295" y="1588575"/>
            <a:ext cx="1007184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trào đập phá máy móc và bãi công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0" y="1065355"/>
            <a:ext cx="124506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301309" y="2332507"/>
            <a:ext cx="5618506" cy="4248684"/>
            <a:chOff x="2400" y="0"/>
            <a:chExt cx="3461" cy="2328"/>
          </a:xfrm>
        </p:grpSpPr>
        <p:pic>
          <p:nvPicPr>
            <p:cNvPr id="6" name="Picture 5" descr="industrial-revolution-children-lab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3360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00" y="2109"/>
              <a:ext cx="346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1D41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lao động trẻ em trong nhà máy</a:t>
              </a:r>
            </a:p>
          </p:txBody>
        </p:sp>
      </p:grpSp>
      <p:grpSp>
        <p:nvGrpSpPr>
          <p:cNvPr id="11" name="Group 17"/>
          <p:cNvGrpSpPr/>
          <p:nvPr/>
        </p:nvGrpSpPr>
        <p:grpSpPr bwMode="auto">
          <a:xfrm>
            <a:off x="6225309" y="2332508"/>
            <a:ext cx="5782915" cy="4275087"/>
            <a:chOff x="96" y="1239"/>
            <a:chExt cx="3024" cy="125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39"/>
              <a:ext cx="3024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87" y="2372"/>
              <a:ext cx="264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1D41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 động trẻ em trong hầm mỏ của Anh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-7295" y="1588575"/>
            <a:ext cx="1007184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trào đập phá máy móc và bãi công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0" y="1065355"/>
            <a:ext cx="124506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677660" y="1834694"/>
            <a:ext cx="5071352" cy="2406416"/>
          </a:xfrm>
          <a:prstGeom prst="cloudCallout">
            <a:avLst>
              <a:gd name="adj1" fmla="val -4635"/>
              <a:gd name="adj2" fmla="val 883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3200" b="1" noProof="1">
                <a:solidFill>
                  <a:srgbClr val="7030A0"/>
                </a:solidFill>
                <a:cs typeface="Times New Roman" panose="02020603050405020304" pitchFamily="18" charset="0"/>
              </a:rPr>
              <a:t>    </a:t>
            </a:r>
            <a:r>
              <a:rPr lang="vi-VN" sz="3200" b="1" noProof="1">
                <a:solidFill>
                  <a:srgbClr val="C00000"/>
                </a:solidFill>
                <a:cs typeface="Times New Roman" panose="02020603050405020304" pitchFamily="18" charset="0"/>
              </a:rPr>
              <a:t>Vì</a:t>
            </a:r>
            <a:r>
              <a:rPr lang="nl-NL" altLang="x-none" sz="3200" b="1" noProof="1">
                <a:solidFill>
                  <a:srgbClr val="C00000"/>
                </a:solidFill>
                <a:cs typeface="Times New Roman" panose="02020603050405020304" pitchFamily="18" charset="0"/>
              </a:rPr>
              <a:t> sao giới chủ lại thích sử dụng lao động l</a:t>
            </a:r>
            <a:r>
              <a:rPr lang="nl-NL" altLang="x-none" sz="3200" b="1" noProof="1">
                <a:solidFill>
                  <a:srgbClr val="C00000"/>
                </a:solidFill>
                <a:ea typeface="Times New Roman" panose="02020603050405020304" pitchFamily="18" charset="0"/>
              </a:rPr>
              <a:t>à</a:t>
            </a:r>
            <a:r>
              <a:rPr lang="nl-NL" altLang="x-none" sz="3200" b="1" noProof="1">
                <a:solidFill>
                  <a:srgbClr val="C00000"/>
                </a:solidFill>
                <a:cs typeface="Times New Roman" panose="02020603050405020304" pitchFamily="18" charset="0"/>
              </a:rPr>
              <a:t> trẻ em</a:t>
            </a:r>
            <a:r>
              <a:rPr lang="vi-VN" altLang="x-none" sz="3200" b="1" noProof="1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sz="3200" noProof="1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7957" y="5190510"/>
            <a:ext cx="723265" cy="1163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6330" y="2395096"/>
            <a:ext cx="66444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/>
              <a:t>- Trẻ em có số lượng đông.</a:t>
            </a:r>
          </a:p>
          <a:p>
            <a:pPr algn="just" eaLnBrk="1" hangingPunct="1"/>
            <a:r>
              <a:rPr lang="en-US" altLang="en-US" sz="3200"/>
              <a:t>- Trẻ em chưa có ý thức chống lại chủ.</a:t>
            </a:r>
          </a:p>
          <a:p>
            <a:pPr algn="just" eaLnBrk="1" hangingPunct="1"/>
            <a:r>
              <a:rPr lang="en-US" altLang="en-US" sz="3200"/>
              <a:t>- Trẻ em chấp nh</a:t>
            </a:r>
            <a:r>
              <a:rPr lang="vi-VN" altLang="en-US" sz="3200"/>
              <a:t>ận</a:t>
            </a:r>
            <a:r>
              <a:rPr lang="en-US" altLang="en-US" sz="3200"/>
              <a:t> sống trong điều kiện tồi tàn mà ko đòi hỏi.</a:t>
            </a:r>
          </a:p>
          <a:p>
            <a:pPr algn="just" eaLnBrk="1" hangingPunct="1"/>
            <a:r>
              <a:rPr lang="en-US" altLang="en-US" sz="3200"/>
              <a:t>- Dù phải lao động nặng nhọc như người lớn nhưng họ vẫn nhận được số lương thấp.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ldLvl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-7295" y="1588575"/>
            <a:ext cx="1007184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trào đập phá máy móc và bãi công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XX(TIẾT 10, 11, 12)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0" y="1065355"/>
            <a:ext cx="124506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142499" y="3168103"/>
            <a:ext cx="66554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Hình thức đấu tranh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353836" y="1588576"/>
            <a:ext cx="4242515" cy="3034244"/>
          </a:xfrm>
          <a:prstGeom prst="cloudCallout">
            <a:avLst>
              <a:gd name="adj1" fmla="val -21215"/>
              <a:gd name="adj2" fmla="val 6552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sz="3200" b="1" noProof="1">
                <a:solidFill>
                  <a:srgbClr val="7030A0"/>
                </a:solidFill>
                <a:cs typeface="Times New Roman" panose="02020603050405020304" pitchFamily="18" charset="0"/>
              </a:rPr>
              <a:t>    </a:t>
            </a:r>
            <a:r>
              <a:rPr lang="nl-NL" altLang="x-none" sz="3200" b="1" noProof="1">
                <a:solidFill>
                  <a:srgbClr val="C00000"/>
                </a:solidFill>
                <a:cs typeface="Times New Roman" panose="02020603050405020304" pitchFamily="18" charset="0"/>
              </a:rPr>
              <a:t>Nêu những hình thức đấu tranh</a:t>
            </a:r>
            <a:r>
              <a:rPr lang="vi-VN" altLang="x-none" sz="3200" b="1" noProof="1">
                <a:solidFill>
                  <a:srgbClr val="C00000"/>
                </a:solidFill>
                <a:cs typeface="Times New Roman" panose="02020603050405020304" pitchFamily="18" charset="0"/>
              </a:rPr>
              <a:t> của giai cấp công nhân?</a:t>
            </a:r>
            <a:endParaRPr sz="3200" b="1" noProof="1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4592" y="5347502"/>
            <a:ext cx="723265" cy="1163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2499" y="3690073"/>
            <a:ext cx="72462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Đập phá máy móc, đốt công xưởng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499" y="4283404"/>
            <a:ext cx="696292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Đầu TK XIX, bãi công, đòi tăng lương, giảm giờ làm.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9" y="5352169"/>
            <a:ext cx="724626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>
                <a:latin typeface="Times New Roman" panose="02020603050405020304" pitchFamily="18" charset="0"/>
              </a:rPr>
              <a:t>---&gt;Công đoàn được thành lập.</a:t>
            </a:r>
            <a:endParaRPr lang="en-US" sz="2800"/>
          </a:p>
        </p:txBody>
      </p:sp>
      <p:pic>
        <p:nvPicPr>
          <p:cNvPr id="12" name="Content Placeholder 10" descr="cach-cam-but-viet-dung-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flipH="1">
            <a:off x="107575" y="2190203"/>
            <a:ext cx="1068070" cy="710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 bldLvl="0" animBg="1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-7295" y="1588575"/>
            <a:ext cx="1007184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trào đập phá máy móc và bãi công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XX(TIẾT 10, 11, 12)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0" y="1065355"/>
            <a:ext cx="124506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0638" y="2111795"/>
            <a:ext cx="9144000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1D41D5"/>
                </a:solidFill>
                <a:latin typeface="Times New Roman" panose="02020603050405020304" pitchFamily="18" charset="0"/>
              </a:rPr>
              <a:t>2. Phong tr</a:t>
            </a:r>
            <a:r>
              <a:rPr lang="en-US" altLang="en-US" sz="30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000" b="1">
                <a:solidFill>
                  <a:srgbClr val="1D41D5"/>
                </a:solidFill>
                <a:latin typeface="Times New Roman" panose="02020603050405020304" pitchFamily="18" charset="0"/>
              </a:rPr>
              <a:t>o công nhân trong những năm 1830-1840</a:t>
            </a:r>
            <a:endParaRPr lang="en-US" altLang="en-US" sz="30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788920" y="2940658"/>
            <a:ext cx="7315128" cy="2977166"/>
          </a:xfrm>
          <a:prstGeom prst="cloudCallout">
            <a:avLst>
              <a:gd name="adj1" fmla="val -67837"/>
              <a:gd name="adj2" fmla="val 366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algn="ctr" eaLnBrk="1" hangingPunct="1">
              <a:spcBef>
                <a:spcPct val="50000"/>
              </a:spcBef>
              <a:defRPr/>
            </a:pPr>
            <a:endParaRPr sz="3200" b="1" noProof="1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nl-NL" altLang="x-none" sz="3200" b="1" noProof="1">
                <a:solidFill>
                  <a:srgbClr val="C00000"/>
                </a:solidFill>
                <a:cs typeface="Times New Roman" panose="02020603050405020304" pitchFamily="18" charset="0"/>
              </a:rPr>
              <a:t>    Trình b</a:t>
            </a:r>
            <a:r>
              <a:rPr lang="nl-NL" altLang="x-none" sz="3200" b="1" noProof="1">
                <a:solidFill>
                  <a:srgbClr val="C00000"/>
                </a:solidFill>
                <a:ea typeface="Times New Roman" panose="02020603050405020304" pitchFamily="18" charset="0"/>
              </a:rPr>
              <a:t>à</a:t>
            </a:r>
            <a:r>
              <a:rPr lang="nl-NL" altLang="x-none" sz="3200" b="1" noProof="1">
                <a:solidFill>
                  <a:srgbClr val="C00000"/>
                </a:solidFill>
                <a:cs typeface="Times New Roman" panose="02020603050405020304" pitchFamily="18" charset="0"/>
              </a:rPr>
              <a:t>y các sự kiện chủ yếu về phong tr</a:t>
            </a:r>
            <a:r>
              <a:rPr lang="nl-NL" altLang="x-none" sz="3200" b="1" noProof="1">
                <a:solidFill>
                  <a:srgbClr val="C00000"/>
                </a:solidFill>
                <a:ea typeface="Times New Roman" panose="02020603050405020304" pitchFamily="18" charset="0"/>
              </a:rPr>
              <a:t>à</a:t>
            </a:r>
            <a:r>
              <a:rPr lang="nl-NL" altLang="x-none" sz="3200" b="1" noProof="1">
                <a:solidFill>
                  <a:srgbClr val="C00000"/>
                </a:solidFill>
                <a:cs typeface="Times New Roman" panose="02020603050405020304" pitchFamily="18" charset="0"/>
              </a:rPr>
              <a:t>o công nhân trong  những năm 1830-1840.</a:t>
            </a:r>
            <a:endParaRPr sz="3200" noProof="1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sz="3200" b="1" noProof="1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097" y="4064894"/>
            <a:ext cx="723265" cy="1163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-7295" y="1588575"/>
            <a:ext cx="1007184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trào đập phá máy móc và bãi công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7295" y="82544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CUỐI THẾ KỈ XVIII ĐẾN ĐẦU THẾ KỈ XX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0" y="1065355"/>
            <a:ext cx="124506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NỬA ĐẦU THẾ KỶ XIX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2112953"/>
            <a:ext cx="9144000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1D41D5"/>
                </a:solidFill>
                <a:latin typeface="Times New Roman" panose="02020603050405020304" pitchFamily="18" charset="0"/>
              </a:rPr>
              <a:t>2. Phong tr</a:t>
            </a:r>
            <a:r>
              <a:rPr lang="en-US" altLang="en-US" sz="30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000" b="1">
                <a:solidFill>
                  <a:srgbClr val="1D41D5"/>
                </a:solidFill>
                <a:latin typeface="Times New Roman" panose="02020603050405020304" pitchFamily="18" charset="0"/>
              </a:rPr>
              <a:t>o công nhân trong những năm 1830-1840</a:t>
            </a:r>
            <a:endParaRPr lang="en-US" altLang="en-US" sz="30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 descr="cach-cam-but-viet-dung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6991"/>
            <a:ext cx="1143000" cy="69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9158" y="3520175"/>
            <a:ext cx="884568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nl-NL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Các cuộc đấu tranh: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+ Năm  1831, Công nhân thành phố Li-ông ở Pháp khởi nghĩa.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+ Năm 1844, Công nhân dệt vùng Sơ-lê-din ở Đức khởi nghĩa.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+ Từ năm 1836 đến 1847,  Phong trào Hiến chương ở Anh diễn ra.</a:t>
            </a: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828" y="3604097"/>
            <a:ext cx="2602865" cy="260286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6"/>
    </mc:Choice>
    <mc:Fallback xmlns="">
      <p:transition spd="slow" advTm="4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map_eu_countries_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" y="44451"/>
            <a:ext cx="8229600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8176260" y="440055"/>
            <a:ext cx="3856990" cy="1433830"/>
          </a:xfrm>
          <a:prstGeom prst="wedgeRectCallout">
            <a:avLst>
              <a:gd name="adj1" fmla="val -178531"/>
              <a:gd name="adj2" fmla="val 21054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- Tại Pháp: N</a:t>
            </a:r>
            <a:r>
              <a:rPr lang="vi-VN" altLang="en-US" sz="27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ăm 1831 và năm 1834 công nhân ở Li</a:t>
            </a:r>
            <a:r>
              <a:rPr lang="en-US" altLang="vi-VN" sz="27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7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ông bùng nổ khởi nghĩa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8176260" y="2659380"/>
            <a:ext cx="3990340" cy="1524000"/>
          </a:xfrm>
          <a:prstGeom prst="wedgeRectCallout">
            <a:avLst>
              <a:gd name="adj1" fmla="val -145639"/>
              <a:gd name="adj2" fmla="val 210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Tại Đức: N</a:t>
            </a:r>
            <a:r>
              <a:rPr lang="vi-VN" altLang="en-US" sz="27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1844, bùng nổ cuộc khởi nghĩa của công nhân vùng Sơ</a:t>
            </a:r>
            <a:r>
              <a:rPr lang="en-US" altLang="vi-VN" sz="27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7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vi-VN" sz="27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7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8175625" y="4876800"/>
            <a:ext cx="3857625" cy="1524000"/>
          </a:xfrm>
          <a:prstGeom prst="wedgeRectCallout">
            <a:avLst>
              <a:gd name="adj1" fmla="val -186510"/>
              <a:gd name="adj2" fmla="val -1403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Tại Anh: Từ n</a:t>
            </a:r>
            <a:r>
              <a:rPr lang="vi-VN" altLang="en-US" sz="28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1836 đến năm 1847, bùng nổ “Phong trào Hiến chương” </a:t>
            </a:r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-19050" y="82551"/>
            <a:ext cx="11988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1" name="Picture 24" descr="duong phan c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18" y="7939"/>
            <a:ext cx="1208616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5" descr="duong phan c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H="1">
            <a:off x="-3341951" y="3349890"/>
            <a:ext cx="6789737" cy="14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6" descr="duong phan c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H="1">
            <a:off x="8710349" y="3334016"/>
            <a:ext cx="6789737" cy="14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7" descr="duong phan c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817" y="6729413"/>
            <a:ext cx="1219200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bldLvl="0" animBg="1"/>
      <p:bldP spid="61449" grpId="0" bldLvl="0" animBg="1"/>
    </p:bldLst>
  </p:timing>
</p:sld>
</file>

<file path=ppt/theme/theme1.xml><?xml version="1.0" encoding="utf-8"?>
<a:theme xmlns:a="http://schemas.openxmlformats.org/drawingml/2006/main" name="Blue Wa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3570</Words>
  <Application>Microsoft Office PowerPoint</Application>
  <PresentationFormat>Widescreen</PresentationFormat>
  <Paragraphs>288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CHỦ ĐỀ: PHONG TRÀO CÔNG NHÂN CUỐI THẾ KỈ XVIII ĐẾN ĐẦU THẾ KỈ XX</vt:lpstr>
      <vt:lpstr>PowerPoint Presentation</vt:lpstr>
      <vt:lpstr> CHỦ ĐỀ: PHONG TRÀO CÔNG NHÂN CUỐI THẾ KỈ XVIII ĐẾN ĐẦU THẾ KỈ XX</vt:lpstr>
      <vt:lpstr> CHỦ ĐỀ: PHONG TRÀO CÔNG NHÂN CUỐI THẾ KỈ XVIII ĐẾN ĐẦU THẾ KỈ XX</vt:lpstr>
      <vt:lpstr> CHỦ ĐỀ: PHONG TRÀO CÔNG NHÂN CUỐI THẾ KỈ XVIII ĐẾN ĐẦU THẾ KỈ XX </vt:lpstr>
      <vt:lpstr> CHỦ ĐỀ: PHONG TRÀO CÔNG NHÂN CUỐI THẾ KỈ XVIII ĐẾN ĐẦU THẾ KỈ XX</vt:lpstr>
      <vt:lpstr> CHỦ ĐỀ: PHONG TRÀO CÔNG NHÂN CUỐI THẾ KỈ XVIII ĐẾN ĐẦU THẾ KỈ XX</vt:lpstr>
      <vt:lpstr> CHỦ ĐỀ: PHONG TRÀO CÔNG NHÂN CUỐI THẾ KỈ XVIII ĐẾN ĐẦU THẾ KỈ XX</vt:lpstr>
      <vt:lpstr> CHỦ ĐỀ: PHONG TRÀO CÔNG NHÂN CUỐI THẾ KỈ XVIII ĐẾN ĐẦU THẾ KỈ XX</vt:lpstr>
      <vt:lpstr> CHỦ ĐỀ: PHONG TRÀO CÔNG NHÂN CUỐI THẾ KỈ XVIII ĐẾN ĐẦU THẾ KỈ XX</vt:lpstr>
      <vt:lpstr> CHỦ ĐỀ: PHONG TRÀO CÔNG NHÂN CUỐI THẾ KỈ XVIII ĐẾN ĐẦU THẾ KỈ XX</vt:lpstr>
      <vt:lpstr>Biểu tình trong ngày chủ nhật đẫm máu</vt:lpstr>
      <vt:lpstr>Thủy thủ tàu Pô - tem - kin</vt:lpstr>
      <vt:lpstr> CHỦ ĐỀ: PHONG TRÀO CÔNG NHÂN CUỐI THẾ KỈ XVIII ĐẾN ĐẦU THẾ KỈ XX</vt:lpstr>
      <vt:lpstr> CHỦ ĐỀ: PHONG TRÀO CÔNG NHÂN CUỐI THẾ KỈ XVIII ĐẾN ĐẦU THẾ KỈ XX </vt:lpstr>
      <vt:lpstr> CHỦ ĐỀ: PHONG TRÀO CÔNG NHÂN CUỐI THẾ KỈ XVIII ĐẾN ĐẦU THẾ KỈ XX</vt:lpstr>
      <vt:lpstr> CHỦ ĐỀ: PHONG TRÀO CÔNG NHÂN CUỐI THẾ KỈ XVIII ĐẾN ĐẦU THẾ KỈ XX</vt:lpstr>
      <vt:lpstr> CHỦ ĐỀ: PHONG TRÀO CÔNG NHÂN CUỐI THẾ KỈ XVIII ĐẾN ĐẦU THẾ KỈ XX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THẾ GIỚI HIỆN ĐẠI TỪ NĂM 1945 ĐẾN NAY</dc:title>
  <dc:creator>HP</dc:creator>
  <cp:lastModifiedBy>Chung Thuy</cp:lastModifiedBy>
  <cp:revision>171</cp:revision>
  <dcterms:created xsi:type="dcterms:W3CDTF">2021-06-06T05:17:00Z</dcterms:created>
  <dcterms:modified xsi:type="dcterms:W3CDTF">2021-09-12T12:42:11Z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BA3A135198AF4297BA222F02C6AED40F</vt:lpwstr>
  </property>
  <property fmtid="{D5CDD505-2E9C-101B-9397-08002B2CF9AE}" pid="3" name="KSOProductBuildVer">
    <vt:lpwstr>1033-11.2.0.10265</vt:lpwstr>
  </property>
</Properties>
</file>