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75" r:id="rId2"/>
    <p:sldId id="265" r:id="rId3"/>
    <p:sldId id="257" r:id="rId4"/>
    <p:sldId id="272" r:id="rId5"/>
    <p:sldId id="258" r:id="rId6"/>
    <p:sldId id="273" r:id="rId7"/>
    <p:sldId id="259" r:id="rId8"/>
    <p:sldId id="261" r:id="rId9"/>
    <p:sldId id="268" r:id="rId10"/>
    <p:sldId id="262" r:id="rId11"/>
    <p:sldId id="269" r:id="rId12"/>
    <p:sldId id="270" r:id="rId13"/>
    <p:sldId id="263" r:id="rId14"/>
    <p:sldId id="264" r:id="rId15"/>
    <p:sldId id="274" r:id="rId16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FAF"/>
    <a:srgbClr val="663300"/>
    <a:srgbClr val="996633"/>
    <a:srgbClr val="99FF33"/>
    <a:srgbClr val="0000FF"/>
    <a:srgbClr val="FF3300"/>
    <a:srgbClr val="008000"/>
    <a:srgbClr val="EBF0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9" d="100"/>
          <a:sy n="39" d="100"/>
        </p:scale>
        <p:origin x="-948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GV:Trương Ngọc Tuyết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E921D50F-34C8-4849-9B40-D0918A93E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GV:Trương Ngọc Tuyết</a:t>
            </a:r>
          </a:p>
        </p:txBody>
      </p:sp>
      <p:sp>
        <p:nvSpPr>
          <p:cNvPr id="1945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51DEA4-A965-473B-A66D-8D9D9DD7EC6A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94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GV:Trương Ngọc Tuyết</a:t>
            </a:r>
          </a:p>
        </p:txBody>
      </p:sp>
      <p:sp>
        <p:nvSpPr>
          <p:cNvPr id="2048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21D18E-7CFE-4C41-8EE4-0B692FCBD1B5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GV:Trương Ngọc Tuyết</a:t>
            </a:r>
          </a:p>
        </p:txBody>
      </p:sp>
      <p:sp>
        <p:nvSpPr>
          <p:cNvPr id="2150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237C43-89BE-49F4-BA8E-8BABFC70BA23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15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6"/>
          <p:cNvSpPr>
            <a:spLocks noChangeArrowheads="1" noChangeShapeType="1" noTextEdit="1"/>
          </p:cNvSpPr>
          <p:nvPr userDrawn="1"/>
        </p:nvSpPr>
        <p:spPr bwMode="auto">
          <a:xfrm>
            <a:off x="15875" y="95250"/>
            <a:ext cx="2193925" cy="438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BÀI THỰC HÀNH 5</a:t>
            </a:r>
          </a:p>
        </p:txBody>
      </p:sp>
      <p:sp>
        <p:nvSpPr>
          <p:cNvPr id="4" name="WordArt 7"/>
          <p:cNvSpPr>
            <a:spLocks noChangeArrowheads="1" noChangeShapeType="1" noTextEdit="1"/>
          </p:cNvSpPr>
          <p:nvPr userDrawn="1"/>
        </p:nvSpPr>
        <p:spPr bwMode="auto">
          <a:xfrm>
            <a:off x="2667000" y="0"/>
            <a:ext cx="5876925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  <a:t>SỬ DỤNG LỆNH LẶP FOR …DO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F21BD812-2824-4D58-A3CE-15C8A2F05C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Trương Ngọc Tuyết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8A6A2-9936-490E-9AF9-840BA35652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Trương Ngọc Tuyết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C008E2-5950-4CDD-BC41-90D3C10736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Trương Ngọc Tuyết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9F0B8C-9AFE-4637-B2A5-74F5767295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Trương Ngọc Tuyết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74F690-CB82-47E3-B80A-C7EB0A43BD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Trương Ngọc Tuyết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4B8C59-1645-4108-8C54-3647F380C5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Trương Ngọc Tuyết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B3939-4DEA-47FA-BBD1-B10D934C4C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Trương Ngọc Tuyết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7D9BA0-5C78-4B3B-9EB3-29E4CC94FC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Trương Ngọc Tuyết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5607E8-AC27-466E-A3BC-CDAA619D3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Trương Ngọc Tuyết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A5076-0FFC-4CCD-9FF9-E9C8218D30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Trương Ngọc Tuyết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04204-9496-4498-8C04-FED1EB478F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Trương Ngọc Tuyết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F9BD1-EA38-4BC6-BDDA-5E3A92671F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2388"/>
            <a:ext cx="1676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6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8175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6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Trương Ngọc Tuyết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Arial" pitchFamily="34" charset="0"/>
              </a:defRPr>
            </a:lvl1pPr>
          </a:lstStyle>
          <a:p>
            <a:pPr>
              <a:defRPr/>
            </a:pPr>
            <a:fld id="{424A3498-54E7-4F45-B8E4-0C1BF6F5BD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WordArt 7"/>
          <p:cNvSpPr>
            <a:spLocks noChangeArrowheads="1" noChangeShapeType="1" noTextEdit="1"/>
          </p:cNvSpPr>
          <p:nvPr userDrawn="1"/>
        </p:nvSpPr>
        <p:spPr bwMode="auto">
          <a:xfrm>
            <a:off x="292100" y="304800"/>
            <a:ext cx="2070100" cy="236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BÀI THỰC HÀNH 5</a:t>
            </a:r>
          </a:p>
        </p:txBody>
      </p:sp>
      <p:sp>
        <p:nvSpPr>
          <p:cNvPr id="1031" name="WordArt 8" descr="Narrow vertical"/>
          <p:cNvSpPr>
            <a:spLocks noChangeArrowheads="1" noChangeShapeType="1" noTextEdit="1"/>
          </p:cNvSpPr>
          <p:nvPr userDrawn="1"/>
        </p:nvSpPr>
        <p:spPr bwMode="auto">
          <a:xfrm>
            <a:off x="2708275" y="139700"/>
            <a:ext cx="5791200" cy="527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SỬ DỤNG LỆNH LẶP FOR …DO</a:t>
            </a:r>
          </a:p>
        </p:txBody>
      </p:sp>
      <p:sp>
        <p:nvSpPr>
          <p:cNvPr id="1032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file:///F:\Giao%20an%20GVG%20TP%20Tin%208-Tuyet\TP\TP1\TP\BIN\TPX.EXE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file:///F:\Giao%20an%20GVG%20TP%20Tin%208-Tuyet\TP\TP1\TP\BIN\TPX.EXE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file:///F:\Giao%20an%20GVG%20TP%20Tin%208-Tuyet\TP\TP1\TP\BIN\TPX.EX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A06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5" descr="fireworks_big_burst_md_wh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457200"/>
            <a:ext cx="1905000" cy="183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6" name="WordArt 6"/>
          <p:cNvSpPr>
            <a:spLocks noChangeArrowheads="1" noChangeShapeType="1" noTextEdit="1"/>
          </p:cNvSpPr>
          <p:nvPr/>
        </p:nvSpPr>
        <p:spPr bwMode="auto">
          <a:xfrm>
            <a:off x="1295400" y="1752600"/>
            <a:ext cx="693420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Th5: Sử dụng lệnh lặp for..to..do</a:t>
            </a:r>
          </a:p>
        </p:txBody>
      </p:sp>
      <p:sp>
        <p:nvSpPr>
          <p:cNvPr id="30727" name="WordArt 7" descr="Paper bag"/>
          <p:cNvSpPr>
            <a:spLocks noChangeArrowheads="1" noChangeShapeType="1" noTextEdit="1"/>
          </p:cNvSpPr>
          <p:nvPr/>
        </p:nvSpPr>
        <p:spPr bwMode="auto">
          <a:xfrm>
            <a:off x="4800600" y="3657600"/>
            <a:ext cx="3200400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4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Arial"/>
                <a:cs typeface="Arial"/>
              </a:rPr>
              <a:t>Tin học 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6" grpId="0" animBg="1"/>
      <p:bldP spid="3072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304800" y="990600"/>
            <a:ext cx="5105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FF"/>
                </a:solidFill>
              </a:rPr>
              <a:t>Với kết quả in trên màn</a:t>
            </a:r>
            <a:r>
              <a:rPr lang="en-US" sz="20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hình bên em có nhận xét gì?</a:t>
            </a:r>
          </a:p>
        </p:txBody>
      </p:sp>
      <p:pic>
        <p:nvPicPr>
          <p:cNvPr id="10257" name="Picture 17"/>
          <p:cNvPicPr>
            <a:picLocks noChangeAspect="1" noChangeArrowheads="1"/>
          </p:cNvPicPr>
          <p:nvPr/>
        </p:nvPicPr>
        <p:blipFill>
          <a:blip r:embed="rId2"/>
          <a:srcRect l="11000" t="24063" r="72000" b="46001"/>
          <a:stretch>
            <a:fillRect/>
          </a:stretch>
        </p:blipFill>
        <p:spPr bwMode="auto">
          <a:xfrm>
            <a:off x="5867400" y="1219200"/>
            <a:ext cx="2595563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6" name="AutoShape 16"/>
          <p:cNvSpPr>
            <a:spLocks noChangeArrowheads="1"/>
          </p:cNvSpPr>
          <p:nvPr/>
        </p:nvSpPr>
        <p:spPr bwMode="auto">
          <a:xfrm>
            <a:off x="304800" y="3657600"/>
            <a:ext cx="3886200" cy="2438400"/>
          </a:xfrm>
          <a:prstGeom prst="wedgeRoundRectCallout">
            <a:avLst>
              <a:gd name="adj1" fmla="val 93259"/>
              <a:gd name="adj2" fmla="val -58921"/>
              <a:gd name="adj3" fmla="val 16667"/>
            </a:avLst>
          </a:prstGeom>
          <a:solidFill>
            <a:srgbClr val="EBF0A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800" b="1">
                <a:solidFill>
                  <a:srgbClr val="A50021"/>
                </a:solidFill>
              </a:rPr>
              <a:t>* Các hàng kết quả sát nhau khó đọc</a:t>
            </a:r>
          </a:p>
          <a:p>
            <a:r>
              <a:rPr lang="en-US" sz="2800" b="1">
                <a:solidFill>
                  <a:srgbClr val="A50021"/>
                </a:solidFill>
              </a:rPr>
              <a:t>* Các hàng kết quả không được cân đối với hàng tiêu đề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  <p:bldP spid="1025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4" descr="bangnhan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77000" y="1387475"/>
            <a:ext cx="2354263" cy="417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1" name="Picture 7"/>
          <p:cNvPicPr>
            <a:picLocks noChangeAspect="1" noChangeArrowheads="1"/>
          </p:cNvPicPr>
          <p:nvPr/>
        </p:nvPicPr>
        <p:blipFill>
          <a:blip r:embed="rId3"/>
          <a:srcRect l="11000" t="24063" r="74028" b="46001"/>
          <a:stretch>
            <a:fillRect/>
          </a:stretch>
        </p:blipFill>
        <p:spPr bwMode="auto">
          <a:xfrm>
            <a:off x="152400" y="1752600"/>
            <a:ext cx="20828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2819400" y="2362200"/>
            <a:ext cx="3429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>
                <a:solidFill>
                  <a:srgbClr val="3333FF"/>
                </a:solidFill>
              </a:rPr>
              <a:t>Chỉnh sửa chương trình để làm đẹp kết quả như hình b</a:t>
            </a:r>
            <a:r>
              <a:rPr lang="en-US" sz="2400" b="1" i="1">
                <a:solidFill>
                  <a:srgbClr val="0000FF"/>
                </a:solidFill>
              </a:rPr>
              <a:t>ên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2514600" y="3733800"/>
            <a:ext cx="3886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2" grpId="0"/>
      <p:bldP spid="215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Picture 4" descr="bangnhan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752600"/>
            <a:ext cx="7924800" cy="458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533400" y="1066800"/>
            <a:ext cx="525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2400" b="1">
                <a:solidFill>
                  <a:srgbClr val="3333FF"/>
                </a:solidFill>
              </a:rPr>
              <a:t>Quan sát chương trình sau:</a:t>
            </a:r>
          </a:p>
        </p:txBody>
      </p:sp>
      <p:sp>
        <p:nvSpPr>
          <p:cNvPr id="22535" name="Oval 7"/>
          <p:cNvSpPr>
            <a:spLocks noChangeArrowheads="1"/>
          </p:cNvSpPr>
          <p:nvPr/>
        </p:nvSpPr>
        <p:spPr bwMode="auto">
          <a:xfrm>
            <a:off x="720725" y="3810000"/>
            <a:ext cx="4765675" cy="12954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 flipH="1">
            <a:off x="3352800" y="4038600"/>
            <a:ext cx="3429000" cy="304800"/>
          </a:xfrm>
          <a:prstGeom prst="line">
            <a:avLst/>
          </a:prstGeom>
          <a:noFill/>
          <a:ln w="38100">
            <a:solidFill>
              <a:srgbClr val="FFFF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5715000" y="3429000"/>
            <a:ext cx="2590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FF66"/>
                </a:solidFill>
              </a:rPr>
              <a:t>Các câu lệnh thêm vào chương trình </a:t>
            </a:r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 flipH="1">
            <a:off x="2514600" y="4038600"/>
            <a:ext cx="4289425" cy="685800"/>
          </a:xfrm>
          <a:prstGeom prst="line">
            <a:avLst/>
          </a:prstGeom>
          <a:noFill/>
          <a:ln w="38100">
            <a:solidFill>
              <a:srgbClr val="FFFF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40" name="Oval 12"/>
          <p:cNvSpPr>
            <a:spLocks noChangeArrowheads="1"/>
          </p:cNvSpPr>
          <p:nvPr/>
        </p:nvSpPr>
        <p:spPr bwMode="auto">
          <a:xfrm>
            <a:off x="946150" y="4038600"/>
            <a:ext cx="4616450" cy="1044575"/>
          </a:xfrm>
          <a:prstGeom prst="ellipse">
            <a:avLst/>
          </a:prstGeom>
          <a:noFill/>
          <a:ln w="38100">
            <a:solidFill>
              <a:srgbClr val="99FF33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FF3300"/>
              </a:solidFill>
            </a:endParaRPr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 flipH="1" flipV="1">
            <a:off x="5029200" y="4876800"/>
            <a:ext cx="1295400" cy="762000"/>
          </a:xfrm>
          <a:prstGeom prst="line">
            <a:avLst/>
          </a:prstGeom>
          <a:noFill/>
          <a:ln w="38100">
            <a:solidFill>
              <a:srgbClr val="99FF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6248400" y="5486400"/>
            <a:ext cx="2286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99FF33"/>
                </a:solidFill>
              </a:rPr>
              <a:t>Câu lệnh ghép</a:t>
            </a:r>
          </a:p>
        </p:txBody>
      </p:sp>
      <p:sp>
        <p:nvSpPr>
          <p:cNvPr id="14347" name="AutoShape 15">
            <a:hlinkClick r:id="rId3" action="ppaction://program" highlightClick="1"/>
          </p:cNvPr>
          <p:cNvSpPr>
            <a:spLocks noChangeArrowheads="1"/>
          </p:cNvSpPr>
          <p:nvPr/>
        </p:nvSpPr>
        <p:spPr bwMode="auto">
          <a:xfrm>
            <a:off x="8763000" y="6477000"/>
            <a:ext cx="381000" cy="381000"/>
          </a:xfrm>
          <a:prstGeom prst="actionButtonE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92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10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10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10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/>
      <p:bldP spid="22535" grpId="0" animBg="1"/>
      <p:bldP spid="22537" grpId="0" animBg="1"/>
      <p:bldP spid="22538" grpId="0"/>
      <p:bldP spid="22539" grpId="0" animBg="1"/>
      <p:bldP spid="22540" grpId="0" animBg="1"/>
      <p:bldP spid="22541" grpId="0" animBg="1"/>
      <p:bldP spid="2254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838200" y="2514600"/>
            <a:ext cx="1447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3300"/>
                </a:solidFill>
              </a:rPr>
              <a:t>Writeln;</a:t>
            </a:r>
            <a:r>
              <a:rPr lang="en-US" sz="2000" b="1"/>
              <a:t> </a:t>
            </a:r>
            <a:endParaRPr lang="en-US" sz="2000" b="1">
              <a:solidFill>
                <a:srgbClr val="008000"/>
              </a:solidFill>
              <a:sym typeface="Wingdings" pitchFamily="2" charset="2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838200" y="3048000"/>
            <a:ext cx="2057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3300"/>
                </a:solidFill>
              </a:rPr>
              <a:t>GotoXY(a,b);</a:t>
            </a:r>
            <a:endParaRPr lang="en-US" sz="2800" b="1" u="sng">
              <a:solidFill>
                <a:srgbClr val="CC00FF"/>
              </a:solidFill>
              <a:sym typeface="Wingdings" pitchFamily="2" charset="2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838200" y="3657600"/>
            <a:ext cx="815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3300"/>
                </a:solidFill>
              </a:rPr>
              <a:t>WhereX</a:t>
            </a:r>
            <a:r>
              <a:rPr lang="en-US" sz="2000" b="1"/>
              <a:t> </a:t>
            </a:r>
            <a:r>
              <a:rPr lang="en-US" sz="2000" b="1">
                <a:sym typeface="Wingdings" pitchFamily="2" charset="2"/>
              </a:rPr>
              <a:t>  </a:t>
            </a:r>
            <a:r>
              <a:rPr lang="en-US" sz="2000" b="1">
                <a:solidFill>
                  <a:srgbClr val="008000"/>
                </a:solidFill>
                <a:sym typeface="Wingdings" pitchFamily="2" charset="2"/>
              </a:rPr>
              <a:t>Cho biết thứ tự của </a:t>
            </a:r>
            <a:r>
              <a:rPr lang="en-US" sz="2000" b="1">
                <a:solidFill>
                  <a:srgbClr val="A50021"/>
                </a:solidFill>
                <a:sym typeface="Wingdings" pitchFamily="2" charset="2"/>
              </a:rPr>
              <a:t>cột </a:t>
            </a:r>
            <a:r>
              <a:rPr lang="en-US" sz="2000" b="1">
                <a:solidFill>
                  <a:srgbClr val="008000"/>
                </a:solidFill>
                <a:sym typeface="Wingdings" pitchFamily="2" charset="2"/>
              </a:rPr>
              <a:t>đang có con trỏ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869950" y="4267200"/>
            <a:ext cx="800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3300"/>
                </a:solidFill>
              </a:rPr>
              <a:t>WhereY</a:t>
            </a:r>
            <a:r>
              <a:rPr lang="en-US" sz="2000" b="1"/>
              <a:t> </a:t>
            </a:r>
            <a:r>
              <a:rPr lang="en-US" sz="2000" b="1">
                <a:sym typeface="Wingdings" pitchFamily="2" charset="2"/>
              </a:rPr>
              <a:t>  </a:t>
            </a:r>
            <a:r>
              <a:rPr lang="en-US" sz="2000" b="1">
                <a:solidFill>
                  <a:srgbClr val="008000"/>
                </a:solidFill>
                <a:sym typeface="Wingdings" pitchFamily="2" charset="2"/>
              </a:rPr>
              <a:t>Cho biết thứ tự của </a:t>
            </a:r>
            <a:r>
              <a:rPr lang="en-US" sz="2000" b="1">
                <a:solidFill>
                  <a:srgbClr val="CC00FF"/>
                </a:solidFill>
                <a:sym typeface="Wingdings" pitchFamily="2" charset="2"/>
              </a:rPr>
              <a:t>hàng </a:t>
            </a:r>
            <a:r>
              <a:rPr lang="en-US" sz="2000" b="1">
                <a:solidFill>
                  <a:srgbClr val="008000"/>
                </a:solidFill>
                <a:sym typeface="Wingdings" pitchFamily="2" charset="2"/>
              </a:rPr>
              <a:t>đang có con trỏ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304800" y="5029200"/>
            <a:ext cx="8839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663300"/>
                </a:solidFill>
              </a:rPr>
              <a:t>* </a:t>
            </a:r>
            <a:r>
              <a:rPr lang="en-US" sz="2000" b="1" u="sng">
                <a:solidFill>
                  <a:srgbClr val="663300"/>
                </a:solidFill>
              </a:rPr>
              <a:t>Lưu ý</a:t>
            </a:r>
            <a:r>
              <a:rPr lang="en-US" sz="2000" b="1">
                <a:solidFill>
                  <a:srgbClr val="663300"/>
                </a:solidFill>
              </a:rPr>
              <a:t>:</a:t>
            </a:r>
            <a:r>
              <a:rPr lang="en-US" sz="2000" b="1">
                <a:solidFill>
                  <a:schemeClr val="accent2"/>
                </a:solidFill>
              </a:rPr>
              <a:t> Chỉ sử dụng được các lệnh</a:t>
            </a:r>
            <a:r>
              <a:rPr lang="en-US" sz="2000"/>
              <a:t> </a:t>
            </a:r>
            <a:r>
              <a:rPr lang="en-US" sz="2000" b="1">
                <a:solidFill>
                  <a:srgbClr val="CC00FF"/>
                </a:solidFill>
              </a:rPr>
              <a:t>GotoXY(a,b), WhereX, WhereY </a:t>
            </a:r>
            <a:r>
              <a:rPr lang="en-US" sz="2000" b="1">
                <a:solidFill>
                  <a:schemeClr val="accent2"/>
                </a:solidFill>
              </a:rPr>
              <a:t>sau khi đã khai báo thư viện crt; của Pascal.</a:t>
            </a:r>
          </a:p>
        </p:txBody>
      </p:sp>
      <p:sp>
        <p:nvSpPr>
          <p:cNvPr id="15367" name="Text Box 10"/>
          <p:cNvSpPr txBox="1">
            <a:spLocks noChangeArrowheads="1"/>
          </p:cNvSpPr>
          <p:nvPr/>
        </p:nvSpPr>
        <p:spPr bwMode="auto">
          <a:xfrm>
            <a:off x="304800" y="838200"/>
            <a:ext cx="4495800" cy="461963"/>
          </a:xfrm>
          <a:prstGeom prst="rect">
            <a:avLst/>
          </a:prstGeom>
          <a:solidFill>
            <a:srgbClr val="FFFFCC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CC0066"/>
                </a:solidFill>
              </a:rPr>
              <a:t>NỘI DUNG THỰC HÀNH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457200" y="1676400"/>
            <a:ext cx="7543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* Tìm hiểu các câu lệnh được thêm vào: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685800" y="3733800"/>
            <a:ext cx="8001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sym typeface="Wingdings" pitchFamily="2" charset="2"/>
              </a:rPr>
              <a:t> Lệnh </a:t>
            </a:r>
            <a:r>
              <a:rPr lang="en-US" sz="2000" b="1">
                <a:solidFill>
                  <a:srgbClr val="FF3300"/>
                </a:solidFill>
              </a:rPr>
              <a:t>GotoXY(5, whereY);</a:t>
            </a:r>
            <a:r>
              <a:rPr lang="en-US" sz="2000" b="1">
                <a:solidFill>
                  <a:srgbClr val="0000FF"/>
                </a:solidFill>
              </a:rPr>
              <a:t> </a:t>
            </a:r>
            <a:r>
              <a:rPr lang="en-US" sz="2000" b="1">
                <a:solidFill>
                  <a:srgbClr val="0000FF"/>
                </a:solidFill>
                <a:sym typeface="Wingdings" pitchFamily="2" charset="2"/>
              </a:rPr>
              <a:t> Đưa con trỏ về vị trí cột </a:t>
            </a:r>
            <a:r>
              <a:rPr lang="en-US" sz="2000" b="1">
                <a:solidFill>
                  <a:srgbClr val="FF3300"/>
                </a:solidFill>
                <a:sym typeface="Wingdings" pitchFamily="2" charset="2"/>
              </a:rPr>
              <a:t>5</a:t>
            </a:r>
            <a:r>
              <a:rPr lang="en-US" sz="2000" b="1">
                <a:solidFill>
                  <a:srgbClr val="0000FF"/>
                </a:solidFill>
                <a:sym typeface="Wingdings" pitchFamily="2" charset="2"/>
              </a:rPr>
              <a:t> của </a:t>
            </a:r>
            <a:r>
              <a:rPr lang="en-US" sz="2000" b="1">
                <a:solidFill>
                  <a:srgbClr val="FF3300"/>
                </a:solidFill>
                <a:sym typeface="Wingdings" pitchFamily="2" charset="2"/>
              </a:rPr>
              <a:t>hàng hiện tại</a:t>
            </a:r>
            <a:r>
              <a:rPr lang="en-US" sz="2000" b="1">
                <a:solidFill>
                  <a:srgbClr val="0000FF"/>
                </a:solidFill>
                <a:sym typeface="Wingdings" pitchFamily="2" charset="2"/>
              </a:rPr>
              <a:t>.</a:t>
            </a:r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2076450" y="2540000"/>
            <a:ext cx="4972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ym typeface="Wingdings" pitchFamily="2" charset="2"/>
              </a:rPr>
              <a:t>  </a:t>
            </a:r>
            <a:r>
              <a:rPr lang="en-US" sz="2000" b="1">
                <a:solidFill>
                  <a:srgbClr val="008000"/>
                </a:solidFill>
                <a:sym typeface="Wingdings" pitchFamily="2" charset="2"/>
              </a:rPr>
              <a:t>Tạo một hàng trống tại vị trí con trỏ.</a:t>
            </a:r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2686050" y="3108325"/>
            <a:ext cx="4038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ym typeface="Wingdings" pitchFamily="2" charset="2"/>
              </a:rPr>
              <a:t>   </a:t>
            </a:r>
            <a:r>
              <a:rPr lang="en-US" sz="2000" b="1">
                <a:solidFill>
                  <a:srgbClr val="008000"/>
                </a:solidFill>
                <a:sym typeface="Wingdings" pitchFamily="2" charset="2"/>
              </a:rPr>
              <a:t>Đưa con trỏ về </a:t>
            </a:r>
            <a:r>
              <a:rPr lang="en-US" sz="2000" b="1" u="sng">
                <a:solidFill>
                  <a:srgbClr val="A50021"/>
                </a:solidFill>
                <a:sym typeface="Wingdings" pitchFamily="2" charset="2"/>
              </a:rPr>
              <a:t>cột a</a:t>
            </a:r>
            <a:r>
              <a:rPr lang="en-US" sz="2000" b="1">
                <a:solidFill>
                  <a:srgbClr val="008000"/>
                </a:solidFill>
                <a:sym typeface="Wingdings" pitchFamily="2" charset="2"/>
              </a:rPr>
              <a:t> </a:t>
            </a:r>
            <a:r>
              <a:rPr lang="en-US" sz="2000" b="1" u="sng">
                <a:solidFill>
                  <a:srgbClr val="CC00FF"/>
                </a:solidFill>
                <a:sym typeface="Wingdings" pitchFamily="2" charset="2"/>
              </a:rPr>
              <a:t>hàng b</a:t>
            </a:r>
          </a:p>
        </p:txBody>
      </p:sp>
      <p:sp>
        <p:nvSpPr>
          <p:cNvPr id="15372" name="AutoShape 15">
            <a:hlinkClick r:id="rId2" action="ppaction://program" highlightClick="1"/>
          </p:cNvPr>
          <p:cNvSpPr>
            <a:spLocks noChangeArrowheads="1"/>
          </p:cNvSpPr>
          <p:nvPr/>
        </p:nvSpPr>
        <p:spPr bwMode="auto">
          <a:xfrm>
            <a:off x="8610600" y="6400800"/>
            <a:ext cx="533400" cy="457200"/>
          </a:xfrm>
          <a:prstGeom prst="actionButtonE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/>
      <p:bldP spid="11270" grpId="0"/>
      <p:bldP spid="11271" grpId="0"/>
      <p:bldP spid="11271" grpId="1"/>
      <p:bldP spid="11272" grpId="0"/>
      <p:bldP spid="11272" grpId="1"/>
      <p:bldP spid="11273" grpId="0"/>
      <p:bldP spid="11275" grpId="0"/>
      <p:bldP spid="11276" grpId="0"/>
      <p:bldP spid="11277" grpId="0"/>
      <p:bldP spid="1127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7" name="WordArt 9"/>
          <p:cNvSpPr>
            <a:spLocks noChangeArrowheads="1" noChangeShapeType="1" noTextEdit="1"/>
          </p:cNvSpPr>
          <p:nvPr/>
        </p:nvSpPr>
        <p:spPr bwMode="auto">
          <a:xfrm>
            <a:off x="2895600" y="914400"/>
            <a:ext cx="2752725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D60093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TỔNG KẾT</a:t>
            </a: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304800" y="1981200"/>
            <a:ext cx="8458200" cy="3800475"/>
          </a:xfrm>
          <a:prstGeom prst="rect">
            <a:avLst/>
          </a:prstGeom>
          <a:noFill/>
          <a:ln w="57150" cmpd="thinThick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2400" b="1">
                <a:solidFill>
                  <a:srgbClr val="000099"/>
                </a:solidFill>
              </a:rPr>
              <a:t>1. </a:t>
            </a:r>
            <a:r>
              <a:rPr lang="en-US" sz="2400" b="1">
                <a:solidFill>
                  <a:schemeClr val="accent2"/>
                </a:solidFill>
              </a:rPr>
              <a:t>Cấu trúc lặp với số lần được biết trước thể hiện bằng lệnh</a:t>
            </a:r>
            <a:r>
              <a:rPr lang="en-US" sz="2400" b="1">
                <a:solidFill>
                  <a:srgbClr val="000099"/>
                </a:solidFill>
              </a:rPr>
              <a:t> </a:t>
            </a:r>
            <a:r>
              <a:rPr lang="en-US" sz="2400" b="1">
                <a:solidFill>
                  <a:srgbClr val="D60093"/>
                </a:solidFill>
              </a:rPr>
              <a:t>For …do</a:t>
            </a:r>
          </a:p>
          <a:p>
            <a:pPr marL="342900" indent="-342900"/>
            <a:r>
              <a:rPr lang="en-US" sz="2400" b="1">
                <a:solidFill>
                  <a:srgbClr val="000099"/>
                </a:solidFill>
              </a:rPr>
              <a:t>2. Câu lệnh </a:t>
            </a:r>
            <a:r>
              <a:rPr lang="en-US" sz="2400" b="1">
                <a:solidFill>
                  <a:srgbClr val="D60093"/>
                </a:solidFill>
              </a:rPr>
              <a:t>GotoXY(a,b)</a:t>
            </a:r>
            <a:r>
              <a:rPr lang="en-US" sz="2400" b="1">
                <a:solidFill>
                  <a:srgbClr val="000099"/>
                </a:solidFill>
              </a:rPr>
              <a:t> có tác dụng đưa con trỏ về </a:t>
            </a:r>
            <a:r>
              <a:rPr lang="en-US" sz="2400" b="1" i="1">
                <a:solidFill>
                  <a:srgbClr val="FF3300"/>
                </a:solidFill>
              </a:rPr>
              <a:t>cột a</a:t>
            </a:r>
            <a:r>
              <a:rPr lang="en-US" sz="2400" b="1">
                <a:solidFill>
                  <a:srgbClr val="FF3300"/>
                </a:solidFill>
              </a:rPr>
              <a:t>, hàng b.</a:t>
            </a:r>
          </a:p>
          <a:p>
            <a:pPr marL="342900" indent="-342900"/>
            <a:r>
              <a:rPr lang="en-US" sz="2400" b="1">
                <a:solidFill>
                  <a:srgbClr val="000099"/>
                </a:solidFill>
              </a:rPr>
              <a:t>3. Hàm </a:t>
            </a:r>
            <a:r>
              <a:rPr lang="en-US" sz="2400" b="1">
                <a:solidFill>
                  <a:srgbClr val="D60093"/>
                </a:solidFill>
              </a:rPr>
              <a:t>WhereX</a:t>
            </a:r>
            <a:r>
              <a:rPr lang="en-US" sz="2400" b="1">
                <a:solidFill>
                  <a:srgbClr val="000099"/>
                </a:solidFill>
              </a:rPr>
              <a:t> cho biết số thứ tự của </a:t>
            </a:r>
            <a:r>
              <a:rPr lang="en-US" sz="2400" b="1" i="1">
                <a:solidFill>
                  <a:srgbClr val="FF3300"/>
                </a:solidFill>
              </a:rPr>
              <a:t>cột</a:t>
            </a:r>
            <a:r>
              <a:rPr lang="en-US" sz="2400" b="1">
                <a:solidFill>
                  <a:srgbClr val="000099"/>
                </a:solidFill>
              </a:rPr>
              <a:t> đang có con trỏ.</a:t>
            </a:r>
          </a:p>
          <a:p>
            <a:pPr marL="342900" indent="-342900"/>
            <a:r>
              <a:rPr lang="en-US" sz="2400" b="1">
                <a:solidFill>
                  <a:srgbClr val="000099"/>
                </a:solidFill>
              </a:rPr>
              <a:t>4. Hàm </a:t>
            </a:r>
            <a:r>
              <a:rPr lang="en-US" sz="2400" b="1">
                <a:solidFill>
                  <a:srgbClr val="D60093"/>
                </a:solidFill>
              </a:rPr>
              <a:t>WhereY</a:t>
            </a:r>
            <a:r>
              <a:rPr lang="en-US" sz="2400" b="1">
                <a:solidFill>
                  <a:srgbClr val="000099"/>
                </a:solidFill>
              </a:rPr>
              <a:t> cho biết số thứ tự của </a:t>
            </a:r>
            <a:r>
              <a:rPr lang="en-US" sz="2400" b="1" i="1">
                <a:solidFill>
                  <a:srgbClr val="FF3300"/>
                </a:solidFill>
              </a:rPr>
              <a:t>hàng</a:t>
            </a:r>
            <a:r>
              <a:rPr lang="en-US" sz="2400" b="1">
                <a:solidFill>
                  <a:srgbClr val="FF3300"/>
                </a:solidFill>
              </a:rPr>
              <a:t> </a:t>
            </a:r>
            <a:r>
              <a:rPr lang="en-US" sz="2400" b="1">
                <a:solidFill>
                  <a:srgbClr val="000099"/>
                </a:solidFill>
              </a:rPr>
              <a:t>đang có con trỏ. </a:t>
            </a:r>
          </a:p>
          <a:p>
            <a:pPr marL="342900" indent="-342900"/>
            <a:r>
              <a:rPr lang="en-US" sz="2400" b="1">
                <a:solidFill>
                  <a:srgbClr val="000099"/>
                </a:solidFill>
              </a:rPr>
              <a:t>5. Chỉ sử dụng các lệnh </a:t>
            </a:r>
            <a:r>
              <a:rPr lang="en-US" sz="2400" b="1">
                <a:solidFill>
                  <a:srgbClr val="D60093"/>
                </a:solidFill>
              </a:rPr>
              <a:t>GotoXY, WhereX, WhereY</a:t>
            </a:r>
            <a:r>
              <a:rPr lang="en-US" sz="2400" b="1">
                <a:solidFill>
                  <a:srgbClr val="000099"/>
                </a:solidFill>
              </a:rPr>
              <a:t>  sau khi khai báo </a:t>
            </a:r>
            <a:r>
              <a:rPr lang="en-US" sz="2400" b="1">
                <a:solidFill>
                  <a:srgbClr val="FF3300"/>
                </a:solidFill>
              </a:rPr>
              <a:t>thư viện crt</a:t>
            </a:r>
            <a:r>
              <a:rPr lang="en-US" sz="2400" b="1">
                <a:solidFill>
                  <a:srgbClr val="000099"/>
                </a:solidFill>
              </a:rPr>
              <a:t> của Pascal.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7" grpId="0" animBg="1"/>
      <p:bldP spid="1229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2819400" y="1614488"/>
            <a:ext cx="3352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0000FF"/>
                </a:solidFill>
              </a:rPr>
              <a:t>Mô tả thuật toán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609600" y="2362200"/>
            <a:ext cx="8077200" cy="351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/>
              <a:t>Bước 1</a:t>
            </a:r>
            <a:r>
              <a:rPr lang="en-US" sz="2800" b="1"/>
              <a:t>: </a:t>
            </a:r>
            <a:r>
              <a:rPr lang="en-US" sz="2800" b="1">
                <a:solidFill>
                  <a:schemeClr val="accent2"/>
                </a:solidFill>
              </a:rPr>
              <a:t>Nhập bảng nhân cần in (</a:t>
            </a:r>
            <a:r>
              <a:rPr lang="en-US" sz="2800" b="1">
                <a:solidFill>
                  <a:srgbClr val="D60093"/>
                </a:solidFill>
              </a:rPr>
              <a:t>N</a:t>
            </a:r>
            <a:r>
              <a:rPr lang="en-US" sz="2800" b="1">
                <a:solidFill>
                  <a:schemeClr val="accent2"/>
                </a:solidFill>
              </a:rPr>
              <a:t>);</a:t>
            </a:r>
            <a:r>
              <a:rPr lang="en-US" sz="2800" b="1"/>
              <a:t> </a:t>
            </a:r>
          </a:p>
          <a:p>
            <a:pPr>
              <a:spcBef>
                <a:spcPct val="50000"/>
              </a:spcBef>
            </a:pPr>
            <a:r>
              <a:rPr lang="en-US" sz="2800" b="1" u="sng"/>
              <a:t>Bước 2</a:t>
            </a:r>
            <a:r>
              <a:rPr lang="en-US" sz="2800" b="1"/>
              <a:t>: </a:t>
            </a:r>
            <a:r>
              <a:rPr lang="en-US" sz="2800" b="1">
                <a:solidFill>
                  <a:srgbClr val="0000FF"/>
                </a:solidFill>
              </a:rPr>
              <a:t>i</a:t>
            </a:r>
            <a:r>
              <a:rPr lang="en-US" sz="2800" b="1">
                <a:solidFill>
                  <a:schemeClr val="accent2"/>
                </a:solidFill>
              </a:rPr>
              <a:t>:=</a:t>
            </a:r>
            <a:r>
              <a:rPr lang="en-US" sz="2800" b="1">
                <a:solidFill>
                  <a:srgbClr val="0000FF"/>
                </a:solidFill>
              </a:rPr>
              <a:t>i</a:t>
            </a:r>
            <a:r>
              <a:rPr lang="en-US" sz="2800" b="1">
                <a:solidFill>
                  <a:schemeClr val="accent2"/>
                </a:solidFill>
              </a:rPr>
              <a:t>+1;</a:t>
            </a:r>
          </a:p>
          <a:p>
            <a:pPr>
              <a:spcBef>
                <a:spcPct val="50000"/>
              </a:spcBef>
            </a:pPr>
            <a:r>
              <a:rPr lang="en-US" sz="2800" b="1" u="sng"/>
              <a:t>Bước 3</a:t>
            </a:r>
            <a:r>
              <a:rPr lang="en-US" sz="2800" b="1"/>
              <a:t>: </a:t>
            </a:r>
            <a:r>
              <a:rPr lang="en-US" sz="2800" b="1">
                <a:solidFill>
                  <a:schemeClr val="accent2"/>
                </a:solidFill>
              </a:rPr>
              <a:t>Nếu </a:t>
            </a:r>
            <a:r>
              <a:rPr lang="en-US" sz="2800" b="1">
                <a:solidFill>
                  <a:srgbClr val="0000FF"/>
                </a:solidFill>
              </a:rPr>
              <a:t>i</a:t>
            </a:r>
            <a:r>
              <a:rPr lang="en-US" sz="2800" b="1"/>
              <a:t>&lt;=10</a:t>
            </a:r>
            <a:r>
              <a:rPr lang="en-US" sz="2800" b="1">
                <a:solidFill>
                  <a:schemeClr val="accent2"/>
                </a:solidFill>
              </a:rPr>
              <a:t>, thì thực hiện </a:t>
            </a:r>
            <a:r>
              <a:rPr lang="en-US" sz="2800" b="1">
                <a:solidFill>
                  <a:srgbClr val="D60093"/>
                </a:solidFill>
              </a:rPr>
              <a:t>N</a:t>
            </a:r>
            <a:r>
              <a:rPr lang="en-US" sz="2800" b="1">
                <a:solidFill>
                  <a:schemeClr val="accent2"/>
                </a:solidFill>
              </a:rPr>
              <a:t> </a:t>
            </a:r>
            <a:r>
              <a:rPr lang="en-US" sz="2800" b="1"/>
              <a:t>x</a:t>
            </a:r>
            <a:r>
              <a:rPr lang="en-US" sz="2800" b="1">
                <a:solidFill>
                  <a:schemeClr val="accent2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i</a:t>
            </a:r>
            <a:r>
              <a:rPr lang="en-US" sz="2800" b="1">
                <a:solidFill>
                  <a:schemeClr val="accent2"/>
                </a:solidFill>
              </a:rPr>
              <a:t>. Quay lại bước 2. 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</a:rPr>
              <a:t>	     Ngược lại tiến đến bước 4.</a:t>
            </a:r>
          </a:p>
          <a:p>
            <a:pPr>
              <a:spcBef>
                <a:spcPct val="50000"/>
              </a:spcBef>
            </a:pPr>
            <a:r>
              <a:rPr lang="en-US" sz="2800" b="1" u="sng"/>
              <a:t>Bước 4</a:t>
            </a:r>
            <a:r>
              <a:rPr lang="en-US" sz="2800" b="1"/>
              <a:t>:  </a:t>
            </a:r>
            <a:r>
              <a:rPr lang="en-US" sz="2800" b="1">
                <a:solidFill>
                  <a:schemeClr val="accent2"/>
                </a:solidFill>
              </a:rPr>
              <a:t>In bảng nhân và kết thúc vòng lặp.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990600" y="995363"/>
            <a:ext cx="4495800" cy="528637"/>
          </a:xfrm>
          <a:prstGeom prst="rect">
            <a:avLst/>
          </a:prstGeom>
          <a:solidFill>
            <a:srgbClr val="FFFFCC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CC0066"/>
                </a:solidFill>
              </a:rPr>
              <a:t>NỘI DUNG THỰC HÀNH</a:t>
            </a:r>
          </a:p>
        </p:txBody>
      </p:sp>
      <p:sp>
        <p:nvSpPr>
          <p:cNvPr id="17413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763000" y="6400800"/>
            <a:ext cx="304800" cy="381000"/>
          </a:xfrm>
          <a:prstGeom prst="actionButtonBeginning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381000" y="1538288"/>
            <a:ext cx="8763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3300"/>
                </a:solidFill>
              </a:rPr>
              <a:t>1. </a:t>
            </a:r>
            <a:r>
              <a:rPr lang="en-US" sz="2400" b="1">
                <a:solidFill>
                  <a:srgbClr val="FF3300"/>
                </a:solidFill>
              </a:rPr>
              <a:t>Nêu cú pháp và ý nghĩa của câu lệnh lặp </a:t>
            </a:r>
            <a:r>
              <a:rPr lang="en-US" sz="2400" b="1">
                <a:solidFill>
                  <a:srgbClr val="0000FF"/>
                </a:solidFill>
              </a:rPr>
              <a:t>FOR … DO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457200" y="1974850"/>
            <a:ext cx="8458200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</a:rPr>
              <a:t>	</a:t>
            </a:r>
            <a:r>
              <a:rPr lang="en-US" sz="2000" b="1" u="sng">
                <a:solidFill>
                  <a:srgbClr val="008000"/>
                </a:solidFill>
              </a:rPr>
              <a:t>Cú pháp lệnh</a:t>
            </a:r>
            <a:r>
              <a:rPr lang="en-US" sz="2000" b="1">
                <a:solidFill>
                  <a:srgbClr val="008000"/>
                </a:solidFill>
              </a:rPr>
              <a:t>:</a:t>
            </a:r>
            <a:endParaRPr lang="en-US" sz="2800" b="1">
              <a:solidFill>
                <a:srgbClr val="0080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</a:rPr>
              <a:t>FOR  </a:t>
            </a:r>
            <a:r>
              <a:rPr lang="en-US" sz="2000" b="1"/>
              <a:t>&lt;</a:t>
            </a:r>
            <a:r>
              <a:rPr lang="en-US" sz="2000" b="1">
                <a:solidFill>
                  <a:schemeClr val="accent2"/>
                </a:solidFill>
              </a:rPr>
              <a:t>biến đếm</a:t>
            </a:r>
            <a:r>
              <a:rPr lang="en-US" sz="2000" b="1"/>
              <a:t>&gt;:=&lt;</a:t>
            </a:r>
            <a:r>
              <a:rPr lang="en-US" sz="2000" b="1">
                <a:solidFill>
                  <a:schemeClr val="accent2"/>
                </a:solidFill>
              </a:rPr>
              <a:t>giá trị đầu</a:t>
            </a:r>
            <a:r>
              <a:rPr lang="en-US" sz="2000" b="1"/>
              <a:t>&gt; </a:t>
            </a:r>
            <a:r>
              <a:rPr lang="en-US" sz="2000" b="1">
                <a:solidFill>
                  <a:srgbClr val="FF0066"/>
                </a:solidFill>
              </a:rPr>
              <a:t>TO </a:t>
            </a:r>
            <a:r>
              <a:rPr lang="en-US" sz="2000" b="1"/>
              <a:t>&lt;</a:t>
            </a:r>
            <a:r>
              <a:rPr lang="en-US" sz="2000" b="1">
                <a:solidFill>
                  <a:schemeClr val="accent2"/>
                </a:solidFill>
              </a:rPr>
              <a:t>giá trị cuối</a:t>
            </a:r>
            <a:r>
              <a:rPr lang="en-US" sz="2000" b="1"/>
              <a:t>&gt; </a:t>
            </a:r>
            <a:r>
              <a:rPr lang="en-US" sz="2000" b="1">
                <a:solidFill>
                  <a:srgbClr val="FF0066"/>
                </a:solidFill>
              </a:rPr>
              <a:t>DO</a:t>
            </a:r>
            <a:r>
              <a:rPr lang="en-US" sz="2000" b="1"/>
              <a:t> &lt;</a:t>
            </a:r>
            <a:r>
              <a:rPr lang="en-US" sz="2000" b="1">
                <a:solidFill>
                  <a:schemeClr val="accent2"/>
                </a:solidFill>
              </a:rPr>
              <a:t>câu lệnh</a:t>
            </a:r>
            <a:r>
              <a:rPr lang="en-US" sz="2000" b="1"/>
              <a:t>&gt;;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244475" y="4022725"/>
            <a:ext cx="80010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	</a:t>
            </a:r>
            <a:r>
              <a:rPr lang="en-US" b="1" u="sng"/>
              <a:t>Trong đó</a:t>
            </a:r>
            <a:r>
              <a:rPr lang="en-US" b="1"/>
              <a:t>:</a:t>
            </a:r>
          </a:p>
          <a:p>
            <a:pPr>
              <a:spcBef>
                <a:spcPct val="50000"/>
              </a:spcBef>
            </a:pPr>
            <a:r>
              <a:rPr lang="en-US" b="1"/>
              <a:t>	+ </a:t>
            </a:r>
            <a:r>
              <a:rPr lang="en-US" b="1">
                <a:solidFill>
                  <a:srgbClr val="FF0066"/>
                </a:solidFill>
              </a:rPr>
              <a:t>FOR, TO, DO</a:t>
            </a:r>
            <a:r>
              <a:rPr lang="en-US" b="1"/>
              <a:t>:  là từ khóa. </a:t>
            </a:r>
          </a:p>
          <a:p>
            <a:pPr>
              <a:spcBef>
                <a:spcPct val="50000"/>
              </a:spcBef>
            </a:pPr>
            <a:r>
              <a:rPr lang="en-US" b="1"/>
              <a:t>	+ </a:t>
            </a:r>
            <a:r>
              <a:rPr lang="en-US" b="1">
                <a:solidFill>
                  <a:schemeClr val="accent2"/>
                </a:solidFill>
              </a:rPr>
              <a:t>Biến đếm</a:t>
            </a:r>
            <a:r>
              <a:rPr lang="en-US" b="1"/>
              <a:t>: thuộc kiểu dữ liệu số nguyên.</a:t>
            </a:r>
          </a:p>
          <a:p>
            <a:pPr>
              <a:spcBef>
                <a:spcPct val="50000"/>
              </a:spcBef>
            </a:pPr>
            <a:r>
              <a:rPr lang="en-US" b="1"/>
              <a:t>	+ </a:t>
            </a:r>
            <a:r>
              <a:rPr lang="en-US" b="1">
                <a:solidFill>
                  <a:schemeClr val="accent2"/>
                </a:solidFill>
              </a:rPr>
              <a:t>Giá trị đầu, giá trị cuối</a:t>
            </a:r>
            <a:r>
              <a:rPr lang="en-US" b="1"/>
              <a:t>: là giá trị nguyên.</a:t>
            </a:r>
          </a:p>
          <a:p>
            <a:pPr>
              <a:spcBef>
                <a:spcPct val="50000"/>
              </a:spcBef>
            </a:pPr>
            <a:r>
              <a:rPr lang="en-US" b="1"/>
              <a:t>	+ </a:t>
            </a:r>
            <a:r>
              <a:rPr lang="en-US" b="1">
                <a:solidFill>
                  <a:schemeClr val="accent2"/>
                </a:solidFill>
              </a:rPr>
              <a:t>Câu lệnh:</a:t>
            </a:r>
            <a:r>
              <a:rPr lang="en-US" b="1">
                <a:solidFill>
                  <a:srgbClr val="FF9900"/>
                </a:solidFill>
              </a:rPr>
              <a:t> </a:t>
            </a:r>
            <a:r>
              <a:rPr lang="en-US" b="1"/>
              <a:t>có thể là câu lệnh đơn hay câu lệnh ghép.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990600" y="995363"/>
            <a:ext cx="3505200" cy="461962"/>
          </a:xfrm>
          <a:prstGeom prst="rect">
            <a:avLst/>
          </a:prstGeom>
          <a:solidFill>
            <a:srgbClr val="FFFFCC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CC0066"/>
                </a:solidFill>
              </a:rPr>
              <a:t>KIỂM TRA BÀI CŨ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457200" y="3124200"/>
            <a:ext cx="80772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</a:rPr>
              <a:t>	</a:t>
            </a:r>
            <a:r>
              <a:rPr lang="en-US" sz="2000" b="1" u="sng">
                <a:solidFill>
                  <a:srgbClr val="008000"/>
                </a:solidFill>
              </a:rPr>
              <a:t>Ý nghĩa</a:t>
            </a:r>
            <a:r>
              <a:rPr lang="en-US" sz="2000" b="1">
                <a:solidFill>
                  <a:srgbClr val="008000"/>
                </a:solidFill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b="1"/>
              <a:t>	Khi thực hiện, </a:t>
            </a:r>
            <a:r>
              <a:rPr lang="en-US" b="1">
                <a:solidFill>
                  <a:schemeClr val="accent2"/>
                </a:solidFill>
              </a:rPr>
              <a:t>biến đếm</a:t>
            </a:r>
            <a:r>
              <a:rPr lang="en-US" b="1"/>
              <a:t> sẽ nhận giá trị là </a:t>
            </a:r>
            <a:r>
              <a:rPr lang="en-US" b="1">
                <a:solidFill>
                  <a:schemeClr val="accent2"/>
                </a:solidFill>
              </a:rPr>
              <a:t>giá trị đầu</a:t>
            </a:r>
            <a:r>
              <a:rPr lang="en-US" b="1"/>
              <a:t>, sau mỗi vòng lặp, biến đếm sẽ tự động tăng thêm một đơn vị cho đến khi bằng </a:t>
            </a:r>
            <a:r>
              <a:rPr lang="en-US" b="1">
                <a:solidFill>
                  <a:schemeClr val="accent2"/>
                </a:solidFill>
              </a:rPr>
              <a:t>giá trị cuối</a:t>
            </a:r>
            <a:r>
              <a:rPr lang="en-US" b="1"/>
              <a:t> thì dừng lại.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7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7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74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  <p:bldP spid="17414" grpId="0"/>
      <p:bldP spid="17414" grpId="1"/>
      <p:bldP spid="174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533400" y="1524000"/>
            <a:ext cx="7924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accent2"/>
                </a:solidFill>
              </a:rPr>
              <a:t>2. Em hãy cho biết số lần lặp của các câu lệnh sau: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752600" y="2073275"/>
            <a:ext cx="3352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a.  </a:t>
            </a:r>
            <a:r>
              <a:rPr lang="en-US" b="1">
                <a:solidFill>
                  <a:srgbClr val="FF0066"/>
                </a:solidFill>
              </a:rPr>
              <a:t>For i:=1 to 25 do;</a:t>
            </a:r>
            <a:r>
              <a:rPr lang="en-US" b="1"/>
              <a:t>  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1773238" y="2535238"/>
            <a:ext cx="2514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b. </a:t>
            </a:r>
            <a:r>
              <a:rPr lang="en-US" b="1">
                <a:solidFill>
                  <a:srgbClr val="FF0066"/>
                </a:solidFill>
              </a:rPr>
              <a:t>For i:=1 to N do;</a:t>
            </a:r>
            <a:r>
              <a:rPr lang="en-US" b="1"/>
              <a:t>  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1752600" y="3040063"/>
            <a:ext cx="2514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c. </a:t>
            </a:r>
            <a:r>
              <a:rPr lang="en-US" b="1">
                <a:solidFill>
                  <a:srgbClr val="FF0066"/>
                </a:solidFill>
              </a:rPr>
              <a:t>For i:=3 to 10 do;</a:t>
            </a:r>
            <a:r>
              <a:rPr lang="en-US" b="1"/>
              <a:t>  </a:t>
            </a: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4343400" y="1981200"/>
            <a:ext cx="1905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CC0099"/>
                </a:solidFill>
                <a:sym typeface="Wingdings" pitchFamily="2" charset="2"/>
              </a:rPr>
              <a:t> 25 lần</a:t>
            </a: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4308475" y="2544763"/>
            <a:ext cx="23209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CC0099"/>
                </a:solidFill>
                <a:sym typeface="Wingdings" pitchFamily="2" charset="2"/>
              </a:rPr>
              <a:t> (N-1) + 1 lần</a:t>
            </a: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4267200" y="3057525"/>
            <a:ext cx="2743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CC0099"/>
                </a:solidFill>
                <a:sym typeface="Wingdings" pitchFamily="2" charset="2"/>
              </a:rPr>
              <a:t> 8 lần</a:t>
            </a:r>
          </a:p>
        </p:txBody>
      </p:sp>
      <p:sp>
        <p:nvSpPr>
          <p:cNvPr id="3089" name="AutoShape 17"/>
          <p:cNvSpPr>
            <a:spLocks noChangeArrowheads="1"/>
          </p:cNvSpPr>
          <p:nvPr/>
        </p:nvSpPr>
        <p:spPr bwMode="auto">
          <a:xfrm>
            <a:off x="152400" y="3200400"/>
            <a:ext cx="8839200" cy="2438400"/>
          </a:xfrm>
          <a:prstGeom prst="irregularSeal2">
            <a:avLst/>
          </a:prstGeom>
          <a:solidFill>
            <a:srgbClr val="E6EFA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rgbClr val="CC0099"/>
                </a:solidFill>
              </a:rPr>
              <a:t>số lần lặp = giá trị cuối – giá trị đầu + 1</a:t>
            </a:r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auto">
          <a:xfrm>
            <a:off x="685800" y="2133600"/>
            <a:ext cx="84089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CC0099"/>
                </a:solidFill>
              </a:rPr>
              <a:t>số lần lặp = giá trị cuối – giá trị đầu + 1</a:t>
            </a:r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381000" y="2819400"/>
            <a:ext cx="815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accent2"/>
                </a:solidFill>
              </a:rPr>
              <a:t>3. Hãy chỉ ra chỗ không hợp lệ</a:t>
            </a:r>
            <a:r>
              <a:rPr lang="en-US" sz="1600" b="1"/>
              <a:t> </a:t>
            </a:r>
            <a:r>
              <a:rPr lang="en-US" sz="2000" b="1">
                <a:solidFill>
                  <a:schemeClr val="accent2"/>
                </a:solidFill>
              </a:rPr>
              <a:t>trong các câu lệnh sau:</a:t>
            </a:r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727075" y="3367088"/>
            <a:ext cx="5257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a. </a:t>
            </a:r>
            <a:r>
              <a:rPr lang="en-US" b="1">
                <a:solidFill>
                  <a:srgbClr val="FF0066"/>
                </a:solidFill>
              </a:rPr>
              <a:t>For i:=10 to 1 do x:=x+1;</a:t>
            </a:r>
          </a:p>
        </p:txBody>
      </p:sp>
      <p:sp>
        <p:nvSpPr>
          <p:cNvPr id="3097" name="Text Box 25"/>
          <p:cNvSpPr txBox="1">
            <a:spLocks noChangeArrowheads="1"/>
          </p:cNvSpPr>
          <p:nvPr/>
        </p:nvSpPr>
        <p:spPr bwMode="auto">
          <a:xfrm>
            <a:off x="762000" y="4184650"/>
            <a:ext cx="3657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b. </a:t>
            </a:r>
            <a:r>
              <a:rPr lang="en-US" b="1">
                <a:solidFill>
                  <a:srgbClr val="FF0066"/>
                </a:solidFill>
              </a:rPr>
              <a:t>For i:=1 to 5.5 do x:=x+1;</a:t>
            </a:r>
          </a:p>
        </p:txBody>
      </p:sp>
      <p:sp>
        <p:nvSpPr>
          <p:cNvPr id="3098" name="Text Box 26"/>
          <p:cNvSpPr txBox="1">
            <a:spLocks noChangeArrowheads="1"/>
          </p:cNvSpPr>
          <p:nvPr/>
        </p:nvSpPr>
        <p:spPr bwMode="auto">
          <a:xfrm>
            <a:off x="768350" y="5002213"/>
            <a:ext cx="7010400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c. </a:t>
            </a:r>
            <a:r>
              <a:rPr lang="en-US" sz="2000" b="1">
                <a:solidFill>
                  <a:srgbClr val="FF0066"/>
                </a:solidFill>
              </a:rPr>
              <a:t>V</a:t>
            </a:r>
            <a:r>
              <a:rPr lang="en-US" b="1">
                <a:solidFill>
                  <a:srgbClr val="FF0066"/>
                </a:solidFill>
              </a:rPr>
              <a:t>ar i: real; 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</a:rPr>
              <a:t>     Begin </a:t>
            </a:r>
            <a:r>
              <a:rPr lang="en-US" sz="1600" b="1">
                <a:solidFill>
                  <a:srgbClr val="FF0066"/>
                </a:solidFill>
              </a:rPr>
              <a:t>  </a:t>
            </a:r>
            <a:r>
              <a:rPr lang="en-US" b="1">
                <a:solidFill>
                  <a:srgbClr val="FF0066"/>
                </a:solidFill>
              </a:rPr>
              <a:t>For i:=1 to N do x:=x+2;   End.</a:t>
            </a:r>
          </a:p>
        </p:txBody>
      </p:sp>
      <p:sp>
        <p:nvSpPr>
          <p:cNvPr id="3099" name="Text Box 27"/>
          <p:cNvSpPr txBox="1">
            <a:spLocks noChangeArrowheads="1"/>
          </p:cNvSpPr>
          <p:nvPr/>
        </p:nvSpPr>
        <p:spPr bwMode="auto">
          <a:xfrm>
            <a:off x="838200" y="3733800"/>
            <a:ext cx="7737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8000"/>
                </a:solidFill>
                <a:sym typeface="Wingdings" pitchFamily="2" charset="2"/>
              </a:rPr>
              <a:t> Giá trị đầu phải nhỏ hơn hoặc bằng giá trị cuối</a:t>
            </a:r>
          </a:p>
        </p:txBody>
      </p: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803275" y="4524375"/>
            <a:ext cx="7737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8000"/>
                </a:solidFill>
                <a:sym typeface="Wingdings" pitchFamily="2" charset="2"/>
              </a:rPr>
              <a:t> Giá trị cuối phải là một giá trị nguyên.</a:t>
            </a:r>
          </a:p>
        </p:txBody>
      </p:sp>
      <p:sp>
        <p:nvSpPr>
          <p:cNvPr id="3101" name="Text Box 29"/>
          <p:cNvSpPr txBox="1">
            <a:spLocks noChangeArrowheads="1"/>
          </p:cNvSpPr>
          <p:nvPr/>
        </p:nvSpPr>
        <p:spPr bwMode="auto">
          <a:xfrm>
            <a:off x="742950" y="5881688"/>
            <a:ext cx="840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8000"/>
                </a:solidFill>
                <a:sym typeface="Wingdings" pitchFamily="2" charset="2"/>
              </a:rPr>
              <a:t> Khi khai báo, biến đếm (i) phải thuộc kiểu số nguyên.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62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65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68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1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4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7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0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1" dur="80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2" dur="80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80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8" dur="80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9" dur="80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80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2" dur="80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3" dur="80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80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6" dur="80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7" dur="80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80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3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  <p:bldP spid="3077" grpId="0"/>
      <p:bldP spid="3077" grpId="1"/>
      <p:bldP spid="3078" grpId="0"/>
      <p:bldP spid="3078" grpId="1"/>
      <p:bldP spid="3079" grpId="0"/>
      <p:bldP spid="3079" grpId="1"/>
      <p:bldP spid="3086" grpId="0"/>
      <p:bldP spid="3086" grpId="1"/>
      <p:bldP spid="3087" grpId="0"/>
      <p:bldP spid="3087" grpId="1"/>
      <p:bldP spid="3088" grpId="0"/>
      <p:bldP spid="3088" grpId="1"/>
      <p:bldP spid="3089" grpId="0" animBg="1"/>
      <p:bldP spid="3089" grpId="1" animBg="1"/>
      <p:bldP spid="3091" grpId="0"/>
      <p:bldP spid="3095" grpId="0"/>
      <p:bldP spid="3096" grpId="0"/>
      <p:bldP spid="3097" grpId="0"/>
      <p:bldP spid="3098" grpId="0"/>
      <p:bldP spid="3099" grpId="0"/>
      <p:bldP spid="3100" grpId="0"/>
      <p:bldP spid="310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8" name="AutoShape 8"/>
          <p:cNvSpPr>
            <a:spLocks noChangeArrowheads="1"/>
          </p:cNvSpPr>
          <p:nvPr/>
        </p:nvSpPr>
        <p:spPr bwMode="auto">
          <a:xfrm>
            <a:off x="838200" y="3048000"/>
            <a:ext cx="7772400" cy="914400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900" b="1">
                <a:solidFill>
                  <a:srgbClr val="FF0000"/>
                </a:solidFill>
              </a:rPr>
              <a:t>Giá trị đầu lớn hơn hoặc bằng giá trị cuối</a:t>
            </a: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609600" y="1579563"/>
            <a:ext cx="7531100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i="1">
                <a:solidFill>
                  <a:schemeClr val="accent2"/>
                </a:solidFill>
              </a:rPr>
              <a:t>    </a:t>
            </a:r>
            <a:r>
              <a:rPr lang="en-US" sz="2800" b="1" i="1">
                <a:solidFill>
                  <a:srgbClr val="008000"/>
                </a:solidFill>
              </a:rPr>
              <a:t>Vậy khi thực hiện câu lệnh lặp FOR ..DO,</a:t>
            </a:r>
          </a:p>
          <a:p>
            <a:r>
              <a:rPr lang="en-US" sz="2800" b="1" i="1">
                <a:solidFill>
                  <a:srgbClr val="008000"/>
                </a:solidFill>
              </a:rPr>
              <a:t>điều kiện cần kiểm tra là gì</a:t>
            </a:r>
            <a:r>
              <a:rPr lang="en-US" sz="4000" b="1" i="1">
                <a:solidFill>
                  <a:srgbClr val="008000"/>
                </a:solidFill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8" grpId="0"/>
      <p:bldP spid="2560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35" name="Group 239"/>
          <p:cNvGraphicFramePr>
            <a:graphicFrameLocks noGrp="1"/>
          </p:cNvGraphicFramePr>
          <p:nvPr>
            <p:ph/>
          </p:nvPr>
        </p:nvGraphicFramePr>
        <p:xfrm>
          <a:off x="1066800" y="990600"/>
          <a:ext cx="5899150" cy="4953000"/>
        </p:xfrm>
        <a:graphic>
          <a:graphicData uri="http://schemas.openxmlformats.org/drawingml/2006/table">
            <a:tbl>
              <a:tblPr/>
              <a:tblGrid>
                <a:gridCol w="11699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99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5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76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 x   1 =   1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9933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 x   2 =   2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9933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 x   3 =   3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9933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 x   4 =   4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9933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 x   5 =   5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9933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 x   6 =   6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9933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 x   7 =   7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9933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 x   8 =   8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9933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 x   9 =   9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9933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 x 10 = 10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9933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 x   1 =   2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 x   2 =   4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 x   3 =   6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 x   4 =   8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 x   5 = 10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 x   6 = 12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 x   7 = 14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 x   8 = 16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 x   9 = 18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 x 10 = 20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3 x   1 =   3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FF99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3 x   2 =   6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FF99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3 x   3 =   9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FF99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3 x   4 = 12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FF99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3 x   5 = 15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FF99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3 x   6 = 18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FF99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3 x   7 = 21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FF99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3 x   8 = 24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FF99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3 x   9 = 27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FF99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3 x 10 = 30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99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4 x   1 =   4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4 x   2 =   8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4 x   3 = 12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4 x   4 = 16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4 x   5 = 20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4 x   6 = 24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4 x   7 = 28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4 x   8 = 32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4 x   9 = 36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4 x 10 = 40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5 x   1 =   5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5 x   2 = 10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5 x   3 = 15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5 x   4 = 20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5 x   5 = 25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5 x   6 = 30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5 x   7 = 35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5 x   8 = 40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5 x   9 = 45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5 x 10 = 50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6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FF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6 x   1 =   6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FF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FF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6 x   2 = 12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FF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FF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6 x   3 = 18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FF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FF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6 x   4 = 24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FF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FF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6 x   5 = 30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FF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FF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6 x   6 = 36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FF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FF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6 x   7 = 42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FF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FF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6 x   8 = 48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FF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FF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6 x   9 = 54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FF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FF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6 x 10 = 60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FF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7 x   1 =   7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7 x   2 = 14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7 x   3 = 21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7 x   4 = 28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7 x   5 = 35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7 x   6 = 42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7 x   7 = 49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7 x   8 = 56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7 x   9 = 63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7 x 10 = 70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8 x   1 =   8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8 x   2 = 16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8 x   3 = 24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8 x   4 = 32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8 x   5 = 40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8 x   6 = 48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8 x   7 = 56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8 x   8 = 64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8 x   9 = 72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8 x 10 = 80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9 x   1 =   9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9 x   2 = 18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9 x   3 = 27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9 x   4 = 36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9 x   5 = 45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9 x   6 = 54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9 x   7 = 63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9 x   8 = 72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9 x   9 = 31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9 x 10 = 90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 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328" name="AutoShape 232"/>
          <p:cNvSpPr>
            <a:spLocks noChangeArrowheads="1"/>
          </p:cNvSpPr>
          <p:nvPr/>
        </p:nvSpPr>
        <p:spPr bwMode="auto">
          <a:xfrm>
            <a:off x="6781800" y="3886200"/>
            <a:ext cx="1676400" cy="1524000"/>
          </a:xfrm>
          <a:prstGeom prst="wedgeRoundRectCallout">
            <a:avLst>
              <a:gd name="adj1" fmla="val -115532"/>
              <a:gd name="adj2" fmla="val -54583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8800" b="1">
                <a:solidFill>
                  <a:srgbClr val="FF3300"/>
                </a:solidFill>
              </a:rPr>
              <a:t>?</a:t>
            </a:r>
          </a:p>
        </p:txBody>
      </p:sp>
      <p:sp>
        <p:nvSpPr>
          <p:cNvPr id="4334" name="AutoShape 238"/>
          <p:cNvSpPr>
            <a:spLocks noChangeArrowheads="1"/>
          </p:cNvSpPr>
          <p:nvPr/>
        </p:nvSpPr>
        <p:spPr bwMode="auto">
          <a:xfrm>
            <a:off x="990600" y="1752600"/>
            <a:ext cx="5257800" cy="2819400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99FF99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FF0000"/>
                </a:solidFill>
              </a:rPr>
              <a:t>Bảng cửu chương</a:t>
            </a:r>
          </a:p>
        </p:txBody>
      </p:sp>
      <p:sp>
        <p:nvSpPr>
          <p:cNvPr id="4336" name="Rectangle 240"/>
          <p:cNvSpPr>
            <a:spLocks noChangeArrowheads="1"/>
          </p:cNvSpPr>
          <p:nvPr/>
        </p:nvSpPr>
        <p:spPr bwMode="auto">
          <a:xfrm>
            <a:off x="3276600" y="3352800"/>
            <a:ext cx="685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 b="1">
                <a:solidFill>
                  <a:srgbClr val="FF3300"/>
                </a:solidFill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43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12 -0.024  0.033 -0.05867  0.058 -0.05867  C 0.095 -0.05867  0.125 -0.02267  0.125 0.02267  C 0.125 0.03733  0.122 0.05067  0.116 0.06267  C 0.117 0.06267  0 0.24267  0 0.244  C 0 0.24267  -0.117 0.06267  -0.116 0.06267  C -0.122 0.05067  -0.125 0.03733  -0.125 0.02267  C -0.125 -0.02267  -0.095 -0.05867  -0.057 -0.05867  C -0.033 -0.05867  -0.012 -0.024  0 0  Z" pathEditMode="relative" ptsTypes="">
                                      <p:cBhvr>
                                        <p:cTn id="33" dur="2000" fill="hold"/>
                                        <p:tgtEl>
                                          <p:spTgt spid="43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28" grpId="0" animBg="1"/>
      <p:bldP spid="4328" grpId="1" animBg="1"/>
      <p:bldP spid="4334" grpId="0" animBg="1"/>
      <p:bldP spid="4336" grpId="0"/>
      <p:bldP spid="4336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914400" y="1295400"/>
            <a:ext cx="4495800" cy="528638"/>
          </a:xfrm>
          <a:prstGeom prst="rect">
            <a:avLst/>
          </a:prstGeom>
          <a:solidFill>
            <a:srgbClr val="FFFFCC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CC0066"/>
                </a:solidFill>
              </a:rPr>
              <a:t>NỘI DUNG THỰC HÀNH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81000" y="1828800"/>
            <a:ext cx="8382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     </a:t>
            </a:r>
            <a:r>
              <a:rPr lang="en-US" sz="2400" b="1" u="sng">
                <a:solidFill>
                  <a:srgbClr val="FF0000"/>
                </a:solidFill>
              </a:rPr>
              <a:t>Bài 1</a:t>
            </a:r>
            <a:r>
              <a:rPr lang="en-US" sz="2400" b="1">
                <a:solidFill>
                  <a:srgbClr val="FF0000"/>
                </a:solidFill>
              </a:rPr>
              <a:t>.</a:t>
            </a:r>
            <a:r>
              <a:rPr lang="en-US" sz="2400" b="1">
                <a:solidFill>
                  <a:schemeClr val="accent2"/>
                </a:solidFill>
              </a:rPr>
              <a:t> Viết chương trình in ra màn hình bảng nhân của một số từ 1 đến 9, số được nhập từ bàn phím và dừng màn hình để có thể quan sát kết quả.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2603500" y="1909763"/>
            <a:ext cx="381000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CC00FF"/>
                </a:solidFill>
              </a:rPr>
              <a:t>5   </a:t>
            </a:r>
          </a:p>
          <a:p>
            <a:r>
              <a:rPr lang="en-US" sz="2400" b="1">
                <a:solidFill>
                  <a:srgbClr val="CC00FF"/>
                </a:solidFill>
              </a:rPr>
              <a:t>5   </a:t>
            </a:r>
          </a:p>
          <a:p>
            <a:r>
              <a:rPr lang="en-US" sz="2400" b="1">
                <a:solidFill>
                  <a:srgbClr val="CC00FF"/>
                </a:solidFill>
              </a:rPr>
              <a:t>5   </a:t>
            </a:r>
          </a:p>
          <a:p>
            <a:r>
              <a:rPr lang="en-US" sz="2400" b="1">
                <a:solidFill>
                  <a:srgbClr val="CC00FF"/>
                </a:solidFill>
              </a:rPr>
              <a:t>5   </a:t>
            </a:r>
          </a:p>
          <a:p>
            <a:r>
              <a:rPr lang="en-US" sz="2400" b="1">
                <a:solidFill>
                  <a:srgbClr val="CC00FF"/>
                </a:solidFill>
              </a:rPr>
              <a:t>5   </a:t>
            </a:r>
          </a:p>
          <a:p>
            <a:r>
              <a:rPr lang="en-US" sz="2400" b="1">
                <a:solidFill>
                  <a:srgbClr val="CC00FF"/>
                </a:solidFill>
              </a:rPr>
              <a:t>5   </a:t>
            </a:r>
          </a:p>
          <a:p>
            <a:r>
              <a:rPr lang="en-US" sz="2400" b="1">
                <a:solidFill>
                  <a:srgbClr val="CC00FF"/>
                </a:solidFill>
              </a:rPr>
              <a:t>5   </a:t>
            </a:r>
          </a:p>
          <a:p>
            <a:r>
              <a:rPr lang="en-US" sz="2400" b="1">
                <a:solidFill>
                  <a:srgbClr val="CC00FF"/>
                </a:solidFill>
              </a:rPr>
              <a:t>5</a:t>
            </a:r>
          </a:p>
          <a:p>
            <a:r>
              <a:rPr lang="en-US" sz="2400" b="1">
                <a:solidFill>
                  <a:srgbClr val="CC00FF"/>
                </a:solidFill>
              </a:rPr>
              <a:t>5</a:t>
            </a:r>
          </a:p>
          <a:p>
            <a:r>
              <a:rPr lang="en-US" sz="2400" b="1">
                <a:solidFill>
                  <a:srgbClr val="CC00FF"/>
                </a:solidFill>
              </a:rPr>
              <a:t>5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2984500" y="1909763"/>
            <a:ext cx="381000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x </a:t>
            </a:r>
          </a:p>
          <a:p>
            <a:r>
              <a:rPr lang="en-US" sz="2400" b="1"/>
              <a:t>x   </a:t>
            </a:r>
          </a:p>
          <a:p>
            <a:r>
              <a:rPr lang="en-US" sz="2400" b="1"/>
              <a:t>x</a:t>
            </a:r>
          </a:p>
          <a:p>
            <a:r>
              <a:rPr lang="en-US" sz="2400" b="1"/>
              <a:t>x   </a:t>
            </a:r>
          </a:p>
          <a:p>
            <a:r>
              <a:rPr lang="en-US" sz="2400" b="1"/>
              <a:t>x   </a:t>
            </a:r>
          </a:p>
          <a:p>
            <a:r>
              <a:rPr lang="en-US" sz="2400" b="1"/>
              <a:t>x</a:t>
            </a:r>
          </a:p>
          <a:p>
            <a:r>
              <a:rPr lang="en-US" sz="2400" b="1"/>
              <a:t>x   </a:t>
            </a:r>
          </a:p>
          <a:p>
            <a:r>
              <a:rPr lang="en-US" sz="2400" b="1"/>
              <a:t>x   </a:t>
            </a:r>
          </a:p>
          <a:p>
            <a:r>
              <a:rPr lang="en-US" sz="2400" b="1"/>
              <a:t>x   </a:t>
            </a:r>
          </a:p>
          <a:p>
            <a:r>
              <a:rPr lang="en-US" sz="2400" b="1"/>
              <a:t>x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3860800" y="1928813"/>
            <a:ext cx="1066800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=   5</a:t>
            </a:r>
            <a:endParaRPr lang="en-US" sz="2400"/>
          </a:p>
          <a:p>
            <a:r>
              <a:rPr lang="en-US" sz="2400" b="1"/>
              <a:t>= 10</a:t>
            </a:r>
            <a:endParaRPr lang="en-US" sz="2400"/>
          </a:p>
          <a:p>
            <a:r>
              <a:rPr lang="en-US" sz="2400" b="1"/>
              <a:t>= 15</a:t>
            </a:r>
            <a:endParaRPr lang="en-US" sz="2400"/>
          </a:p>
          <a:p>
            <a:r>
              <a:rPr lang="en-US" sz="2400" b="1"/>
              <a:t>= 20</a:t>
            </a:r>
            <a:endParaRPr lang="en-US" sz="2400"/>
          </a:p>
          <a:p>
            <a:r>
              <a:rPr lang="en-US" sz="2400" b="1"/>
              <a:t>= 25</a:t>
            </a:r>
            <a:endParaRPr lang="en-US" sz="2400"/>
          </a:p>
          <a:p>
            <a:r>
              <a:rPr lang="en-US" sz="2400" b="1"/>
              <a:t>= 30</a:t>
            </a:r>
            <a:endParaRPr lang="en-US" sz="2400"/>
          </a:p>
          <a:p>
            <a:r>
              <a:rPr lang="en-US" sz="2400" b="1"/>
              <a:t>= 35</a:t>
            </a:r>
            <a:endParaRPr lang="en-US" sz="2400"/>
          </a:p>
          <a:p>
            <a:r>
              <a:rPr lang="en-US" sz="2400" b="1"/>
              <a:t>= 40</a:t>
            </a:r>
            <a:endParaRPr lang="en-US" sz="2400"/>
          </a:p>
          <a:p>
            <a:r>
              <a:rPr lang="en-US" sz="2400" b="1"/>
              <a:t>= 45</a:t>
            </a:r>
            <a:endParaRPr lang="en-US" sz="2400"/>
          </a:p>
          <a:p>
            <a:r>
              <a:rPr lang="en-US" sz="2400" b="1"/>
              <a:t>= 50</a:t>
            </a:r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3327400" y="1928813"/>
            <a:ext cx="685800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  1 </a:t>
            </a:r>
          </a:p>
          <a:p>
            <a:r>
              <a:rPr lang="en-US" sz="2400" b="1">
                <a:solidFill>
                  <a:srgbClr val="FF3300"/>
                </a:solidFill>
              </a:rPr>
              <a:t>  2 </a:t>
            </a:r>
          </a:p>
          <a:p>
            <a:r>
              <a:rPr lang="en-US" sz="2400" b="1">
                <a:solidFill>
                  <a:srgbClr val="FF3300"/>
                </a:solidFill>
              </a:rPr>
              <a:t>  3 </a:t>
            </a:r>
          </a:p>
          <a:p>
            <a:r>
              <a:rPr lang="en-US" sz="2400" b="1">
                <a:solidFill>
                  <a:srgbClr val="FF3300"/>
                </a:solidFill>
              </a:rPr>
              <a:t>  4 </a:t>
            </a:r>
          </a:p>
          <a:p>
            <a:r>
              <a:rPr lang="en-US" sz="2400" b="1">
                <a:solidFill>
                  <a:srgbClr val="FF3300"/>
                </a:solidFill>
              </a:rPr>
              <a:t>  5 </a:t>
            </a:r>
          </a:p>
          <a:p>
            <a:r>
              <a:rPr lang="en-US" sz="2400" b="1">
                <a:solidFill>
                  <a:srgbClr val="FF3300"/>
                </a:solidFill>
              </a:rPr>
              <a:t>  6 </a:t>
            </a:r>
          </a:p>
          <a:p>
            <a:r>
              <a:rPr lang="en-US" sz="2400" b="1">
                <a:solidFill>
                  <a:srgbClr val="FF3300"/>
                </a:solidFill>
              </a:rPr>
              <a:t>  7 </a:t>
            </a:r>
          </a:p>
          <a:p>
            <a:r>
              <a:rPr lang="en-US" sz="2400" b="1">
                <a:solidFill>
                  <a:srgbClr val="FF3300"/>
                </a:solidFill>
              </a:rPr>
              <a:t>  8 </a:t>
            </a:r>
          </a:p>
          <a:p>
            <a:r>
              <a:rPr lang="en-US" sz="2400" b="1">
                <a:solidFill>
                  <a:srgbClr val="FF3300"/>
                </a:solidFill>
              </a:rPr>
              <a:t>  9 </a:t>
            </a:r>
          </a:p>
          <a:p>
            <a:r>
              <a:rPr lang="en-US" sz="2400" b="1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7179" name="AutoShape 11"/>
          <p:cNvSpPr>
            <a:spLocks/>
          </p:cNvSpPr>
          <p:nvPr/>
        </p:nvSpPr>
        <p:spPr bwMode="auto">
          <a:xfrm>
            <a:off x="838200" y="1752600"/>
            <a:ext cx="914400" cy="609600"/>
          </a:xfrm>
          <a:prstGeom prst="borderCallout3">
            <a:avLst>
              <a:gd name="adj1" fmla="val 18750"/>
              <a:gd name="adj2" fmla="val -8333"/>
              <a:gd name="adj3" fmla="val 18750"/>
              <a:gd name="adj4" fmla="val -10593"/>
              <a:gd name="adj5" fmla="val 103384"/>
              <a:gd name="adj6" fmla="val -10593"/>
              <a:gd name="adj7" fmla="val 188282"/>
              <a:gd name="adj8" fmla="val 20243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3200" b="1">
                <a:solidFill>
                  <a:srgbClr val="CC00FF"/>
                </a:solidFill>
              </a:rPr>
              <a:t>N</a:t>
            </a:r>
          </a:p>
        </p:txBody>
      </p:sp>
      <p:sp>
        <p:nvSpPr>
          <p:cNvPr id="7180" name="AutoShape 12"/>
          <p:cNvSpPr>
            <a:spLocks/>
          </p:cNvSpPr>
          <p:nvPr/>
        </p:nvSpPr>
        <p:spPr bwMode="auto">
          <a:xfrm>
            <a:off x="5638800" y="1371600"/>
            <a:ext cx="914400" cy="6096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06597"/>
              <a:gd name="adj5" fmla="val 117449"/>
              <a:gd name="adj6" fmla="val -20833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3200" b="1">
                <a:solidFill>
                  <a:srgbClr val="0000FF"/>
                </a:solidFill>
              </a:rPr>
              <a:t>i</a:t>
            </a:r>
          </a:p>
        </p:txBody>
      </p:sp>
      <p:sp>
        <p:nvSpPr>
          <p:cNvPr id="7184" name="AutoShape 16"/>
          <p:cNvSpPr>
            <a:spLocks noChangeArrowheads="1"/>
          </p:cNvSpPr>
          <p:nvPr/>
        </p:nvSpPr>
        <p:spPr bwMode="auto">
          <a:xfrm>
            <a:off x="5029200" y="1981200"/>
            <a:ext cx="4114800" cy="3124200"/>
          </a:xfrm>
          <a:prstGeom prst="irregularSeal2">
            <a:avLst/>
          </a:prstGeom>
          <a:solidFill>
            <a:srgbClr val="EBF0A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rgbClr val="FF3300"/>
                </a:solidFill>
              </a:rPr>
              <a:t>Ta có những biến nào </a:t>
            </a:r>
          </a:p>
          <a:p>
            <a:pPr algn="ctr"/>
            <a:r>
              <a:rPr lang="en-US" sz="2000" b="1">
                <a:solidFill>
                  <a:srgbClr val="FF3300"/>
                </a:solidFill>
              </a:rPr>
              <a:t>cần khai báo?</a:t>
            </a: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2352675" y="5795963"/>
            <a:ext cx="2438400" cy="528637"/>
          </a:xfrm>
          <a:prstGeom prst="rect">
            <a:avLst/>
          </a:prstGeom>
          <a:solidFill>
            <a:srgbClr val="FFFFCC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8000"/>
                </a:solidFill>
              </a:rPr>
              <a:t>Bảng nhân 5</a:t>
            </a:r>
          </a:p>
        </p:txBody>
      </p:sp>
      <p:sp>
        <p:nvSpPr>
          <p:cNvPr id="7186" name="AutoShape 18"/>
          <p:cNvSpPr>
            <a:spLocks/>
          </p:cNvSpPr>
          <p:nvPr/>
        </p:nvSpPr>
        <p:spPr bwMode="auto">
          <a:xfrm>
            <a:off x="5410200" y="5562600"/>
            <a:ext cx="2133600" cy="609600"/>
          </a:xfrm>
          <a:prstGeom prst="borderCallout2">
            <a:avLst>
              <a:gd name="adj1" fmla="val 18750"/>
              <a:gd name="adj2" fmla="val -3569"/>
              <a:gd name="adj3" fmla="val 18750"/>
              <a:gd name="adj4" fmla="val -39657"/>
              <a:gd name="adj5" fmla="val -9634"/>
              <a:gd name="adj6" fmla="val -77009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400" b="1">
                <a:solidFill>
                  <a:srgbClr val="0000FF"/>
                </a:solidFill>
              </a:rPr>
              <a:t>Giá trị cuối</a:t>
            </a:r>
          </a:p>
        </p:txBody>
      </p:sp>
      <p:sp>
        <p:nvSpPr>
          <p:cNvPr id="7187" name="AutoShape 19"/>
          <p:cNvSpPr>
            <a:spLocks/>
          </p:cNvSpPr>
          <p:nvPr/>
        </p:nvSpPr>
        <p:spPr bwMode="auto">
          <a:xfrm>
            <a:off x="5181600" y="1371600"/>
            <a:ext cx="2133600" cy="609600"/>
          </a:xfrm>
          <a:prstGeom prst="borderCallout2">
            <a:avLst>
              <a:gd name="adj1" fmla="val 18750"/>
              <a:gd name="adj2" fmla="val -3569"/>
              <a:gd name="adj3" fmla="val 18750"/>
              <a:gd name="adj4" fmla="val -36755"/>
              <a:gd name="adj5" fmla="val 112500"/>
              <a:gd name="adj6" fmla="val -7113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400" b="1">
                <a:solidFill>
                  <a:srgbClr val="0000FF"/>
                </a:solidFill>
              </a:rPr>
              <a:t>Giá trị đầu</a:t>
            </a: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685800" y="2819400"/>
            <a:ext cx="5715000" cy="830263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663300"/>
                </a:solidFill>
              </a:rPr>
              <a:t>Vậy để tính bảng nhân 5 này chúng ta thực hiện thế nào?</a:t>
            </a:r>
          </a:p>
        </p:txBody>
      </p:sp>
      <p:sp>
        <p:nvSpPr>
          <p:cNvPr id="9229" name="Text Box 23"/>
          <p:cNvSpPr txBox="1">
            <a:spLocks noChangeArrowheads="1"/>
          </p:cNvSpPr>
          <p:nvPr/>
        </p:nvSpPr>
        <p:spPr bwMode="auto">
          <a:xfrm>
            <a:off x="685800" y="38100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198" name="Text Box 30"/>
          <p:cNvSpPr txBox="1">
            <a:spLocks noChangeArrowheads="1"/>
          </p:cNvSpPr>
          <p:nvPr/>
        </p:nvSpPr>
        <p:spPr bwMode="auto">
          <a:xfrm>
            <a:off x="6642100" y="461645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x</a:t>
            </a:r>
          </a:p>
        </p:txBody>
      </p:sp>
      <p:sp>
        <p:nvSpPr>
          <p:cNvPr id="7199" name="Oval 31"/>
          <p:cNvSpPr>
            <a:spLocks noChangeArrowheads="1"/>
          </p:cNvSpPr>
          <p:nvPr/>
        </p:nvSpPr>
        <p:spPr bwMode="auto">
          <a:xfrm>
            <a:off x="5562600" y="4267200"/>
            <a:ext cx="2667000" cy="11430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AutoShape 32">
            <a:hlinkClick r:id="" action="ppaction://hlinkshowjump?jump=lastslide" highlightClick="1"/>
          </p:cNvPr>
          <p:cNvSpPr>
            <a:spLocks noChangeArrowheads="1"/>
          </p:cNvSpPr>
          <p:nvPr/>
        </p:nvSpPr>
        <p:spPr bwMode="auto">
          <a:xfrm>
            <a:off x="8763000" y="6400800"/>
            <a:ext cx="304800" cy="381000"/>
          </a:xfrm>
          <a:prstGeom prst="actionButtonE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5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717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6" dur="1000"/>
                                        <p:tgtEl>
                                          <p:spTgt spid="717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9" dur="1000"/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3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4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5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1" dur="20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0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3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9" dur="2000"/>
                                        <p:tgtEl>
                                          <p:spTgt spid="718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2" dur="2000"/>
                                        <p:tgtEl>
                                          <p:spTgt spid="7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11111E-6 L 0.56666 0.42361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300" y="21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59259E-6 L 0.125 0.47731 " pathEditMode="relative" rAng="0" ptsTypes="AA">
                                      <p:cBhvr>
                                        <p:cTn id="97" dur="2000" fill="hold"/>
                                        <p:tgtEl>
                                          <p:spTgt spid="7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00" y="23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7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7" dur="2000"/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2" grpId="1"/>
      <p:bldP spid="7174" grpId="0"/>
      <p:bldP spid="7175" grpId="0"/>
      <p:bldP spid="7178" grpId="0"/>
      <p:bldP spid="7178" grpId="1"/>
      <p:bldP spid="7179" grpId="0" build="allAtOnce" animBg="1"/>
      <p:bldP spid="7180" grpId="0" build="allAtOnce" animBg="1"/>
      <p:bldP spid="7184" grpId="0" animBg="1"/>
      <p:bldP spid="7184" grpId="1" animBg="1"/>
      <p:bldP spid="7185" grpId="0" animBg="1"/>
      <p:bldP spid="7186" grpId="0" animBg="1"/>
      <p:bldP spid="7186" grpId="1" animBg="1"/>
      <p:bldP spid="7187" grpId="0" animBg="1"/>
      <p:bldP spid="7187" grpId="1" animBg="1"/>
      <p:bldP spid="7189" grpId="0" animBg="1"/>
      <p:bldP spid="7198" grpId="0"/>
      <p:bldP spid="719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609600" y="1447800"/>
            <a:ext cx="8915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2000" b="1" u="sng">
                <a:solidFill>
                  <a:srgbClr val="FF3300"/>
                </a:solidFill>
              </a:rPr>
              <a:t>Bài 1:</a:t>
            </a:r>
            <a:r>
              <a:rPr lang="en-US" sz="2000" b="1">
                <a:solidFill>
                  <a:srgbClr val="000099"/>
                </a:solidFill>
              </a:rPr>
              <a:t> </a:t>
            </a:r>
          </a:p>
          <a:p>
            <a:pPr marL="342900" indent="-342900"/>
            <a:r>
              <a:rPr lang="en-US" sz="2000" b="1">
                <a:solidFill>
                  <a:srgbClr val="000099"/>
                </a:solidFill>
              </a:rPr>
              <a:t>	</a:t>
            </a:r>
            <a:r>
              <a:rPr lang="en-US" sz="2000" b="1" u="sng">
                <a:solidFill>
                  <a:srgbClr val="009900"/>
                </a:solidFill>
              </a:rPr>
              <a:t>Tiến hành: </a:t>
            </a:r>
            <a:endParaRPr lang="en-US" sz="2800" b="1" u="sng">
              <a:solidFill>
                <a:srgbClr val="009900"/>
              </a:solidFill>
            </a:endParaRPr>
          </a:p>
          <a:p>
            <a:pPr marL="342900" indent="-342900"/>
            <a:r>
              <a:rPr lang="en-US" sz="2000" b="1">
                <a:solidFill>
                  <a:srgbClr val="000099"/>
                </a:solidFill>
              </a:rPr>
              <a:t>    a. Khởi động Pascal. Gõ chương trình sau và tìm hiểu ý nghĩa của từng câu lệnh trong chương trình (SGK T 62).</a:t>
            </a:r>
            <a:r>
              <a:rPr lang="en-US" sz="2400" b="1">
                <a:solidFill>
                  <a:schemeClr val="accent2"/>
                </a:solidFill>
              </a:rPr>
              <a:t>    </a:t>
            </a:r>
          </a:p>
        </p:txBody>
      </p:sp>
      <p:pic>
        <p:nvPicPr>
          <p:cNvPr id="9226" name="Picture 10"/>
          <p:cNvPicPr>
            <a:picLocks noChangeAspect="1" noChangeArrowheads="1"/>
          </p:cNvPicPr>
          <p:nvPr/>
        </p:nvPicPr>
        <p:blipFill>
          <a:blip r:embed="rId3"/>
          <a:srcRect l="11000" t="19333" r="7846" b="24667"/>
          <a:stretch>
            <a:fillRect/>
          </a:stretch>
        </p:blipFill>
        <p:spPr bwMode="auto">
          <a:xfrm>
            <a:off x="914400" y="2819400"/>
            <a:ext cx="7315200" cy="394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Text Box 11"/>
          <p:cNvSpPr txBox="1">
            <a:spLocks noChangeArrowheads="1"/>
          </p:cNvSpPr>
          <p:nvPr/>
        </p:nvSpPr>
        <p:spPr bwMode="auto">
          <a:xfrm>
            <a:off x="1066800" y="838200"/>
            <a:ext cx="4495800" cy="528638"/>
          </a:xfrm>
          <a:prstGeom prst="rect">
            <a:avLst/>
          </a:prstGeom>
          <a:solidFill>
            <a:srgbClr val="FFFFCC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CC0066"/>
                </a:solidFill>
              </a:rPr>
              <a:t>NỘI DUNG THỰC HÀNH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519113" y="1981200"/>
            <a:ext cx="8156575" cy="19383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2400" b="1">
                <a:solidFill>
                  <a:schemeClr val="accent2"/>
                </a:solidFill>
              </a:rPr>
              <a:t>b. Lưu chương trình với tên </a:t>
            </a:r>
            <a:r>
              <a:rPr lang="en-US" sz="2400" b="1">
                <a:solidFill>
                  <a:srgbClr val="0000FF"/>
                </a:solidFill>
              </a:rPr>
              <a:t>BANGNHAN.PAS.</a:t>
            </a:r>
          </a:p>
          <a:p>
            <a:pPr marL="342900" indent="-342900"/>
            <a:r>
              <a:rPr lang="en-US" sz="2400" b="1">
                <a:solidFill>
                  <a:schemeClr val="accent2"/>
                </a:solidFill>
              </a:rPr>
              <a:t>c. Dịch và chỉnh sửa các lỗi gõ, nếu có.</a:t>
            </a:r>
          </a:p>
          <a:p>
            <a:pPr marL="342900" indent="-342900"/>
            <a:r>
              <a:rPr lang="en-US" sz="2400" b="1">
                <a:solidFill>
                  <a:schemeClr val="accent2"/>
                </a:solidFill>
              </a:rPr>
              <a:t>d. Chạy chương trình với các giá trị nhập vào lần lượt bằng 1, 2, …,10. Quan sát kết quả nhận được trên màn hình.</a:t>
            </a:r>
          </a:p>
        </p:txBody>
      </p:sp>
      <p:sp>
        <p:nvSpPr>
          <p:cNvPr id="11267" name="Text Box 5"/>
          <p:cNvSpPr txBox="1">
            <a:spLocks noChangeArrowheads="1"/>
          </p:cNvSpPr>
          <p:nvPr/>
        </p:nvSpPr>
        <p:spPr bwMode="auto">
          <a:xfrm>
            <a:off x="914400" y="1066800"/>
            <a:ext cx="4495800" cy="528638"/>
          </a:xfrm>
          <a:prstGeom prst="rect">
            <a:avLst/>
          </a:prstGeom>
          <a:solidFill>
            <a:srgbClr val="FFFFCC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CC0066"/>
                </a:solidFill>
              </a:rPr>
              <a:t>NỘI DUNG THỰC HÀNH</a:t>
            </a:r>
          </a:p>
        </p:txBody>
      </p:sp>
      <p:sp>
        <p:nvSpPr>
          <p:cNvPr id="11268" name="AutoShape 6">
            <a:hlinkClick r:id="rId2" action="ppaction://program" highlightClick="1"/>
          </p:cNvPr>
          <p:cNvSpPr>
            <a:spLocks noChangeArrowheads="1"/>
          </p:cNvSpPr>
          <p:nvPr/>
        </p:nvSpPr>
        <p:spPr bwMode="auto">
          <a:xfrm>
            <a:off x="8686800" y="6400800"/>
            <a:ext cx="457200" cy="457200"/>
          </a:xfrm>
          <a:prstGeom prst="actionButtonE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2"/>
  <p:tag name="MMPROD_UIDATA" val="&lt;database version=&quot;7.0&quot;&gt;&lt;object type=&quot;1&quot; unique_id=&quot;10001&quot;&gt;&lt;object type=&quot;8&quot; unique_id=&quot;10668&quot;&gt;&lt;/object&gt;&lt;object type=&quot;2&quot; unique_id=&quot;10669&quot;&gt;&lt;object type=&quot;3&quot; unique_id=&quot;10670&quot;&gt;&lt;property id=&quot;20148&quot; value=&quot;5&quot;/&gt;&lt;property id=&quot;20300&quot; value=&quot;Slide 2&quot;/&gt;&lt;property id=&quot;20307&quot; value=&quot;265&quot;/&gt;&lt;/object&gt;&lt;object type=&quot;3&quot; unique_id=&quot;10671&quot;&gt;&lt;property id=&quot;20148&quot; value=&quot;5&quot;/&gt;&lt;property id=&quot;20300&quot; value=&quot;Slide 3&quot;/&gt;&lt;property id=&quot;20307&quot; value=&quot;257&quot;/&gt;&lt;/object&gt;&lt;object type=&quot;3&quot; unique_id=&quot;10672&quot;&gt;&lt;property id=&quot;20148&quot; value=&quot;5&quot;/&gt;&lt;property id=&quot;20300&quot; value=&quot;Slide 4&quot;/&gt;&lt;property id=&quot;20307&quot; value=&quot;272&quot;/&gt;&lt;/object&gt;&lt;object type=&quot;3&quot; unique_id=&quot;10673&quot;&gt;&lt;property id=&quot;20148&quot; value=&quot;5&quot;/&gt;&lt;property id=&quot;20300&quot; value=&quot;Slide 5&quot;/&gt;&lt;property id=&quot;20307&quot; value=&quot;258&quot;/&gt;&lt;/object&gt;&lt;object type=&quot;3&quot; unique_id=&quot;10674&quot;&gt;&lt;property id=&quot;20148&quot; value=&quot;5&quot;/&gt;&lt;property id=&quot;20300&quot; value=&quot;Slide 6&quot;/&gt;&lt;property id=&quot;20307&quot; value=&quot;273&quot;/&gt;&lt;/object&gt;&lt;object type=&quot;3&quot; unique_id=&quot;10675&quot;&gt;&lt;property id=&quot;20148&quot; value=&quot;5&quot;/&gt;&lt;property id=&quot;20300&quot; value=&quot;Slide 7&quot;/&gt;&lt;property id=&quot;20307&quot; value=&quot;259&quot;/&gt;&lt;/object&gt;&lt;object type=&quot;3&quot; unique_id=&quot;10676&quot;&gt;&lt;property id=&quot;20148&quot; value=&quot;5&quot;/&gt;&lt;property id=&quot;20300&quot; value=&quot;Slide 8&quot;/&gt;&lt;property id=&quot;20307&quot; value=&quot;261&quot;/&gt;&lt;/object&gt;&lt;object type=&quot;3&quot; unique_id=&quot;10677&quot;&gt;&lt;property id=&quot;20148&quot; value=&quot;5&quot;/&gt;&lt;property id=&quot;20300&quot; value=&quot;Slide 9&quot;/&gt;&lt;property id=&quot;20307&quot; value=&quot;268&quot;/&gt;&lt;/object&gt;&lt;object type=&quot;3&quot; unique_id=&quot;10678&quot;&gt;&lt;property id=&quot;20148&quot; value=&quot;5&quot;/&gt;&lt;property id=&quot;20300&quot; value=&quot;Slide 10&quot;/&gt;&lt;property id=&quot;20307&quot; value=&quot;262&quot;/&gt;&lt;/object&gt;&lt;object type=&quot;3&quot; unique_id=&quot;10679&quot;&gt;&lt;property id=&quot;20148&quot; value=&quot;5&quot;/&gt;&lt;property id=&quot;20300&quot; value=&quot;Slide 11&quot;/&gt;&lt;property id=&quot;20307&quot; value=&quot;269&quot;/&gt;&lt;/object&gt;&lt;object type=&quot;3&quot; unique_id=&quot;10680&quot;&gt;&lt;property id=&quot;20148&quot; value=&quot;5&quot;/&gt;&lt;property id=&quot;20300&quot; value=&quot;Slide 12&quot;/&gt;&lt;property id=&quot;20307&quot; value=&quot;270&quot;/&gt;&lt;/object&gt;&lt;object type=&quot;3&quot; unique_id=&quot;10681&quot;&gt;&lt;property id=&quot;20148&quot; value=&quot;5&quot;/&gt;&lt;property id=&quot;20300&quot; value=&quot;Slide 13&quot;/&gt;&lt;property id=&quot;20307&quot; value=&quot;263&quot;/&gt;&lt;/object&gt;&lt;object type=&quot;3&quot; unique_id=&quot;10682&quot;&gt;&lt;property id=&quot;20148&quot; value=&quot;5&quot;/&gt;&lt;property id=&quot;20300&quot; value=&quot;Slide 14&quot;/&gt;&lt;property id=&quot;20307&quot; value=&quot;264&quot;/&gt;&lt;/object&gt;&lt;object type=&quot;3&quot; unique_id=&quot;10684&quot;&gt;&lt;property id=&quot;20148&quot; value=&quot;5&quot;/&gt;&lt;property id=&quot;20300&quot; value=&quot;Slide 15&quot;/&gt;&lt;property id=&quot;20307&quot; value=&quot;274&quot;/&gt;&lt;/object&gt;&lt;object type=&quot;3&quot; unique_id=&quot;11237&quot;&gt;&lt;property id=&quot;20148&quot; value=&quot;5&quot;/&gt;&lt;property id=&quot;20300&quot; value=&quot;Slide 1&quot;/&gt;&lt;property id=&quot;20307&quot; value=&quot;275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1019</TotalTime>
  <Words>1414</Words>
  <Application>Microsoft Office PowerPoint</Application>
  <PresentationFormat>On-screen Show (4:3)</PresentationFormat>
  <Paragraphs>222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Ngoc Tuyet</dc:creator>
  <cp:lastModifiedBy>Admin</cp:lastModifiedBy>
  <cp:revision>41</cp:revision>
  <dcterms:created xsi:type="dcterms:W3CDTF">2010-01-08T07:20:48Z</dcterms:created>
  <dcterms:modified xsi:type="dcterms:W3CDTF">2022-02-27T16:27:40Z</dcterms:modified>
</cp:coreProperties>
</file>