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10.jpg" ContentType="image/jpeg"/>
  <Override PartName="/ppt/media/image12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8.jpg" ContentType="image/jpeg"/>
  <Override PartName="/ppt/media/image21.jpg" ContentType="image/jpeg"/>
  <Override PartName="/ppt/media/image25.jpg" ContentType="image/jpeg"/>
  <Override PartName="/ppt/media/image26.jpg" ContentType="image/jpeg"/>
  <Override PartName="/ppt/media/image28.jpg" ContentType="image/jpeg"/>
  <Override PartName="/ppt/media/image29.jpg" ContentType="image/jpeg"/>
  <Override PartName="/ppt/media/image33.jpg" ContentType="image/jpeg"/>
  <Override PartName="/ppt/media/image35.jpg" ContentType="image/jpeg"/>
  <Override PartName="/ppt/media/image36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tags/tag1.xml" ContentType="application/vnd.openxmlformats-officedocument.presentationml.tags+xml"/>
  <Override PartName="/ppt/media/image47.jpg" ContentType="image/jpeg"/>
  <Override PartName="/ppt/media/image51.jpg" ContentType="image/jpeg"/>
  <Override PartName="/ppt/media/image52.jpg" ContentType="image/jpeg"/>
  <Override PartName="/ppt/tags/tag2.xml" ContentType="application/vnd.openxmlformats-officedocument.presentationml.tags+xml"/>
  <Override PartName="/ppt/media/image55.jpg" ContentType="image/jpeg"/>
  <Override PartName="/ppt/media/image56.jpg" ContentType="image/jpeg"/>
  <Override PartName="/ppt/media/image60.jpg" ContentType="image/jpeg"/>
  <Override PartName="/ppt/media/image62.jpg" ContentType="image/jpeg"/>
  <Override PartName="/ppt/media/image63.jpg" ContentType="image/jpeg"/>
  <Override PartName="/ppt/media/image65.jpg" ContentType="image/jpeg"/>
  <Override PartName="/ppt/media/image66.jpg" ContentType="image/jpeg"/>
  <Override PartName="/ppt/media/image67.jpg" ContentType="image/jpeg"/>
  <Override PartName="/ppt/media/image68.jpg" ContentType="image/jpeg"/>
  <Override PartName="/ppt/media/image69.jpg" ContentType="image/jpeg"/>
  <Override PartName="/ppt/media/image70.jpg" ContentType="image/jpeg"/>
  <Override PartName="/ppt/media/image71.jpg" ContentType="image/jpeg"/>
  <Override PartName="/ppt/media/image72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8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58" r:id="rId6"/>
    <p:sldId id="262" r:id="rId7"/>
    <p:sldId id="272" r:id="rId8"/>
    <p:sldId id="263" r:id="rId9"/>
    <p:sldId id="273" r:id="rId10"/>
    <p:sldId id="274" r:id="rId11"/>
    <p:sldId id="275" r:id="rId12"/>
    <p:sldId id="276" r:id="rId13"/>
    <p:sldId id="269" r:id="rId14"/>
    <p:sldId id="270" r:id="rId15"/>
    <p:sldId id="271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77" r:id="rId31"/>
    <p:sldId id="292" r:id="rId32"/>
    <p:sldId id="293" r:id="rId33"/>
    <p:sldId id="295" r:id="rId34"/>
    <p:sldId id="296" r:id="rId35"/>
    <p:sldId id="297" r:id="rId36"/>
    <p:sldId id="300" r:id="rId37"/>
    <p:sldId id="301" r:id="rId38"/>
    <p:sldId id="302" r:id="rId39"/>
    <p:sldId id="303" r:id="rId40"/>
    <p:sldId id="304" r:id="rId41"/>
    <p:sldId id="305" r:id="rId42"/>
    <p:sldId id="307" r:id="rId43"/>
    <p:sldId id="306" r:id="rId44"/>
    <p:sldId id="310" r:id="rId45"/>
    <p:sldId id="311" r:id="rId46"/>
    <p:sldId id="312" r:id="rId47"/>
    <p:sldId id="314" r:id="rId48"/>
    <p:sldId id="315" r:id="rId49"/>
    <p:sldId id="316" r:id="rId50"/>
    <p:sldId id="317" r:id="rId51"/>
    <p:sldId id="318" r:id="rId52"/>
    <p:sldId id="320" r:id="rId53"/>
    <p:sldId id="321" r:id="rId54"/>
    <p:sldId id="322" r:id="rId55"/>
    <p:sldId id="323" r:id="rId56"/>
    <p:sldId id="324" r:id="rId57"/>
    <p:sldId id="308" r:id="rId58"/>
    <p:sldId id="30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616" y="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8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F432F-687F-4D57-BF25-FF10F1CB20D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13B00-DC5E-47F5-8E52-2FE206891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4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e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8.xml"/><Relationship Id="rId7" Type="http://schemas.openxmlformats.org/officeDocument/2006/relationships/slide" Target="slide22.xml"/><Relationship Id="rId12" Type="http://schemas.openxmlformats.org/officeDocument/2006/relationships/slide" Target="slide27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5" Type="http://schemas.openxmlformats.org/officeDocument/2006/relationships/slide" Target="slide20.xml"/><Relationship Id="rId10" Type="http://schemas.openxmlformats.org/officeDocument/2006/relationships/slide" Target="slide25.xml"/><Relationship Id="rId4" Type="http://schemas.openxmlformats.org/officeDocument/2006/relationships/slide" Target="slide19.xml"/><Relationship Id="rId9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54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44.jp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70.jpg"/><Relationship Id="rId7" Type="http://schemas.openxmlformats.org/officeDocument/2006/relationships/image" Target="../media/image7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Relationship Id="rId9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52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latin typeface="Sitka Subheading" pitchFamily="2" charset="0"/>
              </a:rPr>
              <a:t>Tuần</a:t>
            </a:r>
            <a:r>
              <a:rPr lang="en-US" sz="2400" b="1" i="1" dirty="0" smtClean="0">
                <a:latin typeface="Sitka Subheading" pitchFamily="2" charset="0"/>
              </a:rPr>
              <a:t> 12, 13</a:t>
            </a:r>
            <a:endParaRPr lang="en-US" sz="2400" b="1" i="1" dirty="0">
              <a:latin typeface="Sitka Subheading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614065"/>
            <a:ext cx="675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Sitka Subheading" pitchFamily="2" charset="0"/>
              </a:rPr>
              <a:t>BÀI 9: XÂY DỰNG GIA ĐÌNH VĂN HÓA</a:t>
            </a:r>
            <a:endParaRPr lang="en-US" sz="2400" b="1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4" y="1075730"/>
            <a:ext cx="5336381" cy="445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B050"/>
                </a:solidFill>
                <a:latin typeface="Sitka Subheading" pitchFamily="2" charset="0"/>
              </a:rPr>
              <a:t>I/ </a:t>
            </a:r>
            <a:r>
              <a:rPr lang="en-US" sz="2400" b="1" i="1" dirty="0" err="1" smtClean="0">
                <a:solidFill>
                  <a:srgbClr val="00B050"/>
                </a:solidFill>
                <a:latin typeface="Sitka Subheading" pitchFamily="2" charset="0"/>
              </a:rPr>
              <a:t>Truyện</a:t>
            </a:r>
            <a:r>
              <a:rPr lang="en-US" sz="24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Sitka Subheading" pitchFamily="2" charset="0"/>
              </a:rPr>
              <a:t>đọc</a:t>
            </a:r>
            <a:r>
              <a:rPr lang="en-US" sz="2400" b="1" i="1" dirty="0" smtClean="0">
                <a:solidFill>
                  <a:srgbClr val="00B050"/>
                </a:solidFill>
                <a:latin typeface="Sitka Subheading" pitchFamily="2" charset="0"/>
              </a:rPr>
              <a:t>: </a:t>
            </a:r>
            <a:r>
              <a:rPr lang="en-US" sz="2400" i="1" dirty="0" smtClean="0">
                <a:latin typeface="Sitka Subheading" pitchFamily="2" charset="0"/>
              </a:rPr>
              <a:t>“</a:t>
            </a:r>
            <a:r>
              <a:rPr lang="en-US" sz="2400" i="1" dirty="0" err="1" smtClean="0">
                <a:latin typeface="Sitka Subheading" pitchFamily="2" charset="0"/>
              </a:rPr>
              <a:t>Một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gia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đình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văn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hóa</a:t>
            </a:r>
            <a:r>
              <a:rPr lang="en-US" sz="2400" i="1" dirty="0" smtClean="0">
                <a:latin typeface="Sitka Subheading" pitchFamily="2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B050"/>
                </a:solidFill>
                <a:latin typeface="Sitka Subheading" pitchFamily="2" charset="0"/>
              </a:rPr>
              <a:t>II/ </a:t>
            </a:r>
            <a:r>
              <a:rPr lang="en-US" sz="2400" b="1" i="1" dirty="0" err="1" smtClean="0">
                <a:solidFill>
                  <a:srgbClr val="00B050"/>
                </a:solidFill>
                <a:latin typeface="Sitka Subheading" pitchFamily="2" charset="0"/>
              </a:rPr>
              <a:t>Nội</a:t>
            </a:r>
            <a:r>
              <a:rPr lang="en-US" sz="2400" b="1" i="1" dirty="0" smtClean="0">
                <a:solidFill>
                  <a:srgbClr val="00B050"/>
                </a:solidFill>
                <a:latin typeface="Sitka Subheading" pitchFamily="2" charset="0"/>
              </a:rPr>
              <a:t> dung </a:t>
            </a:r>
            <a:r>
              <a:rPr lang="en-US" sz="2400" b="1" i="1" dirty="0" err="1" smtClean="0">
                <a:solidFill>
                  <a:srgbClr val="00B050"/>
                </a:solidFill>
                <a:latin typeface="Sitka Subheading" pitchFamily="2" charset="0"/>
              </a:rPr>
              <a:t>bài</a:t>
            </a:r>
            <a:r>
              <a:rPr lang="en-US" sz="24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Sitka Subheading" pitchFamily="2" charset="0"/>
              </a:rPr>
              <a:t>học</a:t>
            </a:r>
            <a:endParaRPr lang="en-US" sz="2400" b="1" i="1" dirty="0" smtClean="0">
              <a:solidFill>
                <a:srgbClr val="00B050"/>
              </a:solidFill>
              <a:latin typeface="Sitka Subheading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Sitka Subheading" pitchFamily="2" charset="0"/>
              </a:rPr>
              <a:t>1/ </a:t>
            </a:r>
            <a:r>
              <a:rPr lang="en-US" sz="2400" i="1" dirty="0" err="1" smtClean="0">
                <a:latin typeface="Sitka Subheading" pitchFamily="2" charset="0"/>
              </a:rPr>
              <a:t>Thế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nào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là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gia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đình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văn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hóa</a:t>
            </a:r>
            <a:r>
              <a:rPr lang="en-US" sz="2400" i="1" dirty="0" smtClean="0">
                <a:latin typeface="Sitka Subheading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Sitka Subheading" pitchFamily="2" charset="0"/>
              </a:rPr>
              <a:t>2/ </a:t>
            </a:r>
            <a:r>
              <a:rPr lang="en-US" sz="2400" i="1" dirty="0" err="1" smtClean="0">
                <a:latin typeface="Sitka Subheading" pitchFamily="2" charset="0"/>
              </a:rPr>
              <a:t>Đế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xây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dựng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gia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đình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văn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hóa</a:t>
            </a:r>
            <a:r>
              <a:rPr lang="en-US" sz="2400" i="1" dirty="0" smtClean="0">
                <a:latin typeface="Sitka Subheading" pitchFamily="2" charset="0"/>
              </a:rPr>
              <a:t>, </a:t>
            </a:r>
            <a:r>
              <a:rPr lang="en-US" sz="2400" i="1" dirty="0" err="1" smtClean="0">
                <a:latin typeface="Sitka Subheading" pitchFamily="2" charset="0"/>
              </a:rPr>
              <a:t>mỗi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người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cần</a:t>
            </a:r>
            <a:endParaRPr lang="en-US" sz="2400" i="1" dirty="0">
              <a:latin typeface="Sitka Subheading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Sitka Subheading" pitchFamily="2" charset="0"/>
              </a:rPr>
              <a:t>3/ Ý </a:t>
            </a:r>
            <a:r>
              <a:rPr lang="en-US" sz="2400" i="1" dirty="0" err="1" smtClean="0">
                <a:latin typeface="Sitka Subheading" pitchFamily="2" charset="0"/>
              </a:rPr>
              <a:t>nghĩa</a:t>
            </a:r>
            <a:endParaRPr lang="en-US" sz="2400" i="1" dirty="0">
              <a:latin typeface="Sitka Subheading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Sitka Subheading" pitchFamily="2" charset="0"/>
              </a:rPr>
              <a:t>4/ </a:t>
            </a:r>
            <a:r>
              <a:rPr lang="en-US" sz="2400" i="1" dirty="0" err="1" smtClean="0">
                <a:latin typeface="Sitka Subheading" pitchFamily="2" charset="0"/>
              </a:rPr>
              <a:t>Trách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nhiệm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của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học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sinh</a:t>
            </a:r>
            <a:endParaRPr lang="en-US" sz="2400" i="1" dirty="0" smtClean="0">
              <a:latin typeface="Sitka Subheading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B050"/>
                </a:solidFill>
                <a:latin typeface="Sitka Subheading" pitchFamily="2" charset="0"/>
              </a:rPr>
              <a:t>III/ </a:t>
            </a:r>
            <a:r>
              <a:rPr lang="en-US" sz="2400" b="1" i="1" dirty="0" err="1" smtClean="0">
                <a:solidFill>
                  <a:srgbClr val="00B050"/>
                </a:solidFill>
                <a:latin typeface="Sitka Subheading" pitchFamily="2" charset="0"/>
              </a:rPr>
              <a:t>Luyện</a:t>
            </a:r>
            <a:r>
              <a:rPr lang="en-US" sz="24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Sitka Subheading" pitchFamily="2" charset="0"/>
              </a:rPr>
              <a:t>tập</a:t>
            </a:r>
            <a:endParaRPr lang="en-US" sz="2400" b="1" i="1" dirty="0">
              <a:solidFill>
                <a:srgbClr val="00B050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3025" y="2667000"/>
            <a:ext cx="8789006" cy="133643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Gia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đình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hòa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thuận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hạnh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phúc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tiến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bộ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: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Quan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tâm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chăm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sóc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yêu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thương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giúp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đỡ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nhau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;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vợ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chồng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bình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đẳng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, con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ngoan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học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giỏi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;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nếp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sống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lành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mạnh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văn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minh,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ứng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xử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văn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Sitka Subheading" pitchFamily="2" charset="0"/>
              </a:rPr>
              <a:t>hóa</a:t>
            </a:r>
            <a:r>
              <a:rPr lang="en-US" sz="2400" i="1" dirty="0" smtClean="0">
                <a:solidFill>
                  <a:schemeClr val="tx1"/>
                </a:solidFill>
                <a:latin typeface="Sitka Subheading" pitchFamily="2" charset="0"/>
              </a:rPr>
              <a:t>…</a:t>
            </a:r>
            <a:endParaRPr lang="en-US" sz="24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6" y="457200"/>
            <a:ext cx="2190610" cy="2083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44" y="457200"/>
            <a:ext cx="1965818" cy="207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82" y="461244"/>
            <a:ext cx="1947866" cy="206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87" y="444968"/>
            <a:ext cx="1992644" cy="208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28" y="4191000"/>
            <a:ext cx="2107977" cy="1903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59" y="4191000"/>
            <a:ext cx="2139827" cy="1951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9" y="4214869"/>
            <a:ext cx="2014608" cy="1903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49" y="4191000"/>
            <a:ext cx="2176818" cy="195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29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2934269"/>
            <a:ext cx="2272352" cy="14739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Thân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ái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đoàn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kết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xóm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giềng</a:t>
            </a:r>
            <a:endParaRPr lang="en-US" sz="28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28521" y="2362200"/>
            <a:ext cx="348017" cy="1145913"/>
          </a:xfrm>
          <a:prstGeom prst="straightConnector1">
            <a:avLst/>
          </a:prstGeom>
          <a:ln w="95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133600" y="1411628"/>
            <a:ext cx="2098343" cy="950572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latin typeface="Sitka Subheading" pitchFamily="2" charset="0"/>
              </a:rPr>
              <a:t>Thân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ái</a:t>
            </a:r>
            <a:r>
              <a:rPr lang="en-US" sz="2000" i="1" dirty="0" smtClean="0">
                <a:latin typeface="Sitka Subheading" pitchFamily="2" charset="0"/>
              </a:rPr>
              <a:t>, </a:t>
            </a:r>
            <a:r>
              <a:rPr lang="en-US" sz="2000" i="1" dirty="0" err="1" smtClean="0">
                <a:latin typeface="Sitka Subheading" pitchFamily="2" charset="0"/>
              </a:rPr>
              <a:t>hòa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nhập</a:t>
            </a:r>
            <a:r>
              <a:rPr lang="en-US" sz="2000" i="1" dirty="0" smtClean="0">
                <a:latin typeface="Sitka Subheading" pitchFamily="2" charset="0"/>
              </a:rPr>
              <a:t>, </a:t>
            </a:r>
            <a:r>
              <a:rPr lang="en-US" sz="2000" i="1" dirty="0" err="1" smtClean="0">
                <a:latin typeface="Sitka Subheading" pitchFamily="2" charset="0"/>
              </a:rPr>
              <a:t>gần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gũi</a:t>
            </a:r>
            <a:endParaRPr lang="en-US" sz="2000" i="1" dirty="0">
              <a:latin typeface="Sitka Subheading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59227" y="3702592"/>
            <a:ext cx="634622" cy="0"/>
          </a:xfrm>
          <a:prstGeom prst="straightConnector1">
            <a:avLst/>
          </a:prstGeom>
          <a:ln w="95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093849" y="3159879"/>
            <a:ext cx="2133244" cy="1022738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i="1" dirty="0" err="1" smtClean="0">
                <a:latin typeface="Sitka Subheading" pitchFamily="2" charset="0"/>
              </a:rPr>
              <a:t>Tương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trợ</a:t>
            </a:r>
            <a:r>
              <a:rPr lang="en-US" sz="2000" i="1" dirty="0" smtClean="0">
                <a:latin typeface="Sitka Subheading" pitchFamily="2" charset="0"/>
              </a:rPr>
              <a:t>, </a:t>
            </a:r>
            <a:r>
              <a:rPr lang="en-US" sz="2000" i="1" dirty="0" err="1" smtClean="0">
                <a:latin typeface="Sitka Subheading" pitchFamily="2" charset="0"/>
              </a:rPr>
              <a:t>giúp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đỡ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nhau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lúc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khó</a:t>
            </a:r>
            <a:r>
              <a:rPr lang="en-US" sz="2000" i="1" dirty="0" smtClean="0">
                <a:latin typeface="Sitka Subheading" pitchFamily="2" charset="0"/>
              </a:rPr>
              <a:t> khan, </a:t>
            </a:r>
            <a:r>
              <a:rPr lang="en-US" sz="2000" i="1" dirty="0" err="1" smtClean="0">
                <a:latin typeface="Sitka Subheading" pitchFamily="2" charset="0"/>
              </a:rPr>
              <a:t>hoạn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nạn</a:t>
            </a:r>
            <a:endParaRPr lang="en-US" sz="2000" i="1" dirty="0">
              <a:latin typeface="Sitka Subheading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33600" y="5043727"/>
            <a:ext cx="2129299" cy="87430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i="1" dirty="0" err="1" smtClean="0">
                <a:latin typeface="Sitka Subheading" pitchFamily="2" charset="0"/>
              </a:rPr>
              <a:t>Đoàn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kết</a:t>
            </a:r>
            <a:r>
              <a:rPr lang="en-US" sz="2000" i="1" dirty="0" smtClean="0">
                <a:latin typeface="Sitka Subheading" pitchFamily="2" charset="0"/>
              </a:rPr>
              <a:t>, </a:t>
            </a:r>
            <a:r>
              <a:rPr lang="en-US" sz="2000" i="1" dirty="0" err="1" smtClean="0">
                <a:latin typeface="Sitka Subheading" pitchFamily="2" charset="0"/>
              </a:rPr>
              <a:t>chung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tay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vì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cộng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đồng</a:t>
            </a:r>
            <a:endParaRPr lang="en-US" sz="2000" i="1" dirty="0">
              <a:latin typeface="Sitka Subheading" pitchFamily="2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28520" y="3957007"/>
            <a:ext cx="481085" cy="1072193"/>
          </a:xfrm>
          <a:prstGeom prst="straightConnector1">
            <a:avLst/>
          </a:prstGeom>
          <a:ln w="95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08227"/>
            <a:ext cx="2655190" cy="182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10" y="0"/>
            <a:ext cx="2514600" cy="208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55451"/>
            <a:ext cx="2350390" cy="262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91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465760"/>
            <a:ext cx="2221173" cy="87379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Thực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hiện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nghĩa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vụ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công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dân</a:t>
            </a:r>
            <a:endParaRPr lang="en-US" sz="2000" b="1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9095" y="5241210"/>
            <a:ext cx="596748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333333"/>
                </a:solidFill>
                <a:latin typeface="Sitka Subheading" pitchFamily="2" charset="0"/>
              </a:rPr>
              <a:t>Gương mẫu chấp hành chủ trương, chính sách của Đảng; pháp luật của Nhà nước; tích cực tham gia các phong trào thi đua của địa phương nơi cư trú</a:t>
            </a:r>
            <a:endParaRPr lang="en-US" sz="2400" dirty="0">
              <a:latin typeface="Sitka Subheading" pitchFamily="2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324668" y="5677469"/>
            <a:ext cx="674427" cy="45037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2" y="890945"/>
            <a:ext cx="2139827" cy="206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33" y="1223744"/>
            <a:ext cx="2057400" cy="237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88" y="2061949"/>
            <a:ext cx="2098883" cy="231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27" y="2855517"/>
            <a:ext cx="2029363" cy="2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1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12" y="538253"/>
            <a:ext cx="9144000" cy="6179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900" b="1" i="1" dirty="0">
                <a:latin typeface="Sitka Subheading" pitchFamily="2" charset="0"/>
              </a:rPr>
              <a:t>1. Gương mẫu chấp hành chủ trương, chính sách của Đảng; pháp luật của Nhà nước; tích cực tham gia các phong trào thi đua của địa phương nơi cư trú, gồm các tiêu chí sau: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a) Các thành viên trong gia đình chấp hành các quy định của pháp luật; không bị xử lý kỷ luật tại nơi làm việc và học tập;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b) Chấp hành hương ước, quy ước của cộng đồng nơi cư trú;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c) Treo Quốc kỳ trong những ngày lễ, sự kiện chính trị của đất nước theo quy định;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d) Có tham gia một trong các hoạt động văn hóa hoặc văn nghệ ở nơi cư trú; thường xuyên luyện tập thể dục, thể thao;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đ) Thực hiện nếp sống văn minh trong việc cưới, việc tang và lễ hội theo quy định;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e) Tham gia bảo vệ di tích lịch sử - văn hóa, danh lam thắng cảnh, cảnh quan thiên nhiên của địa phương;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g) Thực hiện các quy định về vệ sinh môi trường, đổ rác và chất thải đúng giờ, đúng nơi quy định</a:t>
            </a:r>
            <a:r>
              <a:rPr lang="vi-VN" sz="1900" dirty="0" smtClean="0">
                <a:latin typeface="Sitka Subheading" pitchFamily="2" charset="0"/>
              </a:rPr>
              <a:t>;</a:t>
            </a:r>
            <a:endParaRPr lang="vi-VN" sz="1900" dirty="0">
              <a:latin typeface="Sitka Subheading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175" y="130999"/>
            <a:ext cx="879599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Tiêu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chuẩn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của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danh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hiệu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Gia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văn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hóa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(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Nghị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định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122/2018/NĐ-CP)</a:t>
            </a:r>
            <a:endParaRPr lang="en-US" sz="20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91440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900" dirty="0" smtClean="0">
                <a:latin typeface="Sitka Subheading" pitchFamily="2" charset="0"/>
              </a:rPr>
              <a:t>h) Tham gia đầy đủ các phong trào từ thiện, nhân đạo, đền ơn đáp nghĩa, khuyến học khuyến tài; sinh hoạt cộng đồng ở nơi cư trú;</a:t>
            </a:r>
          </a:p>
          <a:p>
            <a:pPr algn="just">
              <a:lnSpc>
                <a:spcPct val="150000"/>
              </a:lnSpc>
            </a:pPr>
            <a:r>
              <a:rPr lang="vi-VN" sz="1900" dirty="0" smtClean="0">
                <a:latin typeface="Sitka Subheading" pitchFamily="2" charset="0"/>
              </a:rPr>
              <a:t>i) Không vi phạm các quy định về vệ sinh an toàn thực phẩm, phòng chống dịch bệnh;</a:t>
            </a:r>
          </a:p>
          <a:p>
            <a:pPr algn="just">
              <a:lnSpc>
                <a:spcPct val="150000"/>
              </a:lnSpc>
            </a:pPr>
            <a:r>
              <a:rPr lang="vi-VN" sz="1900" dirty="0" smtClean="0">
                <a:latin typeface="Sitka Subheading" pitchFamily="2" charset="0"/>
              </a:rPr>
              <a:t>k) Không vi phạm quy định phòng, chống cháy nổ;</a:t>
            </a:r>
          </a:p>
          <a:p>
            <a:pPr algn="just">
              <a:lnSpc>
                <a:spcPct val="150000"/>
              </a:lnSpc>
            </a:pPr>
            <a:r>
              <a:rPr lang="vi-VN" sz="1900" dirty="0" smtClean="0">
                <a:latin typeface="Sitka Subheading" pitchFamily="2" charset="0"/>
              </a:rPr>
              <a:t>l) Không vi phạm pháp luật về trật tự, an toàn giao thông như: Lấn chiếm lòng đường, hè phố, tham gia giao thông không đúng quy định.</a:t>
            </a:r>
            <a:endParaRPr lang="en-US" sz="1900" b="1" dirty="0" smtClean="0"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1900" b="1" i="1" dirty="0" smtClean="0">
                <a:latin typeface="Sitka Subheading" pitchFamily="2" charset="0"/>
              </a:rPr>
              <a:t>2</a:t>
            </a:r>
            <a:r>
              <a:rPr lang="vi-VN" sz="1900" b="1" i="1" dirty="0">
                <a:latin typeface="Sitka Subheading" pitchFamily="2" charset="0"/>
              </a:rPr>
              <a:t>. Gia đình hòa thuận, hạnh phúc, tiến bộ; tương trợ giúp đỡ mọi người trong cộng đồng, gồm các tiêu chí sau: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a) Ông, bà, cha, mẹ và các thành viên trong gia đình được quan tâm, chăm sóc, phụng dưỡng;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b) Hôn nhân tự nguyện, tiến bộ, một vợ một chồng, bình đẳng, hòa thuận, thủy chung;</a:t>
            </a:r>
          </a:p>
          <a:p>
            <a:pPr algn="just">
              <a:lnSpc>
                <a:spcPct val="150000"/>
              </a:lnSpc>
            </a:pPr>
            <a:r>
              <a:rPr lang="vi-VN" sz="1900" dirty="0">
                <a:latin typeface="Sitka Subheading" pitchFamily="2" charset="0"/>
              </a:rPr>
              <a:t>c) Thực hiện tốt chính sách dân số; thực hiện bình đẳng giới</a:t>
            </a:r>
            <a:r>
              <a:rPr lang="vi-VN" sz="1900" dirty="0" smtClean="0">
                <a:latin typeface="Sitka Subheading" pitchFamily="2" charset="0"/>
              </a:rPr>
              <a:t>;</a:t>
            </a:r>
            <a:endParaRPr lang="vi-VN" sz="1900" dirty="0">
              <a:latin typeface="Sitka Subheading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744" y="278606"/>
            <a:ext cx="879599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Tiêu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chuẩn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của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danh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hiệu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Gia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văn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hóa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(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Nghị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định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122/2018/NĐ-CP)</a:t>
            </a:r>
            <a:endParaRPr lang="en-US" sz="20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310"/>
            <a:ext cx="9144000" cy="667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50" dirty="0" smtClean="0">
                <a:latin typeface="Sitka Subheading" pitchFamily="2" charset="0"/>
              </a:rPr>
              <a:t>d) Các thành viên trong gia đình tham gia bảo hiểm y tế và được chăm sóc sức khỏe;</a:t>
            </a:r>
          </a:p>
          <a:p>
            <a:pPr algn="just">
              <a:lnSpc>
                <a:spcPct val="150000"/>
              </a:lnSpc>
            </a:pPr>
            <a:r>
              <a:rPr lang="vi-VN" sz="1850" dirty="0" smtClean="0">
                <a:latin typeface="Sitka Subheading" pitchFamily="2" charset="0"/>
              </a:rPr>
              <a:t>đ) Các thành viên trong gia đình có nếp sống lành mạnh, văn minh, ứng xử có văn hóa trong gia đình, cộng đồng và xã hội;</a:t>
            </a:r>
          </a:p>
          <a:p>
            <a:pPr algn="just">
              <a:lnSpc>
                <a:spcPct val="150000"/>
              </a:lnSpc>
            </a:pPr>
            <a:r>
              <a:rPr lang="vi-VN" sz="1850" dirty="0" smtClean="0">
                <a:latin typeface="Sitka Subheading" pitchFamily="2" charset="0"/>
              </a:rPr>
              <a:t>e) Tương trợ, giúp đỡ mọi người trong cộng đồng khi khó khăn, hoạn nạn.</a:t>
            </a:r>
            <a:endParaRPr lang="en-US" sz="1850" b="1" i="1" dirty="0" smtClean="0"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1850" b="1" i="1" dirty="0" smtClean="0">
                <a:latin typeface="Sitka Subheading" pitchFamily="2" charset="0"/>
              </a:rPr>
              <a:t>3</a:t>
            </a:r>
            <a:r>
              <a:rPr lang="vi-VN" sz="1850" b="1" i="1" dirty="0">
                <a:latin typeface="Sitka Subheading" pitchFamily="2" charset="0"/>
              </a:rPr>
              <a:t>. Tổ chức lao động, sản xuất, kinh doanh, công tác, học tập đạt năng suất, chất lượng và hiệu quả, gồm các tiêu chí sau:</a:t>
            </a:r>
          </a:p>
          <a:p>
            <a:pPr algn="just">
              <a:lnSpc>
                <a:spcPct val="150000"/>
              </a:lnSpc>
            </a:pPr>
            <a:r>
              <a:rPr lang="vi-VN" sz="1850" dirty="0">
                <a:latin typeface="Sitka Subheading" pitchFamily="2" charset="0"/>
              </a:rPr>
              <a:t>a) Kinh tế gia đình ổn định và phát triển từ nguồn thu nhập chính đáng;</a:t>
            </a:r>
          </a:p>
          <a:p>
            <a:pPr algn="just">
              <a:lnSpc>
                <a:spcPct val="150000"/>
              </a:lnSpc>
            </a:pPr>
            <a:r>
              <a:rPr lang="vi-VN" sz="1850" dirty="0">
                <a:latin typeface="Sitka Subheading" pitchFamily="2" charset="0"/>
              </a:rPr>
              <a:t>b) Tham gia các chương trình, kế hoạch phát triển kinh tế, văn hóa - xã hội do địa phương tổ chức;</a:t>
            </a:r>
          </a:p>
          <a:p>
            <a:pPr algn="just">
              <a:lnSpc>
                <a:spcPct val="150000"/>
              </a:lnSpc>
            </a:pPr>
            <a:r>
              <a:rPr lang="vi-VN" sz="1850" dirty="0">
                <a:latin typeface="Sitka Subheading" pitchFamily="2" charset="0"/>
              </a:rPr>
              <a:t>c) Người trong độ tuổi lao động tích cực làm việc và có thu nhập chính đáng;</a:t>
            </a:r>
          </a:p>
          <a:p>
            <a:pPr algn="just">
              <a:lnSpc>
                <a:spcPct val="150000"/>
              </a:lnSpc>
            </a:pPr>
            <a:r>
              <a:rPr lang="vi-VN" sz="1850" dirty="0">
                <a:latin typeface="Sitka Subheading" pitchFamily="2" charset="0"/>
              </a:rPr>
              <a:t>d) Trẻ em trong độ tuổi đi học được đến trường;</a:t>
            </a:r>
          </a:p>
          <a:p>
            <a:pPr algn="just">
              <a:lnSpc>
                <a:spcPct val="150000"/>
              </a:lnSpc>
            </a:pPr>
            <a:r>
              <a:rPr lang="vi-VN" sz="1850" dirty="0">
                <a:latin typeface="Sitka Subheading" pitchFamily="2" charset="0"/>
              </a:rPr>
              <a:t>đ) Sử dụng nước sạch;</a:t>
            </a:r>
          </a:p>
          <a:p>
            <a:pPr algn="just">
              <a:lnSpc>
                <a:spcPct val="150000"/>
              </a:lnSpc>
            </a:pPr>
            <a:r>
              <a:rPr lang="vi-VN" sz="1850" dirty="0">
                <a:latin typeface="Sitka Subheading" pitchFamily="2" charset="0"/>
              </a:rPr>
              <a:t>e) Có công trình phụ hợp vệ sinh;</a:t>
            </a:r>
          </a:p>
          <a:p>
            <a:pPr algn="just">
              <a:lnSpc>
                <a:spcPct val="150000"/>
              </a:lnSpc>
            </a:pPr>
            <a:r>
              <a:rPr lang="vi-VN" sz="1850" dirty="0">
                <a:latin typeface="Sitka Subheading" pitchFamily="2" charset="0"/>
              </a:rPr>
              <a:t>g) Có phương tiện nghe, nhìn và thường xuyên được tiếp cận thông tin kinh tế, văn hóa - xã hội.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744" y="76200"/>
            <a:ext cx="879599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Tiêu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chuẩn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của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danh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hiệu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Gia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Sitka Subheading" pitchFamily="2" charset="0"/>
              </a:rPr>
              <a:t>văn</a:t>
            </a:r>
            <a:r>
              <a:rPr lang="en-US" sz="2000" b="1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hóa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(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Nghị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Sitka Subheading" pitchFamily="2" charset="0"/>
              </a:rPr>
              <a:t>định</a:t>
            </a:r>
            <a:r>
              <a:rPr lang="en-US" sz="2000" b="1" i="1" dirty="0" smtClean="0">
                <a:solidFill>
                  <a:srgbClr val="FF0000"/>
                </a:solidFill>
                <a:latin typeface="Sitka Subheading" pitchFamily="2" charset="0"/>
              </a:rPr>
              <a:t> 122/2018/NĐ-CP)</a:t>
            </a:r>
            <a:endParaRPr lang="en-US" sz="20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1249819" y="381000"/>
            <a:ext cx="6600825" cy="1731962"/>
          </a:xfrm>
          <a:prstGeom prst="ribbon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i="1" dirty="0" smtClean="0">
                <a:solidFill>
                  <a:srgbClr val="FF0000"/>
                </a:solidFill>
                <a:latin typeface="Sitka Subheading" pitchFamily="2" charset="0"/>
              </a:rPr>
              <a:t>Ô </a:t>
            </a:r>
            <a:r>
              <a:rPr lang="en-US" sz="3500" b="1" i="1" dirty="0" err="1" smtClean="0">
                <a:solidFill>
                  <a:srgbClr val="FF0000"/>
                </a:solidFill>
                <a:latin typeface="Sitka Subheading" pitchFamily="2" charset="0"/>
              </a:rPr>
              <a:t>chữ</a:t>
            </a:r>
            <a:r>
              <a:rPr lang="en-US" sz="35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Sitka Subheading" pitchFamily="2" charset="0"/>
              </a:rPr>
              <a:t>bí</a:t>
            </a:r>
            <a:r>
              <a:rPr lang="en-US" sz="35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Sitka Subheading" pitchFamily="2" charset="0"/>
              </a:rPr>
              <a:t>mật</a:t>
            </a:r>
            <a:endParaRPr lang="en-US" sz="3500" b="1" i="1" dirty="0">
              <a:solidFill>
                <a:srgbClr val="0000FF"/>
              </a:solidFill>
              <a:latin typeface="Sitka Subheading" pitchFamily="2" charset="0"/>
              <a:cs typeface="Times New Roman" pitchFamily="18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92531" y="2514600"/>
            <a:ext cx="8915400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>
              <a:defRPr/>
            </a:pPr>
            <a:r>
              <a:rPr lang="en-US" sz="2800" b="1" i="1" dirty="0" smtClean="0">
                <a:latin typeface="Sitka Subheading" pitchFamily="2" charset="0"/>
                <a:cs typeface="Times New Roman" pitchFamily="18" charset="0"/>
              </a:rPr>
              <a:t>LUẬT CHƠI</a:t>
            </a:r>
          </a:p>
          <a:p>
            <a:pPr marL="0" indent="0" algn="just">
              <a:defRPr/>
            </a:pP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- </a:t>
            </a:r>
            <a:r>
              <a:rPr lang="vi-VN" sz="2800" i="1" dirty="0" smtClean="0">
                <a:latin typeface="Sitka Subheading" pitchFamily="2" charset="0"/>
                <a:cs typeface="Times New Roman" pitchFamily="18" charset="0"/>
              </a:rPr>
              <a:t>Có tất cả 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9</a:t>
            </a:r>
            <a:r>
              <a:rPr lang="vi-VN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hàng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ngang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vi-VN" sz="2800" i="1" dirty="0" smtClean="0">
                <a:latin typeface="Sitka Subheading" pitchFamily="2" charset="0"/>
                <a:cs typeface="Times New Roman" pitchFamily="18" charset="0"/>
              </a:rPr>
              <a:t>tương ứng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9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câu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hỏi</a:t>
            </a:r>
            <a:r>
              <a:rPr lang="vi-VN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.</a:t>
            </a:r>
          </a:p>
          <a:p>
            <a:pPr marL="0" indent="0" algn="just">
              <a:defRPr/>
            </a:pP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- </a:t>
            </a:r>
            <a:r>
              <a:rPr lang="vi-VN" sz="2800" i="1" dirty="0" smtClean="0">
                <a:latin typeface="Sitka Subheading" pitchFamily="2" charset="0"/>
                <a:cs typeface="Times New Roman" pitchFamily="18" charset="0"/>
              </a:rPr>
              <a:t>Các bạn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được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chọn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lựa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ô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hàng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ngang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và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câu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hỏi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sẽ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xuất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Các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bạn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suy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nghĩ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và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viết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câu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trả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lời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.</a:t>
            </a:r>
          </a:p>
          <a:p>
            <a:pPr marL="0" indent="0" algn="just">
              <a:defRPr/>
            </a:pP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Các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bạn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trả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lời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Sitka Subheading" pitchFamily="2" charset="0"/>
                <a:cs typeface="Times New Roman" pitchFamily="18" charset="0"/>
              </a:rPr>
              <a:t>b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ằng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cách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viết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đáp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án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vào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tin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nhắn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.</a:t>
            </a:r>
            <a:endParaRPr lang="vi-VN" sz="2800" i="1" dirty="0" smtClean="0">
              <a:latin typeface="Sitka Subheading" pitchFamily="2" charset="0"/>
              <a:cs typeface="Times New Roman" pitchFamily="18" charset="0"/>
            </a:endParaRPr>
          </a:p>
          <a:p>
            <a:pPr marL="0" indent="0" algn="just">
              <a:defRPr/>
            </a:pPr>
            <a:r>
              <a:rPr lang="vi-VN" sz="2800" i="1" dirty="0" smtClean="0">
                <a:latin typeface="Sitka Subheading" pitchFamily="2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Giải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thưởng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cho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mỗi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câu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trả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lời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đúng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là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điểm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  <a:cs typeface="Times New Roman" pitchFamily="18" charset="0"/>
              </a:rPr>
              <a:t>cộng</a:t>
            </a:r>
            <a:r>
              <a:rPr lang="en-US" sz="2800" i="1" dirty="0" smtClean="0">
                <a:latin typeface="Sitka Subheading" pitchFamily="2" charset="0"/>
                <a:cs typeface="Times New Roman" pitchFamily="18" charset="0"/>
              </a:rPr>
              <a:t>.</a:t>
            </a:r>
            <a:endParaRPr lang="vi-VN" sz="2800" i="1" dirty="0" smtClean="0">
              <a:latin typeface="Sitka Subheading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32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B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004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Ạ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576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O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148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L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720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Ự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292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C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052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M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624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A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196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T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768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Ú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3340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Y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715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T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4287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R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859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Ọ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3431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003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G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575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004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A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576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M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148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K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0720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H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292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I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864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448424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H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905624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362824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Ữ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05200" y="2438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Í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962400" y="2438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C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419600" y="2438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H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876800" y="2438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K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334000" y="2438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Ỷ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0492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V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76212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I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21932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P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67652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H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13372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Ạ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59092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M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033838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P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491038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H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948238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Á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405438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P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862638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L</a:t>
            </a:r>
          </a:p>
        </p:txBody>
      </p:sp>
      <p:sp>
        <p:nvSpPr>
          <p:cNvPr id="79" name="Rectangle 78"/>
          <p:cNvSpPr/>
          <p:nvPr/>
        </p:nvSpPr>
        <p:spPr>
          <a:xfrm>
            <a:off x="6319838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U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781800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Ậ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239000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T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7836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2408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U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6980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Ô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1552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6124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G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0696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C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512594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H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969794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I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426994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Ề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884194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U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712370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C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169570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Ờ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626770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B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083970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Ạ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541170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C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117058" y="4953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Đ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574258" y="4953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Ô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031458" y="4953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488658" y="4953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G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945858" y="4953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C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403058" y="4953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O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862638" y="4969669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04" name="Oval 103">
            <a:hlinkClick r:id="rId3" action="ppaction://hlinksldjump"/>
          </p:cNvPr>
          <p:cNvSpPr/>
          <p:nvPr/>
        </p:nvSpPr>
        <p:spPr>
          <a:xfrm>
            <a:off x="2359820" y="716756"/>
            <a:ext cx="457200" cy="4119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Sitka Subheading" pitchFamily="2" charset="0"/>
              </a:rPr>
              <a:t>1</a:t>
            </a:r>
            <a:endParaRPr lang="en-US" sz="2400" b="1" i="1" dirty="0">
              <a:solidFill>
                <a:srgbClr val="00B0F0"/>
              </a:solidFill>
              <a:latin typeface="Sitka Subheading" pitchFamily="2" charset="0"/>
            </a:endParaRPr>
          </a:p>
        </p:txBody>
      </p:sp>
      <p:sp>
        <p:nvSpPr>
          <p:cNvPr id="105" name="Oval 104">
            <a:hlinkClick r:id="rId4" action="ppaction://hlinksldjump"/>
          </p:cNvPr>
          <p:cNvSpPr/>
          <p:nvPr/>
        </p:nvSpPr>
        <p:spPr>
          <a:xfrm>
            <a:off x="2817020" y="1339453"/>
            <a:ext cx="457200" cy="4119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Sitka Subheading" pitchFamily="2" charset="0"/>
              </a:rPr>
              <a:t>2</a:t>
            </a:r>
            <a:endParaRPr lang="en-US" sz="2400" b="1" i="1" dirty="0">
              <a:solidFill>
                <a:srgbClr val="00B0F0"/>
              </a:solidFill>
              <a:latin typeface="Sitka Subheading" pitchFamily="2" charset="0"/>
            </a:endParaRPr>
          </a:p>
        </p:txBody>
      </p:sp>
      <p:sp>
        <p:nvSpPr>
          <p:cNvPr id="106" name="Oval 105">
            <a:hlinkClick r:id="rId5" action="ppaction://hlinksldjump"/>
          </p:cNvPr>
          <p:cNvSpPr/>
          <p:nvPr/>
        </p:nvSpPr>
        <p:spPr>
          <a:xfrm>
            <a:off x="390525" y="1866900"/>
            <a:ext cx="457200" cy="4119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Sitka Subheading" pitchFamily="2" charset="0"/>
              </a:rPr>
              <a:t>3</a:t>
            </a:r>
            <a:endParaRPr lang="en-US" sz="2400" b="1" i="1" dirty="0">
              <a:solidFill>
                <a:srgbClr val="00B0F0"/>
              </a:solidFill>
              <a:latin typeface="Sitka Subheading" pitchFamily="2" charset="0"/>
            </a:endParaRPr>
          </a:p>
        </p:txBody>
      </p:sp>
      <p:sp>
        <p:nvSpPr>
          <p:cNvPr id="107" name="Oval 106">
            <a:hlinkClick r:id="rId6" action="ppaction://hlinksldjump"/>
          </p:cNvPr>
          <p:cNvSpPr/>
          <p:nvPr/>
        </p:nvSpPr>
        <p:spPr>
          <a:xfrm>
            <a:off x="2921796" y="2461022"/>
            <a:ext cx="457200" cy="4119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Sitka Subheading" pitchFamily="2" charset="0"/>
              </a:rPr>
              <a:t>4</a:t>
            </a:r>
            <a:endParaRPr lang="en-US" sz="2400" b="1" i="1" dirty="0">
              <a:solidFill>
                <a:srgbClr val="00B0F0"/>
              </a:solidFill>
              <a:latin typeface="Sitka Subheading" pitchFamily="2" charset="0"/>
            </a:endParaRPr>
          </a:p>
        </p:txBody>
      </p:sp>
      <p:sp>
        <p:nvSpPr>
          <p:cNvPr id="108" name="Oval 107">
            <a:hlinkClick r:id="rId7" action="ppaction://hlinksldjump"/>
          </p:cNvPr>
          <p:cNvSpPr/>
          <p:nvPr/>
        </p:nvSpPr>
        <p:spPr>
          <a:xfrm>
            <a:off x="711994" y="3093244"/>
            <a:ext cx="457200" cy="4119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Sitka Subheading" pitchFamily="2" charset="0"/>
              </a:rPr>
              <a:t>5</a:t>
            </a:r>
            <a:endParaRPr lang="en-US" sz="2400" b="1" i="1" dirty="0">
              <a:solidFill>
                <a:srgbClr val="00B0F0"/>
              </a:solidFill>
              <a:latin typeface="Sitka Subheading" pitchFamily="2" charset="0"/>
            </a:endParaRPr>
          </a:p>
        </p:txBody>
      </p:sp>
      <p:sp>
        <p:nvSpPr>
          <p:cNvPr id="109" name="Oval 108">
            <a:hlinkClick r:id="rId8" action="ppaction://hlinksldjump"/>
          </p:cNvPr>
          <p:cNvSpPr/>
          <p:nvPr/>
        </p:nvSpPr>
        <p:spPr>
          <a:xfrm>
            <a:off x="2252664" y="3779044"/>
            <a:ext cx="457200" cy="4119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Sitka Subheading" pitchFamily="2" charset="0"/>
              </a:rPr>
              <a:t>6</a:t>
            </a:r>
            <a:endParaRPr lang="en-US" sz="2400" b="1" i="1" dirty="0">
              <a:solidFill>
                <a:srgbClr val="00B0F0"/>
              </a:solidFill>
              <a:latin typeface="Sitka Subheading" pitchFamily="2" charset="0"/>
            </a:endParaRPr>
          </a:p>
        </p:txBody>
      </p:sp>
      <p:sp>
        <p:nvSpPr>
          <p:cNvPr id="110" name="Oval 109">
            <a:hlinkClick r:id="rId9" action="ppaction://hlinksldjump"/>
          </p:cNvPr>
          <p:cNvSpPr/>
          <p:nvPr/>
        </p:nvSpPr>
        <p:spPr>
          <a:xfrm>
            <a:off x="3117058" y="4398169"/>
            <a:ext cx="457200" cy="4119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Sitka Subheading" pitchFamily="2" charset="0"/>
              </a:rPr>
              <a:t>7</a:t>
            </a:r>
            <a:endParaRPr lang="en-US" sz="2400" b="1" i="1" dirty="0">
              <a:solidFill>
                <a:srgbClr val="00B0F0"/>
              </a:solidFill>
              <a:latin typeface="Sitka Subheading" pitchFamily="2" charset="0"/>
            </a:endParaRPr>
          </a:p>
        </p:txBody>
      </p:sp>
      <p:sp>
        <p:nvSpPr>
          <p:cNvPr id="111" name="Oval 110">
            <a:hlinkClick r:id="rId10" action="ppaction://hlinksldjump"/>
          </p:cNvPr>
          <p:cNvSpPr/>
          <p:nvPr/>
        </p:nvSpPr>
        <p:spPr>
          <a:xfrm>
            <a:off x="2590800" y="4966097"/>
            <a:ext cx="457200" cy="4119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Sitka Subheading" pitchFamily="2" charset="0"/>
              </a:rPr>
              <a:t>8</a:t>
            </a:r>
            <a:endParaRPr lang="en-US" sz="2400" b="1" i="1" dirty="0">
              <a:solidFill>
                <a:srgbClr val="00B0F0"/>
              </a:solidFill>
              <a:latin typeface="Sitka Subheading" pitchFamily="2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1762126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T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2219326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A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676526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133726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V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3590926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Ỡ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048126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G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491038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I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4948238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A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405438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Đ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5862638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Sitka Subheading" pitchFamily="2" charset="0"/>
              </a:rPr>
              <a:t>Ì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6319838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N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777038" y="5562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H</a:t>
            </a:r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24" name="TextBox 123">
            <a:hlinkClick r:id="rId11" action="ppaction://hlinksldjump"/>
          </p:cNvPr>
          <p:cNvSpPr txBox="1"/>
          <p:nvPr/>
        </p:nvSpPr>
        <p:spPr>
          <a:xfrm>
            <a:off x="152400" y="5562600"/>
            <a:ext cx="138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Sitka Subheading" pitchFamily="2" charset="0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Sitka Subheading" pitchFamily="2" charset="0"/>
              </a:rPr>
              <a:t>khóa</a:t>
            </a:r>
            <a:endParaRPr lang="en-US" sz="2400" b="1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2432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37004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1576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46148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0720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529262" y="71675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5052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9624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4196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48768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533400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715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14287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18859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3431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28003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3257550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7004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1576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46148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0720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5292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986462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448424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6905624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362824" y="1828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505200" y="2440781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962400" y="2440781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4419600" y="2440781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4876800" y="2440781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334000" y="2440781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1300164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1757364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2214564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2671764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3128964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3586164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02907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448627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494347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0067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85787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315076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6777038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7234238" y="3048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27836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32408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36980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41552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46124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5069682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5512594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5969794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6426994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6884194" y="37338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3738564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4195764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4652964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5110164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5567364" y="43434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3112296" y="4967288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3569496" y="4967288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4026696" y="4967288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4483896" y="4967288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4941096" y="4967288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5398296" y="4967288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857876" y="4953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1769270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2226470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683670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3140870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3598070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4055270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4498182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4955382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5412582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869782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6326982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6784182" y="5564832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76200"/>
            <a:ext cx="352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Sitka Small" pitchFamily="2" charset="0"/>
              </a:rPr>
              <a:t>Ô CHỮ BÍ MẬT</a:t>
            </a:r>
            <a:endParaRPr lang="en-US" sz="2800" b="1" dirty="0">
              <a:solidFill>
                <a:srgbClr val="FF0000"/>
              </a:solidFill>
              <a:latin typeface="Sitka Small" pitchFamily="2" charset="0"/>
            </a:endParaRPr>
          </a:p>
        </p:txBody>
      </p:sp>
      <p:sp>
        <p:nvSpPr>
          <p:cNvPr id="3" name="Notched Right Arrow 2">
            <a:hlinkClick r:id="rId12" action="ppaction://hlinksldjump"/>
          </p:cNvPr>
          <p:cNvSpPr/>
          <p:nvPr/>
        </p:nvSpPr>
        <p:spPr>
          <a:xfrm>
            <a:off x="8077200" y="5793432"/>
            <a:ext cx="685800" cy="378768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2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2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2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2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2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2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2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2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2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2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2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2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2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2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2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2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2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2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2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2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2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2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2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2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2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2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133600"/>
            <a:ext cx="685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Đây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hành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vi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gây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tổn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hại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sức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khỏe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tinh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thần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thành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viên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trong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gia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</a:rPr>
              <a:t>.</a:t>
            </a:r>
            <a:endParaRPr lang="en-US" sz="2400" i="1" dirty="0" smtClean="0">
              <a:solidFill>
                <a:srgbClr val="FF0000"/>
              </a:solidFill>
              <a:latin typeface="Sitka Subheading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(6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219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Sitka Subheading" pitchFamily="2" charset="0"/>
              </a:rPr>
              <a:t>Ô </a:t>
            </a:r>
            <a:r>
              <a:rPr lang="en-US" sz="3200" b="1" i="1" dirty="0" err="1" smtClean="0">
                <a:latin typeface="Sitka Subheading" pitchFamily="2" charset="0"/>
              </a:rPr>
              <a:t>chữ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số</a:t>
            </a:r>
            <a:r>
              <a:rPr lang="en-US" sz="3200" b="1" i="1" dirty="0" smtClean="0">
                <a:latin typeface="Sitka Subheading" pitchFamily="2" charset="0"/>
              </a:rPr>
              <a:t> 1</a:t>
            </a:r>
            <a:endParaRPr lang="en-US" sz="3200" b="1" i="1" dirty="0">
              <a:latin typeface="Sitka Subheading" pitchFamily="2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66775" y="5257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13360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Đây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một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chất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gây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nghiện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tạo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ảo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giác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hưởng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nghiêm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trọng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sức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khỏe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. </a:t>
            </a:r>
          </a:p>
          <a:p>
            <a:pPr algn="ctr"/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(5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219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Sitka Subheading" pitchFamily="2" charset="0"/>
              </a:rPr>
              <a:t>Ô </a:t>
            </a:r>
            <a:r>
              <a:rPr lang="en-US" sz="3200" b="1" i="1" dirty="0" err="1" smtClean="0">
                <a:latin typeface="Sitka Subheading" pitchFamily="2" charset="0"/>
              </a:rPr>
              <a:t>chữ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số</a:t>
            </a:r>
            <a:r>
              <a:rPr lang="en-US" sz="3200" b="1" i="1" dirty="0" smtClean="0">
                <a:latin typeface="Sitka Subheading" pitchFamily="2" charset="0"/>
              </a:rPr>
              <a:t> 2</a:t>
            </a:r>
            <a:endParaRPr lang="en-US" sz="3200" b="1" i="1" dirty="0">
              <a:latin typeface="Sitka Subheading" pitchFamily="2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66775" y="5257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110" y="1510543"/>
            <a:ext cx="7259781" cy="66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 smtClean="0">
                <a:latin typeface="Sitka Subheading" pitchFamily="2" charset="0"/>
              </a:rPr>
              <a:t>Đọc</a:t>
            </a:r>
            <a:r>
              <a:rPr lang="en-US" sz="2800" i="1" dirty="0" smtClean="0">
                <a:latin typeface="Sitka Subheading" pitchFamily="2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</a:rPr>
              <a:t>truyện</a:t>
            </a:r>
            <a:r>
              <a:rPr lang="en-US" sz="2800" i="1" dirty="0" smtClean="0">
                <a:latin typeface="Sitka Subheading" pitchFamily="2" charset="0"/>
              </a:rPr>
              <a:t> (</a:t>
            </a:r>
            <a:r>
              <a:rPr lang="en-US" sz="2800" i="1" dirty="0" err="1" smtClean="0">
                <a:latin typeface="Sitka Subheading" pitchFamily="2" charset="0"/>
              </a:rPr>
              <a:t>sgk</a:t>
            </a:r>
            <a:r>
              <a:rPr lang="en-US" sz="2800" i="1" dirty="0" smtClean="0">
                <a:latin typeface="Sitka Subheading" pitchFamily="2" charset="0"/>
              </a:rPr>
              <a:t>/26) “</a:t>
            </a:r>
            <a:r>
              <a:rPr lang="en-US" sz="2800" i="1" dirty="0" err="1" smtClean="0">
                <a:latin typeface="Sitka Subheading" pitchFamily="2" charset="0"/>
              </a:rPr>
              <a:t>Một</a:t>
            </a:r>
            <a:r>
              <a:rPr lang="en-US" sz="2800" i="1" dirty="0" smtClean="0">
                <a:latin typeface="Sitka Subheading" pitchFamily="2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</a:rPr>
              <a:t>gia</a:t>
            </a:r>
            <a:r>
              <a:rPr lang="en-US" sz="2800" i="1" dirty="0" smtClean="0">
                <a:latin typeface="Sitka Subheading" pitchFamily="2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</a:rPr>
              <a:t>đình</a:t>
            </a:r>
            <a:r>
              <a:rPr lang="en-US" sz="2800" i="1" dirty="0" smtClean="0">
                <a:latin typeface="Sitka Subheading" pitchFamily="2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</a:rPr>
              <a:t>văn</a:t>
            </a:r>
            <a:r>
              <a:rPr lang="en-US" sz="2800" i="1" dirty="0" smtClean="0">
                <a:latin typeface="Sitka Subheading" pitchFamily="2" charset="0"/>
              </a:rPr>
              <a:t> </a:t>
            </a:r>
            <a:r>
              <a:rPr lang="en-US" sz="2800" i="1" dirty="0" err="1" smtClean="0">
                <a:latin typeface="Sitka Subheading" pitchFamily="2" charset="0"/>
              </a:rPr>
              <a:t>hóa</a:t>
            </a:r>
            <a:r>
              <a:rPr lang="en-US" sz="2800" i="1" dirty="0" smtClean="0">
                <a:latin typeface="Sitka Subheading" pitchFamily="2" charset="0"/>
              </a:rPr>
              <a:t>”</a:t>
            </a:r>
            <a:endParaRPr lang="en-US" sz="2800" i="1" dirty="0">
              <a:latin typeface="Sitka Subheading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6746" y="829049"/>
            <a:ext cx="29306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TRUYỆN ĐỌC</a:t>
            </a:r>
            <a:endParaRPr lang="en-US" sz="3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57" y="2557827"/>
            <a:ext cx="4064502" cy="3215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4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13360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Đây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một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tư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tưởng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lạc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hậu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trong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xã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hội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xưa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còn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tồn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tại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trong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nhiều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gia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ta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nay. </a:t>
            </a:r>
          </a:p>
          <a:p>
            <a:pPr algn="ctr"/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(15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219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Sitka Subheading" pitchFamily="2" charset="0"/>
              </a:rPr>
              <a:t>Ô </a:t>
            </a:r>
            <a:r>
              <a:rPr lang="en-US" sz="3200" b="1" i="1" dirty="0" err="1" smtClean="0">
                <a:latin typeface="Sitka Subheading" pitchFamily="2" charset="0"/>
              </a:rPr>
              <a:t>chữ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số</a:t>
            </a:r>
            <a:r>
              <a:rPr lang="en-US" sz="3200" b="1" i="1" dirty="0" smtClean="0">
                <a:latin typeface="Sitka Subheading" pitchFamily="2" charset="0"/>
              </a:rPr>
              <a:t> 3</a:t>
            </a:r>
            <a:endParaRPr lang="en-US" sz="3200" b="1" i="1" dirty="0">
              <a:latin typeface="Sitka Subheading" pitchFamily="2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66775" y="5257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13360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Lối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sống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đến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tâm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hay chia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sẻ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Subheading" pitchFamily="2" charset="0"/>
              </a:rPr>
              <a:t>khác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. </a:t>
            </a:r>
          </a:p>
          <a:p>
            <a:pPr algn="ctr"/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(5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219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Sitka Subheading" pitchFamily="2" charset="0"/>
              </a:rPr>
              <a:t>Ô </a:t>
            </a:r>
            <a:r>
              <a:rPr lang="en-US" sz="3200" b="1" i="1" dirty="0" err="1" smtClean="0">
                <a:latin typeface="Sitka Subheading" pitchFamily="2" charset="0"/>
              </a:rPr>
              <a:t>chữ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số</a:t>
            </a:r>
            <a:r>
              <a:rPr lang="en-US" sz="3200" b="1" i="1" dirty="0" smtClean="0">
                <a:latin typeface="Sitka Subheading" pitchFamily="2" charset="0"/>
              </a:rPr>
              <a:t> 4</a:t>
            </a:r>
            <a:endParaRPr lang="en-US" sz="3200" b="1" i="1" dirty="0">
              <a:latin typeface="Sitka Subheading" pitchFamily="2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66775" y="5257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13360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Trái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thực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pháp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luật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(14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219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Sitka Subheading" pitchFamily="2" charset="0"/>
              </a:rPr>
              <a:t>Ô </a:t>
            </a:r>
            <a:r>
              <a:rPr lang="en-US" sz="3200" b="1" i="1" dirty="0" err="1" smtClean="0">
                <a:latin typeface="Sitka Subheading" pitchFamily="2" charset="0"/>
              </a:rPr>
              <a:t>chữ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số</a:t>
            </a:r>
            <a:r>
              <a:rPr lang="en-US" sz="3200" b="1" i="1" dirty="0" smtClean="0">
                <a:latin typeface="Sitka Subheading" pitchFamily="2" charset="0"/>
              </a:rPr>
              <a:t> 5</a:t>
            </a:r>
            <a:endParaRPr lang="en-US" sz="3200" b="1" i="1" dirty="0">
              <a:latin typeface="Sitka Subheading" pitchFamily="2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66775" y="5257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133600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Một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trong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những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sai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lầm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trong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cách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nuôi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dạy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con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cái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(10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219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Sitka Subheading" pitchFamily="2" charset="0"/>
              </a:rPr>
              <a:t>Ô </a:t>
            </a:r>
            <a:r>
              <a:rPr lang="en-US" sz="3200" b="1" i="1" dirty="0" err="1" smtClean="0">
                <a:latin typeface="Sitka Subheading" pitchFamily="2" charset="0"/>
              </a:rPr>
              <a:t>chữ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số</a:t>
            </a:r>
            <a:r>
              <a:rPr lang="en-US" sz="3200" b="1" i="1" dirty="0" smtClean="0">
                <a:latin typeface="Sitka Subheading" pitchFamily="2" charset="0"/>
              </a:rPr>
              <a:t> 6</a:t>
            </a:r>
            <a:endParaRPr lang="en-US" sz="3200" b="1" i="1" dirty="0">
              <a:latin typeface="Sitka Subheading" pitchFamily="2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66775" y="5257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5146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Đây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một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tệ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nạn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xã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hội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tổn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hại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cải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gia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(5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92982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Sitka Subheading" pitchFamily="2" charset="0"/>
              </a:rPr>
              <a:t>Ô </a:t>
            </a:r>
            <a:r>
              <a:rPr lang="en-US" sz="3200" b="1" i="1" dirty="0" err="1" smtClean="0">
                <a:latin typeface="Sitka Subheading" pitchFamily="2" charset="0"/>
              </a:rPr>
              <a:t>chữ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số</a:t>
            </a:r>
            <a:r>
              <a:rPr lang="en-US" sz="3200" b="1" i="1" dirty="0" smtClean="0">
                <a:latin typeface="Sitka Subheading" pitchFamily="2" charset="0"/>
              </a:rPr>
              <a:t> 7</a:t>
            </a:r>
            <a:endParaRPr lang="en-US" sz="3200" b="1" i="1" dirty="0">
              <a:latin typeface="Sitka Subheading" pitchFamily="2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66775" y="5257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514600"/>
            <a:ext cx="769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Một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trong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những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nguyên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nhân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khiến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kinh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tế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gia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khó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khăn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?</a:t>
            </a:r>
          </a:p>
          <a:p>
            <a:pPr algn="ctr">
              <a:lnSpc>
                <a:spcPct val="150000"/>
              </a:lnSpc>
            </a:pP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(7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92982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Sitka Subheading" pitchFamily="2" charset="0"/>
              </a:rPr>
              <a:t>Ô </a:t>
            </a:r>
            <a:r>
              <a:rPr lang="en-US" sz="3200" b="1" i="1" dirty="0" err="1" smtClean="0">
                <a:latin typeface="Sitka Subheading" pitchFamily="2" charset="0"/>
              </a:rPr>
              <a:t>chữ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số</a:t>
            </a:r>
            <a:r>
              <a:rPr lang="en-US" sz="3200" b="1" i="1" dirty="0" smtClean="0">
                <a:latin typeface="Sitka Subheading" pitchFamily="2" charset="0"/>
              </a:rPr>
              <a:t> 8</a:t>
            </a:r>
            <a:endParaRPr lang="en-US" sz="3200" b="1" i="1" dirty="0">
              <a:latin typeface="Sitka Subheading" pitchFamily="2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66775" y="5257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975" y="21336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Những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sau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điều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Gồm</a:t>
            </a:r>
            <a:r>
              <a:rPr lang="en-US" sz="2400" i="1" dirty="0" smtClean="0">
                <a:latin typeface="Sitka Subheading" pitchFamily="2" charset="0"/>
              </a:rPr>
              <a:t> (12 </a:t>
            </a:r>
            <a:r>
              <a:rPr lang="en-US" sz="2400" i="1" dirty="0" err="1" smtClean="0">
                <a:latin typeface="Sitka Subheading" pitchFamily="2" charset="0"/>
              </a:rPr>
              <a:t>chữ</a:t>
            </a:r>
            <a:r>
              <a:rPr lang="en-US" sz="2400" i="1" dirty="0" smtClean="0">
                <a:latin typeface="Sitka Subheading" pitchFamily="2" charset="0"/>
              </a:rPr>
              <a:t> </a:t>
            </a:r>
            <a:r>
              <a:rPr lang="en-US" sz="2400" i="1" dirty="0" err="1" smtClean="0">
                <a:latin typeface="Sitka Subheading" pitchFamily="2" charset="0"/>
              </a:rPr>
              <a:t>cái</a:t>
            </a:r>
            <a:r>
              <a:rPr lang="en-US" sz="2400" i="1" dirty="0" smtClean="0">
                <a:latin typeface="Sitka Subheading" pitchFamily="2" charset="0"/>
              </a:rPr>
              <a:t> )</a:t>
            </a:r>
            <a:endParaRPr lang="en-US" sz="2400" i="1" dirty="0"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13716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latin typeface="Sitka Subheading" pitchFamily="2" charset="0"/>
              </a:rPr>
              <a:t>Từ</a:t>
            </a:r>
            <a:r>
              <a:rPr lang="en-US" sz="3200" b="1" i="1" dirty="0" smtClean="0">
                <a:latin typeface="Sitka Subheading" pitchFamily="2" charset="0"/>
              </a:rPr>
              <a:t> </a:t>
            </a:r>
            <a:r>
              <a:rPr lang="en-US" sz="3200" b="1" i="1" dirty="0" err="1" smtClean="0">
                <a:latin typeface="Sitka Subheading" pitchFamily="2" charset="0"/>
              </a:rPr>
              <a:t>khóa</a:t>
            </a:r>
            <a:endParaRPr lang="en-US" sz="3200" b="1" i="1" dirty="0">
              <a:latin typeface="Sitka Subheading" pitchFamily="2" charset="0"/>
            </a:endParaRPr>
          </a:p>
        </p:txBody>
      </p:sp>
      <p:pic>
        <p:nvPicPr>
          <p:cNvPr id="4" name="Picture 4" descr="khong hoa th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48244"/>
            <a:ext cx="3000436" cy="2080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43" y="3733800"/>
            <a:ext cx="3122940" cy="2080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1209675" y="5638800"/>
            <a:ext cx="914400" cy="6096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29" y="244785"/>
            <a:ext cx="2088934" cy="216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94" y="228600"/>
            <a:ext cx="2108543" cy="217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026" y="228600"/>
            <a:ext cx="2018686" cy="217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3" y="255873"/>
            <a:ext cx="2091159" cy="215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2" y="4343401"/>
            <a:ext cx="2091159" cy="232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57" y="4343400"/>
            <a:ext cx="2177450" cy="232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15" y="4343400"/>
            <a:ext cx="2039070" cy="232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78" y="4343400"/>
            <a:ext cx="1941603" cy="232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34" y="2057400"/>
            <a:ext cx="3558902" cy="2665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39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524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latin typeface="Sitka Subheading" pitchFamily="2" charset="0"/>
              </a:rPr>
              <a:t>Tuần</a:t>
            </a:r>
            <a:r>
              <a:rPr lang="en-US" sz="2800" i="1" dirty="0" smtClean="0">
                <a:latin typeface="Sitka Subheading" pitchFamily="2" charset="0"/>
              </a:rPr>
              <a:t> 12, 13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Sitka Subheading" pitchFamily="2" charset="0"/>
              </a:rPr>
              <a:t>BÀI 9: XÂY DỰNG GIA ĐÌNH VĂN HÓA</a:t>
            </a:r>
            <a:endParaRPr lang="en-US" sz="2800" b="1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1371600"/>
            <a:ext cx="6019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I/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Truyện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đọc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: </a:t>
            </a:r>
            <a:r>
              <a:rPr lang="en-US" sz="2400" dirty="0" smtClean="0">
                <a:latin typeface="Sitka Subheading" pitchFamily="2" charset="0"/>
              </a:rPr>
              <a:t>“</a:t>
            </a:r>
            <a:r>
              <a:rPr lang="en-US" sz="2400" dirty="0" err="1" smtClean="0">
                <a:latin typeface="Sitka Subheading" pitchFamily="2" charset="0"/>
              </a:rPr>
              <a:t>Một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văn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hóa</a:t>
            </a:r>
            <a:r>
              <a:rPr lang="en-US" sz="2400" dirty="0" smtClean="0">
                <a:latin typeface="Sitka Subheading" pitchFamily="2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II/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Nội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dung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học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2/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Để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xây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dựng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gia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đình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văn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mỗi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người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itka Subheading" pitchFamily="2" charset="0"/>
              </a:rPr>
              <a:t>cần</a:t>
            </a:r>
            <a:r>
              <a:rPr lang="en-US" sz="2400" b="1" dirty="0" smtClean="0">
                <a:solidFill>
                  <a:srgbClr val="0070C0"/>
                </a:solidFill>
                <a:latin typeface="Sitka Sub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Thực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hiện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tốt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bổn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phận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và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trách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nhiệm</a:t>
            </a:r>
            <a:r>
              <a:rPr lang="en-US" sz="2400" dirty="0" smtClean="0">
                <a:latin typeface="Sitka Subheading" pitchFamily="2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Sống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giản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dị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lành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mạnh</a:t>
            </a:r>
            <a:r>
              <a:rPr lang="en-US" sz="240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Không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sa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vào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tệ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nạn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xã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hội</a:t>
            </a:r>
            <a:r>
              <a:rPr lang="en-US" sz="2400" dirty="0" smtClean="0">
                <a:latin typeface="Sitka Subheading" pitchFamily="2" charset="0"/>
              </a:rPr>
              <a:t>. </a:t>
            </a:r>
          </a:p>
          <a:p>
            <a:pPr algn="just"/>
            <a:endParaRPr lang="en-US" sz="2400" dirty="0"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3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29000"/>
            <a:ext cx="2076877" cy="273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2"/>
          <p:cNvSpPr/>
          <p:nvPr/>
        </p:nvSpPr>
        <p:spPr>
          <a:xfrm>
            <a:off x="1" y="152400"/>
            <a:ext cx="4419600" cy="195276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Gia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đình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giàu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là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gia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đình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có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văn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hóa</a:t>
            </a:r>
            <a:endParaRPr lang="en-US" sz="28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419600" y="685800"/>
            <a:ext cx="4659432" cy="2105165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Gia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đình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nghèo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luôn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ứng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xử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thiếu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văn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hóa</a:t>
            </a:r>
            <a:endParaRPr lang="en-US" sz="28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399" y="117693"/>
            <a:ext cx="7877175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Bookman Old Style" pitchFamily="18" charset="0"/>
              </a:rPr>
              <a:t>MỘT GIA ĐÌNH VĂN HÓA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Bookman Old Style" pitchFamily="18" charset="0"/>
              </a:rPr>
              <a:t>	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Hòa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một</a:t>
            </a:r>
            <a:r>
              <a:rPr lang="en-US" dirty="0" smtClean="0">
                <a:latin typeface="Bookman Old Style" pitchFamily="18" charset="0"/>
              </a:rPr>
              <a:t> y </a:t>
            </a:r>
            <a:r>
              <a:rPr lang="en-US" dirty="0" err="1" smtClean="0">
                <a:latin typeface="Bookman Old Style" pitchFamily="18" charset="0"/>
              </a:rPr>
              <a:t>tá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có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dáng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người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nhỏ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nhắn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gương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mặt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dễ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mến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Nhiều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năm</a:t>
            </a:r>
            <a:r>
              <a:rPr lang="en-US" dirty="0" smtClean="0">
                <a:latin typeface="Bookman Old Style" pitchFamily="18" charset="0"/>
              </a:rPr>
              <a:t> qua,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đã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cùng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chồng</a:t>
            </a:r>
            <a:r>
              <a:rPr lang="en-US" dirty="0" smtClean="0">
                <a:latin typeface="Bookman Old Style" pitchFamily="18" charset="0"/>
              </a:rPr>
              <a:t> con </a:t>
            </a:r>
            <a:r>
              <a:rPr lang="en-US" dirty="0" err="1" smtClean="0">
                <a:latin typeface="Bookman Old Style" pitchFamily="18" charset="0"/>
              </a:rPr>
              <a:t>nỗ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lực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phấn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đấu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xây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dựng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trở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thành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một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văn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hóa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tiêu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biểu</a:t>
            </a:r>
            <a:r>
              <a:rPr lang="en-US" dirty="0" smtClean="0">
                <a:latin typeface="Bookman Old Style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Bookman Old Style" pitchFamily="18" charset="0"/>
              </a:rPr>
              <a:t>        Ai </a:t>
            </a:r>
            <a:r>
              <a:rPr lang="en-US" dirty="0" err="1" smtClean="0">
                <a:latin typeface="Bookman Old Style" pitchFamily="18" charset="0"/>
              </a:rPr>
              <a:t>đến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thăm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ngôi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xinh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xắn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của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cũng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thấy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đó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một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hạnh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phúc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Chồng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bác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sĩ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đang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tác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tại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trung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tâm</a:t>
            </a:r>
            <a:r>
              <a:rPr lang="en-US" dirty="0" smtClean="0">
                <a:latin typeface="Bookman Old Style" pitchFamily="18" charset="0"/>
              </a:rPr>
              <a:t> Y </a:t>
            </a:r>
            <a:r>
              <a:rPr lang="en-US" dirty="0" err="1" smtClean="0">
                <a:latin typeface="Bookman Old Style" pitchFamily="18" charset="0"/>
              </a:rPr>
              <a:t>tế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huyện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nhà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có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một</a:t>
            </a:r>
            <a:r>
              <a:rPr lang="en-US" dirty="0" smtClean="0">
                <a:latin typeface="Bookman Old Style" pitchFamily="18" charset="0"/>
              </a:rPr>
              <a:t> con </a:t>
            </a:r>
            <a:r>
              <a:rPr lang="en-US" dirty="0" err="1" smtClean="0">
                <a:latin typeface="Bookman Old Style" pitchFamily="18" charset="0"/>
              </a:rPr>
              <a:t>trai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đang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học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lớp</a:t>
            </a:r>
            <a:r>
              <a:rPr lang="en-US" dirty="0" smtClean="0">
                <a:latin typeface="Bookman Old Style" pitchFamily="18" charset="0"/>
              </a:rPr>
              <a:t> 6.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một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phụ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nữ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đảm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đang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vừa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hoàn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thành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tốt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tác</a:t>
            </a:r>
            <a:r>
              <a:rPr lang="en-US" dirty="0" smtClean="0">
                <a:latin typeface="Bookman Old Style" pitchFamily="18" charset="0"/>
              </a:rPr>
              <a:t> ở </a:t>
            </a:r>
            <a:r>
              <a:rPr lang="en-US" dirty="0" err="1" smtClean="0">
                <a:latin typeface="Bookman Old Style" pitchFamily="18" charset="0"/>
              </a:rPr>
              <a:t>cơ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quan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vừa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quán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xuyến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việc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nhà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chăm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sóc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nuôi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dạy</a:t>
            </a:r>
            <a:r>
              <a:rPr lang="en-US" dirty="0" smtClean="0">
                <a:latin typeface="Bookman Old Style" pitchFamily="18" charset="0"/>
              </a:rPr>
              <a:t> con </a:t>
            </a:r>
            <a:r>
              <a:rPr lang="en-US" dirty="0" err="1" smtClean="0">
                <a:latin typeface="Bookman Old Style" pitchFamily="18" charset="0"/>
              </a:rPr>
              <a:t>chu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đáo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Ngoài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giờ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việc</a:t>
            </a:r>
            <a:r>
              <a:rPr lang="en-US" dirty="0" smtClean="0">
                <a:latin typeface="Bookman Old Style" pitchFamily="18" charset="0"/>
              </a:rPr>
              <a:t> ở </a:t>
            </a:r>
            <a:r>
              <a:rPr lang="en-US" dirty="0" err="1" smtClean="0">
                <a:latin typeface="Bookman Old Style" pitchFamily="18" charset="0"/>
              </a:rPr>
              <a:t>cơ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quan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lo </a:t>
            </a:r>
            <a:r>
              <a:rPr lang="en-US" dirty="0" err="1" smtClean="0">
                <a:latin typeface="Bookman Old Style" pitchFamily="18" charset="0"/>
              </a:rPr>
              <a:t>tăng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sản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xuất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cải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thiện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đời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sống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trồng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mía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rau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quả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chăn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nuôi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súc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cầm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Ngôi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nhỏ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bé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đang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sống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chính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kết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quả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sức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lao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động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tiết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kiệm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của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trong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nhiều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năm</a:t>
            </a:r>
            <a:r>
              <a:rPr lang="en-US" dirty="0" smtClean="0">
                <a:latin typeface="Bookman Old Style" pitchFamily="18" charset="0"/>
              </a:rPr>
              <a:t> qua. </a:t>
            </a:r>
            <a:r>
              <a:rPr lang="en-US" dirty="0" err="1" smtClean="0">
                <a:latin typeface="Bookman Old Style" pitchFamily="18" charset="0"/>
              </a:rPr>
              <a:t>Trong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mọi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người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luôn</a:t>
            </a:r>
            <a:r>
              <a:rPr lang="en-US" dirty="0" smtClean="0">
                <a:latin typeface="Bookman Old Style" pitchFamily="18" charset="0"/>
              </a:rPr>
              <a:t> chia </a:t>
            </a:r>
            <a:r>
              <a:rPr lang="en-US" dirty="0" err="1" smtClean="0">
                <a:latin typeface="Bookman Old Style" pitchFamily="18" charset="0"/>
              </a:rPr>
              <a:t>sẻ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giúp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đỡ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nhau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mọi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việc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Bạn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Tú</a:t>
            </a:r>
            <a:r>
              <a:rPr lang="en-US" dirty="0" smtClean="0">
                <a:latin typeface="Bookman Old Style" pitchFamily="18" charset="0"/>
              </a:rPr>
              <a:t>, con </a:t>
            </a:r>
            <a:r>
              <a:rPr lang="en-US" dirty="0" err="1" smtClean="0">
                <a:latin typeface="Bookman Old Style" pitchFamily="18" charset="0"/>
              </a:rPr>
              <a:t>trai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của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tuy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còn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nhỏ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nhưng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đã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biết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giúp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đỡ</a:t>
            </a:r>
            <a:r>
              <a:rPr lang="en-US" dirty="0" smtClean="0">
                <a:latin typeface="Bookman Old Style" pitchFamily="18" charset="0"/>
              </a:rPr>
              <a:t> cha </a:t>
            </a:r>
            <a:r>
              <a:rPr lang="en-US" dirty="0" err="1" smtClean="0">
                <a:latin typeface="Bookman Old Style" pitchFamily="18" charset="0"/>
              </a:rPr>
              <a:t>mẹ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nhiều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việc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như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dọn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dẹp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cửa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cắt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cỏ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cho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bò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chăm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sóc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cây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trồng</a:t>
            </a:r>
            <a:r>
              <a:rPr lang="en-US" dirty="0" smtClean="0">
                <a:latin typeface="Bookman Old Style" pitchFamily="18" charset="0"/>
              </a:rPr>
              <a:t>…</a:t>
            </a:r>
            <a:endParaRPr lang="en-US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06" y="0"/>
            <a:ext cx="5703094" cy="4539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1950" b="1" i="1" dirty="0" err="1" smtClean="0">
                <a:latin typeface="Sitka Subheading" pitchFamily="2" charset="0"/>
              </a:rPr>
              <a:t>Gợi</a:t>
            </a:r>
            <a:r>
              <a:rPr lang="en-US" altLang="en-US" sz="1950" b="1" i="1" dirty="0" smtClean="0">
                <a:latin typeface="Sitka Subheading" pitchFamily="2" charset="0"/>
              </a:rPr>
              <a:t> ý: </a:t>
            </a:r>
            <a:r>
              <a:rPr lang="en-US" altLang="en-US" sz="1950" b="1" i="1" dirty="0" err="1" smtClean="0">
                <a:latin typeface="Sitka Subheading" pitchFamily="2" charset="0"/>
              </a:rPr>
              <a:t>Trong</a:t>
            </a:r>
            <a:r>
              <a:rPr lang="en-US" altLang="en-US" sz="1950" b="1" i="1" dirty="0" smtClean="0">
                <a:latin typeface="Sitka Subheading" pitchFamily="2" charset="0"/>
              </a:rPr>
              <a:t> </a:t>
            </a:r>
            <a:r>
              <a:rPr lang="en-US" altLang="en-US" sz="1950" b="1" i="1" dirty="0" err="1" smtClean="0">
                <a:latin typeface="Sitka Subheading" pitchFamily="2" charset="0"/>
              </a:rPr>
              <a:t>thực</a:t>
            </a:r>
            <a:r>
              <a:rPr lang="en-US" altLang="en-US" sz="1950" b="1" i="1" dirty="0" smtClean="0">
                <a:latin typeface="Sitka Subheading" pitchFamily="2" charset="0"/>
              </a:rPr>
              <a:t> </a:t>
            </a:r>
            <a:r>
              <a:rPr lang="en-US" altLang="en-US" sz="1950" b="1" i="1" dirty="0" err="1" smtClean="0">
                <a:latin typeface="Sitka Subheading" pitchFamily="2" charset="0"/>
              </a:rPr>
              <a:t>tế</a:t>
            </a:r>
            <a:endParaRPr lang="en-US" altLang="en-US" sz="1950" b="1" i="1" dirty="0" smtClean="0"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1950" i="1" dirty="0" smtClean="0">
                <a:latin typeface="Sitka Subheading" pitchFamily="2" charset="0"/>
              </a:rPr>
              <a:t>- </a:t>
            </a:r>
            <a:r>
              <a:rPr lang="en-US" altLang="en-US" sz="1950" i="1" dirty="0" err="1" smtClean="0">
                <a:latin typeface="Sitka Subheading" pitchFamily="2" charset="0"/>
              </a:rPr>
              <a:t>Gia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đình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không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giàu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nhưng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mọi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người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thương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yêu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nhau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biết</a:t>
            </a:r>
            <a:r>
              <a:rPr lang="en-US" altLang="en-US" sz="1950" i="1" dirty="0" smtClean="0">
                <a:latin typeface="Sitka Subheading" pitchFamily="2" charset="0"/>
              </a:rPr>
              <a:t> chia </a:t>
            </a:r>
            <a:r>
              <a:rPr lang="en-US" altLang="en-US" sz="1950" i="1" dirty="0" err="1" smtClean="0">
                <a:latin typeface="Sitka Subheading" pitchFamily="2" charset="0"/>
              </a:rPr>
              <a:t>sẻ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quan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tâm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nhau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thực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hiện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tốt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bổn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phận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trách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nhiệm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của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mình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sinh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hoạt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văn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hóa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lành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mạnh</a:t>
            </a:r>
            <a:r>
              <a:rPr lang="en-US" altLang="en-US" sz="1950" i="1" dirty="0" smtClean="0">
                <a:latin typeface="Sitka Subheading" pitchFamily="2" charset="0"/>
              </a:rPr>
              <a:t>, con </a:t>
            </a:r>
            <a:r>
              <a:rPr lang="en-US" altLang="en-US" sz="1950" i="1" dirty="0" err="1" smtClean="0">
                <a:latin typeface="Sitka Subheading" pitchFamily="2" charset="0"/>
              </a:rPr>
              <a:t>cái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học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hành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chăm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ngoan</a:t>
            </a:r>
            <a:r>
              <a:rPr lang="en-US" altLang="en-US" sz="1950" i="1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1950" i="1" dirty="0" smtClean="0">
                <a:latin typeface="Sitka Subheading" pitchFamily="2" charset="0"/>
              </a:rPr>
              <a:t>- </a:t>
            </a:r>
            <a:r>
              <a:rPr lang="en-US" altLang="en-US" sz="1950" i="1" dirty="0" err="1" smtClean="0">
                <a:latin typeface="Sitka Subheading" pitchFamily="2" charset="0"/>
              </a:rPr>
              <a:t>Gia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đình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giàu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có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nhưng</a:t>
            </a:r>
            <a:r>
              <a:rPr lang="en-US" altLang="en-US" sz="1950" i="1" dirty="0" smtClean="0">
                <a:latin typeface="Sitka Subheading" pitchFamily="2" charset="0"/>
              </a:rPr>
              <a:t> cha </a:t>
            </a:r>
            <a:r>
              <a:rPr lang="en-US" altLang="en-US" sz="1950" i="1" dirty="0" err="1" smtClean="0">
                <a:latin typeface="Sitka Subheading" pitchFamily="2" charset="0"/>
              </a:rPr>
              <a:t>mẹ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thiếu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gương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mẫu</a:t>
            </a:r>
            <a:r>
              <a:rPr lang="en-US" altLang="en-US" sz="1950" i="1" dirty="0" smtClean="0">
                <a:latin typeface="Sitka Subheading" pitchFamily="2" charset="0"/>
              </a:rPr>
              <a:t> (</a:t>
            </a:r>
            <a:r>
              <a:rPr lang="en-US" altLang="en-US" sz="1950" i="1" dirty="0" err="1" smtClean="0">
                <a:latin typeface="Sitka Subheading" pitchFamily="2" charset="0"/>
              </a:rPr>
              <a:t>trong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làm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ăn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trong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quan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hệ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với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xóm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giềng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trong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cư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xử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với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nhau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mắc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những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thói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hư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tật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xấu</a:t>
            </a:r>
            <a:r>
              <a:rPr lang="en-US" altLang="en-US" sz="1950" i="1" dirty="0" smtClean="0">
                <a:latin typeface="Sitka Subheading" pitchFamily="2" charset="0"/>
              </a:rPr>
              <a:t> . . .); con </a:t>
            </a:r>
            <a:r>
              <a:rPr lang="en-US" altLang="en-US" sz="1950" i="1" dirty="0" err="1" smtClean="0">
                <a:latin typeface="Sitka Subheading" pitchFamily="2" charset="0"/>
              </a:rPr>
              <a:t>cái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hư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hỏng</a:t>
            </a:r>
            <a:r>
              <a:rPr lang="en-US" altLang="en-US" sz="1950" i="1" dirty="0" smtClean="0">
                <a:latin typeface="Sitka Subheading" pitchFamily="2" charset="0"/>
              </a:rPr>
              <a:t>; </a:t>
            </a:r>
            <a:r>
              <a:rPr lang="en-US" altLang="en-US" sz="1950" i="1" dirty="0" err="1" smtClean="0">
                <a:latin typeface="Sitka Subheading" pitchFamily="2" charset="0"/>
              </a:rPr>
              <a:t>sa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vào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tệ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nạn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xã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hội</a:t>
            </a:r>
            <a:r>
              <a:rPr lang="en-US" altLang="en-US" sz="1950" i="1" dirty="0" smtClean="0">
                <a:latin typeface="Sitka Subheading" pitchFamily="2" charset="0"/>
              </a:rPr>
              <a:t>, </a:t>
            </a:r>
            <a:r>
              <a:rPr lang="en-US" altLang="en-US" sz="1950" i="1" dirty="0" err="1" smtClean="0">
                <a:latin typeface="Sitka Subheading" pitchFamily="2" charset="0"/>
              </a:rPr>
              <a:t>không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tuân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thủ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pháp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luật</a:t>
            </a:r>
            <a:r>
              <a:rPr lang="en-US" altLang="en-US" sz="1950" i="1" dirty="0" smtClean="0">
                <a:latin typeface="Sitka Subheading" pitchFamily="2" charset="0"/>
              </a:rPr>
              <a:t>…</a:t>
            </a:r>
            <a:r>
              <a:rPr lang="en-US" altLang="en-US" sz="1950" i="1" dirty="0" err="1" smtClean="0">
                <a:latin typeface="Sitka Subheading" pitchFamily="2" charset="0"/>
              </a:rPr>
              <a:t>thì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không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phải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là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gia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đình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văn</a:t>
            </a:r>
            <a:r>
              <a:rPr lang="en-US" altLang="en-US" sz="1950" i="1" dirty="0" smtClean="0">
                <a:latin typeface="Sitka Subheading" pitchFamily="2" charset="0"/>
              </a:rPr>
              <a:t> </a:t>
            </a:r>
            <a:r>
              <a:rPr lang="en-US" altLang="en-US" sz="1950" i="1" dirty="0" err="1" smtClean="0">
                <a:latin typeface="Sitka Subheading" pitchFamily="2" charset="0"/>
              </a:rPr>
              <a:t>hóa</a:t>
            </a:r>
            <a:r>
              <a:rPr lang="en-US" altLang="en-US" sz="1950" i="1" dirty="0" smtClean="0">
                <a:latin typeface="Sitka Subheading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1" y="2763321"/>
            <a:ext cx="238125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loud Callout 5"/>
          <p:cNvSpPr/>
          <p:nvPr/>
        </p:nvSpPr>
        <p:spPr>
          <a:xfrm>
            <a:off x="2644691" y="1791855"/>
            <a:ext cx="6256854" cy="4451928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Theo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gia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đình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vai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như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thế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nào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đối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Bookman Old Style" pitchFamily="18" charset="0"/>
              </a:rPr>
              <a:t>người</a:t>
            </a:r>
            <a:r>
              <a:rPr lang="en-US" sz="4000" dirty="0" smtClean="0">
                <a:solidFill>
                  <a:srgbClr val="FF0000"/>
                </a:solidFill>
                <a:latin typeface="Bookman Old Style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76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8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" y="953652"/>
            <a:ext cx="3070274" cy="26654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4" descr="Untitled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21" y="4090726"/>
            <a:ext cx="3393830" cy="24244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50445"/>
            <a:ext cx="2976041" cy="25980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4" descr="Untitled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85" y="1007122"/>
            <a:ext cx="3446767" cy="26654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" y="157018"/>
            <a:ext cx="9086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Em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hãy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quan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sát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và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nêu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suy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nghĩ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về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hình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ảnh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dưới</a:t>
            </a:r>
            <a:r>
              <a:rPr lang="en-US" sz="2600" b="1" i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  <a:latin typeface="Sitka Subheading" pitchFamily="2" charset="0"/>
              </a:rPr>
              <a:t>đây</a:t>
            </a:r>
            <a:endParaRPr lang="en-US" sz="2600" b="1" i="1" dirty="0">
              <a:solidFill>
                <a:srgbClr val="00B050"/>
              </a:solidFill>
              <a:latin typeface="Sitka Subheading" pitchFamily="2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438400" y="2222108"/>
            <a:ext cx="4005567" cy="3080825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Em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muốn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sống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trong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kiểu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gia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đình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Sitka Subheading" pitchFamily="2" charset="0"/>
              </a:rPr>
              <a:t>nào</a:t>
            </a:r>
            <a:r>
              <a:rPr lang="en-US" sz="2800" i="1" dirty="0" smtClean="0">
                <a:solidFill>
                  <a:schemeClr val="tx1"/>
                </a:solidFill>
                <a:latin typeface="Sitka Subheading" pitchFamily="2" charset="0"/>
              </a:rPr>
              <a:t> ?</a:t>
            </a:r>
            <a:endParaRPr lang="en-US" sz="28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1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246117"/>
              </p:ext>
            </p:extLst>
          </p:nvPr>
        </p:nvGraphicFramePr>
        <p:xfrm>
          <a:off x="700087" y="1143000"/>
          <a:ext cx="8458200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34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Gia</a:t>
                      </a: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đình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văn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hóa</a:t>
                      </a:r>
                      <a:endParaRPr lang="en-US" sz="2000" b="1" i="1" dirty="0">
                        <a:solidFill>
                          <a:srgbClr val="FF0000"/>
                        </a:solidFill>
                        <a:latin typeface="Sitka Subheading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Gia</a:t>
                      </a: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đình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không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có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văn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hóa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Sitka Subheading" pitchFamily="2" charset="0"/>
                        </a:rPr>
                        <a:t> </a:t>
                      </a:r>
                      <a:endParaRPr lang="en-US" sz="2000" b="1" i="1" dirty="0">
                        <a:solidFill>
                          <a:srgbClr val="FF0000"/>
                        </a:solidFill>
                        <a:latin typeface="Sitka Subheading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- </a:t>
                      </a:r>
                      <a:r>
                        <a:rPr kumimoji="0" lang="vi-V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Không khí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gia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đình</a:t>
                      </a:r>
                      <a:r>
                        <a:rPr kumimoji="0" lang="vi-V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đầm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ấm</a:t>
                      </a:r>
                      <a:r>
                        <a:rPr kumimoji="0" lang="vi-V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, vui vẻ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tka Subheading" pitchFamily="2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Sitka Subheading" pitchFamily="2" charset="0"/>
                        </a:rPr>
                        <a:t>-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Vợ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chồng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hòa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thuận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yên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tâm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làm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việc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phụ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giúp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gia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đình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kinh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tế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ổn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định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.</a:t>
                      </a:r>
                      <a:endParaRPr lang="en-US" sz="2000" dirty="0" smtClean="0">
                        <a:latin typeface="Sitka Subheading" pitchFamily="2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Sitka Subheading" pitchFamily="2" charset="0"/>
                        </a:rPr>
                        <a:t>- Con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cái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yên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tâm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học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tập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phấn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đấu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Sitka Subheading" pitchFamily="2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Sitka Subheading" pitchFamily="2" charset="0"/>
                        </a:rPr>
                        <a:t>-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Mọi</a:t>
                      </a:r>
                      <a:r>
                        <a:rPr lang="en-US" sz="200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thành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viên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luôn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tự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hào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khi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nghĩ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về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gia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đình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giới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thiệu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với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bạn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bè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.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tka Subheading" pitchFamily="2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Sitka Subheading" pitchFamily="2" charset="0"/>
                        </a:rPr>
                        <a:t>-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Không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khí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gia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đình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c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ăng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thẳng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cáu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gắt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mệt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mỏi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.</a:t>
                      </a:r>
                      <a:endParaRPr lang="en-US" sz="2000" dirty="0" smtClean="0">
                        <a:latin typeface="Sitka Subheading" pitchFamily="2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Sitka Subheading" pitchFamily="2" charset="0"/>
                        </a:rPr>
                        <a:t>-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Vợ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chồng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mâu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thuẫn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bất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hòa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không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tập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trung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trong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công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việc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.</a:t>
                      </a:r>
                      <a:endParaRPr lang="en-US" sz="2000" dirty="0" smtClean="0">
                        <a:latin typeface="Sitka Subheading" pitchFamily="2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Sitka Subheading" pitchFamily="2" charset="0"/>
                        </a:rPr>
                        <a:t>- Con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cái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lo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lắng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buồn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bã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không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muốn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về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nhà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.</a:t>
                      </a:r>
                      <a:endParaRPr lang="en-US" sz="2000" dirty="0" smtClean="0">
                        <a:latin typeface="Sitka Subheading" pitchFamily="2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Sitka Subheading" pitchFamily="2" charset="0"/>
                        </a:rPr>
                        <a:t>-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Che</a:t>
                      </a:r>
                      <a:r>
                        <a:rPr lang="en-US" sz="200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Sitka Subheading" pitchFamily="2" charset="0"/>
                        </a:rPr>
                        <a:t>dấu</a:t>
                      </a:r>
                      <a:r>
                        <a:rPr lang="en-US" sz="2000" dirty="0" smtClean="0">
                          <a:latin typeface="Sitka Subheading" pitchFamily="2" charset="0"/>
                        </a:rPr>
                        <a:t>,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chán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nản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dễ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sa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tệ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nạn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xã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Sitka Subheading" pitchFamily="2" charset="0"/>
                        </a:rPr>
                        <a:t>hội</a:t>
                      </a:r>
                      <a:r>
                        <a:rPr lang="en-US" sz="2000" baseline="0" dirty="0" smtClean="0">
                          <a:latin typeface="Sitka Subheading" pitchFamily="2" charset="0"/>
                        </a:rPr>
                        <a:t>.</a:t>
                      </a:r>
                      <a:endParaRPr lang="en-US" sz="2000" dirty="0" smtClean="0">
                        <a:latin typeface="Sitka Subheading" pitchFamily="2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latin typeface="Sitka Subheading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2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-2352"/>
            <a:ext cx="78486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latin typeface="Sitka Subheading" pitchFamily="2" charset="0"/>
              </a:rPr>
              <a:t>Tuần</a:t>
            </a:r>
            <a:r>
              <a:rPr lang="en-US" sz="2800" i="1" dirty="0" smtClean="0">
                <a:latin typeface="Sitka Subheading" pitchFamily="2" charset="0"/>
              </a:rPr>
              <a:t> 12, 13</a:t>
            </a:r>
          </a:p>
          <a:p>
            <a:pPr algn="ctr">
              <a:lnSpc>
                <a:spcPct val="150000"/>
              </a:lnSpc>
            </a:pPr>
            <a:r>
              <a:rPr lang="en-US" sz="3000" b="1" i="1" dirty="0" smtClean="0">
                <a:solidFill>
                  <a:srgbClr val="FF0000"/>
                </a:solidFill>
                <a:latin typeface="Sitka Subheading" pitchFamily="2" charset="0"/>
              </a:rPr>
              <a:t>BÀI 9: XÂY DỰNG GIA ĐÌNH VĂN HÓA</a:t>
            </a:r>
            <a:endParaRPr lang="en-US" sz="3000" b="1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1371600"/>
            <a:ext cx="6019800" cy="390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I/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Truyện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đọc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: </a:t>
            </a:r>
            <a:r>
              <a:rPr lang="en-US" sz="2400" dirty="0" smtClean="0">
                <a:latin typeface="Sitka Subheading" pitchFamily="2" charset="0"/>
              </a:rPr>
              <a:t>“</a:t>
            </a:r>
            <a:r>
              <a:rPr lang="en-US" sz="2400" dirty="0" err="1" smtClean="0">
                <a:latin typeface="Sitka Subheading" pitchFamily="2" charset="0"/>
              </a:rPr>
              <a:t>Một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văn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hóa</a:t>
            </a:r>
            <a:r>
              <a:rPr lang="en-US" sz="2400" dirty="0" smtClean="0">
                <a:latin typeface="Sitka Subheading" pitchFamily="2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II/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Nội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dung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học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3/ Ý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nghĩa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là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tổ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ấm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nuôi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dưỡng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giáo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dục</a:t>
            </a:r>
            <a:r>
              <a:rPr lang="en-US" sz="2400" dirty="0" smtClean="0">
                <a:latin typeface="Sitka Subheading" pitchFamily="2" charset="0"/>
              </a:rPr>
              <a:t> con </a:t>
            </a:r>
            <a:r>
              <a:rPr lang="en-US" sz="2400" dirty="0" err="1" smtClean="0">
                <a:latin typeface="Sitka Subheading" pitchFamily="2" charset="0"/>
              </a:rPr>
              <a:t>người</a:t>
            </a:r>
            <a:r>
              <a:rPr lang="en-US" sz="240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bình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yên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thì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xã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hội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ổn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định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văn</a:t>
            </a:r>
            <a:r>
              <a:rPr lang="en-US" sz="2400" dirty="0" smtClean="0">
                <a:latin typeface="Sitka Subheading" pitchFamily="2" charset="0"/>
              </a:rPr>
              <a:t> minh, </a:t>
            </a:r>
            <a:r>
              <a:rPr lang="en-US" sz="2400" dirty="0" err="1" smtClean="0">
                <a:latin typeface="Sitka Subheading" pitchFamily="2" charset="0"/>
              </a:rPr>
              <a:t>tiến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bộ</a:t>
            </a:r>
            <a:r>
              <a:rPr lang="en-US" sz="2400" dirty="0" smtClean="0">
                <a:latin typeface="Sitka Subheading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03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14600" y="3124200"/>
            <a:ext cx="4343399" cy="14295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Bạn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tâm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gia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mình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mức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độ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106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1295400" y="1676400"/>
            <a:ext cx="6324600" cy="3429000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Bạn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viết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ngày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sinh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nhật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bố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mẹ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?</a:t>
            </a:r>
            <a:endParaRPr lang="en-US" sz="32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309687" y="1676400"/>
            <a:ext cx="6324600" cy="3429000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Mẹ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bạn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thích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màu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gì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nhất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?</a:t>
            </a:r>
            <a:endParaRPr lang="en-US" sz="32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1316831" y="1676400"/>
            <a:ext cx="6324600" cy="3429000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Bạn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đã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bao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giờ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nói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con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mẹ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chưa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?</a:t>
            </a:r>
            <a:endParaRPr lang="en-US" sz="32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331118" y="1676400"/>
            <a:ext cx="6324600" cy="3429000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Lần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gần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nhất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bạn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nói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xin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lỗi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bố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mẹ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là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khi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nào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?</a:t>
            </a:r>
            <a:endParaRPr lang="en-US" sz="32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297781" y="1693069"/>
            <a:ext cx="6324600" cy="3429000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Bạn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có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bao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nhiêu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đôi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giày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?</a:t>
            </a:r>
            <a:endParaRPr lang="en-US" sz="32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1309687" y="1693069"/>
            <a:ext cx="6324600" cy="3429000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Túi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rác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gia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đình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bạn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đang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dùng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có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màu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gì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?</a:t>
            </a:r>
            <a:endParaRPr lang="en-US" sz="32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1331118" y="1671637"/>
            <a:ext cx="6324600" cy="3429000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Sau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giờ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cơm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tối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bố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mẹ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bạn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hay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làm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Sitka Subheading" pitchFamily="2" charset="0"/>
              </a:rPr>
              <a:t>gì</a:t>
            </a:r>
            <a:r>
              <a:rPr lang="en-US" sz="3200" i="1" dirty="0" smtClean="0">
                <a:solidFill>
                  <a:schemeClr val="tx1"/>
                </a:solidFill>
                <a:latin typeface="Sitka Subheading" pitchFamily="2" charset="0"/>
              </a:rPr>
              <a:t> ?</a:t>
            </a:r>
            <a:endParaRPr lang="en-US" sz="32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019" y="-122238"/>
            <a:ext cx="9445229" cy="71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5"/>
          <p:cNvSpPr/>
          <p:nvPr/>
        </p:nvSpPr>
        <p:spPr>
          <a:xfrm>
            <a:off x="512435" y="806398"/>
            <a:ext cx="4137313" cy="2935554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sẽ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gì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góp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phần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xây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dựng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đình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văn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hóa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?</a:t>
            </a:r>
            <a:endParaRPr lang="en-US" sz="2400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649749" y="837983"/>
            <a:ext cx="3960852" cy="2903969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sẽ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gì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giữ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gìn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nơi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itka Subheading" pitchFamily="2" charset="0"/>
              </a:rPr>
              <a:t>tập</a:t>
            </a:r>
            <a:r>
              <a:rPr lang="en-US" sz="2400" dirty="0" smtClean="0">
                <a:solidFill>
                  <a:schemeClr val="tx1"/>
                </a:solidFill>
                <a:latin typeface="Sitka Subheading" pitchFamily="2" charset="0"/>
              </a:rPr>
              <a:t>?</a:t>
            </a:r>
            <a:endParaRPr lang="en-US" sz="2400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31" y="3888508"/>
            <a:ext cx="2243345" cy="295297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299200"/>
            <a:ext cx="3048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" y="4113727"/>
            <a:ext cx="2913739" cy="2609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1" y="1091860"/>
            <a:ext cx="2820474" cy="282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48" y="1091860"/>
            <a:ext cx="3016766" cy="282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3698064" y="1447800"/>
            <a:ext cx="1559735" cy="20266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Sống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lành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mạnh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giản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dị</a:t>
            </a:r>
            <a:endParaRPr lang="en-US" sz="28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21380" y="4363952"/>
            <a:ext cx="1559735" cy="20266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Chăm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ngoan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học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giỏi</a:t>
            </a:r>
            <a:endParaRPr lang="en-US" sz="28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pic>
        <p:nvPicPr>
          <p:cNvPr id="10" name="Picture 2" descr="Image-01"/>
          <p:cNvPicPr>
            <a:picLocks noChangeAspect="1" noChangeArrowheads="1"/>
          </p:cNvPicPr>
          <p:nvPr/>
        </p:nvPicPr>
        <p:blipFill>
          <a:blip r:embed="rId6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848" y="4113725"/>
            <a:ext cx="3124572" cy="2553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7" y="1042645"/>
            <a:ext cx="2970801" cy="264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7" y="3846275"/>
            <a:ext cx="2970801" cy="2825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71220"/>
            <a:ext cx="3094039" cy="253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3641501" y="2133601"/>
            <a:ext cx="1921099" cy="2895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Kính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trọng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hiếu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thảo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ông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bà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, cha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mẹ</a:t>
            </a:r>
            <a:endParaRPr lang="en-US" sz="24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pic>
        <p:nvPicPr>
          <p:cNvPr id="12" name="Picture 2" descr="Image-01"/>
          <p:cNvPicPr>
            <a:picLocks noChangeAspect="1" noChangeArrowheads="1"/>
          </p:cNvPicPr>
          <p:nvPr/>
        </p:nvPicPr>
        <p:blipFill>
          <a:blip r:embed="rId6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71818"/>
            <a:ext cx="3094039" cy="2825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4919" y="533400"/>
            <a:ext cx="7877175" cy="58599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 smtClean="0">
                <a:latin typeface="Bookman Old Style" pitchFamily="18" charset="0"/>
              </a:rPr>
              <a:t>Trong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đồ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đạc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được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xếp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đặt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gọn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gàng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đẹp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mắt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Mọi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sinh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hoạt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của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có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giờ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giấc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nhất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định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ai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cũng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chăm</a:t>
            </a:r>
            <a:r>
              <a:rPr lang="en-US" dirty="0" smtClean="0">
                <a:latin typeface="Bookman Old Style" pitchFamily="18" charset="0"/>
              </a:rPr>
              <a:t> lo </a:t>
            </a:r>
            <a:r>
              <a:rPr lang="en-US" dirty="0" err="1" smtClean="0">
                <a:latin typeface="Bookman Old Style" pitchFamily="18" charset="0"/>
              </a:rPr>
              <a:t>hoàn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thành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việc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của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mình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Không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khí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luôn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đầm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ấm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vui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vẻ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Bữa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cơm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chiều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lúc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mọi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người</a:t>
            </a:r>
            <a:r>
              <a:rPr lang="en-US" dirty="0" smtClean="0">
                <a:latin typeface="Bookman Old Style" pitchFamily="18" charset="0"/>
              </a:rPr>
              <a:t> quay </a:t>
            </a:r>
            <a:r>
              <a:rPr lang="en-US" dirty="0" err="1" smtClean="0">
                <a:latin typeface="Bookman Old Style" pitchFamily="18" charset="0"/>
              </a:rPr>
              <a:t>quần</a:t>
            </a:r>
            <a:r>
              <a:rPr lang="en-US" dirty="0" smtClean="0">
                <a:latin typeface="Bookman Old Style" pitchFamily="18" charset="0"/>
              </a:rPr>
              <a:t>, chia </a:t>
            </a:r>
            <a:r>
              <a:rPr lang="en-US" dirty="0" err="1" smtClean="0">
                <a:latin typeface="Bookman Old Style" pitchFamily="18" charset="0"/>
              </a:rPr>
              <a:t>sẻ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với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nhau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những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điều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vui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buồn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sau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một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ngày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lao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động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học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tập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luôn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tấm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gương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sáng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cho</a:t>
            </a:r>
            <a:r>
              <a:rPr lang="en-US" dirty="0" smtClean="0">
                <a:latin typeface="Bookman Old Style" pitchFamily="18" charset="0"/>
              </a:rPr>
              <a:t> con </a:t>
            </a:r>
            <a:r>
              <a:rPr lang="en-US" dirty="0" err="1" smtClean="0">
                <a:latin typeface="Bookman Old Style" pitchFamily="18" charset="0"/>
              </a:rPr>
              <a:t>và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ý </a:t>
            </a:r>
            <a:r>
              <a:rPr lang="en-US" dirty="0" err="1" smtClean="0">
                <a:latin typeface="Bookman Old Style" pitchFamily="18" charset="0"/>
              </a:rPr>
              <a:t>rèn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cho</a:t>
            </a:r>
            <a:r>
              <a:rPr lang="en-US" dirty="0" smtClean="0">
                <a:latin typeface="Bookman Old Style" pitchFamily="18" charset="0"/>
              </a:rPr>
              <a:t> con </a:t>
            </a:r>
            <a:r>
              <a:rPr lang="en-US" dirty="0" err="1" smtClean="0">
                <a:latin typeface="Bookman Old Style" pitchFamily="18" charset="0"/>
              </a:rPr>
              <a:t>những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thói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quen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tốt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Vì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vậy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Tú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luôn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một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học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sinh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chăm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ngoan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Năm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năm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liền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bạn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đạt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danh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hiệu</a:t>
            </a:r>
            <a:r>
              <a:rPr lang="en-US" dirty="0" smtClean="0">
                <a:latin typeface="Bookman Old Style" pitchFamily="18" charset="0"/>
              </a:rPr>
              <a:t> “</a:t>
            </a:r>
            <a:r>
              <a:rPr lang="en-US" dirty="0" err="1" smtClean="0">
                <a:latin typeface="Bookman Old Style" pitchFamily="18" charset="0"/>
              </a:rPr>
              <a:t>Học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sinh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giỏi</a:t>
            </a:r>
            <a:r>
              <a:rPr lang="en-US" dirty="0" smtClean="0">
                <a:latin typeface="Bookman Old Style" pitchFamily="18" charset="0"/>
              </a:rPr>
              <a:t>”.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được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nhận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chiến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sĩ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thi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đua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của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tỉnh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nhiều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năm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liền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Gia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Hòa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còn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tích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cực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đóng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góp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xây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dựng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nếp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sống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văn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hóa</a:t>
            </a:r>
            <a:r>
              <a:rPr lang="en-US" dirty="0" smtClean="0">
                <a:latin typeface="Bookman Old Style" pitchFamily="18" charset="0"/>
              </a:rPr>
              <a:t> ở </a:t>
            </a:r>
            <a:r>
              <a:rPr lang="en-US" dirty="0" err="1" smtClean="0">
                <a:latin typeface="Bookman Old Style" pitchFamily="18" charset="0"/>
              </a:rPr>
              <a:t>khu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dân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cư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đã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gương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mẫu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đầu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vận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động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bà</a:t>
            </a:r>
            <a:r>
              <a:rPr lang="en-US" dirty="0" smtClean="0">
                <a:latin typeface="Bookman Old Style" pitchFamily="18" charset="0"/>
              </a:rPr>
              <a:t> con </a:t>
            </a:r>
            <a:r>
              <a:rPr lang="en-US" dirty="0" err="1" smtClean="0">
                <a:latin typeface="Bookman Old Style" pitchFamily="18" charset="0"/>
              </a:rPr>
              <a:t>thường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xuyên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làm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vệ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sinh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môi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trường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chống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các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tệ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nạn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xã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hội</a:t>
            </a:r>
            <a:r>
              <a:rPr lang="en-US" dirty="0" smtClean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luôn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quan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tâm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giúp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đỡ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bà</a:t>
            </a:r>
            <a:r>
              <a:rPr lang="en-US" dirty="0" smtClean="0">
                <a:latin typeface="Bookman Old Style" pitchFamily="18" charset="0"/>
              </a:rPr>
              <a:t> con </a:t>
            </a:r>
            <a:r>
              <a:rPr lang="en-US" dirty="0" err="1" smtClean="0">
                <a:latin typeface="Bookman Old Style" pitchFamily="18" charset="0"/>
              </a:rPr>
              <a:t>lối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xóm</a:t>
            </a:r>
            <a:r>
              <a:rPr lang="en-US" dirty="0" smtClean="0">
                <a:latin typeface="Bookman Old Style" pitchFamily="18" charset="0"/>
              </a:rPr>
              <a:t>. Ai </a:t>
            </a:r>
            <a:r>
              <a:rPr lang="en-US" dirty="0" err="1" smtClean="0">
                <a:latin typeface="Bookman Old Style" pitchFamily="18" charset="0"/>
              </a:rPr>
              <a:t>ốm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đau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bệnh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tật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tìm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đến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nhà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cũng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đều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được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cô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chú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tận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tình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giúp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đỡ</a:t>
            </a:r>
            <a:r>
              <a:rPr lang="en-US" dirty="0" smtClean="0">
                <a:latin typeface="Bookman Old Style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</a:rPr>
              <a:t>					</a:t>
            </a:r>
            <a:r>
              <a:rPr lang="en-US" b="1" dirty="0" err="1" smtClean="0">
                <a:latin typeface="Bookman Old Style" pitchFamily="18" charset="0"/>
              </a:rPr>
              <a:t>Phỏng</a:t>
            </a:r>
            <a:r>
              <a:rPr lang="en-US" b="1" dirty="0" smtClean="0">
                <a:latin typeface="Bookman Old Style" pitchFamily="18" charset="0"/>
              </a:rPr>
              <a:t> </a:t>
            </a:r>
            <a:r>
              <a:rPr lang="en-US" b="1" dirty="0" err="1" smtClean="0">
                <a:latin typeface="Bookman Old Style" pitchFamily="18" charset="0"/>
              </a:rPr>
              <a:t>theo</a:t>
            </a:r>
            <a:r>
              <a:rPr lang="en-US" b="1" dirty="0" smtClean="0">
                <a:latin typeface="Bookman Old Style" pitchFamily="18" charset="0"/>
              </a:rPr>
              <a:t> </a:t>
            </a:r>
            <a:r>
              <a:rPr lang="en-US" b="1" dirty="0" err="1" smtClean="0">
                <a:latin typeface="Bookman Old Style" pitchFamily="18" charset="0"/>
              </a:rPr>
              <a:t>Đào</a:t>
            </a:r>
            <a:r>
              <a:rPr lang="en-US" b="1" dirty="0" smtClean="0">
                <a:latin typeface="Bookman Old Style" pitchFamily="18" charset="0"/>
              </a:rPr>
              <a:t> </a:t>
            </a:r>
            <a:r>
              <a:rPr lang="en-US" b="1" dirty="0" err="1" smtClean="0">
                <a:latin typeface="Bookman Old Style" pitchFamily="18" charset="0"/>
              </a:rPr>
              <a:t>Khải</a:t>
            </a:r>
            <a:endParaRPr lang="en-US" b="1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7" y="4138622"/>
            <a:ext cx="3440471" cy="240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81" y="1053851"/>
            <a:ext cx="2574969" cy="292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05" y="1053851"/>
            <a:ext cx="2306022" cy="292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7" y="1059705"/>
            <a:ext cx="2374191" cy="291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5157988" y="4389684"/>
            <a:ext cx="3357361" cy="21539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Thương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anh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chị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đùm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bọc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nhau</a:t>
            </a:r>
            <a:endParaRPr lang="en-US" sz="28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79" y="4049642"/>
            <a:ext cx="1414463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1" y="3960696"/>
            <a:ext cx="2517820" cy="251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9" y="1141524"/>
            <a:ext cx="2384231" cy="232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55" y="1142548"/>
            <a:ext cx="2329619" cy="229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20" y="1141076"/>
            <a:ext cx="2154449" cy="229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15" y="4272413"/>
            <a:ext cx="16002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67" y="1141075"/>
            <a:ext cx="1930221" cy="232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Multiply 13"/>
          <p:cNvSpPr/>
          <p:nvPr/>
        </p:nvSpPr>
        <p:spPr>
          <a:xfrm>
            <a:off x="838200" y="1681717"/>
            <a:ext cx="790522" cy="1215607"/>
          </a:xfrm>
          <a:prstGeom prst="mathMultiply">
            <a:avLst>
              <a:gd name="adj1" fmla="val 679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3320365" y="1652305"/>
            <a:ext cx="790522" cy="1215607"/>
          </a:xfrm>
          <a:prstGeom prst="mathMultiply">
            <a:avLst>
              <a:gd name="adj1" fmla="val 679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5616014" y="1639975"/>
            <a:ext cx="790522" cy="1215607"/>
          </a:xfrm>
          <a:prstGeom prst="mathMultiply">
            <a:avLst>
              <a:gd name="adj1" fmla="val 679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7669557" y="1639974"/>
            <a:ext cx="790522" cy="1215607"/>
          </a:xfrm>
          <a:prstGeom prst="mathMultiply">
            <a:avLst>
              <a:gd name="adj1" fmla="val 679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730884"/>
            <a:ext cx="2133600" cy="2106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752600" y="1219200"/>
            <a:ext cx="6096000" cy="26035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Qua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phần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hãy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biết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để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xây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dựng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một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gia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đình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hóa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mỗi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học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sinh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chúng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ta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phải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Sitka Subheading" pitchFamily="2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trách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nhiệm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như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thế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nào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?</a:t>
            </a:r>
            <a:endParaRPr lang="en-US" sz="28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9080"/>
            <a:ext cx="78486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latin typeface="Sitka Subheading" pitchFamily="2" charset="0"/>
              </a:rPr>
              <a:t>Tuần</a:t>
            </a:r>
            <a:r>
              <a:rPr lang="en-US" sz="2800" i="1" dirty="0" smtClean="0">
                <a:latin typeface="Sitka Subheading" pitchFamily="2" charset="0"/>
              </a:rPr>
              <a:t> 12, 13</a:t>
            </a:r>
          </a:p>
          <a:p>
            <a:pPr algn="ctr">
              <a:lnSpc>
                <a:spcPct val="150000"/>
              </a:lnSpc>
            </a:pPr>
            <a:r>
              <a:rPr lang="en-US" sz="3000" b="1" i="1" dirty="0" smtClean="0">
                <a:solidFill>
                  <a:srgbClr val="FF0000"/>
                </a:solidFill>
                <a:latin typeface="Sitka Subheading" pitchFamily="2" charset="0"/>
              </a:rPr>
              <a:t>BÀI 9: XÂY DỰNG GIA ĐÌNH VĂN HÓA</a:t>
            </a:r>
            <a:endParaRPr lang="en-US" sz="3000" b="1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1260396"/>
            <a:ext cx="701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I/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Truyện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đọc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: </a:t>
            </a:r>
            <a:r>
              <a:rPr lang="en-US" sz="2400" dirty="0" smtClean="0">
                <a:latin typeface="Sitka Subheading" pitchFamily="2" charset="0"/>
              </a:rPr>
              <a:t>“</a:t>
            </a:r>
            <a:r>
              <a:rPr lang="en-US" sz="2400" dirty="0" err="1" smtClean="0">
                <a:latin typeface="Sitka Subheading" pitchFamily="2" charset="0"/>
              </a:rPr>
              <a:t>Một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văn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hóa</a:t>
            </a:r>
            <a:r>
              <a:rPr lang="en-US" sz="2400" dirty="0" smtClean="0">
                <a:latin typeface="Sitka Subheading" pitchFamily="2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II/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Nội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dung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học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4/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Trách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nhiệm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của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học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sinh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Sống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lành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mạnh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giản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dị</a:t>
            </a:r>
            <a:endParaRPr lang="en-US" sz="2400" dirty="0" smtClean="0"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Chăm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ngoan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học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giỏi</a:t>
            </a:r>
            <a:r>
              <a:rPr lang="en-US" sz="240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Kính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trọng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giúp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đỡ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ông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bà</a:t>
            </a:r>
            <a:r>
              <a:rPr lang="en-US" sz="2400" dirty="0" smtClean="0">
                <a:latin typeface="Sitka Subheading" pitchFamily="2" charset="0"/>
              </a:rPr>
              <a:t>, cha </a:t>
            </a:r>
            <a:r>
              <a:rPr lang="en-US" sz="2400" dirty="0" err="1" smtClean="0">
                <a:latin typeface="Sitka Subheading" pitchFamily="2" charset="0"/>
              </a:rPr>
              <a:t>mẹ</a:t>
            </a:r>
            <a:r>
              <a:rPr lang="en-US" sz="240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Thương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yêu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anh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chị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em</a:t>
            </a:r>
            <a:r>
              <a:rPr lang="en-US" sz="240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 smtClean="0">
                <a:latin typeface="Sitka Subheading" pitchFamily="2" charset="0"/>
              </a:rPr>
              <a:t>Không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làm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điều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gì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tổn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hại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đến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danh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dự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.</a:t>
            </a:r>
            <a:endParaRPr lang="en-US" sz="2400" dirty="0"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9144000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hlinkClick r:id="" action="ppaction://noaction"/>
          </p:cNvPr>
          <p:cNvSpPr/>
          <p:nvPr/>
        </p:nvSpPr>
        <p:spPr>
          <a:xfrm>
            <a:off x="8359379" y="6334126"/>
            <a:ext cx="307181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7-Point Star 7"/>
          <p:cNvSpPr/>
          <p:nvPr/>
        </p:nvSpPr>
        <p:spPr>
          <a:xfrm>
            <a:off x="1" y="5022850"/>
            <a:ext cx="1908572" cy="1835150"/>
          </a:xfrm>
          <a:prstGeom prst="star7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 TOÀN GIAO THÔNG</a:t>
            </a:r>
          </a:p>
          <a:p>
            <a:pPr algn="ctr">
              <a:defRPr/>
            </a:pPr>
            <a:endParaRPr lang="en-US" sz="2000"/>
          </a:p>
        </p:txBody>
      </p:sp>
      <p:sp>
        <p:nvSpPr>
          <p:cNvPr id="10" name="Oval 30"/>
          <p:cNvSpPr>
            <a:spLocks noChangeArrowheads="1"/>
          </p:cNvSpPr>
          <p:nvPr/>
        </p:nvSpPr>
        <p:spPr bwMode="auto">
          <a:xfrm>
            <a:off x="55960" y="592138"/>
            <a:ext cx="5334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latin typeface="Arial" charset="0"/>
              </a:rPr>
              <a:t>1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55960" y="26988"/>
            <a:ext cx="6861572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altLang="en-US" sz="2000" b="1">
                <a:solidFill>
                  <a:srgbClr val="002060"/>
                </a:solidFill>
                <a:latin typeface="Times New Roman" pitchFamily="18" charset="0"/>
              </a:rPr>
              <a:t>    Quy định nào của pháp luật được các thành viên trong gia đình thực hiện tốt?</a:t>
            </a:r>
            <a:endParaRPr lang="pt-PT" altLang="en-US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1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97" y="-52388"/>
            <a:ext cx="923329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8617744" y="6492875"/>
            <a:ext cx="307181" cy="312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lowchart: Decision 2"/>
          <p:cNvSpPr/>
          <p:nvPr/>
        </p:nvSpPr>
        <p:spPr>
          <a:xfrm>
            <a:off x="89298" y="622300"/>
            <a:ext cx="2226469" cy="1404938"/>
          </a:xfrm>
          <a:prstGeom prst="flowChartDecisio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 TÚY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6200" y="619125"/>
            <a:ext cx="5334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latin typeface="Arial" charset="0"/>
              </a:rPr>
              <a:t>2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-89297" y="-17463"/>
            <a:ext cx="3876676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altLang="en-US" sz="2000" b="1">
                <a:solidFill>
                  <a:srgbClr val="002060"/>
                </a:solidFill>
                <a:latin typeface="Times New Roman" pitchFamily="18" charset="0"/>
              </a:rPr>
              <a:t>Thành viên trong gia đình sa vào tệ nạn này...</a:t>
            </a:r>
            <a:endParaRPr lang="pt-PT" altLang="en-US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7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gia đình 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>
            <a:hlinkClick r:id="" action="ppaction://noaction"/>
          </p:cNvPr>
          <p:cNvSpPr/>
          <p:nvPr/>
        </p:nvSpPr>
        <p:spPr>
          <a:xfrm>
            <a:off x="8617744" y="6492875"/>
            <a:ext cx="307181" cy="312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69056" y="4797426"/>
            <a:ext cx="1739504" cy="1643063"/>
          </a:xfrm>
          <a:prstGeom prst="cloud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ĐAM MÊ CA HÁT</a:t>
            </a: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185738" y="473075"/>
            <a:ext cx="5334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latin typeface="Arial" charset="0"/>
              </a:rPr>
              <a:t>3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1" y="-17463"/>
            <a:ext cx="6469856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altLang="en-US" sz="2000" b="1">
                <a:solidFill>
                  <a:srgbClr val="002060"/>
                </a:solidFill>
                <a:latin typeface="Times New Roman" pitchFamily="18" charset="0"/>
              </a:rPr>
              <a:t>Thành viên trong gia đình cùng đam mê loại hình nghệ thuật lành mạnh này</a:t>
            </a:r>
            <a:endParaRPr lang="pt-PT" altLang="en-US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7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617744" y="6492875"/>
            <a:ext cx="307181" cy="312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7027069" y="0"/>
            <a:ext cx="2116931" cy="2755900"/>
          </a:xfrm>
          <a:prstGeom prst="irregularSeal1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2400" b="1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vi-VN" altLang="en-US" sz="2000" b="1">
                <a:solidFill>
                  <a:srgbClr val="FFFF00"/>
                </a:solidFill>
                <a:latin typeface="Times New Roman" pitchFamily="18" charset="0"/>
              </a:rPr>
              <a:t>BỔN PHẬN VỚI GIA ĐÌNH</a:t>
            </a:r>
            <a:endParaRPr lang="pt-PT" altLang="en-US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85738" y="460375"/>
            <a:ext cx="5334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latin typeface="Arial" charset="0"/>
              </a:rPr>
              <a:t>5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-20241" y="-17463"/>
            <a:ext cx="4850607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altLang="en-US" sz="2000" b="1">
                <a:solidFill>
                  <a:srgbClr val="002060"/>
                </a:solidFill>
                <a:latin typeface="Times New Roman" pitchFamily="18" charset="0"/>
              </a:rPr>
              <a:t>Các thành viên cùng thực hiện điều này với gia đình mình</a:t>
            </a:r>
            <a:endParaRPr lang="pt-PT" altLang="en-US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1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escription: Kết quả hình ảnh cho trọng nam khinh n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617744" y="6492875"/>
            <a:ext cx="307181" cy="312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16732" y="5672138"/>
            <a:ext cx="1441847" cy="1155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 thiếu tình cảm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85738" y="485775"/>
            <a:ext cx="5334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latin typeface="Arial" charset="0"/>
              </a:rPr>
              <a:t>6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-20241" y="-17463"/>
            <a:ext cx="7514035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altLang="en-US" sz="2000" b="1">
                <a:solidFill>
                  <a:srgbClr val="002060"/>
                </a:solidFill>
                <a:latin typeface="Times New Roman" pitchFamily="18" charset="0"/>
              </a:rPr>
              <a:t>Sau khi vợ sinh hai con đều là gái, người chồng đã sống thiếu đi điều này với gia đình mình</a:t>
            </a:r>
            <a:endParaRPr lang="pt-PT" altLang="en-US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6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ết quả hình ảnh cho chồng đánh v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617744" y="6492875"/>
            <a:ext cx="307181" cy="312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85738" y="579438"/>
            <a:ext cx="5334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latin typeface="Arial" charset="0"/>
              </a:rPr>
              <a:t>7</a:t>
            </a:r>
          </a:p>
        </p:txBody>
      </p:sp>
      <p:sp>
        <p:nvSpPr>
          <p:cNvPr id="7" name="Explosion 1 6"/>
          <p:cNvSpPr/>
          <p:nvPr/>
        </p:nvSpPr>
        <p:spPr>
          <a:xfrm>
            <a:off x="7027069" y="92076"/>
            <a:ext cx="2116931" cy="2386013"/>
          </a:xfrm>
          <a:prstGeom prst="irregularSeal1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2400" b="1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BẠO LỰC GIA ĐÌNH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-20241" y="-17463"/>
            <a:ext cx="4781551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altLang="en-US" sz="2000" b="1">
                <a:solidFill>
                  <a:srgbClr val="002060"/>
                </a:solidFill>
                <a:latin typeface="Times New Roman" pitchFamily="18" charset="0"/>
              </a:rPr>
              <a:t>Hãy nhìn vào tay của người chồng này và hình dung...  </a:t>
            </a:r>
            <a:endParaRPr lang="pt-PT" altLang="en-US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5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229600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1: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Hòa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mấy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?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mấy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hệ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Gợi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ý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Hòa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3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: 2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vợ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Tú</a:t>
            </a:r>
            <a:endParaRPr lang="en-US" sz="2000" i="1" dirty="0" smtClean="0">
              <a:latin typeface="Bookman Old Style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=&gt;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mô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nhỏ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, 2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hệ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vợ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con)</a:t>
            </a:r>
          </a:p>
          <a:p>
            <a:pPr algn="ctr">
              <a:lnSpc>
                <a:spcPct val="150000"/>
              </a:lnSpc>
            </a:pP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2: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nhận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xét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nếp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Hòa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Gợi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ý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nề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nếp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đầm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ấm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hạnh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phúc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Mọi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yêu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nhau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hiện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tốt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bổn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phận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trách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mình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mẫu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xây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dựng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nếp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hóa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khu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dân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cư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93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1163241" y="3644900"/>
            <a:ext cx="2434828" cy="2636838"/>
          </a:xfrm>
          <a:prstGeom prst="cloud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2400" b="1">
                <a:solidFill>
                  <a:srgbClr val="002060"/>
                </a:solidFill>
                <a:latin typeface="+mj-lt"/>
              </a:rPr>
              <a:t>Bạn có tự giác rửa bát, lau nhà hàng ngày hay không?</a:t>
            </a:r>
            <a:endParaRPr lang="en-US" sz="24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871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" y="25400"/>
            <a:ext cx="9104709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5237560" y="1776414"/>
            <a:ext cx="2772965" cy="2636837"/>
          </a:xfrm>
          <a:prstGeom prst="cloud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2400" b="1">
                <a:solidFill>
                  <a:srgbClr val="002060"/>
                </a:solidFill>
                <a:latin typeface="+mj-lt"/>
              </a:rPr>
              <a:t>Tuần trước, </a:t>
            </a:r>
          </a:p>
          <a:p>
            <a:pPr algn="ctr">
              <a:defRPr/>
            </a:pPr>
            <a:r>
              <a:rPr lang="vi-VN" altLang="en-US" sz="2400" b="1">
                <a:solidFill>
                  <a:srgbClr val="002060"/>
                </a:solidFill>
                <a:latin typeface="+mj-lt"/>
              </a:rPr>
              <a:t>bạn có tặng cha mẹ, thầy cô bông hoa này hay không?</a:t>
            </a:r>
            <a:endParaRPr lang="en-US" sz="24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318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Kết quả hình ảnh cho điểm số k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4701779" y="1"/>
            <a:ext cx="3011090" cy="2278063"/>
          </a:xfrm>
          <a:prstGeom prst="cloudCallo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>
                <a:solidFill>
                  <a:srgbClr val="FFFF00"/>
                </a:solidFill>
                <a:latin typeface="+mj-lt"/>
              </a:rPr>
              <a:t>Bạn có từng</a:t>
            </a:r>
          </a:p>
          <a:p>
            <a:pPr algn="ctr">
              <a:defRPr/>
            </a:pPr>
            <a:r>
              <a:rPr lang="vi-VN" sz="2400" b="1">
                <a:solidFill>
                  <a:srgbClr val="FFFF00"/>
                </a:solidFill>
                <a:latin typeface="+mj-lt"/>
              </a:rPr>
              <a:t>ham thú vui thiếu lành mạnh mà lơ là việc học hay không ? </a:t>
            </a:r>
            <a:endParaRPr lang="en-US" sz="24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7534275" y="3098800"/>
            <a:ext cx="277416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pt-PT" altLang="en-US" sz="2000" b="1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98569" y="3406775"/>
            <a:ext cx="54769" cy="523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4272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5716588"/>
            <a:ext cx="91440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altLang="en-US" sz="3600" b="1" smtClean="0">
                <a:solidFill>
                  <a:schemeClr val="bg1"/>
                </a:solidFill>
                <a:latin typeface="+mj-lt"/>
              </a:rPr>
              <a:t> Có lần nào bạn  mải chơi mà quên ăn cơm tối cùng gia đình hay không?</a:t>
            </a:r>
            <a:endParaRPr lang="en-US" altLang="en-US" sz="3600" b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5603" name="Picture 6" descr="Kết quả hình ảnh cho HỌC SINH NGHIỆN MA T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795337" y="192089"/>
            <a:ext cx="2434829" cy="2636837"/>
          </a:xfrm>
          <a:prstGeom prst="cloud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>
                <a:solidFill>
                  <a:srgbClr val="002060"/>
                </a:solidFill>
                <a:latin typeface="+mj-lt"/>
              </a:rPr>
              <a:t>Bạn có muốn dùng thử 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cái này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 một lần? </a:t>
            </a:r>
            <a:endParaRPr lang="en-US" sz="28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606" name="TextBox 21"/>
          <p:cNvSpPr txBox="1">
            <a:spLocks noChangeArrowheads="1"/>
          </p:cNvSpPr>
          <p:nvPr/>
        </p:nvSpPr>
        <p:spPr bwMode="auto">
          <a:xfrm rot="-2189175">
            <a:off x="5481637" y="4376807"/>
            <a:ext cx="11203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altLang="en-US" sz="2000" b="1">
                <a:latin typeface="Times New Roman" pitchFamily="18" charset="0"/>
              </a:rPr>
              <a:t>MA TÚY</a:t>
            </a:r>
            <a:endParaRPr lang="pt-PT" altLang="en-US" sz="20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819276" y="3694114"/>
            <a:ext cx="3040856" cy="2636837"/>
          </a:xfrm>
          <a:prstGeom prst="cloud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 có </a:t>
            </a:r>
          </a:p>
          <a:p>
            <a:pPr algn="ctr">
              <a:defRPr/>
            </a:pP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luôn yêu thương, nhường nhịn anh chị em của mình </a:t>
            </a:r>
          </a:p>
          <a:p>
            <a:pPr algn="ctr">
              <a:defRPr/>
            </a:pP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không? 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9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gia dinh la dieu tuyet voi n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" y="157164"/>
            <a:ext cx="9144000" cy="673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799" y="913248"/>
            <a:ext cx="490248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BẠN CÓ LUÔN NGHĨ...</a:t>
            </a:r>
            <a:endParaRPr lang="en-US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71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ết quả hình ảnh cho ngay 28/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68134" y="460227"/>
            <a:ext cx="437812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Đây là ngày ...</a:t>
            </a:r>
            <a:endParaRPr lang="en-US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8142" y="2082611"/>
            <a:ext cx="551625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(bạn hãy ghi ngày này ra giấy)</a:t>
            </a:r>
            <a:endParaRPr lang="en-US" sz="3200" b="1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05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-1696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III/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Luyện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</a:rPr>
              <a:t>tập</a:t>
            </a:r>
            <a:endParaRPr lang="en-US" sz="24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444697"/>
            <a:ext cx="8991600" cy="327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50" b="1" dirty="0" err="1" smtClean="0">
                <a:solidFill>
                  <a:srgbClr val="FF0000"/>
                </a:solidFill>
                <a:latin typeface="Sitka Subheading" pitchFamily="2" charset="0"/>
              </a:rPr>
              <a:t>Bài</a:t>
            </a:r>
            <a:r>
              <a:rPr lang="en-US" sz="1750" b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1750" b="1" dirty="0" err="1" smtClean="0">
                <a:solidFill>
                  <a:srgbClr val="FF0000"/>
                </a:solidFill>
                <a:latin typeface="Sitka Subheading" pitchFamily="2" charset="0"/>
              </a:rPr>
              <a:t>tập</a:t>
            </a:r>
            <a:r>
              <a:rPr lang="en-US" sz="1750" b="1" dirty="0" smtClean="0">
                <a:solidFill>
                  <a:srgbClr val="FF0000"/>
                </a:solidFill>
                <a:latin typeface="Sitka Subheading" pitchFamily="2" charset="0"/>
              </a:rPr>
              <a:t> 1: </a:t>
            </a:r>
            <a:r>
              <a:rPr lang="en-US" sz="1750" b="1" i="1" dirty="0" err="1" smtClean="0">
                <a:latin typeface="Sitka Subheading" pitchFamily="2" charset="0"/>
              </a:rPr>
              <a:t>Em</a:t>
            </a:r>
            <a:r>
              <a:rPr lang="en-US" sz="1750" b="1" i="1" dirty="0" smtClean="0">
                <a:latin typeface="Sitka Subheading" pitchFamily="2" charset="0"/>
              </a:rPr>
              <a:t> </a:t>
            </a:r>
            <a:r>
              <a:rPr lang="en-US" sz="1750" b="1" i="1" dirty="0" err="1" smtClean="0">
                <a:latin typeface="Sitka Subheading" pitchFamily="2" charset="0"/>
              </a:rPr>
              <a:t>đồng</a:t>
            </a:r>
            <a:r>
              <a:rPr lang="en-US" sz="1750" b="1" i="1" dirty="0" smtClean="0">
                <a:latin typeface="Sitka Subheading" pitchFamily="2" charset="0"/>
              </a:rPr>
              <a:t> ý </a:t>
            </a:r>
            <a:r>
              <a:rPr lang="en-US" sz="1750" b="1" i="1" dirty="0" err="1" smtClean="0">
                <a:latin typeface="Sitka Subheading" pitchFamily="2" charset="0"/>
              </a:rPr>
              <a:t>với</a:t>
            </a:r>
            <a:r>
              <a:rPr lang="en-US" sz="1750" b="1" i="1" dirty="0" smtClean="0">
                <a:latin typeface="Sitka Subheading" pitchFamily="2" charset="0"/>
              </a:rPr>
              <a:t> ý </a:t>
            </a:r>
            <a:r>
              <a:rPr lang="en-US" sz="1750" b="1" i="1" dirty="0" err="1" smtClean="0">
                <a:latin typeface="Sitka Subheading" pitchFamily="2" charset="0"/>
              </a:rPr>
              <a:t>kiến</a:t>
            </a:r>
            <a:r>
              <a:rPr lang="en-US" sz="1750" b="1" i="1" dirty="0" smtClean="0">
                <a:latin typeface="Sitka Subheading" pitchFamily="2" charset="0"/>
              </a:rPr>
              <a:t> </a:t>
            </a:r>
            <a:r>
              <a:rPr lang="en-US" sz="1750" b="1" i="1" dirty="0" err="1" smtClean="0">
                <a:latin typeface="Sitka Subheading" pitchFamily="2" charset="0"/>
              </a:rPr>
              <a:t>nào</a:t>
            </a:r>
            <a:r>
              <a:rPr lang="en-US" sz="1750" b="1" i="1" dirty="0" smtClean="0">
                <a:latin typeface="Sitka Subheading" pitchFamily="2" charset="0"/>
              </a:rPr>
              <a:t> </a:t>
            </a:r>
            <a:r>
              <a:rPr lang="en-US" sz="1750" b="1" i="1" dirty="0" err="1" smtClean="0">
                <a:latin typeface="Sitka Subheading" pitchFamily="2" charset="0"/>
              </a:rPr>
              <a:t>sau</a:t>
            </a:r>
            <a:r>
              <a:rPr lang="en-US" sz="1750" b="1" i="1" dirty="0" smtClean="0">
                <a:latin typeface="Sitka Subheading" pitchFamily="2" charset="0"/>
              </a:rPr>
              <a:t> </a:t>
            </a:r>
            <a:r>
              <a:rPr lang="en-US" sz="1750" b="1" i="1" dirty="0" err="1" smtClean="0">
                <a:latin typeface="Sitka Subheading" pitchFamily="2" charset="0"/>
              </a:rPr>
              <a:t>đây</a:t>
            </a:r>
            <a:r>
              <a:rPr lang="en-US" sz="1750" b="1" i="1" dirty="0" smtClean="0">
                <a:latin typeface="Sitka Subheading" pitchFamily="2" charset="0"/>
              </a:rPr>
              <a:t>? </a:t>
            </a:r>
            <a:r>
              <a:rPr lang="en-US" sz="1750" b="1" i="1" dirty="0" err="1" smtClean="0">
                <a:latin typeface="Sitka Subheading" pitchFamily="2" charset="0"/>
              </a:rPr>
              <a:t>Vì</a:t>
            </a:r>
            <a:r>
              <a:rPr lang="en-US" sz="1750" b="1" i="1" dirty="0" smtClean="0">
                <a:latin typeface="Sitka Subheading" pitchFamily="2" charset="0"/>
              </a:rPr>
              <a:t> </a:t>
            </a:r>
            <a:r>
              <a:rPr lang="en-US" sz="1750" b="1" i="1" dirty="0" err="1" smtClean="0">
                <a:latin typeface="Sitka Subheading" pitchFamily="2" charset="0"/>
              </a:rPr>
              <a:t>sao</a:t>
            </a:r>
            <a:r>
              <a:rPr lang="en-US" sz="1750" b="1" i="1" dirty="0" smtClean="0">
                <a:latin typeface="Sitka Subheading" pitchFamily="2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a/ </a:t>
            </a:r>
            <a:r>
              <a:rPr lang="en-US" sz="1750" dirty="0" err="1" smtClean="0">
                <a:latin typeface="Sitka Subheading" pitchFamily="2" charset="0"/>
              </a:rPr>
              <a:t>Việc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nhà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là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việc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của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mẹ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và</a:t>
            </a:r>
            <a:r>
              <a:rPr lang="en-US" sz="1750" dirty="0" smtClean="0">
                <a:latin typeface="Sitka Subheading" pitchFamily="2" charset="0"/>
              </a:rPr>
              <a:t> con </a:t>
            </a:r>
            <a:r>
              <a:rPr lang="en-US" sz="1750" dirty="0" err="1" smtClean="0">
                <a:latin typeface="Sitka Subheading" pitchFamily="2" charset="0"/>
              </a:rPr>
              <a:t>gái</a:t>
            </a:r>
            <a:r>
              <a:rPr lang="en-US" sz="1750" dirty="0" smtClean="0">
                <a:latin typeface="Sitka Subheading" pitchFamily="2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b/ </a:t>
            </a:r>
            <a:r>
              <a:rPr lang="en-US" sz="1750" dirty="0" err="1" smtClean="0">
                <a:latin typeface="Sitka Subheading" pitchFamily="2" charset="0"/>
              </a:rPr>
              <a:t>Trong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nhất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thiết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phải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có</a:t>
            </a:r>
            <a:r>
              <a:rPr lang="en-US" sz="1750" dirty="0" smtClean="0">
                <a:latin typeface="Sitka Subheading" pitchFamily="2" charset="0"/>
              </a:rPr>
              <a:t> con </a:t>
            </a:r>
            <a:r>
              <a:rPr lang="en-US" sz="1750" dirty="0" err="1" smtClean="0">
                <a:latin typeface="Sitka Subheading" pitchFamily="2" charset="0"/>
              </a:rPr>
              <a:t>trai</a:t>
            </a:r>
            <a:r>
              <a:rPr lang="en-US" sz="1750" dirty="0" smtClean="0">
                <a:latin typeface="Sitka Subheading" pitchFamily="2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c/ </a:t>
            </a:r>
            <a:r>
              <a:rPr lang="en-US" sz="1750" dirty="0" err="1" smtClean="0">
                <a:latin typeface="Sitka Subheading" pitchFamily="2" charset="0"/>
              </a:rPr>
              <a:t>Không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cần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có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sự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phân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công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chặt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chẽ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công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việc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trong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d/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có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nhiều</a:t>
            </a:r>
            <a:r>
              <a:rPr lang="en-US" sz="1750" dirty="0" smtClean="0">
                <a:latin typeface="Sitka Subheading" pitchFamily="2" charset="0"/>
              </a:rPr>
              <a:t> con </a:t>
            </a:r>
            <a:r>
              <a:rPr lang="en-US" sz="1750" dirty="0" err="1" smtClean="0">
                <a:latin typeface="Sitka Subheading" pitchFamily="2" charset="0"/>
              </a:rPr>
              <a:t>là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hạnh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phúc</a:t>
            </a:r>
            <a:r>
              <a:rPr lang="en-US" sz="1750" dirty="0" smtClean="0">
                <a:latin typeface="Sitka Subheading" pitchFamily="2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e/ Con </a:t>
            </a:r>
            <a:r>
              <a:rPr lang="en-US" sz="1750" dirty="0" err="1" smtClean="0">
                <a:latin typeface="Sitka Subheading" pitchFamily="2" charset="0"/>
              </a:rPr>
              <a:t>cái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có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thể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tham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bàn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bạc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các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công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việc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f/ </a:t>
            </a:r>
            <a:r>
              <a:rPr lang="en-US" sz="1750" dirty="0" err="1" smtClean="0">
                <a:latin typeface="Sitka Subheading" pitchFamily="2" charset="0"/>
              </a:rPr>
              <a:t>Trong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, </a:t>
            </a:r>
            <a:r>
              <a:rPr lang="en-US" sz="1750" dirty="0" err="1" smtClean="0">
                <a:latin typeface="Sitka Subheading" pitchFamily="2" charset="0"/>
              </a:rPr>
              <a:t>mỗi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người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chỉ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cần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hoàn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chỉnh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các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công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việc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j/ </a:t>
            </a:r>
            <a:r>
              <a:rPr lang="en-US" sz="1750" dirty="0" err="1" smtClean="0">
                <a:latin typeface="Sitka Subheading" pitchFamily="2" charset="0"/>
              </a:rPr>
              <a:t>Trẻ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em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không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thể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tham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xây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dựng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văn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hóa</a:t>
            </a:r>
            <a:r>
              <a:rPr lang="en-US" sz="1750" dirty="0" smtClean="0">
                <a:latin typeface="Sitka Subheading" pitchFamily="2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3657600"/>
            <a:ext cx="914161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50" b="1" dirty="0" err="1" smtClean="0">
                <a:solidFill>
                  <a:srgbClr val="FF0000"/>
                </a:solidFill>
                <a:latin typeface="Sitka Subheading" pitchFamily="2" charset="0"/>
              </a:rPr>
              <a:t>Bài</a:t>
            </a:r>
            <a:r>
              <a:rPr lang="en-US" sz="1750" b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1750" b="1" dirty="0" err="1" smtClean="0">
                <a:solidFill>
                  <a:srgbClr val="FF0000"/>
                </a:solidFill>
                <a:latin typeface="Sitka Subheading" pitchFamily="2" charset="0"/>
              </a:rPr>
              <a:t>tập</a:t>
            </a:r>
            <a:r>
              <a:rPr lang="en-US" sz="1750" b="1" dirty="0" smtClean="0">
                <a:solidFill>
                  <a:srgbClr val="FF0000"/>
                </a:solidFill>
                <a:latin typeface="Sitka Subheading" pitchFamily="2" charset="0"/>
              </a:rPr>
              <a:t> 2: </a:t>
            </a:r>
            <a:r>
              <a:rPr lang="en-US" sz="1750" dirty="0" smtClean="0">
                <a:latin typeface="Sitka Subheading" pitchFamily="2" charset="0"/>
              </a:rPr>
              <a:t>Nam </a:t>
            </a:r>
            <a:r>
              <a:rPr lang="en-US" sz="1750" dirty="0" err="1" smtClean="0">
                <a:latin typeface="Sitka Subheading" pitchFamily="2" charset="0"/>
              </a:rPr>
              <a:t>là</a:t>
            </a:r>
            <a:r>
              <a:rPr lang="en-US" sz="1750" dirty="0" smtClean="0">
                <a:latin typeface="Sitka Subheading" pitchFamily="2" charset="0"/>
              </a:rPr>
              <a:t> con </a:t>
            </a:r>
            <a:r>
              <a:rPr lang="en-US" sz="1750" dirty="0" err="1" smtClean="0">
                <a:latin typeface="Sitka Subheading" pitchFamily="2" charset="0"/>
              </a:rPr>
              <a:t>một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trong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đình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nên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rất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được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bố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mẹ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yêu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thương</a:t>
            </a:r>
            <a:r>
              <a:rPr lang="en-US" sz="1750" dirty="0" smtClean="0">
                <a:latin typeface="Sitka Subheading" pitchFamily="2" charset="0"/>
              </a:rPr>
              <a:t>. Nam hay </a:t>
            </a:r>
            <a:r>
              <a:rPr lang="en-US" sz="1750" dirty="0" err="1" smtClean="0">
                <a:latin typeface="Sitka Subheading" pitchFamily="2" charset="0"/>
              </a:rPr>
              <a:t>làm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nũng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với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mẹ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để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xin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tiền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chơi</a:t>
            </a:r>
            <a:r>
              <a:rPr lang="en-US" sz="1750" dirty="0" smtClean="0">
                <a:latin typeface="Sitka Subheading" pitchFamily="2" charset="0"/>
              </a:rPr>
              <a:t>. </a:t>
            </a:r>
            <a:r>
              <a:rPr lang="en-US" sz="1750" dirty="0" err="1" smtClean="0">
                <a:latin typeface="Sitka Subheading" pitchFamily="2" charset="0"/>
              </a:rPr>
              <a:t>Trong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một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lần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bị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bạn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bè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rủ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rê</a:t>
            </a:r>
            <a:r>
              <a:rPr lang="en-US" sz="1750" dirty="0" smtClean="0">
                <a:latin typeface="Sitka Subheading" pitchFamily="2" charset="0"/>
              </a:rPr>
              <a:t>, Nam </a:t>
            </a:r>
            <a:r>
              <a:rPr lang="en-US" sz="1750" dirty="0" err="1" smtClean="0">
                <a:latin typeface="Sitka Subheading" pitchFamily="2" charset="0"/>
              </a:rPr>
              <a:t>đã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dùng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thử</a:t>
            </a:r>
            <a:r>
              <a:rPr lang="en-US" sz="1750" dirty="0" smtClean="0">
                <a:latin typeface="Sitka Subheading" pitchFamily="2" charset="0"/>
              </a:rPr>
              <a:t> ma </a:t>
            </a:r>
            <a:r>
              <a:rPr lang="en-US" sz="1750" dirty="0" err="1" smtClean="0">
                <a:latin typeface="Sitka Subheading" pitchFamily="2" charset="0"/>
              </a:rPr>
              <a:t>túy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và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bị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nghiện</a:t>
            </a:r>
            <a:r>
              <a:rPr lang="en-US" sz="1750" dirty="0" smtClean="0">
                <a:latin typeface="Sitka Subheading" pitchFamily="2" charset="0"/>
              </a:rPr>
              <a:t>. Nam </a:t>
            </a:r>
            <a:r>
              <a:rPr lang="en-US" sz="1750" dirty="0" err="1" smtClean="0">
                <a:latin typeface="Sitka Subheading" pitchFamily="2" charset="0"/>
              </a:rPr>
              <a:t>thường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xuyên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trốn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học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để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cùng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nhóm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bạn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nên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kết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quả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học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tập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ngày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càng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sa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sút</a:t>
            </a:r>
            <a:r>
              <a:rPr lang="en-US" sz="175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a/ </a:t>
            </a:r>
            <a:r>
              <a:rPr lang="en-US" sz="1750" dirty="0" err="1" smtClean="0">
                <a:latin typeface="Sitka Subheading" pitchFamily="2" charset="0"/>
              </a:rPr>
              <a:t>Em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có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đồng</a:t>
            </a:r>
            <a:r>
              <a:rPr lang="en-US" sz="1750" dirty="0" smtClean="0">
                <a:latin typeface="Sitka Subheading" pitchFamily="2" charset="0"/>
              </a:rPr>
              <a:t> ý </a:t>
            </a:r>
            <a:r>
              <a:rPr lang="en-US" sz="1750" dirty="0" err="1" smtClean="0">
                <a:latin typeface="Sitka Subheading" pitchFamily="2" charset="0"/>
              </a:rPr>
              <a:t>với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hành</a:t>
            </a:r>
            <a:r>
              <a:rPr lang="en-US" sz="1750" dirty="0" smtClean="0">
                <a:latin typeface="Sitka Subheading" pitchFamily="2" charset="0"/>
              </a:rPr>
              <a:t> vi </a:t>
            </a:r>
            <a:r>
              <a:rPr lang="en-US" sz="1750" dirty="0" err="1" smtClean="0">
                <a:latin typeface="Sitka Subheading" pitchFamily="2" charset="0"/>
              </a:rPr>
              <a:t>của</a:t>
            </a:r>
            <a:r>
              <a:rPr lang="en-US" sz="1750" dirty="0" smtClean="0">
                <a:latin typeface="Sitka Subheading" pitchFamily="2" charset="0"/>
              </a:rPr>
              <a:t> Nam </a:t>
            </a:r>
            <a:r>
              <a:rPr lang="en-US" sz="1750" dirty="0" err="1" smtClean="0">
                <a:latin typeface="Sitka Subheading" pitchFamily="2" charset="0"/>
              </a:rPr>
              <a:t>không</a:t>
            </a:r>
            <a:r>
              <a:rPr lang="en-US" sz="1750" dirty="0" smtClean="0">
                <a:latin typeface="Sitka Subheading" pitchFamily="2" charset="0"/>
              </a:rPr>
              <a:t>. </a:t>
            </a:r>
            <a:r>
              <a:rPr lang="en-US" sz="1750" dirty="0" err="1" smtClean="0">
                <a:latin typeface="Sitka Subheading" pitchFamily="2" charset="0"/>
              </a:rPr>
              <a:t>Hãy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làm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rõ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vì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sao</a:t>
            </a:r>
            <a:r>
              <a:rPr lang="en-US" sz="175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750" dirty="0" smtClean="0">
                <a:latin typeface="Sitka Subheading" pitchFamily="2" charset="0"/>
              </a:rPr>
              <a:t>b/ </a:t>
            </a:r>
            <a:r>
              <a:rPr lang="en-US" sz="1750" dirty="0" err="1" smtClean="0">
                <a:latin typeface="Sitka Subheading" pitchFamily="2" charset="0"/>
              </a:rPr>
              <a:t>Nếu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em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là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bạn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của</a:t>
            </a:r>
            <a:r>
              <a:rPr lang="en-US" sz="1750" dirty="0" smtClean="0">
                <a:latin typeface="Sitka Subheading" pitchFamily="2" charset="0"/>
              </a:rPr>
              <a:t> Nam, </a:t>
            </a:r>
            <a:r>
              <a:rPr lang="en-US" sz="1750" dirty="0" err="1" smtClean="0">
                <a:latin typeface="Sitka Subheading" pitchFamily="2" charset="0"/>
              </a:rPr>
              <a:t>em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sẽ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giải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quyết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như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thế</a:t>
            </a:r>
            <a:r>
              <a:rPr lang="en-US" sz="1750" dirty="0" smtClean="0">
                <a:latin typeface="Sitka Subheading" pitchFamily="2" charset="0"/>
              </a:rPr>
              <a:t> </a:t>
            </a:r>
            <a:r>
              <a:rPr lang="en-US" sz="1750" dirty="0" err="1" smtClean="0">
                <a:latin typeface="Sitka Subheading" pitchFamily="2" charset="0"/>
              </a:rPr>
              <a:t>nào</a:t>
            </a:r>
            <a:r>
              <a:rPr lang="en-US" sz="1750" dirty="0" smtClean="0">
                <a:latin typeface="Sitka Subheading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16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9144000" y="0"/>
                </a:moveTo>
                <a:lnTo>
                  <a:pt x="0" y="0"/>
                </a:lnTo>
                <a:lnTo>
                  <a:pt x="0" y="5145024"/>
                </a:lnTo>
                <a:lnTo>
                  <a:pt x="9144000" y="5145024"/>
                </a:lnTo>
                <a:lnTo>
                  <a:pt x="9144000" y="0"/>
                </a:lnTo>
                <a:close/>
              </a:path>
            </a:pathLst>
          </a:custGeom>
          <a:solidFill>
            <a:srgbClr val="FFE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533400"/>
            <a:ext cx="6248400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71881" y="540103"/>
            <a:ext cx="802005" cy="1191260"/>
            <a:chOff x="371881" y="540103"/>
            <a:chExt cx="802005" cy="1191260"/>
          </a:xfrm>
        </p:grpSpPr>
        <p:sp>
          <p:nvSpPr>
            <p:cNvPr id="5" name="object 5"/>
            <p:cNvSpPr/>
            <p:nvPr/>
          </p:nvSpPr>
          <p:spPr>
            <a:xfrm>
              <a:off x="466369" y="540103"/>
              <a:ext cx="402285" cy="440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1881" y="1016253"/>
              <a:ext cx="801573" cy="7150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47472" y="1893569"/>
            <a:ext cx="1261872" cy="2782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30946" y="1228851"/>
            <a:ext cx="1121028" cy="3547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15783" y="366267"/>
            <a:ext cx="950976" cy="718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33816" y="612647"/>
            <a:ext cx="433070" cy="518159"/>
          </a:xfrm>
          <a:custGeom>
            <a:avLst/>
            <a:gdLst/>
            <a:ahLst/>
            <a:cxnLst/>
            <a:rect l="l" t="t" r="r" b="b"/>
            <a:pathLst>
              <a:path w="433070" h="518159">
                <a:moveTo>
                  <a:pt x="77342" y="0"/>
                </a:moveTo>
                <a:lnTo>
                  <a:pt x="69341" y="0"/>
                </a:lnTo>
                <a:lnTo>
                  <a:pt x="68833" y="1270"/>
                </a:lnTo>
                <a:lnTo>
                  <a:pt x="68199" y="1270"/>
                </a:lnTo>
                <a:lnTo>
                  <a:pt x="50991" y="45720"/>
                </a:lnTo>
                <a:lnTo>
                  <a:pt x="42335" y="88900"/>
                </a:lnTo>
                <a:lnTo>
                  <a:pt x="38106" y="133350"/>
                </a:lnTo>
                <a:lnTo>
                  <a:pt x="34175" y="177800"/>
                </a:lnTo>
                <a:lnTo>
                  <a:pt x="26415" y="226060"/>
                </a:lnTo>
                <a:lnTo>
                  <a:pt x="14097" y="267970"/>
                </a:lnTo>
                <a:lnTo>
                  <a:pt x="13588" y="275589"/>
                </a:lnTo>
                <a:lnTo>
                  <a:pt x="12318" y="280670"/>
                </a:lnTo>
                <a:lnTo>
                  <a:pt x="10191" y="298450"/>
                </a:lnTo>
                <a:lnTo>
                  <a:pt x="8635" y="313689"/>
                </a:lnTo>
                <a:lnTo>
                  <a:pt x="6794" y="334010"/>
                </a:lnTo>
                <a:lnTo>
                  <a:pt x="4952" y="351789"/>
                </a:lnTo>
                <a:lnTo>
                  <a:pt x="4575" y="359410"/>
                </a:lnTo>
                <a:lnTo>
                  <a:pt x="4060" y="372110"/>
                </a:lnTo>
                <a:lnTo>
                  <a:pt x="3758" y="377189"/>
                </a:lnTo>
                <a:lnTo>
                  <a:pt x="3682" y="393700"/>
                </a:lnTo>
                <a:lnTo>
                  <a:pt x="2198" y="402589"/>
                </a:lnTo>
                <a:lnTo>
                  <a:pt x="1333" y="410210"/>
                </a:lnTo>
                <a:lnTo>
                  <a:pt x="1123" y="416560"/>
                </a:lnTo>
                <a:lnTo>
                  <a:pt x="1072" y="420370"/>
                </a:lnTo>
                <a:lnTo>
                  <a:pt x="1269" y="427989"/>
                </a:lnTo>
                <a:lnTo>
                  <a:pt x="2539" y="427989"/>
                </a:lnTo>
                <a:lnTo>
                  <a:pt x="2539" y="466089"/>
                </a:lnTo>
                <a:lnTo>
                  <a:pt x="1904" y="468630"/>
                </a:lnTo>
                <a:lnTo>
                  <a:pt x="1904" y="472439"/>
                </a:lnTo>
                <a:lnTo>
                  <a:pt x="634" y="480060"/>
                </a:lnTo>
                <a:lnTo>
                  <a:pt x="634" y="482600"/>
                </a:lnTo>
                <a:lnTo>
                  <a:pt x="0" y="486410"/>
                </a:lnTo>
                <a:lnTo>
                  <a:pt x="0" y="490220"/>
                </a:lnTo>
                <a:lnTo>
                  <a:pt x="634" y="494030"/>
                </a:lnTo>
                <a:lnTo>
                  <a:pt x="634" y="497839"/>
                </a:lnTo>
                <a:lnTo>
                  <a:pt x="1904" y="501650"/>
                </a:lnTo>
                <a:lnTo>
                  <a:pt x="2539" y="502920"/>
                </a:lnTo>
                <a:lnTo>
                  <a:pt x="3048" y="504189"/>
                </a:lnTo>
                <a:lnTo>
                  <a:pt x="5587" y="509270"/>
                </a:lnTo>
                <a:lnTo>
                  <a:pt x="8000" y="513080"/>
                </a:lnTo>
                <a:lnTo>
                  <a:pt x="11683" y="515620"/>
                </a:lnTo>
                <a:lnTo>
                  <a:pt x="19050" y="518160"/>
                </a:lnTo>
                <a:lnTo>
                  <a:pt x="28193" y="518160"/>
                </a:lnTo>
                <a:lnTo>
                  <a:pt x="36829" y="515620"/>
                </a:lnTo>
                <a:lnTo>
                  <a:pt x="38671" y="514350"/>
                </a:lnTo>
                <a:lnTo>
                  <a:pt x="23367" y="514350"/>
                </a:lnTo>
                <a:lnTo>
                  <a:pt x="19050" y="513080"/>
                </a:lnTo>
                <a:lnTo>
                  <a:pt x="16001" y="510539"/>
                </a:lnTo>
                <a:lnTo>
                  <a:pt x="14731" y="509270"/>
                </a:lnTo>
                <a:lnTo>
                  <a:pt x="12318" y="506730"/>
                </a:lnTo>
                <a:lnTo>
                  <a:pt x="38100" y="506730"/>
                </a:lnTo>
                <a:lnTo>
                  <a:pt x="45447" y="502920"/>
                </a:lnTo>
                <a:lnTo>
                  <a:pt x="4317" y="502920"/>
                </a:lnTo>
                <a:lnTo>
                  <a:pt x="2539" y="500380"/>
                </a:lnTo>
                <a:lnTo>
                  <a:pt x="2539" y="499815"/>
                </a:lnTo>
                <a:lnTo>
                  <a:pt x="1904" y="499110"/>
                </a:lnTo>
                <a:lnTo>
                  <a:pt x="52795" y="499110"/>
                </a:lnTo>
                <a:lnTo>
                  <a:pt x="55244" y="497839"/>
                </a:lnTo>
                <a:lnTo>
                  <a:pt x="67309" y="497839"/>
                </a:lnTo>
                <a:lnTo>
                  <a:pt x="69341" y="496570"/>
                </a:lnTo>
                <a:lnTo>
                  <a:pt x="74929" y="492760"/>
                </a:lnTo>
                <a:lnTo>
                  <a:pt x="80390" y="487680"/>
                </a:lnTo>
                <a:lnTo>
                  <a:pt x="84708" y="485139"/>
                </a:lnTo>
                <a:lnTo>
                  <a:pt x="85936" y="483870"/>
                </a:lnTo>
                <a:lnTo>
                  <a:pt x="84074" y="483870"/>
                </a:lnTo>
                <a:lnTo>
                  <a:pt x="85343" y="482600"/>
                </a:lnTo>
                <a:lnTo>
                  <a:pt x="87164" y="482600"/>
                </a:lnTo>
                <a:lnTo>
                  <a:pt x="88391" y="481330"/>
                </a:lnTo>
                <a:lnTo>
                  <a:pt x="91439" y="478789"/>
                </a:lnTo>
                <a:lnTo>
                  <a:pt x="105028" y="472439"/>
                </a:lnTo>
                <a:lnTo>
                  <a:pt x="113537" y="472439"/>
                </a:lnTo>
                <a:lnTo>
                  <a:pt x="113537" y="471170"/>
                </a:lnTo>
                <a:lnTo>
                  <a:pt x="142748" y="471170"/>
                </a:lnTo>
                <a:lnTo>
                  <a:pt x="144272" y="469900"/>
                </a:lnTo>
                <a:lnTo>
                  <a:pt x="148589" y="468630"/>
                </a:lnTo>
                <a:lnTo>
                  <a:pt x="154685" y="464820"/>
                </a:lnTo>
                <a:lnTo>
                  <a:pt x="158411" y="462280"/>
                </a:lnTo>
                <a:lnTo>
                  <a:pt x="145541" y="462280"/>
                </a:lnTo>
                <a:lnTo>
                  <a:pt x="142493" y="459739"/>
                </a:lnTo>
                <a:lnTo>
                  <a:pt x="139953" y="458470"/>
                </a:lnTo>
                <a:lnTo>
                  <a:pt x="136905" y="454660"/>
                </a:lnTo>
                <a:lnTo>
                  <a:pt x="144815" y="450850"/>
                </a:lnTo>
                <a:lnTo>
                  <a:pt x="152844" y="445770"/>
                </a:lnTo>
                <a:lnTo>
                  <a:pt x="160873" y="441960"/>
                </a:lnTo>
                <a:lnTo>
                  <a:pt x="168782" y="436880"/>
                </a:lnTo>
                <a:lnTo>
                  <a:pt x="185902" y="436880"/>
                </a:lnTo>
                <a:lnTo>
                  <a:pt x="189102" y="434339"/>
                </a:lnTo>
                <a:lnTo>
                  <a:pt x="187832" y="431800"/>
                </a:lnTo>
                <a:lnTo>
                  <a:pt x="195833" y="425450"/>
                </a:lnTo>
                <a:lnTo>
                  <a:pt x="214249" y="425450"/>
                </a:lnTo>
                <a:lnTo>
                  <a:pt x="218566" y="424180"/>
                </a:lnTo>
                <a:lnTo>
                  <a:pt x="222250" y="420370"/>
                </a:lnTo>
                <a:lnTo>
                  <a:pt x="227202" y="417830"/>
                </a:lnTo>
                <a:lnTo>
                  <a:pt x="228345" y="416560"/>
                </a:lnTo>
                <a:lnTo>
                  <a:pt x="231520" y="414020"/>
                </a:lnTo>
                <a:lnTo>
                  <a:pt x="233299" y="412750"/>
                </a:lnTo>
                <a:lnTo>
                  <a:pt x="234568" y="411480"/>
                </a:lnTo>
                <a:lnTo>
                  <a:pt x="235711" y="408939"/>
                </a:lnTo>
                <a:lnTo>
                  <a:pt x="237616" y="407670"/>
                </a:lnTo>
                <a:lnTo>
                  <a:pt x="240029" y="406400"/>
                </a:lnTo>
                <a:lnTo>
                  <a:pt x="244348" y="406400"/>
                </a:lnTo>
                <a:lnTo>
                  <a:pt x="248665" y="405130"/>
                </a:lnTo>
                <a:lnTo>
                  <a:pt x="257301" y="400050"/>
                </a:lnTo>
                <a:lnTo>
                  <a:pt x="261492" y="397510"/>
                </a:lnTo>
                <a:lnTo>
                  <a:pt x="265810" y="393700"/>
                </a:lnTo>
                <a:lnTo>
                  <a:pt x="268350" y="392430"/>
                </a:lnTo>
                <a:lnTo>
                  <a:pt x="273176" y="389889"/>
                </a:lnTo>
                <a:lnTo>
                  <a:pt x="277494" y="387350"/>
                </a:lnTo>
                <a:lnTo>
                  <a:pt x="281177" y="383539"/>
                </a:lnTo>
                <a:lnTo>
                  <a:pt x="285495" y="381000"/>
                </a:lnTo>
                <a:lnTo>
                  <a:pt x="285495" y="379730"/>
                </a:lnTo>
                <a:lnTo>
                  <a:pt x="287908" y="378460"/>
                </a:lnTo>
                <a:lnTo>
                  <a:pt x="289178" y="377189"/>
                </a:lnTo>
                <a:lnTo>
                  <a:pt x="292861" y="375920"/>
                </a:lnTo>
                <a:lnTo>
                  <a:pt x="304545" y="368300"/>
                </a:lnTo>
                <a:lnTo>
                  <a:pt x="310641" y="364489"/>
                </a:lnTo>
                <a:lnTo>
                  <a:pt x="321055" y="356870"/>
                </a:lnTo>
                <a:lnTo>
                  <a:pt x="318642" y="354330"/>
                </a:lnTo>
                <a:lnTo>
                  <a:pt x="323011" y="349250"/>
                </a:lnTo>
                <a:lnTo>
                  <a:pt x="321055" y="349250"/>
                </a:lnTo>
                <a:lnTo>
                  <a:pt x="323595" y="347980"/>
                </a:lnTo>
                <a:lnTo>
                  <a:pt x="324103" y="347980"/>
                </a:lnTo>
                <a:lnTo>
                  <a:pt x="324738" y="346710"/>
                </a:lnTo>
                <a:lnTo>
                  <a:pt x="324103" y="345439"/>
                </a:lnTo>
                <a:lnTo>
                  <a:pt x="326008" y="344170"/>
                </a:lnTo>
                <a:lnTo>
                  <a:pt x="327278" y="344170"/>
                </a:lnTo>
                <a:lnTo>
                  <a:pt x="330961" y="342900"/>
                </a:lnTo>
                <a:lnTo>
                  <a:pt x="334009" y="342900"/>
                </a:lnTo>
                <a:lnTo>
                  <a:pt x="338835" y="339089"/>
                </a:lnTo>
                <a:lnTo>
                  <a:pt x="342518" y="336550"/>
                </a:lnTo>
                <a:lnTo>
                  <a:pt x="344424" y="335280"/>
                </a:lnTo>
                <a:lnTo>
                  <a:pt x="348106" y="332739"/>
                </a:lnTo>
                <a:lnTo>
                  <a:pt x="351154" y="330200"/>
                </a:lnTo>
                <a:lnTo>
                  <a:pt x="357413" y="326389"/>
                </a:lnTo>
                <a:lnTo>
                  <a:pt x="363315" y="323850"/>
                </a:lnTo>
                <a:lnTo>
                  <a:pt x="368978" y="318770"/>
                </a:lnTo>
                <a:lnTo>
                  <a:pt x="374523" y="314960"/>
                </a:lnTo>
                <a:lnTo>
                  <a:pt x="376300" y="313689"/>
                </a:lnTo>
                <a:lnTo>
                  <a:pt x="377570" y="313689"/>
                </a:lnTo>
                <a:lnTo>
                  <a:pt x="379983" y="312420"/>
                </a:lnTo>
                <a:lnTo>
                  <a:pt x="386351" y="307339"/>
                </a:lnTo>
                <a:lnTo>
                  <a:pt x="392541" y="303530"/>
                </a:lnTo>
                <a:lnTo>
                  <a:pt x="404622" y="293370"/>
                </a:lnTo>
                <a:lnTo>
                  <a:pt x="405764" y="293370"/>
                </a:lnTo>
                <a:lnTo>
                  <a:pt x="407669" y="292100"/>
                </a:lnTo>
                <a:lnTo>
                  <a:pt x="411987" y="289560"/>
                </a:lnTo>
                <a:lnTo>
                  <a:pt x="415035" y="287020"/>
                </a:lnTo>
                <a:lnTo>
                  <a:pt x="417449" y="284480"/>
                </a:lnTo>
                <a:lnTo>
                  <a:pt x="421766" y="280670"/>
                </a:lnTo>
                <a:lnTo>
                  <a:pt x="424814" y="275589"/>
                </a:lnTo>
                <a:lnTo>
                  <a:pt x="427354" y="270510"/>
                </a:lnTo>
                <a:lnTo>
                  <a:pt x="430910" y="264160"/>
                </a:lnTo>
                <a:lnTo>
                  <a:pt x="432180" y="260350"/>
                </a:lnTo>
                <a:lnTo>
                  <a:pt x="432815" y="255270"/>
                </a:lnTo>
                <a:lnTo>
                  <a:pt x="432180" y="247650"/>
                </a:lnTo>
                <a:lnTo>
                  <a:pt x="429767" y="241300"/>
                </a:lnTo>
                <a:lnTo>
                  <a:pt x="429132" y="237489"/>
                </a:lnTo>
                <a:lnTo>
                  <a:pt x="432180" y="237489"/>
                </a:lnTo>
                <a:lnTo>
                  <a:pt x="431545" y="234950"/>
                </a:lnTo>
                <a:lnTo>
                  <a:pt x="430402" y="233680"/>
                </a:lnTo>
                <a:lnTo>
                  <a:pt x="429767" y="232410"/>
                </a:lnTo>
                <a:lnTo>
                  <a:pt x="429132" y="229870"/>
                </a:lnTo>
                <a:lnTo>
                  <a:pt x="427862" y="227330"/>
                </a:lnTo>
                <a:lnTo>
                  <a:pt x="426719" y="226060"/>
                </a:lnTo>
                <a:lnTo>
                  <a:pt x="426084" y="224789"/>
                </a:lnTo>
                <a:lnTo>
                  <a:pt x="423544" y="220980"/>
                </a:lnTo>
                <a:lnTo>
                  <a:pt x="421766" y="218439"/>
                </a:lnTo>
                <a:lnTo>
                  <a:pt x="419353" y="215900"/>
                </a:lnTo>
                <a:lnTo>
                  <a:pt x="416813" y="213360"/>
                </a:lnTo>
                <a:lnTo>
                  <a:pt x="415035" y="210820"/>
                </a:lnTo>
                <a:lnTo>
                  <a:pt x="413130" y="209550"/>
                </a:lnTo>
                <a:lnTo>
                  <a:pt x="411924" y="208280"/>
                </a:lnTo>
                <a:lnTo>
                  <a:pt x="400938" y="208280"/>
                </a:lnTo>
                <a:lnTo>
                  <a:pt x="400938" y="205739"/>
                </a:lnTo>
                <a:lnTo>
                  <a:pt x="395350" y="199389"/>
                </a:lnTo>
                <a:lnTo>
                  <a:pt x="384936" y="189230"/>
                </a:lnTo>
                <a:lnTo>
                  <a:pt x="384936" y="187960"/>
                </a:lnTo>
                <a:lnTo>
                  <a:pt x="383666" y="186689"/>
                </a:lnTo>
                <a:lnTo>
                  <a:pt x="382524" y="185420"/>
                </a:lnTo>
                <a:lnTo>
                  <a:pt x="377176" y="180339"/>
                </a:lnTo>
                <a:lnTo>
                  <a:pt x="371459" y="175260"/>
                </a:lnTo>
                <a:lnTo>
                  <a:pt x="369952" y="173989"/>
                </a:lnTo>
                <a:lnTo>
                  <a:pt x="353059" y="173989"/>
                </a:lnTo>
                <a:lnTo>
                  <a:pt x="351789" y="172720"/>
                </a:lnTo>
                <a:lnTo>
                  <a:pt x="348741" y="171450"/>
                </a:lnTo>
                <a:lnTo>
                  <a:pt x="346201" y="170180"/>
                </a:lnTo>
                <a:lnTo>
                  <a:pt x="343788" y="167639"/>
                </a:lnTo>
                <a:lnTo>
                  <a:pt x="339470" y="162560"/>
                </a:lnTo>
                <a:lnTo>
                  <a:pt x="329691" y="152400"/>
                </a:lnTo>
                <a:lnTo>
                  <a:pt x="329056" y="151130"/>
                </a:lnTo>
                <a:lnTo>
                  <a:pt x="330961" y="151130"/>
                </a:lnTo>
                <a:lnTo>
                  <a:pt x="330326" y="148589"/>
                </a:lnTo>
                <a:lnTo>
                  <a:pt x="327278" y="147320"/>
                </a:lnTo>
                <a:lnTo>
                  <a:pt x="324738" y="144780"/>
                </a:lnTo>
                <a:lnTo>
                  <a:pt x="322325" y="143510"/>
                </a:lnTo>
                <a:lnTo>
                  <a:pt x="319785" y="140970"/>
                </a:lnTo>
                <a:lnTo>
                  <a:pt x="318642" y="139700"/>
                </a:lnTo>
                <a:lnTo>
                  <a:pt x="317373" y="139700"/>
                </a:lnTo>
                <a:lnTo>
                  <a:pt x="316737" y="138430"/>
                </a:lnTo>
                <a:lnTo>
                  <a:pt x="311276" y="138430"/>
                </a:lnTo>
                <a:lnTo>
                  <a:pt x="310006" y="137160"/>
                </a:lnTo>
                <a:lnTo>
                  <a:pt x="308228" y="135889"/>
                </a:lnTo>
                <a:lnTo>
                  <a:pt x="311911" y="135889"/>
                </a:lnTo>
                <a:lnTo>
                  <a:pt x="309456" y="133350"/>
                </a:lnTo>
                <a:lnTo>
                  <a:pt x="308228" y="133350"/>
                </a:lnTo>
                <a:lnTo>
                  <a:pt x="303910" y="129539"/>
                </a:lnTo>
                <a:lnTo>
                  <a:pt x="301370" y="128270"/>
                </a:lnTo>
                <a:lnTo>
                  <a:pt x="298957" y="125730"/>
                </a:lnTo>
                <a:lnTo>
                  <a:pt x="297179" y="124460"/>
                </a:lnTo>
                <a:lnTo>
                  <a:pt x="295909" y="123189"/>
                </a:lnTo>
                <a:lnTo>
                  <a:pt x="295275" y="121920"/>
                </a:lnTo>
                <a:lnTo>
                  <a:pt x="294639" y="121920"/>
                </a:lnTo>
                <a:lnTo>
                  <a:pt x="288543" y="116839"/>
                </a:lnTo>
                <a:lnTo>
                  <a:pt x="286130" y="113030"/>
                </a:lnTo>
                <a:lnTo>
                  <a:pt x="282448" y="110489"/>
                </a:lnTo>
                <a:lnTo>
                  <a:pt x="279400" y="109220"/>
                </a:lnTo>
                <a:lnTo>
                  <a:pt x="276859" y="106680"/>
                </a:lnTo>
                <a:lnTo>
                  <a:pt x="273176" y="104139"/>
                </a:lnTo>
                <a:lnTo>
                  <a:pt x="270763" y="102870"/>
                </a:lnTo>
                <a:lnTo>
                  <a:pt x="267080" y="101600"/>
                </a:lnTo>
                <a:lnTo>
                  <a:pt x="265810" y="99060"/>
                </a:lnTo>
                <a:lnTo>
                  <a:pt x="256238" y="90170"/>
                </a:lnTo>
                <a:lnTo>
                  <a:pt x="245808" y="81280"/>
                </a:lnTo>
                <a:lnTo>
                  <a:pt x="237093" y="74930"/>
                </a:lnTo>
                <a:lnTo>
                  <a:pt x="232663" y="73660"/>
                </a:lnTo>
                <a:lnTo>
                  <a:pt x="230885" y="71120"/>
                </a:lnTo>
                <a:lnTo>
                  <a:pt x="228980" y="69850"/>
                </a:lnTo>
                <a:lnTo>
                  <a:pt x="227202" y="69850"/>
                </a:lnTo>
                <a:lnTo>
                  <a:pt x="202763" y="55880"/>
                </a:lnTo>
                <a:lnTo>
                  <a:pt x="169989" y="44450"/>
                </a:lnTo>
                <a:lnTo>
                  <a:pt x="137120" y="34289"/>
                </a:lnTo>
                <a:lnTo>
                  <a:pt x="112394" y="20320"/>
                </a:lnTo>
                <a:lnTo>
                  <a:pt x="113029" y="20320"/>
                </a:lnTo>
                <a:lnTo>
                  <a:pt x="104393" y="12700"/>
                </a:lnTo>
                <a:lnTo>
                  <a:pt x="100075" y="10160"/>
                </a:lnTo>
                <a:lnTo>
                  <a:pt x="94487" y="6350"/>
                </a:lnTo>
                <a:lnTo>
                  <a:pt x="89026" y="2539"/>
                </a:lnTo>
                <a:lnTo>
                  <a:pt x="82930" y="2539"/>
                </a:lnTo>
                <a:lnTo>
                  <a:pt x="79882" y="1270"/>
                </a:lnTo>
                <a:lnTo>
                  <a:pt x="77342" y="0"/>
                </a:lnTo>
                <a:close/>
              </a:path>
              <a:path w="433070" h="518159">
                <a:moveTo>
                  <a:pt x="28193" y="513080"/>
                </a:moveTo>
                <a:lnTo>
                  <a:pt x="23367" y="514350"/>
                </a:lnTo>
                <a:lnTo>
                  <a:pt x="28193" y="514350"/>
                </a:lnTo>
                <a:lnTo>
                  <a:pt x="28193" y="513080"/>
                </a:lnTo>
                <a:close/>
              </a:path>
              <a:path w="433070" h="518159">
                <a:moveTo>
                  <a:pt x="67309" y="497839"/>
                </a:moveTo>
                <a:lnTo>
                  <a:pt x="55244" y="497839"/>
                </a:lnTo>
                <a:lnTo>
                  <a:pt x="54101" y="499110"/>
                </a:lnTo>
                <a:lnTo>
                  <a:pt x="47878" y="502920"/>
                </a:lnTo>
                <a:lnTo>
                  <a:pt x="47243" y="504189"/>
                </a:lnTo>
                <a:lnTo>
                  <a:pt x="42417" y="508000"/>
                </a:lnTo>
                <a:lnTo>
                  <a:pt x="32511" y="513080"/>
                </a:lnTo>
                <a:lnTo>
                  <a:pt x="30099" y="513080"/>
                </a:lnTo>
                <a:lnTo>
                  <a:pt x="28193" y="514350"/>
                </a:lnTo>
                <a:lnTo>
                  <a:pt x="38671" y="514350"/>
                </a:lnTo>
                <a:lnTo>
                  <a:pt x="40512" y="513080"/>
                </a:lnTo>
                <a:lnTo>
                  <a:pt x="43560" y="511810"/>
                </a:lnTo>
                <a:lnTo>
                  <a:pt x="47878" y="509270"/>
                </a:lnTo>
                <a:lnTo>
                  <a:pt x="51561" y="506730"/>
                </a:lnTo>
                <a:lnTo>
                  <a:pt x="54609" y="505460"/>
                </a:lnTo>
                <a:lnTo>
                  <a:pt x="60198" y="501650"/>
                </a:lnTo>
                <a:lnTo>
                  <a:pt x="60832" y="501650"/>
                </a:lnTo>
                <a:lnTo>
                  <a:pt x="63245" y="500380"/>
                </a:lnTo>
                <a:lnTo>
                  <a:pt x="67309" y="497839"/>
                </a:lnTo>
                <a:close/>
              </a:path>
              <a:path w="433070" h="518159">
                <a:moveTo>
                  <a:pt x="38100" y="506730"/>
                </a:moveTo>
                <a:lnTo>
                  <a:pt x="12318" y="506730"/>
                </a:lnTo>
                <a:lnTo>
                  <a:pt x="14731" y="509270"/>
                </a:lnTo>
                <a:lnTo>
                  <a:pt x="18414" y="510539"/>
                </a:lnTo>
                <a:lnTo>
                  <a:pt x="21462" y="511810"/>
                </a:lnTo>
                <a:lnTo>
                  <a:pt x="27685" y="511810"/>
                </a:lnTo>
                <a:lnTo>
                  <a:pt x="33147" y="509270"/>
                </a:lnTo>
                <a:lnTo>
                  <a:pt x="38100" y="506730"/>
                </a:lnTo>
                <a:close/>
              </a:path>
              <a:path w="433070" h="518159">
                <a:moveTo>
                  <a:pt x="52795" y="499110"/>
                </a:moveTo>
                <a:lnTo>
                  <a:pt x="2539" y="499110"/>
                </a:lnTo>
                <a:lnTo>
                  <a:pt x="2539" y="499815"/>
                </a:lnTo>
                <a:lnTo>
                  <a:pt x="3048" y="500380"/>
                </a:lnTo>
                <a:lnTo>
                  <a:pt x="4317" y="502920"/>
                </a:lnTo>
                <a:lnTo>
                  <a:pt x="45447" y="502920"/>
                </a:lnTo>
                <a:lnTo>
                  <a:pt x="52795" y="499110"/>
                </a:lnTo>
                <a:close/>
              </a:path>
              <a:path w="433070" h="518159">
                <a:moveTo>
                  <a:pt x="87164" y="482600"/>
                </a:moveTo>
                <a:lnTo>
                  <a:pt x="85343" y="482600"/>
                </a:lnTo>
                <a:lnTo>
                  <a:pt x="84074" y="483870"/>
                </a:lnTo>
                <a:lnTo>
                  <a:pt x="85936" y="483870"/>
                </a:lnTo>
                <a:lnTo>
                  <a:pt x="87164" y="482600"/>
                </a:lnTo>
                <a:close/>
              </a:path>
              <a:path w="433070" h="518159">
                <a:moveTo>
                  <a:pt x="125856" y="480060"/>
                </a:moveTo>
                <a:lnTo>
                  <a:pt x="119125" y="480060"/>
                </a:lnTo>
                <a:lnTo>
                  <a:pt x="114173" y="482600"/>
                </a:lnTo>
                <a:lnTo>
                  <a:pt x="118490" y="481330"/>
                </a:lnTo>
                <a:lnTo>
                  <a:pt x="122173" y="481330"/>
                </a:lnTo>
                <a:lnTo>
                  <a:pt x="125856" y="480060"/>
                </a:lnTo>
                <a:close/>
              </a:path>
              <a:path w="433070" h="518159">
                <a:moveTo>
                  <a:pt x="122173" y="481330"/>
                </a:moveTo>
                <a:lnTo>
                  <a:pt x="118490" y="481330"/>
                </a:lnTo>
                <a:lnTo>
                  <a:pt x="118490" y="482600"/>
                </a:lnTo>
                <a:lnTo>
                  <a:pt x="122173" y="481330"/>
                </a:lnTo>
                <a:close/>
              </a:path>
              <a:path w="433070" h="518159">
                <a:moveTo>
                  <a:pt x="142748" y="471170"/>
                </a:moveTo>
                <a:lnTo>
                  <a:pt x="115442" y="471170"/>
                </a:lnTo>
                <a:lnTo>
                  <a:pt x="113537" y="472439"/>
                </a:lnTo>
                <a:lnTo>
                  <a:pt x="107441" y="472439"/>
                </a:lnTo>
                <a:lnTo>
                  <a:pt x="108711" y="473710"/>
                </a:lnTo>
                <a:lnTo>
                  <a:pt x="110489" y="476250"/>
                </a:lnTo>
                <a:lnTo>
                  <a:pt x="112394" y="480060"/>
                </a:lnTo>
                <a:lnTo>
                  <a:pt x="114807" y="481330"/>
                </a:lnTo>
                <a:lnTo>
                  <a:pt x="116077" y="481330"/>
                </a:lnTo>
                <a:lnTo>
                  <a:pt x="117855" y="480060"/>
                </a:lnTo>
                <a:lnTo>
                  <a:pt x="125856" y="480060"/>
                </a:lnTo>
                <a:lnTo>
                  <a:pt x="130175" y="477520"/>
                </a:lnTo>
                <a:lnTo>
                  <a:pt x="132587" y="477520"/>
                </a:lnTo>
                <a:lnTo>
                  <a:pt x="141224" y="472439"/>
                </a:lnTo>
                <a:lnTo>
                  <a:pt x="142748" y="471170"/>
                </a:lnTo>
                <a:close/>
              </a:path>
              <a:path w="433070" h="518159">
                <a:moveTo>
                  <a:pt x="168275" y="439420"/>
                </a:moveTo>
                <a:lnTo>
                  <a:pt x="165734" y="441960"/>
                </a:lnTo>
                <a:lnTo>
                  <a:pt x="165100" y="443230"/>
                </a:lnTo>
                <a:lnTo>
                  <a:pt x="160274" y="447039"/>
                </a:lnTo>
                <a:lnTo>
                  <a:pt x="161416" y="448310"/>
                </a:lnTo>
                <a:lnTo>
                  <a:pt x="158368" y="449580"/>
                </a:lnTo>
                <a:lnTo>
                  <a:pt x="155320" y="452120"/>
                </a:lnTo>
                <a:lnTo>
                  <a:pt x="153542" y="455930"/>
                </a:lnTo>
                <a:lnTo>
                  <a:pt x="148589" y="458470"/>
                </a:lnTo>
                <a:lnTo>
                  <a:pt x="149225" y="459739"/>
                </a:lnTo>
                <a:lnTo>
                  <a:pt x="145541" y="462280"/>
                </a:lnTo>
                <a:lnTo>
                  <a:pt x="158411" y="462280"/>
                </a:lnTo>
                <a:lnTo>
                  <a:pt x="160274" y="461010"/>
                </a:lnTo>
                <a:lnTo>
                  <a:pt x="161353" y="459739"/>
                </a:lnTo>
                <a:lnTo>
                  <a:pt x="158368" y="459739"/>
                </a:lnTo>
                <a:lnTo>
                  <a:pt x="160274" y="458470"/>
                </a:lnTo>
                <a:lnTo>
                  <a:pt x="161416" y="457200"/>
                </a:lnTo>
                <a:lnTo>
                  <a:pt x="160908" y="457200"/>
                </a:lnTo>
                <a:lnTo>
                  <a:pt x="162051" y="455930"/>
                </a:lnTo>
                <a:lnTo>
                  <a:pt x="164591" y="455930"/>
                </a:lnTo>
                <a:lnTo>
                  <a:pt x="165734" y="454660"/>
                </a:lnTo>
                <a:lnTo>
                  <a:pt x="166369" y="454660"/>
                </a:lnTo>
                <a:lnTo>
                  <a:pt x="169417" y="452120"/>
                </a:lnTo>
                <a:lnTo>
                  <a:pt x="174370" y="448310"/>
                </a:lnTo>
                <a:lnTo>
                  <a:pt x="176149" y="445770"/>
                </a:lnTo>
                <a:lnTo>
                  <a:pt x="177418" y="444500"/>
                </a:lnTo>
                <a:lnTo>
                  <a:pt x="179260" y="443230"/>
                </a:lnTo>
                <a:lnTo>
                  <a:pt x="176149" y="443230"/>
                </a:lnTo>
                <a:lnTo>
                  <a:pt x="178053" y="441960"/>
                </a:lnTo>
                <a:lnTo>
                  <a:pt x="181101" y="441960"/>
                </a:lnTo>
                <a:lnTo>
                  <a:pt x="181101" y="440689"/>
                </a:lnTo>
                <a:lnTo>
                  <a:pt x="168275" y="440689"/>
                </a:lnTo>
                <a:lnTo>
                  <a:pt x="168275" y="439420"/>
                </a:lnTo>
                <a:close/>
              </a:path>
              <a:path w="433070" h="518159">
                <a:moveTo>
                  <a:pt x="164591" y="455930"/>
                </a:moveTo>
                <a:lnTo>
                  <a:pt x="162686" y="455930"/>
                </a:lnTo>
                <a:lnTo>
                  <a:pt x="160908" y="457200"/>
                </a:lnTo>
                <a:lnTo>
                  <a:pt x="161416" y="457200"/>
                </a:lnTo>
                <a:lnTo>
                  <a:pt x="161416" y="458470"/>
                </a:lnTo>
                <a:lnTo>
                  <a:pt x="160908" y="458470"/>
                </a:lnTo>
                <a:lnTo>
                  <a:pt x="159638" y="459739"/>
                </a:lnTo>
                <a:lnTo>
                  <a:pt x="161353" y="459739"/>
                </a:lnTo>
                <a:lnTo>
                  <a:pt x="164591" y="455930"/>
                </a:lnTo>
                <a:close/>
              </a:path>
              <a:path w="433070" h="518159">
                <a:moveTo>
                  <a:pt x="181101" y="441960"/>
                </a:moveTo>
                <a:lnTo>
                  <a:pt x="178688" y="441960"/>
                </a:lnTo>
                <a:lnTo>
                  <a:pt x="178053" y="443230"/>
                </a:lnTo>
                <a:lnTo>
                  <a:pt x="179260" y="443230"/>
                </a:lnTo>
                <a:lnTo>
                  <a:pt x="181101" y="441960"/>
                </a:lnTo>
                <a:close/>
              </a:path>
              <a:path w="433070" h="518159">
                <a:moveTo>
                  <a:pt x="185902" y="436880"/>
                </a:moveTo>
                <a:lnTo>
                  <a:pt x="168782" y="436880"/>
                </a:lnTo>
                <a:lnTo>
                  <a:pt x="168782" y="438150"/>
                </a:lnTo>
                <a:lnTo>
                  <a:pt x="170687" y="438150"/>
                </a:lnTo>
                <a:lnTo>
                  <a:pt x="169417" y="439420"/>
                </a:lnTo>
                <a:lnTo>
                  <a:pt x="168782" y="439420"/>
                </a:lnTo>
                <a:lnTo>
                  <a:pt x="168275" y="440689"/>
                </a:lnTo>
                <a:lnTo>
                  <a:pt x="181101" y="440689"/>
                </a:lnTo>
                <a:lnTo>
                  <a:pt x="182702" y="439420"/>
                </a:lnTo>
                <a:lnTo>
                  <a:pt x="169417" y="439420"/>
                </a:lnTo>
                <a:lnTo>
                  <a:pt x="169117" y="439085"/>
                </a:lnTo>
                <a:lnTo>
                  <a:pt x="183123" y="439085"/>
                </a:lnTo>
                <a:lnTo>
                  <a:pt x="185902" y="436880"/>
                </a:lnTo>
                <a:close/>
              </a:path>
              <a:path w="433070" h="518159">
                <a:moveTo>
                  <a:pt x="170052" y="438150"/>
                </a:moveTo>
                <a:lnTo>
                  <a:pt x="168275" y="438150"/>
                </a:lnTo>
                <a:lnTo>
                  <a:pt x="169117" y="439085"/>
                </a:lnTo>
                <a:lnTo>
                  <a:pt x="170052" y="438150"/>
                </a:lnTo>
                <a:close/>
              </a:path>
              <a:path w="433070" h="518159">
                <a:moveTo>
                  <a:pt x="214249" y="425450"/>
                </a:moveTo>
                <a:lnTo>
                  <a:pt x="195833" y="425450"/>
                </a:lnTo>
                <a:lnTo>
                  <a:pt x="197738" y="426720"/>
                </a:lnTo>
                <a:lnTo>
                  <a:pt x="197103" y="430530"/>
                </a:lnTo>
                <a:lnTo>
                  <a:pt x="198881" y="431800"/>
                </a:lnTo>
                <a:lnTo>
                  <a:pt x="203834" y="430530"/>
                </a:lnTo>
                <a:lnTo>
                  <a:pt x="206628" y="429260"/>
                </a:lnTo>
                <a:lnTo>
                  <a:pt x="200786" y="429260"/>
                </a:lnTo>
                <a:lnTo>
                  <a:pt x="200786" y="427989"/>
                </a:lnTo>
                <a:lnTo>
                  <a:pt x="209423" y="427989"/>
                </a:lnTo>
                <a:lnTo>
                  <a:pt x="214249" y="425450"/>
                </a:lnTo>
                <a:close/>
              </a:path>
              <a:path w="433070" h="518159">
                <a:moveTo>
                  <a:pt x="209423" y="427989"/>
                </a:moveTo>
                <a:lnTo>
                  <a:pt x="202056" y="427989"/>
                </a:lnTo>
                <a:lnTo>
                  <a:pt x="200786" y="429260"/>
                </a:lnTo>
                <a:lnTo>
                  <a:pt x="206628" y="429260"/>
                </a:lnTo>
                <a:lnTo>
                  <a:pt x="209423" y="427989"/>
                </a:lnTo>
                <a:close/>
              </a:path>
              <a:path w="433070" h="518159">
                <a:moveTo>
                  <a:pt x="244348" y="406400"/>
                </a:moveTo>
                <a:lnTo>
                  <a:pt x="240029" y="406400"/>
                </a:lnTo>
                <a:lnTo>
                  <a:pt x="239394" y="408939"/>
                </a:lnTo>
                <a:lnTo>
                  <a:pt x="240029" y="408939"/>
                </a:lnTo>
                <a:lnTo>
                  <a:pt x="244348" y="406400"/>
                </a:lnTo>
                <a:close/>
              </a:path>
              <a:path w="433070" h="518159">
                <a:moveTo>
                  <a:pt x="323595" y="348191"/>
                </a:moveTo>
                <a:lnTo>
                  <a:pt x="321055" y="349250"/>
                </a:lnTo>
                <a:lnTo>
                  <a:pt x="323011" y="349250"/>
                </a:lnTo>
                <a:lnTo>
                  <a:pt x="323595" y="348570"/>
                </a:lnTo>
                <a:lnTo>
                  <a:pt x="323595" y="348191"/>
                </a:lnTo>
                <a:close/>
              </a:path>
              <a:path w="433070" h="518159">
                <a:moveTo>
                  <a:pt x="324103" y="347980"/>
                </a:moveTo>
                <a:lnTo>
                  <a:pt x="323595" y="348570"/>
                </a:lnTo>
                <a:lnTo>
                  <a:pt x="323595" y="349250"/>
                </a:lnTo>
                <a:lnTo>
                  <a:pt x="324103" y="347980"/>
                </a:lnTo>
                <a:close/>
              </a:path>
              <a:path w="433070" h="518159">
                <a:moveTo>
                  <a:pt x="324103" y="347980"/>
                </a:moveTo>
                <a:lnTo>
                  <a:pt x="323595" y="347980"/>
                </a:lnTo>
                <a:lnTo>
                  <a:pt x="323595" y="348191"/>
                </a:lnTo>
                <a:lnTo>
                  <a:pt x="324103" y="347980"/>
                </a:lnTo>
                <a:close/>
              </a:path>
              <a:path w="433070" h="518159">
                <a:moveTo>
                  <a:pt x="334009" y="342900"/>
                </a:moveTo>
                <a:lnTo>
                  <a:pt x="330961" y="342900"/>
                </a:lnTo>
                <a:lnTo>
                  <a:pt x="330961" y="344170"/>
                </a:lnTo>
                <a:lnTo>
                  <a:pt x="334009" y="342900"/>
                </a:lnTo>
                <a:close/>
              </a:path>
              <a:path w="433070" h="518159">
                <a:moveTo>
                  <a:pt x="432180" y="237489"/>
                </a:moveTo>
                <a:lnTo>
                  <a:pt x="429132" y="237489"/>
                </a:lnTo>
                <a:lnTo>
                  <a:pt x="432180" y="240030"/>
                </a:lnTo>
                <a:lnTo>
                  <a:pt x="432180" y="237489"/>
                </a:lnTo>
                <a:close/>
              </a:path>
              <a:path w="433070" h="518159">
                <a:moveTo>
                  <a:pt x="407669" y="205739"/>
                </a:moveTo>
                <a:lnTo>
                  <a:pt x="402716" y="205739"/>
                </a:lnTo>
                <a:lnTo>
                  <a:pt x="402081" y="208280"/>
                </a:lnTo>
                <a:lnTo>
                  <a:pt x="411924" y="208280"/>
                </a:lnTo>
                <a:lnTo>
                  <a:pt x="410717" y="207010"/>
                </a:lnTo>
                <a:lnTo>
                  <a:pt x="407669" y="205739"/>
                </a:lnTo>
                <a:close/>
              </a:path>
              <a:path w="433070" h="518159">
                <a:moveTo>
                  <a:pt x="351789" y="162560"/>
                </a:moveTo>
                <a:lnTo>
                  <a:pt x="355473" y="171450"/>
                </a:lnTo>
                <a:lnTo>
                  <a:pt x="350519" y="171450"/>
                </a:lnTo>
                <a:lnTo>
                  <a:pt x="351789" y="172720"/>
                </a:lnTo>
                <a:lnTo>
                  <a:pt x="352425" y="172720"/>
                </a:lnTo>
                <a:lnTo>
                  <a:pt x="353059" y="173989"/>
                </a:lnTo>
                <a:lnTo>
                  <a:pt x="369952" y="173989"/>
                </a:lnTo>
                <a:lnTo>
                  <a:pt x="365432" y="170180"/>
                </a:lnTo>
                <a:lnTo>
                  <a:pt x="359155" y="166370"/>
                </a:lnTo>
                <a:lnTo>
                  <a:pt x="351789" y="162560"/>
                </a:lnTo>
                <a:close/>
              </a:path>
              <a:path w="433070" h="518159">
                <a:moveTo>
                  <a:pt x="330961" y="151130"/>
                </a:moveTo>
                <a:lnTo>
                  <a:pt x="329056" y="151130"/>
                </a:lnTo>
                <a:lnTo>
                  <a:pt x="331469" y="152400"/>
                </a:lnTo>
                <a:lnTo>
                  <a:pt x="333375" y="152400"/>
                </a:lnTo>
                <a:lnTo>
                  <a:pt x="330961" y="151130"/>
                </a:lnTo>
                <a:close/>
              </a:path>
              <a:path w="433070" h="518159">
                <a:moveTo>
                  <a:pt x="317373" y="138430"/>
                </a:moveTo>
                <a:lnTo>
                  <a:pt x="317373" y="139700"/>
                </a:lnTo>
                <a:lnTo>
                  <a:pt x="318642" y="139700"/>
                </a:lnTo>
                <a:lnTo>
                  <a:pt x="317373" y="138430"/>
                </a:lnTo>
                <a:close/>
              </a:path>
              <a:path w="433070" h="518159">
                <a:moveTo>
                  <a:pt x="311911" y="135889"/>
                </a:moveTo>
                <a:lnTo>
                  <a:pt x="310006" y="135889"/>
                </a:lnTo>
                <a:lnTo>
                  <a:pt x="311276" y="138430"/>
                </a:lnTo>
                <a:lnTo>
                  <a:pt x="315594" y="138430"/>
                </a:lnTo>
                <a:lnTo>
                  <a:pt x="313689" y="137160"/>
                </a:lnTo>
                <a:lnTo>
                  <a:pt x="311911" y="135889"/>
                </a:lnTo>
                <a:close/>
              </a:path>
              <a:path w="433070" h="518159">
                <a:moveTo>
                  <a:pt x="315594" y="137160"/>
                </a:moveTo>
                <a:lnTo>
                  <a:pt x="314325" y="137160"/>
                </a:lnTo>
                <a:lnTo>
                  <a:pt x="315594" y="138430"/>
                </a:lnTo>
                <a:lnTo>
                  <a:pt x="316229" y="138430"/>
                </a:lnTo>
                <a:lnTo>
                  <a:pt x="315594" y="137160"/>
                </a:lnTo>
                <a:close/>
              </a:path>
              <a:path w="433070" h="518159">
                <a:moveTo>
                  <a:pt x="308228" y="132080"/>
                </a:moveTo>
                <a:lnTo>
                  <a:pt x="308228" y="133350"/>
                </a:lnTo>
                <a:lnTo>
                  <a:pt x="309456" y="133350"/>
                </a:lnTo>
                <a:lnTo>
                  <a:pt x="308228" y="132080"/>
                </a:lnTo>
                <a:close/>
              </a:path>
            </a:pathLst>
          </a:custGeom>
          <a:solidFill>
            <a:srgbClr val="FFD1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2286000" y="1085087"/>
            <a:ext cx="4572000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rgbClr val="FF0000"/>
                </a:solidFill>
                <a:latin typeface="Sitka Subheading" pitchFamily="2" charset="0"/>
              </a:rPr>
              <a:t>Hướng</a:t>
            </a:r>
            <a:r>
              <a:rPr lang="en-US" sz="32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Sitka Subheading" pitchFamily="2" charset="0"/>
              </a:rPr>
              <a:t>dẫn</a:t>
            </a:r>
            <a:r>
              <a:rPr lang="en-US" sz="32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Sitka Subheading" pitchFamily="2" charset="0"/>
              </a:rPr>
              <a:t>về</a:t>
            </a:r>
            <a:r>
              <a:rPr lang="en-US" sz="32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Sitka Subheading" pitchFamily="2" charset="0"/>
              </a:rPr>
              <a:t>nhà</a:t>
            </a:r>
            <a:endParaRPr lang="en-US" sz="3200" i="1" dirty="0" smtClean="0">
              <a:solidFill>
                <a:srgbClr val="FF0000"/>
              </a:solidFill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Sitka Subheading" pitchFamily="2" charset="0"/>
              </a:rPr>
              <a:t>- </a:t>
            </a:r>
            <a:r>
              <a:rPr lang="en-US" sz="2400" dirty="0" err="1">
                <a:latin typeface="Sitka Subheading" pitchFamily="2" charset="0"/>
              </a:rPr>
              <a:t>Ôn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kiến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thức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bài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smtClean="0">
                <a:latin typeface="Sitka Subheading" pitchFamily="2" charset="0"/>
              </a:rPr>
              <a:t>9</a:t>
            </a:r>
            <a:endParaRPr lang="en-US" sz="2400" dirty="0"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Sitka Subheading" pitchFamily="2" charset="0"/>
              </a:rPr>
              <a:t>- </a:t>
            </a:r>
            <a:r>
              <a:rPr lang="en-US" sz="2400" dirty="0" err="1">
                <a:latin typeface="Sitka Subheading" pitchFamily="2" charset="0"/>
              </a:rPr>
              <a:t>Hoàn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thành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bài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tập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tình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huống</a:t>
            </a:r>
            <a:r>
              <a:rPr lang="en-US" sz="2400" dirty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Sitka Subheading" pitchFamily="2" charset="0"/>
              </a:rPr>
              <a:t>- </a:t>
            </a:r>
            <a:r>
              <a:rPr lang="en-US" sz="2400" dirty="0" err="1">
                <a:latin typeface="Sitka Subheading" pitchFamily="2" charset="0"/>
              </a:rPr>
              <a:t>Chuẩn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bị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bài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smtClean="0">
                <a:latin typeface="Sitka Subheading" pitchFamily="2" charset="0"/>
              </a:rPr>
              <a:t>10 “</a:t>
            </a:r>
            <a:r>
              <a:rPr lang="en-US" sz="2400" dirty="0" err="1" smtClean="0">
                <a:latin typeface="Sitka Subheading" pitchFamily="2" charset="0"/>
              </a:rPr>
              <a:t>Giữ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gìn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và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phát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huy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truyền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thống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tốt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đẹp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của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dòng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họ</a:t>
            </a:r>
            <a:r>
              <a:rPr lang="en-US" sz="2400" dirty="0" smtClean="0">
                <a:latin typeface="Sitka Subheading" pitchFamily="2" charset="0"/>
              </a:rPr>
              <a:t>”</a:t>
            </a:r>
            <a:endParaRPr lang="en-US" sz="2400" dirty="0"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229600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3: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Hòa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đối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xử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bà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con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lối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xóm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Gợi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ý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Tích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cực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đóng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góp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xây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dựng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nếp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hóa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khu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dân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cư</a:t>
            </a:r>
            <a:endParaRPr lang="en-US" sz="2000" i="1" dirty="0" smtClean="0">
              <a:latin typeface="Bookman Old Style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luôn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quan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tâm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giúp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đỡ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bà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con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lối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xóm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. Ai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ốm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đau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bệnh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tất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đều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tận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tình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giúp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đỡ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4: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Hòa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hiện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nghĩa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vụ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công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dân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ra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sao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Gợi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ý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=&gt;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Luôn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mẫu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vận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bà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con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xuyên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vệ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sinh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môi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tệ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nạn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xã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Bookman Old Style" pitchFamily="18" charset="0"/>
                <a:cs typeface="Times New Roman" panose="02020603050405020304" pitchFamily="18" charset="0"/>
              </a:rPr>
              <a:t>hội</a:t>
            </a:r>
            <a:r>
              <a:rPr lang="en-US" sz="2000" i="1" dirty="0" smtClean="0">
                <a:latin typeface="Bookman Old Style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66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7" y="2622644"/>
            <a:ext cx="2381250" cy="39624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261120" y="1133901"/>
            <a:ext cx="5670788" cy="2185916"/>
          </a:xfrm>
          <a:prstGeom prst="cloudCallout">
            <a:avLst>
              <a:gd name="adj1" fmla="val -51851"/>
              <a:gd name="adj2" fmla="val 1043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Sitka Subheading" pitchFamily="2" charset="0"/>
              </a:rPr>
              <a:t>Vậy</a:t>
            </a:r>
            <a:r>
              <a:rPr lang="en-US" sz="3200" i="1" dirty="0">
                <a:solidFill>
                  <a:schemeClr val="tx1"/>
                </a:solidFill>
                <a:latin typeface="Sitka Subheading" pitchFamily="2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Sitka Subheading" pitchFamily="2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Sitka Subheading" pitchFamily="2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Sitka Subheading" pitchFamily="2" charset="0"/>
              </a:rPr>
              <a:t>là</a:t>
            </a:r>
            <a:r>
              <a:rPr lang="en-US" sz="3200" i="1" dirty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Sitka Subheading" pitchFamily="2" charset="0"/>
              </a:rPr>
              <a:t>gia</a:t>
            </a:r>
            <a:r>
              <a:rPr lang="en-US" sz="3200" i="1" dirty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Sitka Subheading" pitchFamily="2" charset="0"/>
              </a:rPr>
              <a:t>đình</a:t>
            </a:r>
            <a:r>
              <a:rPr lang="en-US" sz="3200" i="1" dirty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Sitka Subheading" pitchFamily="2" charset="0"/>
              </a:rPr>
              <a:t>văn</a:t>
            </a:r>
            <a:r>
              <a:rPr lang="en-US" sz="3200" i="1" dirty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Sitka Subheading" pitchFamily="2" charset="0"/>
              </a:rPr>
              <a:t>hóa</a:t>
            </a:r>
            <a:r>
              <a:rPr lang="en-US" sz="3200" i="1" dirty="0">
                <a:solidFill>
                  <a:schemeClr val="tx1"/>
                </a:solidFill>
                <a:latin typeface="Sitka Subheading" pitchFamily="2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28" y="3886200"/>
            <a:ext cx="3757314" cy="269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6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0"/>
            <a:ext cx="74676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latin typeface="Sitka Subheading" pitchFamily="2" charset="0"/>
              </a:rPr>
              <a:t>Tuần</a:t>
            </a:r>
            <a:r>
              <a:rPr lang="en-US" sz="2800" i="1" dirty="0" smtClean="0">
                <a:latin typeface="Sitka Subheading" pitchFamily="2" charset="0"/>
              </a:rPr>
              <a:t> 12, 13</a:t>
            </a:r>
          </a:p>
          <a:p>
            <a:pPr algn="ctr">
              <a:lnSpc>
                <a:spcPct val="150000"/>
              </a:lnSpc>
            </a:pPr>
            <a:r>
              <a:rPr lang="en-US" sz="3000" b="1" i="1" dirty="0" smtClean="0">
                <a:solidFill>
                  <a:srgbClr val="FF0000"/>
                </a:solidFill>
                <a:latin typeface="Sitka Subheading" pitchFamily="2" charset="0"/>
              </a:rPr>
              <a:t>BÀI 9: XÂY DỰNG GIA ĐÌNH VĂN HÓA</a:t>
            </a:r>
            <a:endParaRPr lang="en-US" sz="3000" b="1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1371600"/>
            <a:ext cx="6172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I/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Truyện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đọc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: </a:t>
            </a:r>
            <a:r>
              <a:rPr lang="en-US" sz="2400" dirty="0" smtClean="0">
                <a:latin typeface="Sitka Subheading" pitchFamily="2" charset="0"/>
              </a:rPr>
              <a:t>“</a:t>
            </a:r>
            <a:r>
              <a:rPr lang="en-US" sz="2400" dirty="0" err="1" smtClean="0">
                <a:latin typeface="Sitka Subheading" pitchFamily="2" charset="0"/>
              </a:rPr>
              <a:t>Một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văn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hóa</a:t>
            </a:r>
            <a:r>
              <a:rPr lang="en-US" sz="2400" dirty="0" smtClean="0">
                <a:latin typeface="Sitka Subheading" pitchFamily="2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II/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Nội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dung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Sitka Subheading" pitchFamily="2" charset="0"/>
              </a:rPr>
              <a:t>học</a:t>
            </a:r>
            <a:r>
              <a:rPr lang="en-US" sz="2400" b="1" dirty="0" smtClean="0">
                <a:solidFill>
                  <a:srgbClr val="00B050"/>
                </a:solidFill>
                <a:latin typeface="Sitka Sub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1/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Thế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nào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là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gia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đình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văn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Sitka Subheading" pitchFamily="2" charset="0"/>
              </a:rPr>
              <a:t>hóa</a:t>
            </a:r>
            <a:r>
              <a:rPr lang="en-US" sz="2400" b="1" i="1" dirty="0" smtClean="0">
                <a:solidFill>
                  <a:srgbClr val="0070C0"/>
                </a:solidFill>
                <a:latin typeface="Sitka Subheading" pitchFamily="2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hoà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thuận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hạnh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phúc</a:t>
            </a:r>
            <a:r>
              <a:rPr lang="en-US" sz="2400" dirty="0" smtClean="0">
                <a:latin typeface="Sitka Subheading" pitchFamily="2" charset="0"/>
              </a:rPr>
              <a:t>, </a:t>
            </a:r>
            <a:r>
              <a:rPr lang="en-US" sz="2400" dirty="0" err="1" smtClean="0">
                <a:latin typeface="Sitka Subheading" pitchFamily="2" charset="0"/>
              </a:rPr>
              <a:t>tiến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bộ</a:t>
            </a:r>
            <a:r>
              <a:rPr lang="en-US" sz="2400" dirty="0" smtClean="0">
                <a:latin typeface="Sitka Subheading" pitchFamily="2" charset="0"/>
              </a:rPr>
              <a:t>;</a:t>
            </a:r>
            <a:endParaRPr lang="en-US" sz="2400" b="1" dirty="0" smtClean="0">
              <a:latin typeface="Sitka Subheading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Sitka Subheading" pitchFamily="2" charset="0"/>
              </a:rPr>
              <a:t>Thực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hiện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kế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hoạch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hóa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đình</a:t>
            </a:r>
            <a:r>
              <a:rPr lang="en-US" sz="2400" dirty="0" smtClean="0">
                <a:latin typeface="Sitka Subheading" pitchFamily="2" charset="0"/>
              </a:rPr>
              <a:t>; </a:t>
            </a:r>
            <a:endParaRPr lang="en-US" sz="2400" b="1" dirty="0" smtClean="0">
              <a:latin typeface="Sitka Subheading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Sitka Subheading" pitchFamily="2" charset="0"/>
              </a:rPr>
              <a:t>Đoàn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kết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với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xóm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giềng</a:t>
            </a:r>
            <a:r>
              <a:rPr lang="en-US" sz="2400" dirty="0" smtClean="0">
                <a:latin typeface="Sitka Subheading" pitchFamily="2" charset="0"/>
              </a:rPr>
              <a:t>; </a:t>
            </a:r>
            <a:endParaRPr lang="en-US" sz="2400" b="1" dirty="0" smtClean="0">
              <a:latin typeface="Sitka Subheading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Sitka Subheading" pitchFamily="2" charset="0"/>
              </a:rPr>
              <a:t>Thực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hiện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tốt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nghĩa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vụ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công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dân</a:t>
            </a:r>
            <a:r>
              <a:rPr lang="en-US" sz="2400" dirty="0" smtClean="0">
                <a:latin typeface="Sitka Subheading" pitchFamily="2" charset="0"/>
              </a:rPr>
              <a:t>. </a:t>
            </a:r>
            <a:endParaRPr lang="en-US" sz="2400" dirty="0" smtClean="0">
              <a:solidFill>
                <a:srgbClr val="00B050"/>
              </a:solidFill>
              <a:latin typeface="Sitka Subheading" pitchFamily="2" charset="0"/>
            </a:endParaRPr>
          </a:p>
          <a:p>
            <a:pPr algn="just"/>
            <a:endParaRPr lang="en-US" sz="2400" dirty="0"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44544"/>
            <a:ext cx="4004758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3"/>
          <p:cNvSpPr/>
          <p:nvPr/>
        </p:nvSpPr>
        <p:spPr>
          <a:xfrm>
            <a:off x="3669171" y="381000"/>
            <a:ext cx="4039180" cy="118570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 smtClean="0">
                <a:solidFill>
                  <a:schemeClr val="tx1"/>
                </a:solidFill>
                <a:latin typeface="Sitka Subheading" pitchFamily="2" charset="0"/>
              </a:rPr>
              <a:t>Thực</a:t>
            </a:r>
            <a:r>
              <a:rPr lang="en-US" sz="30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000" i="1" dirty="0" err="1" smtClean="0">
                <a:solidFill>
                  <a:schemeClr val="tx1"/>
                </a:solidFill>
                <a:latin typeface="Sitka Subheading" pitchFamily="2" charset="0"/>
              </a:rPr>
              <a:t>hiện</a:t>
            </a:r>
            <a:r>
              <a:rPr lang="en-US" sz="30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000" i="1" dirty="0" err="1" smtClean="0">
                <a:solidFill>
                  <a:schemeClr val="tx1"/>
                </a:solidFill>
                <a:latin typeface="Sitka Subheading" pitchFamily="2" charset="0"/>
              </a:rPr>
              <a:t>tốt</a:t>
            </a:r>
            <a:r>
              <a:rPr lang="en-US" sz="30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000" i="1" dirty="0" err="1" smtClean="0">
                <a:solidFill>
                  <a:schemeClr val="tx1"/>
                </a:solidFill>
                <a:latin typeface="Sitka Subheading" pitchFamily="2" charset="0"/>
              </a:rPr>
              <a:t>chính</a:t>
            </a:r>
            <a:r>
              <a:rPr lang="en-US" sz="30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000" i="1" dirty="0" err="1" smtClean="0">
                <a:solidFill>
                  <a:schemeClr val="tx1"/>
                </a:solidFill>
                <a:latin typeface="Sitka Subheading" pitchFamily="2" charset="0"/>
              </a:rPr>
              <a:t>sách</a:t>
            </a:r>
            <a:r>
              <a:rPr lang="en-US" sz="30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000" i="1" dirty="0" err="1" smtClean="0">
                <a:solidFill>
                  <a:schemeClr val="tx1"/>
                </a:solidFill>
                <a:latin typeface="Sitka Subheading" pitchFamily="2" charset="0"/>
              </a:rPr>
              <a:t>dân</a:t>
            </a:r>
            <a:r>
              <a:rPr lang="en-US" sz="3000" i="1" dirty="0" smtClean="0">
                <a:solidFill>
                  <a:schemeClr val="tx1"/>
                </a:solidFill>
                <a:latin typeface="Sitka Subheading" pitchFamily="2" charset="0"/>
              </a:rPr>
              <a:t> </a:t>
            </a:r>
            <a:r>
              <a:rPr lang="en-US" sz="3000" i="1" dirty="0" err="1" smtClean="0">
                <a:solidFill>
                  <a:schemeClr val="tx1"/>
                </a:solidFill>
                <a:latin typeface="Sitka Subheading" pitchFamily="2" charset="0"/>
              </a:rPr>
              <a:t>số</a:t>
            </a:r>
            <a:endParaRPr lang="en-US" sz="3000" i="1" dirty="0">
              <a:solidFill>
                <a:schemeClr val="tx1"/>
              </a:solidFill>
              <a:latin typeface="Sitka Subheading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07393"/>
            <a:ext cx="3662340" cy="395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62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3034</Words>
  <Application>Microsoft Office PowerPoint</Application>
  <PresentationFormat>On-screen Show (4:3)</PresentationFormat>
  <Paragraphs>311</Paragraphs>
  <Slides>58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ANHTHU</dc:creator>
  <cp:lastModifiedBy>ANHTHU</cp:lastModifiedBy>
  <cp:revision>25</cp:revision>
  <dcterms:created xsi:type="dcterms:W3CDTF">2021-11-24T02:09:21Z</dcterms:created>
  <dcterms:modified xsi:type="dcterms:W3CDTF">2022-03-19T06:38:24Z</dcterms:modified>
</cp:coreProperties>
</file>