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17"/>
  </p:notesMasterIdLst>
  <p:sldIdLst>
    <p:sldId id="366" r:id="rId3"/>
    <p:sldId id="367" r:id="rId4"/>
    <p:sldId id="368" r:id="rId5"/>
    <p:sldId id="369" r:id="rId6"/>
    <p:sldId id="353" r:id="rId7"/>
    <p:sldId id="354" r:id="rId8"/>
    <p:sldId id="356" r:id="rId9"/>
    <p:sldId id="357" r:id="rId10"/>
    <p:sldId id="371" r:id="rId11"/>
    <p:sldId id="372" r:id="rId12"/>
    <p:sldId id="373" r:id="rId13"/>
    <p:sldId id="375" r:id="rId14"/>
    <p:sldId id="374" r:id="rId15"/>
    <p:sldId id="37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A50021"/>
    <a:srgbClr val="660066"/>
    <a:srgbClr val="33CCFF"/>
    <a:srgbClr val="FF7C80"/>
    <a:srgbClr val="99CCFF"/>
    <a:srgbClr val="66CC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47F1F34-1836-4B0A-866B-C11F61CD9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C8CE7E-3245-42A1-AA27-2461BEA5A5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D8B223C-2553-495E-8FF5-97DD28D9CAAF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946CE0-B18A-4971-A3C0-D4D6049EF0F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0036054-EDDA-4537-B912-1EC182FA9EEE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sz="1200">
              <a:latin typeface="+mn-lt"/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DF6EB-F1D1-485B-A5E8-13359163A6C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2E0231B-496B-4E27-A1A2-709EA34D83E3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sz="1200">
              <a:latin typeface="+mn-lt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F6521-1193-4502-82AE-60319FDE0F8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8EDD69-AD6A-411F-BB18-0E5A0F837F30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sz="1200">
              <a:latin typeface="+mn-lt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4F1E42-EA49-434F-8970-617F577FAC0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E012707-7628-42DD-865C-56405E2FE7A3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US" sz="1200">
              <a:latin typeface="+mn-lt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42818-F31B-4C54-9D2B-7F7BC797239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317C036-3C72-44C9-B6D3-1B61685D1488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en-US" sz="1200">
              <a:latin typeface="+mn-lt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01BF98-6853-4346-8ACF-28AAA67E24D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A7F1A33-9FBA-416A-AE08-F102528C89A0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200">
              <a:latin typeface="+mn-lt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558FE0-BAA8-48B5-8C34-D54104ECF39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EBDA091-B49F-4D82-A2A8-B63BE2F709C6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>
              <a:latin typeface="+mn-lt"/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2AAB2-8EBD-4D4F-95CF-881DB035B5F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609ABB3-D8C3-4754-862F-01F4DFBB6ABA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>
              <a:latin typeface="+mn-lt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251DA-981E-4713-B39F-A90F26DA42F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081D447-F04A-43D9-A25C-66E79F95E49A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>
              <a:latin typeface="+mn-lt"/>
            </a:endParaRPr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EB94FB-EABC-4AC3-9DF9-3E5641F7161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ECE6AB1-53E3-42DE-8E61-636C70A41C26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200">
              <a:latin typeface="+mn-lt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99928-4417-40C8-9B56-0877B9347A2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42C93D4-14C8-49AE-8EF6-993FAEF67665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200">
              <a:latin typeface="+mn-lt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14141-1CFC-4C44-B4D7-CE7904A1B3D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E0C0CD2-2E93-4B8A-A40C-367AB4F6E790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200">
              <a:latin typeface="+mn-lt"/>
            </a:endParaRPr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24A6B1-541A-4FE4-82B3-82F891891DE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5CB80F0-5B77-4672-BF8F-411DD0EB08EC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200">
              <a:latin typeface="+mn-lt"/>
            </a:endParaRPr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990C5-3BB0-42D5-AB16-2A347660D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1C92-6848-4392-9803-FF698D4BF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D1AEF-06F4-4FF2-9970-17DAAA02C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F03D5-C372-429E-9549-DDC4C0742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33D9E-B44A-4EAC-8030-F75A6F5F1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81436-B66D-432D-8361-A98F9AD99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FEFB6-BD88-4CBB-B51A-F2035548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80589-761D-421F-8C2A-E5817A5E0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1F2EC-5CFC-45CE-834C-92CCD576D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BBEB-C570-4DBB-B08A-48C595BB9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53985-E220-4B65-952A-40DB07981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E334C-BF4F-40A3-96EC-6F9E13083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26E0E-62EE-433A-BC28-6139F166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6EF32-807C-4FBB-BE48-2AB62DCF3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B550A-1D20-495B-9903-50F57F4ED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7FE3F-66C6-4B35-AC5C-8EFF36B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E18F6-DD13-4B20-91CB-CCF931808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1BCAC-A824-4A98-BE9C-7D4CD601C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B4FA4-DE06-4EA1-BD10-F79254F05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A4EE7-081C-4102-8FC6-6C51155EA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68F6C-741E-4605-A2C6-3547CAE01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15CC4-7320-4D6E-BA77-0F6ABDFA8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4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6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7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8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9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0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1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2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3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4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5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6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7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8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9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6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0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1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2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3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4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5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6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7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8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9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0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1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2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3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4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5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6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7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8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9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0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1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2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3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4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5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6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7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8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9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0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1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2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3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4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5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6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7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8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9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0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1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2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3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4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5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6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7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8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9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0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1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2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3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4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5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6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7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8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9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0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1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2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3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4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5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6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7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8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9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0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1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2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3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4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5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6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7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8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9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0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1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3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4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5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6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7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8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9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0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1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2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3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4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5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6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7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8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9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0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1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2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3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4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5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6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7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8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9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0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1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2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3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4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5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6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7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8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9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0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1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2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3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4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5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6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7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8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9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0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1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2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3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4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5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6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7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8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9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0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1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2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3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4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5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6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7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8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9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0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1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3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4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5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6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7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8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9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0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1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2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3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4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5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6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7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8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9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0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1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2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3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4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5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6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7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8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9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0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1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2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3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4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5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6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7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8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9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0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1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2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3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4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5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6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7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8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205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9" name="Rectangle 220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" name="Rectangle 2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1" name="Rectangle 2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E6C218E4-EB3F-46CD-82E2-70F37B689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2396CC8D-1A9C-43CB-8C65-E6130537A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Title Placeholder 4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219200"/>
          </a:xfrm>
          <a:prstGeom prst="rect">
            <a:avLst/>
          </a:prstGeom>
          <a:noFill/>
          <a:ln w="6350" cap="rnd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23528" y="2276872"/>
            <a:ext cx="835292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8: LẶP 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VỚI SỐ LẦN CHƯA BIẾT TRƯỚC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5364163" y="5734050"/>
            <a:ext cx="23034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/>
              <a:t>Thời gian 2 tiết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3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5860" name="Rectangle 4"/>
          <p:cNvSpPr>
            <a:spLocks noChangeArrowheads="1"/>
          </p:cNvSpPr>
          <p:nvPr/>
        </p:nvSpPr>
        <p:spPr bwMode="auto">
          <a:xfrm>
            <a:off x="179388" y="333375"/>
            <a:ext cx="3313112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Quan sát chương trình</a:t>
            </a:r>
          </a:p>
        </p:txBody>
      </p:sp>
      <p:pic>
        <p:nvPicPr>
          <p:cNvPr id="505862" name="Picture 6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1052513"/>
            <a:ext cx="8496300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0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 descr="j023213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4430713"/>
            <a:ext cx="2068513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304800" y="355601"/>
            <a:ext cx="9036050" cy="588962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VD 4</a:t>
            </a:r>
            <a:endParaRPr lang="en-US" sz="32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11188" y="1196975"/>
            <a:ext cx="8532813" cy="2303463"/>
            <a:chOff x="385" y="754"/>
            <a:chExt cx="5375" cy="1451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385" y="754"/>
              <a:ext cx="5375" cy="1451"/>
            </a:xfrm>
            <a:prstGeom prst="cloudCallout">
              <a:avLst>
                <a:gd name="adj1" fmla="val -46958"/>
                <a:gd name="adj2" fmla="val 9996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2400" i="1" dirty="0" err="1">
                  <a:solidFill>
                    <a:srgbClr val="0000CC"/>
                  </a:solidFill>
                </a:rPr>
                <a:t>Viết</a:t>
              </a:r>
              <a:r>
                <a:rPr lang="en-US" sz="2400" i="1" dirty="0">
                  <a:solidFill>
                    <a:srgbClr val="0000CC"/>
                  </a:solidFill>
                </a:rPr>
                <a:t> </a:t>
              </a:r>
              <a:r>
                <a:rPr lang="en-US" sz="2400" i="1" dirty="0" err="1">
                  <a:solidFill>
                    <a:srgbClr val="0000CC"/>
                  </a:solidFill>
                </a:rPr>
                <a:t>chương</a:t>
              </a:r>
              <a:r>
                <a:rPr lang="en-US" sz="2400" i="1" dirty="0">
                  <a:solidFill>
                    <a:srgbClr val="0000CC"/>
                  </a:solidFill>
                </a:rPr>
                <a:t> </a:t>
              </a:r>
              <a:r>
                <a:rPr lang="en-US" sz="2400" i="1" dirty="0" err="1">
                  <a:solidFill>
                    <a:srgbClr val="0000CC"/>
                  </a:solidFill>
                </a:rPr>
                <a:t>trình</a:t>
              </a:r>
              <a:r>
                <a:rPr lang="en-US" sz="2400" i="1" dirty="0">
                  <a:solidFill>
                    <a:srgbClr val="0000CC"/>
                  </a:solidFill>
                </a:rPr>
                <a:t> </a:t>
              </a:r>
              <a:r>
                <a:rPr lang="en-US" sz="2400" i="1" dirty="0" err="1">
                  <a:solidFill>
                    <a:srgbClr val="0000CC"/>
                  </a:solidFill>
                </a:rPr>
                <a:t>tính</a:t>
              </a:r>
              <a:r>
                <a:rPr lang="en-US" sz="2400" i="1" dirty="0">
                  <a:solidFill>
                    <a:srgbClr val="0000CC"/>
                  </a:solidFill>
                </a:rPr>
                <a:t> </a:t>
              </a:r>
              <a:r>
                <a:rPr lang="en-US" sz="2400" i="1" dirty="0" err="1">
                  <a:solidFill>
                    <a:srgbClr val="0000CC"/>
                  </a:solidFill>
                </a:rPr>
                <a:t>tổng</a:t>
              </a:r>
              <a:r>
                <a:rPr lang="en-US" sz="2400" i="1" dirty="0">
                  <a:solidFill>
                    <a:srgbClr val="0000CC"/>
                  </a:solidFill>
                </a:rPr>
                <a:t> T.</a:t>
              </a:r>
            </a:p>
            <a:p>
              <a:pPr algn="ctr"/>
              <a:endParaRPr lang="en-US" sz="2400" i="1" dirty="0">
                <a:solidFill>
                  <a:srgbClr val="0000CC"/>
                </a:solidFill>
              </a:endParaRPr>
            </a:p>
            <a:p>
              <a:pPr algn="ctr"/>
              <a:endParaRPr lang="en-US" sz="2400" i="1" dirty="0">
                <a:solidFill>
                  <a:srgbClr val="0000CC"/>
                </a:solidFill>
              </a:endParaRPr>
            </a:p>
            <a:p>
              <a:pPr algn="ctr"/>
              <a:endParaRPr lang="en-US" sz="2400" i="1" dirty="0">
                <a:solidFill>
                  <a:srgbClr val="0000CC"/>
                </a:solidFill>
              </a:endParaRPr>
            </a:p>
            <a:p>
              <a:pPr algn="ctr"/>
              <a:endParaRPr lang="en-US" sz="2400" i="1" dirty="0">
                <a:solidFill>
                  <a:srgbClr val="0000CC"/>
                </a:solidFill>
              </a:endParaRPr>
            </a:p>
            <a:p>
              <a:pPr algn="ctr"/>
              <a:endParaRPr lang="en-US" sz="2400" i="1" dirty="0">
                <a:solidFill>
                  <a:srgbClr val="0000CC"/>
                </a:solidFill>
              </a:endParaRPr>
            </a:p>
          </p:txBody>
        </p:sp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2336" y="1344"/>
            <a:ext cx="1758" cy="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Equation" r:id="rId6" imgW="1409400" imgH="393480" progId="Equation.3">
                    <p:embed/>
                  </p:oleObj>
                </mc:Choice>
                <mc:Fallback>
                  <p:oleObj name="Equation" r:id="rId6" imgW="1409400" imgH="393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6" y="1344"/>
                          <a:ext cx="1758" cy="491"/>
                        </a:xfrm>
                        <a:prstGeom prst="rect">
                          <a:avLst/>
                        </a:prstGeom>
                        <a:gradFill rotWithShape="1">
                          <a:gsLst>
                            <a:gs pos="0">
                              <a:srgbClr val="33CCFF"/>
                            </a:gs>
                            <a:gs pos="50000">
                              <a:schemeClr val="tx2"/>
                            </a:gs>
                            <a:gs pos="100000">
                              <a:srgbClr val="33CCFF"/>
                            </a:gs>
                          </a:gsLst>
                          <a:lin ang="5400000" scaled="1"/>
                        </a:gradFill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2008" name="Rectangle 8"/>
          <p:cNvSpPr>
            <a:spLocks noChangeArrowheads="1"/>
          </p:cNvSpPr>
          <p:nvPr/>
        </p:nvSpPr>
        <p:spPr bwMode="auto">
          <a:xfrm>
            <a:off x="2771775" y="4005263"/>
            <a:ext cx="6192838" cy="15700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 err="1">
                <a:solidFill>
                  <a:srgbClr val="660066"/>
                </a:solidFill>
              </a:rPr>
              <a:t>Yêu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cầu</a:t>
            </a:r>
            <a:r>
              <a:rPr lang="en-US" sz="2400" i="1" dirty="0">
                <a:solidFill>
                  <a:srgbClr val="660066"/>
                </a:solidFill>
              </a:rPr>
              <a:t>:</a:t>
            </a:r>
          </a:p>
          <a:p>
            <a:r>
              <a:rPr lang="en-US" sz="2400" i="1" dirty="0" err="1">
                <a:solidFill>
                  <a:srgbClr val="660066"/>
                </a:solidFill>
              </a:rPr>
              <a:t>Viết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chương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trình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theo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hai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dạng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cấu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trúc</a:t>
            </a:r>
            <a:r>
              <a:rPr lang="en-US" sz="2400" i="1" dirty="0">
                <a:solidFill>
                  <a:srgbClr val="660066"/>
                </a:solidFill>
              </a:rPr>
              <a:t>: </a:t>
            </a:r>
          </a:p>
          <a:p>
            <a:pPr algn="ctr"/>
            <a:r>
              <a:rPr lang="en-US" sz="2400" i="1" dirty="0">
                <a:solidFill>
                  <a:srgbClr val="0000CC"/>
                </a:solidFill>
              </a:rPr>
              <a:t>for .. do</a:t>
            </a:r>
          </a:p>
          <a:p>
            <a:pPr algn="ctr"/>
            <a:r>
              <a:rPr lang="en-US" sz="2400" i="1" dirty="0">
                <a:solidFill>
                  <a:srgbClr val="0000CC"/>
                </a:solidFill>
              </a:rPr>
              <a:t>while ..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8147" name="Rectangle 3"/>
          <p:cNvSpPr>
            <a:spLocks noChangeArrowheads="1"/>
          </p:cNvSpPr>
          <p:nvPr/>
        </p:nvSpPr>
        <p:spPr bwMode="auto">
          <a:xfrm>
            <a:off x="179388" y="333375"/>
            <a:ext cx="4608512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Quan sát chương trình</a:t>
            </a:r>
          </a:p>
        </p:txBody>
      </p:sp>
      <p:pic>
        <p:nvPicPr>
          <p:cNvPr id="518148" name="Picture 4" descr="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908050"/>
            <a:ext cx="85693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4051" name="Rectangle 3"/>
          <p:cNvSpPr>
            <a:spLocks noChangeArrowheads="1"/>
          </p:cNvSpPr>
          <p:nvPr/>
        </p:nvSpPr>
        <p:spPr bwMode="auto">
          <a:xfrm>
            <a:off x="179388" y="333375"/>
            <a:ext cx="3313112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Quan sát chương trình</a:t>
            </a:r>
          </a:p>
        </p:txBody>
      </p:sp>
      <p:pic>
        <p:nvPicPr>
          <p:cNvPr id="514053" name="Picture 5" descr="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908050"/>
            <a:ext cx="84978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381000"/>
            <a:ext cx="9144000" cy="554038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lin ang="2700000" scaled="1"/>
          </a:gradFill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000" b="1" dirty="0">
                <a:solidFill>
                  <a:srgbClr val="FF0066"/>
                </a:solidFill>
                <a:latin typeface="Arial"/>
              </a:rPr>
              <a:t> </a:t>
            </a:r>
            <a:r>
              <a:rPr lang="en-US" sz="3000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Ghi</a:t>
            </a:r>
            <a:r>
              <a:rPr lang="en-US" sz="3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000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nhớ</a:t>
            </a:r>
            <a:endParaRPr lang="en-US" sz="30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531459" name="Text Box 9"/>
          <p:cNvSpPr txBox="1">
            <a:spLocks noChangeArrowheads="1"/>
          </p:cNvSpPr>
          <p:nvPr/>
        </p:nvSpPr>
        <p:spPr bwMode="auto">
          <a:xfrm>
            <a:off x="684213" y="1879600"/>
            <a:ext cx="80645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2400">
                <a:solidFill>
                  <a:srgbClr val="000099"/>
                </a:solidFill>
              </a:rPr>
              <a:t>Cấu trúc lặp với số lần chưa biết trước.</a:t>
            </a:r>
          </a:p>
          <a:p>
            <a:pPr marL="342900" indent="-342900"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660066"/>
                </a:solidFill>
              </a:rPr>
              <a:t>While</a:t>
            </a:r>
            <a:r>
              <a:rPr lang="en-US" sz="2400">
                <a:solidFill>
                  <a:srgbClr val="000099"/>
                </a:solidFill>
              </a:rPr>
              <a:t> &lt;</a:t>
            </a:r>
            <a:r>
              <a:rPr lang="en-US" sz="2400" i="1">
                <a:solidFill>
                  <a:srgbClr val="008000"/>
                </a:solidFill>
              </a:rPr>
              <a:t>điều kiện</a:t>
            </a:r>
            <a:r>
              <a:rPr lang="en-US" sz="2400">
                <a:solidFill>
                  <a:srgbClr val="000099"/>
                </a:solidFill>
              </a:rPr>
              <a:t>&gt; </a:t>
            </a:r>
            <a:r>
              <a:rPr lang="en-US" sz="2400">
                <a:solidFill>
                  <a:srgbClr val="660066"/>
                </a:solidFill>
              </a:rPr>
              <a:t>do</a:t>
            </a:r>
            <a:r>
              <a:rPr lang="en-US" sz="2400">
                <a:solidFill>
                  <a:srgbClr val="000099"/>
                </a:solidFill>
              </a:rPr>
              <a:t> &lt;</a:t>
            </a:r>
            <a:r>
              <a:rPr lang="en-US" sz="2400" i="1">
                <a:solidFill>
                  <a:srgbClr val="008000"/>
                </a:solidFill>
              </a:rPr>
              <a:t>câu lệnh</a:t>
            </a:r>
            <a:r>
              <a:rPr lang="en-US" sz="2400">
                <a:solidFill>
                  <a:srgbClr val="000099"/>
                </a:solidFill>
              </a:rPr>
              <a:t> &gt;; </a:t>
            </a:r>
          </a:p>
          <a:p>
            <a:pPr marL="342900" indent="-342900" eaLnBrk="0" hangingPunct="0"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</a:rPr>
              <a:t>2. Khi thực hiện vòng lặp, </a:t>
            </a:r>
            <a:r>
              <a:rPr lang="en-US" sz="2400" i="1">
                <a:solidFill>
                  <a:srgbClr val="660066"/>
                </a:solidFill>
              </a:rPr>
              <a:t>điều kiện</a:t>
            </a:r>
            <a:r>
              <a:rPr lang="en-US" sz="2400" i="1">
                <a:solidFill>
                  <a:srgbClr val="000099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trong câu lệnh phải được thay đổi để sớm hay muộn giá trị của </a:t>
            </a:r>
            <a:r>
              <a:rPr lang="en-US" sz="2400" i="1">
                <a:solidFill>
                  <a:srgbClr val="660066"/>
                </a:solidFill>
              </a:rPr>
              <a:t>điều kiện</a:t>
            </a:r>
            <a:r>
              <a:rPr lang="en-US" sz="2400" i="1">
                <a:solidFill>
                  <a:srgbClr val="000099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được chuyển từ </a:t>
            </a:r>
            <a:r>
              <a:rPr lang="en-US" sz="2400" i="1">
                <a:solidFill>
                  <a:srgbClr val="660066"/>
                </a:solidFill>
              </a:rPr>
              <a:t>đúng</a:t>
            </a:r>
            <a:r>
              <a:rPr lang="en-US" sz="2400" i="1">
                <a:solidFill>
                  <a:srgbClr val="000099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sang </a:t>
            </a:r>
            <a:r>
              <a:rPr lang="en-US" sz="2400" i="1">
                <a:solidFill>
                  <a:srgbClr val="660066"/>
                </a:solidFill>
              </a:rPr>
              <a:t>sai, </a:t>
            </a:r>
            <a:r>
              <a:rPr lang="en-US" sz="2400">
                <a:solidFill>
                  <a:srgbClr val="0000CC"/>
                </a:solidFill>
              </a:rPr>
              <a:t>thì chương trình sẽ không “</a:t>
            </a:r>
            <a:r>
              <a:rPr lang="en-US" sz="2400">
                <a:solidFill>
                  <a:srgbClr val="660066"/>
                </a:solidFill>
              </a:rPr>
              <a:t>rơi</a:t>
            </a:r>
            <a:r>
              <a:rPr lang="en-US" sz="2400">
                <a:solidFill>
                  <a:srgbClr val="0000CC"/>
                </a:solidFill>
              </a:rPr>
              <a:t>” vào</a:t>
            </a:r>
            <a:r>
              <a:rPr lang="en-US" sz="2400" i="1">
                <a:solidFill>
                  <a:srgbClr val="0000CC"/>
                </a:solidFill>
              </a:rPr>
              <a:t> </a:t>
            </a:r>
            <a:r>
              <a:rPr lang="en-US" sz="2400">
                <a:solidFill>
                  <a:srgbClr val="660066"/>
                </a:solidFill>
              </a:rPr>
              <a:t>“vòng lặp vô tận”</a:t>
            </a:r>
          </a:p>
          <a:p>
            <a:pPr marL="342900" indent="-342900" algn="ctr" eaLnBrk="0" hangingPunct="0">
              <a:spcBef>
                <a:spcPct val="50000"/>
              </a:spcBef>
            </a:pP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68313" y="1628775"/>
            <a:ext cx="8424862" cy="352901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>
            <a:prstShdw prst="shdw17" dist="17961" dir="2700000">
              <a:srgbClr val="004D00"/>
            </a:prst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4355" name="Rectangle 3"/>
          <p:cNvSpPr>
            <a:spLocks noChangeArrowheads="1"/>
          </p:cNvSpPr>
          <p:nvPr/>
        </p:nvSpPr>
        <p:spPr bwMode="auto">
          <a:xfrm>
            <a:off x="323850" y="4365625"/>
            <a:ext cx="1162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lnSpc>
                <a:spcPct val="50000"/>
              </a:lnSpc>
              <a:buClr>
                <a:schemeClr val="accent2"/>
              </a:buClr>
              <a:buSzPct val="85000"/>
              <a:buFont typeface="Wingdings 2" pitchFamily="18" charset="2"/>
              <a:buNone/>
            </a:pPr>
            <a:r>
              <a:rPr lang="en-US" sz="1700" b="1">
                <a:solidFill>
                  <a:srgbClr val="FF3300"/>
                </a:solidFill>
              </a:rPr>
              <a:t>.....</a:t>
            </a:r>
            <a:r>
              <a:rPr lang="en-US" sz="1700" b="1"/>
              <a:t>	</a:t>
            </a:r>
            <a:endParaRPr lang="en-US" sz="1700" b="1">
              <a:solidFill>
                <a:srgbClr val="3333FF"/>
              </a:solidFill>
            </a:endParaRPr>
          </a:p>
        </p:txBody>
      </p:sp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368300" y="2349500"/>
            <a:ext cx="8235950" cy="1150938"/>
          </a:xfrm>
          <a:prstGeom prst="cloudCallout">
            <a:avLst>
              <a:gd name="adj1" fmla="val -31111"/>
              <a:gd name="adj2" fmla="val 165310"/>
            </a:avLst>
          </a:prstGeom>
          <a:gradFill rotWithShape="1">
            <a:gsLst>
              <a:gs pos="0">
                <a:schemeClr val="tx1"/>
              </a:gs>
              <a:gs pos="100000">
                <a:srgbClr val="FF33CC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i="1" dirty="0" err="1">
                <a:solidFill>
                  <a:srgbClr val="0000CC"/>
                </a:solidFill>
              </a:rPr>
              <a:t>Hãy</a:t>
            </a:r>
            <a:r>
              <a:rPr lang="en-US" sz="2400" i="1" dirty="0">
                <a:solidFill>
                  <a:srgbClr val="0000CC"/>
                </a:solidFill>
              </a:rPr>
              <a:t> </a:t>
            </a:r>
            <a:r>
              <a:rPr lang="en-US" sz="2400" i="1" dirty="0" err="1">
                <a:solidFill>
                  <a:srgbClr val="0000CC"/>
                </a:solidFill>
              </a:rPr>
              <a:t>đọc</a:t>
            </a:r>
            <a:r>
              <a:rPr lang="en-US" sz="2400" i="1" dirty="0">
                <a:solidFill>
                  <a:srgbClr val="0000CC"/>
                </a:solidFill>
              </a:rPr>
              <a:t> </a:t>
            </a:r>
            <a:r>
              <a:rPr lang="en-US" sz="2400" i="1" dirty="0" err="1">
                <a:solidFill>
                  <a:srgbClr val="0000CC"/>
                </a:solidFill>
              </a:rPr>
              <a:t>ví</a:t>
            </a:r>
            <a:r>
              <a:rPr lang="en-US" sz="2400" i="1" dirty="0">
                <a:solidFill>
                  <a:srgbClr val="0000CC"/>
                </a:solidFill>
              </a:rPr>
              <a:t> </a:t>
            </a:r>
            <a:r>
              <a:rPr lang="en-US" sz="2400" i="1" dirty="0" err="1">
                <a:solidFill>
                  <a:srgbClr val="0000CC"/>
                </a:solidFill>
              </a:rPr>
              <a:t>dụ</a:t>
            </a:r>
            <a:r>
              <a:rPr lang="en-US" sz="2400" i="1" dirty="0">
                <a:solidFill>
                  <a:srgbClr val="0000CC"/>
                </a:solidFill>
              </a:rPr>
              <a:t> 1 _ </a:t>
            </a:r>
            <a:r>
              <a:rPr lang="en-US" sz="2400" i="1" dirty="0" err="1">
                <a:solidFill>
                  <a:srgbClr val="0000CC"/>
                </a:solidFill>
              </a:rPr>
              <a:t>sách</a:t>
            </a:r>
            <a:r>
              <a:rPr lang="en-US" sz="2400" i="1" dirty="0">
                <a:solidFill>
                  <a:srgbClr val="0000CC"/>
                </a:solidFill>
              </a:rPr>
              <a:t> </a:t>
            </a:r>
            <a:r>
              <a:rPr lang="en-US" sz="2400" i="1" dirty="0" err="1">
                <a:solidFill>
                  <a:srgbClr val="0000CC"/>
                </a:solidFill>
              </a:rPr>
              <a:t>giáo</a:t>
            </a:r>
            <a:r>
              <a:rPr lang="en-US" sz="2400" i="1" dirty="0">
                <a:solidFill>
                  <a:srgbClr val="0000CC"/>
                </a:solidFill>
              </a:rPr>
              <a:t> </a:t>
            </a:r>
            <a:r>
              <a:rPr lang="en-US" sz="2400" i="1" dirty="0" err="1">
                <a:solidFill>
                  <a:srgbClr val="0000CC"/>
                </a:solidFill>
              </a:rPr>
              <a:t>khoa</a:t>
            </a:r>
            <a:r>
              <a:rPr lang="en-US" sz="2400" i="1" dirty="0">
                <a:solidFill>
                  <a:srgbClr val="0000CC"/>
                </a:solidFill>
              </a:rPr>
              <a:t> _ </a:t>
            </a:r>
            <a:r>
              <a:rPr lang="en-US" sz="2400" i="1" dirty="0" err="1">
                <a:solidFill>
                  <a:srgbClr val="0000CC"/>
                </a:solidFill>
              </a:rPr>
              <a:t>trang</a:t>
            </a:r>
            <a:r>
              <a:rPr lang="en-US" sz="2400" i="1" dirty="0">
                <a:solidFill>
                  <a:srgbClr val="0000CC"/>
                </a:solidFill>
              </a:rPr>
              <a:t> </a:t>
            </a:r>
            <a:r>
              <a:rPr lang="en-US" sz="2400" i="1" dirty="0" smtClean="0">
                <a:solidFill>
                  <a:srgbClr val="0000CC"/>
                </a:solidFill>
              </a:rPr>
              <a:t>63</a:t>
            </a:r>
            <a:endParaRPr lang="en-US" sz="2400" i="1" dirty="0">
              <a:solidFill>
                <a:srgbClr val="0000CC"/>
              </a:solidFill>
            </a:endParaRPr>
          </a:p>
        </p:txBody>
      </p:sp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34925" y="287338"/>
            <a:ext cx="9036050" cy="498475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Lệnh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lặp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với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lần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chưa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biết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trước</a:t>
            </a:r>
            <a:endParaRPr lang="en-US" sz="26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5126" name="Picture 9" descr="j0232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430713"/>
            <a:ext cx="2068513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/>
      <p:bldP spid="890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925" y="287338"/>
            <a:ext cx="9036050" cy="498475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Lệnh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lặp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với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lần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chưa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biết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trước</a:t>
            </a:r>
            <a:endParaRPr lang="en-US" sz="26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7" y="1412776"/>
            <a:ext cx="87474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VD1: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(n= 1, 2, 3,…), ta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200" i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=1, T</a:t>
            </a:r>
            <a:r>
              <a:rPr lang="en-US" sz="3200" i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 + 2, T</a:t>
            </a:r>
            <a:r>
              <a:rPr lang="en-US" sz="3200" i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 + 2 + 3, …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i="1" baseline="-25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i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1000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i="1" baseline="-25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71438" y="1125538"/>
            <a:ext cx="2484437" cy="3667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</a:rPr>
              <a:t>THUẬT TOÁN</a:t>
            </a:r>
          </a:p>
        </p:txBody>
      </p:sp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179388" y="4365625"/>
            <a:ext cx="6048375" cy="719138"/>
          </a:xfrm>
          <a:prstGeom prst="cloudCallout">
            <a:avLst>
              <a:gd name="adj1" fmla="val -54514"/>
              <a:gd name="adj2" fmla="val 416889"/>
            </a:avLst>
          </a:prstGeom>
          <a:gradFill rotWithShape="1">
            <a:gsLst>
              <a:gs pos="0">
                <a:schemeClr val="tx1"/>
              </a:gs>
              <a:gs pos="100000">
                <a:srgbClr val="FF33CC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000" i="1">
                <a:solidFill>
                  <a:srgbClr val="0000CC"/>
                </a:solidFill>
              </a:rPr>
              <a:t>Nhận xét thuật toán.</a:t>
            </a:r>
            <a:endParaRPr lang="en-US" sz="2000" baseline="30000">
              <a:solidFill>
                <a:srgbClr val="0000CC"/>
              </a:solidFill>
            </a:endParaRPr>
          </a:p>
        </p:txBody>
      </p:sp>
      <p:sp>
        <p:nvSpPr>
          <p:cNvPr id="492548" name="Rectangle 4"/>
          <p:cNvSpPr>
            <a:spLocks noChangeArrowheads="1"/>
          </p:cNvSpPr>
          <p:nvPr/>
        </p:nvSpPr>
        <p:spPr bwMode="auto">
          <a:xfrm>
            <a:off x="1182688" y="3519488"/>
            <a:ext cx="7632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660066"/>
                </a:solidFill>
              </a:rPr>
              <a:t>* </a:t>
            </a:r>
            <a:r>
              <a:rPr lang="en-US" sz="2000" dirty="0" err="1">
                <a:solidFill>
                  <a:srgbClr val="660066"/>
                </a:solidFill>
              </a:rPr>
              <a:t>Bước</a:t>
            </a:r>
            <a:r>
              <a:rPr lang="en-US" sz="2000" dirty="0">
                <a:solidFill>
                  <a:srgbClr val="660066"/>
                </a:solidFill>
              </a:rPr>
              <a:t> 4: In </a:t>
            </a:r>
            <a:r>
              <a:rPr lang="en-US" sz="2000" dirty="0" err="1">
                <a:solidFill>
                  <a:srgbClr val="660066"/>
                </a:solidFill>
              </a:rPr>
              <a:t>kết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quả</a:t>
            </a:r>
            <a:r>
              <a:rPr lang="en-US" sz="2000" dirty="0">
                <a:solidFill>
                  <a:srgbClr val="660066"/>
                </a:solidFill>
              </a:rPr>
              <a:t>: S </a:t>
            </a:r>
            <a:r>
              <a:rPr lang="en-US" sz="2000" dirty="0" err="1">
                <a:solidFill>
                  <a:srgbClr val="660066"/>
                </a:solidFill>
              </a:rPr>
              <a:t>và</a:t>
            </a:r>
            <a:r>
              <a:rPr lang="en-US" sz="2000" dirty="0">
                <a:solidFill>
                  <a:srgbClr val="660066"/>
                </a:solidFill>
              </a:rPr>
              <a:t> n </a:t>
            </a:r>
            <a:r>
              <a:rPr lang="en-US" sz="2000" dirty="0" err="1">
                <a:solidFill>
                  <a:srgbClr val="660066"/>
                </a:solidFill>
              </a:rPr>
              <a:t>là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số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tự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nhiên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nhỏ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nhất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sao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cho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</a:p>
          <a:p>
            <a:r>
              <a:rPr lang="en-US" sz="2000" dirty="0">
                <a:solidFill>
                  <a:srgbClr val="660066"/>
                </a:solidFill>
              </a:rPr>
              <a:t>               S &gt; 1000. </a:t>
            </a:r>
            <a:r>
              <a:rPr lang="en-US" sz="2000" dirty="0" err="1">
                <a:solidFill>
                  <a:srgbClr val="660066"/>
                </a:solidFill>
              </a:rPr>
              <a:t>kết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thúc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thuật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err="1">
                <a:solidFill>
                  <a:srgbClr val="660066"/>
                </a:solidFill>
              </a:rPr>
              <a:t>toán</a:t>
            </a:r>
            <a:endParaRPr lang="en-US" sz="2000" dirty="0">
              <a:solidFill>
                <a:srgbClr val="660066"/>
              </a:solidFill>
            </a:endParaRPr>
          </a:p>
        </p:txBody>
      </p:sp>
      <p:sp>
        <p:nvSpPr>
          <p:cNvPr id="492549" name="Rectangle 5"/>
          <p:cNvSpPr>
            <a:spLocks noChangeArrowheads="1"/>
          </p:cNvSpPr>
          <p:nvPr/>
        </p:nvSpPr>
        <p:spPr bwMode="auto">
          <a:xfrm>
            <a:off x="1182688" y="1681163"/>
            <a:ext cx="512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* Bước 1: S ← 0; n ← 0;    {Khởi tạo S và n}</a:t>
            </a:r>
          </a:p>
        </p:txBody>
      </p:sp>
      <p:sp>
        <p:nvSpPr>
          <p:cNvPr id="492551" name="Rectangle 7"/>
          <p:cNvSpPr>
            <a:spLocks noChangeArrowheads="1"/>
          </p:cNvSpPr>
          <p:nvPr/>
        </p:nvSpPr>
        <p:spPr bwMode="auto">
          <a:xfrm>
            <a:off x="1182688" y="2257425"/>
            <a:ext cx="7637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* Bước 2: Nếu S </a:t>
            </a:r>
            <a:r>
              <a:rPr lang="en-US" sz="2000">
                <a:solidFill>
                  <a:srgbClr val="660066"/>
                </a:solidFill>
                <a:cs typeface="Arial" pitchFamily="34" charset="0"/>
              </a:rPr>
              <a:t>≤</a:t>
            </a:r>
            <a:r>
              <a:rPr lang="en-US" sz="2000">
                <a:solidFill>
                  <a:srgbClr val="660066"/>
                </a:solidFill>
              </a:rPr>
              <a:t> 1000, </a:t>
            </a:r>
            <a:r>
              <a:rPr lang="en-US">
                <a:solidFill>
                  <a:srgbClr val="660066"/>
                </a:solidFill>
              </a:rPr>
              <a:t>n ← n + 1;</a:t>
            </a:r>
            <a:r>
              <a:rPr lang="en-US" sz="2000">
                <a:solidFill>
                  <a:srgbClr val="660066"/>
                </a:solidFill>
              </a:rPr>
              <a:t> ngược lại, chuyển đến bước 4;</a:t>
            </a:r>
          </a:p>
        </p:txBody>
      </p:sp>
      <p:sp>
        <p:nvSpPr>
          <p:cNvPr id="492552" name="Rectangle 8"/>
          <p:cNvSpPr>
            <a:spLocks noChangeArrowheads="1"/>
          </p:cNvSpPr>
          <p:nvPr/>
        </p:nvSpPr>
        <p:spPr bwMode="auto">
          <a:xfrm>
            <a:off x="1182688" y="2905125"/>
            <a:ext cx="4738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* Bước 3: S ← S + n và quay lại bước 2;</a:t>
            </a:r>
          </a:p>
        </p:txBody>
      </p:sp>
      <p:sp>
        <p:nvSpPr>
          <p:cNvPr id="492553" name="Rectangle 9"/>
          <p:cNvSpPr>
            <a:spLocks noChangeArrowheads="1"/>
          </p:cNvSpPr>
          <p:nvPr/>
        </p:nvSpPr>
        <p:spPr bwMode="auto">
          <a:xfrm>
            <a:off x="1043608" y="5373688"/>
            <a:ext cx="7771780" cy="70788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CC"/>
                </a:solidFill>
              </a:rPr>
              <a:t>Từ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bước</a:t>
            </a:r>
            <a:r>
              <a:rPr lang="en-US" sz="2000" dirty="0">
                <a:solidFill>
                  <a:srgbClr val="0000CC"/>
                </a:solidFill>
              </a:rPr>
              <a:t> 2 </a:t>
            </a:r>
            <a:r>
              <a:rPr lang="en-US" sz="2000" dirty="0" err="1">
                <a:solidFill>
                  <a:srgbClr val="0000CC"/>
                </a:solidFill>
              </a:rPr>
              <a:t>đến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bước</a:t>
            </a:r>
            <a:r>
              <a:rPr lang="en-US" sz="2000" dirty="0">
                <a:solidFill>
                  <a:srgbClr val="0000CC"/>
                </a:solidFill>
              </a:rPr>
              <a:t> 3 </a:t>
            </a:r>
            <a:r>
              <a:rPr lang="en-US" sz="2000" dirty="0" err="1">
                <a:solidFill>
                  <a:srgbClr val="0000CC"/>
                </a:solidFill>
              </a:rPr>
              <a:t>được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lặp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lại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nhiều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lần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nếu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điều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kiện</a:t>
            </a:r>
            <a:r>
              <a:rPr lang="en-US" sz="2000" dirty="0">
                <a:solidFill>
                  <a:srgbClr val="0000CC"/>
                </a:solidFill>
              </a:rPr>
              <a:t> S </a:t>
            </a:r>
            <a:r>
              <a:rPr lang="en-US" sz="2000" dirty="0">
                <a:solidFill>
                  <a:srgbClr val="0000CC"/>
                </a:solidFill>
                <a:cs typeface="Arial" pitchFamily="34" charset="0"/>
              </a:rPr>
              <a:t>≤ 1000</a:t>
            </a:r>
            <a:r>
              <a:rPr lang="en-US" sz="2000" dirty="0">
                <a:solidFill>
                  <a:srgbClr val="0000CC"/>
                </a:solidFill>
              </a:rPr>
              <a:t>  </a:t>
            </a:r>
            <a:r>
              <a:rPr lang="en-US" sz="2000" dirty="0" err="1">
                <a:solidFill>
                  <a:srgbClr val="0000CC"/>
                </a:solidFill>
              </a:rPr>
              <a:t>chưa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được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thoả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mãn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và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chỉ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dừng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khi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điều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kiện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đó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err="1">
                <a:solidFill>
                  <a:srgbClr val="0000CC"/>
                </a:solidFill>
              </a:rPr>
              <a:t>sai</a:t>
            </a:r>
            <a:r>
              <a:rPr lang="en-US" sz="20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4925" y="287338"/>
            <a:ext cx="9036050" cy="498475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Lệnh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lặp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với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lần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chưa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biết</a:t>
            </a:r>
            <a:r>
              <a:rPr lang="en-US" sz="2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trước</a:t>
            </a:r>
            <a:endParaRPr lang="en-US" sz="26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9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nimBg="1"/>
      <p:bldP spid="492548" grpId="0"/>
      <p:bldP spid="492549" grpId="0"/>
      <p:bldP spid="492551" grpId="0"/>
      <p:bldP spid="492552" grpId="0"/>
      <p:bldP spid="4925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34925" y="287338"/>
            <a:ext cx="9036050" cy="588962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err="1" smtClean="0">
                <a:solidFill>
                  <a:srgbClr val="000066"/>
                </a:solidFill>
                <a:latin typeface="Arial"/>
              </a:rPr>
              <a:t>Câu</a:t>
            </a:r>
            <a:r>
              <a:rPr lang="en-US" sz="3200" dirty="0" smtClean="0">
                <a:solidFill>
                  <a:srgbClr val="000066"/>
                </a:solidFill>
                <a:latin typeface="Arial"/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  <a:latin typeface="Arial"/>
              </a:rPr>
              <a:t>lệnh</a:t>
            </a:r>
            <a:r>
              <a:rPr lang="en-US" sz="3200" dirty="0" smtClean="0">
                <a:solidFill>
                  <a:srgbClr val="000066"/>
                </a:solidFill>
                <a:latin typeface="Arial"/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  <a:latin typeface="Arial"/>
              </a:rPr>
              <a:t>lặp</a:t>
            </a:r>
            <a:r>
              <a:rPr lang="en-US" sz="3200" dirty="0" smtClean="0">
                <a:solidFill>
                  <a:srgbClr val="000066"/>
                </a:solidFill>
                <a:latin typeface="Arial"/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  <a:latin typeface="Arial"/>
              </a:rPr>
              <a:t>với</a:t>
            </a:r>
            <a:r>
              <a:rPr lang="en-US" sz="3200" dirty="0" smtClean="0">
                <a:solidFill>
                  <a:srgbClr val="000066"/>
                </a:solidFill>
                <a:latin typeface="Arial"/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  <a:latin typeface="Arial"/>
              </a:rPr>
              <a:t>số</a:t>
            </a:r>
            <a:r>
              <a:rPr lang="en-US" sz="3200" dirty="0" smtClean="0">
                <a:solidFill>
                  <a:srgbClr val="000066"/>
                </a:solidFill>
                <a:latin typeface="Arial"/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  <a:latin typeface="Arial"/>
              </a:rPr>
              <a:t>lần</a:t>
            </a:r>
            <a:r>
              <a:rPr lang="en-US" sz="3200" dirty="0" smtClean="0">
                <a:solidFill>
                  <a:srgbClr val="000066"/>
                </a:solidFill>
                <a:latin typeface="Arial"/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  <a:latin typeface="Arial"/>
              </a:rPr>
              <a:t>chưa</a:t>
            </a:r>
            <a:r>
              <a:rPr lang="en-US" sz="3200" dirty="0" smtClean="0">
                <a:solidFill>
                  <a:srgbClr val="000066"/>
                </a:solidFill>
                <a:latin typeface="Arial"/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  <a:latin typeface="Arial"/>
              </a:rPr>
              <a:t>biết</a:t>
            </a:r>
            <a:r>
              <a:rPr lang="en-US" sz="3200" dirty="0" smtClean="0">
                <a:solidFill>
                  <a:srgbClr val="000066"/>
                </a:solidFill>
                <a:latin typeface="Arial"/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  <a:latin typeface="Arial"/>
              </a:rPr>
              <a:t>trước</a:t>
            </a:r>
            <a:r>
              <a:rPr lang="en-US" sz="3200" dirty="0" smtClean="0">
                <a:solidFill>
                  <a:srgbClr val="000066"/>
                </a:solidFill>
                <a:latin typeface="Arial"/>
              </a:rPr>
              <a:t>:</a:t>
            </a:r>
            <a:endParaRPr lang="en-US" sz="3200" dirty="0">
              <a:solidFill>
                <a:srgbClr val="000066"/>
              </a:solidFill>
              <a:latin typeface="Arial"/>
            </a:endParaRPr>
          </a:p>
        </p:txBody>
      </p:sp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179512" y="1187702"/>
            <a:ext cx="9073007" cy="1004636"/>
          </a:xfrm>
          <a:prstGeom prst="cloudCallout">
            <a:avLst>
              <a:gd name="adj1" fmla="val -52088"/>
              <a:gd name="adj2" fmla="val 328356"/>
            </a:avLst>
          </a:prstGeom>
          <a:gradFill rotWithShape="1">
            <a:gsLst>
              <a:gs pos="0">
                <a:schemeClr val="tx1"/>
              </a:gs>
              <a:gs pos="100000">
                <a:srgbClr val="FF33CC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i="1">
                <a:solidFill>
                  <a:srgbClr val="0000CC"/>
                </a:solidFill>
              </a:rPr>
              <a:t>Hãy nêu cấu trúc lặp với câu lệnh while - do?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683568" y="3284984"/>
            <a:ext cx="856895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- While, do: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endParaRPr lang="en-US" sz="3200" i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môt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549908" y="2479105"/>
            <a:ext cx="8006084" cy="519112"/>
          </a:xfrm>
          <a:prstGeom prst="rect">
            <a:avLst/>
          </a:prstGeom>
          <a:gradFill rotWithShape="1">
            <a:gsLst>
              <a:gs pos="0">
                <a:srgbClr val="767647"/>
              </a:gs>
              <a:gs pos="50000">
                <a:srgbClr val="FFFF99"/>
              </a:gs>
              <a:gs pos="100000">
                <a:srgbClr val="767647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C"/>
            </a:prst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660066"/>
                </a:solidFill>
              </a:rPr>
              <a:t>While &lt;</a:t>
            </a:r>
            <a:r>
              <a:rPr lang="en-US" sz="2800" i="1" dirty="0" err="1">
                <a:solidFill>
                  <a:srgbClr val="006600"/>
                </a:solidFill>
              </a:rPr>
              <a:t>điều</a:t>
            </a:r>
            <a:r>
              <a:rPr lang="en-US" sz="2800" i="1" dirty="0">
                <a:solidFill>
                  <a:srgbClr val="006600"/>
                </a:solidFill>
              </a:rPr>
              <a:t> </a:t>
            </a:r>
            <a:r>
              <a:rPr lang="en-US" sz="2800" i="1" dirty="0" err="1">
                <a:solidFill>
                  <a:srgbClr val="006600"/>
                </a:solidFill>
              </a:rPr>
              <a:t>kiện</a:t>
            </a:r>
            <a:r>
              <a:rPr lang="en-US" sz="2800" dirty="0">
                <a:solidFill>
                  <a:srgbClr val="660066"/>
                </a:solidFill>
              </a:rPr>
              <a:t>&gt; do &lt;</a:t>
            </a:r>
            <a:r>
              <a:rPr lang="en-US" sz="2800" i="1" dirty="0" err="1">
                <a:solidFill>
                  <a:srgbClr val="006600"/>
                </a:solidFill>
              </a:rPr>
              <a:t>câu</a:t>
            </a:r>
            <a:r>
              <a:rPr lang="en-US" sz="2800" i="1" dirty="0">
                <a:solidFill>
                  <a:srgbClr val="006600"/>
                </a:solidFill>
              </a:rPr>
              <a:t> </a:t>
            </a:r>
            <a:r>
              <a:rPr lang="en-US" sz="2800" i="1" dirty="0" err="1">
                <a:solidFill>
                  <a:srgbClr val="006600"/>
                </a:solidFill>
              </a:rPr>
              <a:t>lệnh</a:t>
            </a:r>
            <a:r>
              <a:rPr lang="en-US" sz="2800" i="1" dirty="0">
                <a:solidFill>
                  <a:srgbClr val="006600"/>
                </a:solidFill>
              </a:rPr>
              <a:t> </a:t>
            </a:r>
            <a:r>
              <a:rPr lang="en-US" sz="2800" dirty="0">
                <a:solidFill>
                  <a:srgbClr val="660066"/>
                </a:solidFill>
              </a:rPr>
              <a:t>&gt;;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nimBg="1"/>
      <p:bldP spid="437253" grpId="0"/>
      <p:bldP spid="4372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323850" y="2349500"/>
            <a:ext cx="2592388" cy="1873250"/>
          </a:xfrm>
          <a:prstGeom prst="cloudCallout">
            <a:avLst>
              <a:gd name="adj1" fmla="val -59736"/>
              <a:gd name="adj2" fmla="val 123560"/>
            </a:avLst>
          </a:prstGeom>
          <a:gradFill rotWithShape="1">
            <a:gsLst>
              <a:gs pos="0">
                <a:schemeClr val="tx1"/>
              </a:gs>
              <a:gs pos="100000">
                <a:srgbClr val="FF33CC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i="1">
                <a:solidFill>
                  <a:srgbClr val="0000CC"/>
                </a:solidFill>
              </a:rPr>
              <a:t>Quan sát sơ đồ khối, hãy cho biết sự thực hiện của máy?</a:t>
            </a:r>
          </a:p>
        </p:txBody>
      </p:sp>
      <p:sp>
        <p:nvSpPr>
          <p:cNvPr id="439299" name="Text Box 3"/>
          <p:cNvSpPr txBox="1">
            <a:spLocks noChangeArrowheads="1"/>
          </p:cNvSpPr>
          <p:nvPr/>
        </p:nvSpPr>
        <p:spPr bwMode="auto">
          <a:xfrm>
            <a:off x="969963" y="4652963"/>
            <a:ext cx="4897437" cy="11906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rgbClr val="660033"/>
                </a:solidFill>
              </a:rPr>
              <a:t> Bước 1: tính giá trị của &lt;điều kiện&gt;.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660033"/>
                </a:solidFill>
              </a:rPr>
              <a:t> Bước 2: Nếu &lt;điều kiện&gt; có giá trị đúng thì: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660033"/>
                </a:solidFill>
              </a:rPr>
              <a:t> thực hiện lệnh cần lặp.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660033"/>
                </a:solidFill>
              </a:rPr>
              <a:t> quay lại bước 1.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35375" y="404813"/>
            <a:ext cx="5400675" cy="3956050"/>
            <a:chOff x="2290" y="255"/>
            <a:chExt cx="3402" cy="2492"/>
          </a:xfrm>
        </p:grpSpPr>
        <p:sp>
          <p:nvSpPr>
            <p:cNvPr id="9222" name="Text Box 5"/>
            <p:cNvSpPr txBox="1">
              <a:spLocks noChangeArrowheads="1"/>
            </p:cNvSpPr>
            <p:nvPr/>
          </p:nvSpPr>
          <p:spPr bwMode="auto">
            <a:xfrm>
              <a:off x="4286" y="255"/>
              <a:ext cx="98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660033"/>
                  </a:solidFill>
                </a:rPr>
                <a:t>SƠ ĐỒ KHỐI</a:t>
              </a:r>
            </a:p>
          </p:txBody>
        </p:sp>
        <p:sp>
          <p:nvSpPr>
            <p:cNvPr id="9223" name="Line 6"/>
            <p:cNvSpPr>
              <a:spLocks noChangeShapeType="1"/>
            </p:cNvSpPr>
            <p:nvPr/>
          </p:nvSpPr>
          <p:spPr bwMode="auto">
            <a:xfrm flipV="1">
              <a:off x="3996" y="436"/>
              <a:ext cx="0" cy="33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AutoShape 7"/>
            <p:cNvSpPr>
              <a:spLocks noChangeArrowheads="1"/>
            </p:cNvSpPr>
            <p:nvPr/>
          </p:nvSpPr>
          <p:spPr bwMode="auto">
            <a:xfrm>
              <a:off x="2995" y="766"/>
              <a:ext cx="2001" cy="639"/>
            </a:xfrm>
            <a:prstGeom prst="flowChartDecision">
              <a:avLst/>
            </a:prstGeom>
            <a:solidFill>
              <a:srgbClr val="CCFFCC"/>
            </a:solidFill>
            <a:ln w="222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660033"/>
                  </a:solidFill>
                </a:rPr>
                <a:t>Điều kiện</a:t>
              </a:r>
            </a:p>
          </p:txBody>
        </p:sp>
        <p:sp>
          <p:nvSpPr>
            <p:cNvPr id="9225" name="Rectangle 8"/>
            <p:cNvSpPr>
              <a:spLocks noChangeArrowheads="1"/>
            </p:cNvSpPr>
            <p:nvPr/>
          </p:nvSpPr>
          <p:spPr bwMode="auto">
            <a:xfrm flipH="1">
              <a:off x="3039" y="1777"/>
              <a:ext cx="1915" cy="288"/>
            </a:xfrm>
            <a:prstGeom prst="rect">
              <a:avLst/>
            </a:prstGeom>
            <a:solidFill>
              <a:srgbClr val="CCFFCC"/>
            </a:solidFill>
            <a:ln w="222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660033"/>
                  </a:solidFill>
                </a:rPr>
                <a:t>Câu lệnh</a:t>
              </a:r>
            </a:p>
          </p:txBody>
        </p:sp>
        <p:sp>
          <p:nvSpPr>
            <p:cNvPr id="9226" name="Line 9"/>
            <p:cNvSpPr>
              <a:spLocks noChangeShapeType="1"/>
            </p:cNvSpPr>
            <p:nvPr/>
          </p:nvSpPr>
          <p:spPr bwMode="auto">
            <a:xfrm>
              <a:off x="4996" y="1090"/>
              <a:ext cx="69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10"/>
            <p:cNvSpPr>
              <a:spLocks noChangeShapeType="1"/>
            </p:cNvSpPr>
            <p:nvPr/>
          </p:nvSpPr>
          <p:spPr bwMode="auto">
            <a:xfrm rot="5400000">
              <a:off x="1867" y="1519"/>
              <a:ext cx="84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11"/>
            <p:cNvSpPr>
              <a:spLocks noChangeShapeType="1"/>
            </p:cNvSpPr>
            <p:nvPr/>
          </p:nvSpPr>
          <p:spPr bwMode="auto">
            <a:xfrm flipV="1">
              <a:off x="3996" y="1389"/>
              <a:ext cx="0" cy="39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Text Box 12"/>
            <p:cNvSpPr txBox="1">
              <a:spLocks noChangeArrowheads="1"/>
            </p:cNvSpPr>
            <p:nvPr/>
          </p:nvSpPr>
          <p:spPr bwMode="auto">
            <a:xfrm>
              <a:off x="4062" y="1467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660033"/>
                  </a:solidFill>
                </a:rPr>
                <a:t>Đúng</a:t>
              </a:r>
            </a:p>
          </p:txBody>
        </p:sp>
        <p:sp>
          <p:nvSpPr>
            <p:cNvPr id="9230" name="Text Box 13"/>
            <p:cNvSpPr txBox="1">
              <a:spLocks noChangeArrowheads="1"/>
            </p:cNvSpPr>
            <p:nvPr/>
          </p:nvSpPr>
          <p:spPr bwMode="auto">
            <a:xfrm>
              <a:off x="5064" y="803"/>
              <a:ext cx="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660033"/>
                  </a:solidFill>
                </a:rPr>
                <a:t>Sai</a:t>
              </a:r>
            </a:p>
          </p:txBody>
        </p:sp>
        <p:sp>
          <p:nvSpPr>
            <p:cNvPr id="9231" name="Line 14"/>
            <p:cNvSpPr>
              <a:spLocks noChangeShapeType="1"/>
            </p:cNvSpPr>
            <p:nvPr/>
          </p:nvSpPr>
          <p:spPr bwMode="auto">
            <a:xfrm>
              <a:off x="2300" y="1090"/>
              <a:ext cx="695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 flipV="1">
              <a:off x="3932" y="2355"/>
              <a:ext cx="0" cy="39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16"/>
            <p:cNvSpPr>
              <a:spLocks noChangeShapeType="1"/>
            </p:cNvSpPr>
            <p:nvPr/>
          </p:nvSpPr>
          <p:spPr bwMode="auto">
            <a:xfrm>
              <a:off x="2300" y="1942"/>
              <a:ext cx="739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>
              <a:off x="3932" y="2376"/>
              <a:ext cx="1741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18"/>
            <p:cNvSpPr>
              <a:spLocks noChangeShapeType="1"/>
            </p:cNvSpPr>
            <p:nvPr/>
          </p:nvSpPr>
          <p:spPr bwMode="auto">
            <a:xfrm rot="5400000">
              <a:off x="5033" y="1736"/>
              <a:ext cx="1280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9315" name="Rectangle 19"/>
          <p:cNvSpPr>
            <a:spLocks noChangeArrowheads="1"/>
          </p:cNvSpPr>
          <p:nvPr/>
        </p:nvSpPr>
        <p:spPr bwMode="auto">
          <a:xfrm>
            <a:off x="201613" y="6216650"/>
            <a:ext cx="8763000" cy="3810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257300" indent="-1257300" algn="ctr">
              <a:buClr>
                <a:schemeClr val="accent2"/>
              </a:buClr>
              <a:buSzPct val="85000"/>
              <a:buFont typeface="Wingdings 2" pitchFamily="18" charset="2"/>
              <a:buNone/>
              <a:defRPr/>
            </a:pPr>
            <a:r>
              <a:rPr lang="en-US" sz="24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Chừng nào điều kiện còn đúng thì câu lệnh còn thực hiện.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3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nimBg="1"/>
      <p:bldP spid="439299" grpId="0" animBg="1"/>
      <p:bldP spid="4393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304799" y="1700213"/>
            <a:ext cx="8766175" cy="1657350"/>
          </a:xfrm>
          <a:prstGeom prst="cloudCallout">
            <a:avLst>
              <a:gd name="adj1" fmla="val -36574"/>
              <a:gd name="adj2" fmla="val 12806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giá trị nào của n thì 1/n &lt; 0.003?</a:t>
            </a:r>
          </a:p>
          <a:p>
            <a:pPr eaLnBrk="0" hangingPunct="0"/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chương trình tính số n nhỏ nhất để 1/n nhỏ hơn một sai số cho trước.</a:t>
            </a:r>
          </a:p>
        </p:txBody>
      </p:sp>
      <p:pic>
        <p:nvPicPr>
          <p:cNvPr id="10243" name="Picture 3" descr="j0232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430713"/>
            <a:ext cx="2068513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34925" y="287338"/>
            <a:ext cx="9036050" cy="588962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Ví</a:t>
            </a:r>
            <a:r>
              <a:rPr lang="en-US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dụ</a:t>
            </a:r>
            <a:r>
              <a:rPr lang="en-US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 </a:t>
            </a:r>
            <a:endParaRPr lang="en-US" sz="32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443397" name="Rectangle 5"/>
          <p:cNvSpPr>
            <a:spLocks noChangeArrowheads="1"/>
          </p:cNvSpPr>
          <p:nvPr/>
        </p:nvSpPr>
        <p:spPr bwMode="auto">
          <a:xfrm>
            <a:off x="2843808" y="4209062"/>
            <a:ext cx="5680075" cy="8302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 err="1">
                <a:solidFill>
                  <a:srgbClr val="660066"/>
                </a:solidFill>
              </a:rPr>
              <a:t>Nếu</a:t>
            </a:r>
            <a:r>
              <a:rPr lang="en-US" sz="2400" i="1" dirty="0">
                <a:solidFill>
                  <a:srgbClr val="660066"/>
                </a:solidFill>
              </a:rPr>
              <a:t> n (n&gt;0) </a:t>
            </a:r>
            <a:r>
              <a:rPr lang="en-US" sz="2400" i="1" dirty="0" err="1">
                <a:solidFill>
                  <a:srgbClr val="660066"/>
                </a:solidFill>
              </a:rPr>
              <a:t>càng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lớn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thì</a:t>
            </a:r>
            <a:r>
              <a:rPr lang="en-US" sz="2400" i="1" dirty="0">
                <a:solidFill>
                  <a:srgbClr val="660066"/>
                </a:solidFill>
              </a:rPr>
              <a:t> 1/n </a:t>
            </a:r>
            <a:r>
              <a:rPr lang="en-US" sz="2400" i="1" dirty="0" err="1">
                <a:solidFill>
                  <a:srgbClr val="660066"/>
                </a:solidFill>
              </a:rPr>
              <a:t>càng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nhỏ</a:t>
            </a:r>
            <a:r>
              <a:rPr lang="en-US" sz="2400" i="1" dirty="0">
                <a:solidFill>
                  <a:srgbClr val="660066"/>
                </a:solidFill>
              </a:rPr>
              <a:t>, </a:t>
            </a:r>
            <a:r>
              <a:rPr lang="en-US" sz="2400" i="1" dirty="0" err="1">
                <a:solidFill>
                  <a:srgbClr val="660066"/>
                </a:solidFill>
              </a:rPr>
              <a:t>nhưng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luôn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luôn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lớn</a:t>
            </a:r>
            <a:r>
              <a:rPr lang="en-US" sz="2400" i="1" dirty="0">
                <a:solidFill>
                  <a:srgbClr val="660066"/>
                </a:solidFill>
              </a:rPr>
              <a:t> </a:t>
            </a:r>
            <a:r>
              <a:rPr lang="en-US" sz="2400" i="1" dirty="0" err="1">
                <a:solidFill>
                  <a:srgbClr val="660066"/>
                </a:solidFill>
              </a:rPr>
              <a:t>hơn</a:t>
            </a:r>
            <a:r>
              <a:rPr lang="en-US" sz="2400" i="1" dirty="0">
                <a:solidFill>
                  <a:srgbClr val="660066"/>
                </a:solidFill>
              </a:rPr>
              <a:t>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nimBg="1"/>
      <p:bldP spid="4433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445447" name="Picture 7" descr="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846" y="908720"/>
            <a:ext cx="8713787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5448" name="Rectangle 8"/>
          <p:cNvSpPr>
            <a:spLocks noChangeArrowheads="1"/>
          </p:cNvSpPr>
          <p:nvPr/>
        </p:nvSpPr>
        <p:spPr bwMode="auto">
          <a:xfrm>
            <a:off x="179388" y="333375"/>
            <a:ext cx="3313112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Quan sát chương trình</a:t>
            </a:r>
          </a:p>
        </p:txBody>
      </p:sp>
      <p:sp>
        <p:nvSpPr>
          <p:cNvPr id="445450" name="AutoShape 10"/>
          <p:cNvSpPr>
            <a:spLocks/>
          </p:cNvSpPr>
          <p:nvPr/>
        </p:nvSpPr>
        <p:spPr bwMode="auto">
          <a:xfrm>
            <a:off x="3563938" y="2997200"/>
            <a:ext cx="4824412" cy="928688"/>
          </a:xfrm>
          <a:prstGeom prst="accentBorderCallout2">
            <a:avLst>
              <a:gd name="adj1" fmla="val 12306"/>
              <a:gd name="adj2" fmla="val -1579"/>
              <a:gd name="adj3" fmla="val 12306"/>
              <a:gd name="adj4" fmla="val -20074"/>
              <a:gd name="adj5" fmla="val -5981"/>
              <a:gd name="adj6" fmla="val -30306"/>
            </a:avLst>
          </a:prstGeom>
          <a:solidFill>
            <a:schemeClr val="tx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solidFill>
                  <a:srgbClr val="660066"/>
                </a:solidFill>
              </a:rPr>
              <a:t>* Lần lượt thay điều kiện </a:t>
            </a:r>
            <a:r>
              <a:rPr lang="en-US">
                <a:solidFill>
                  <a:srgbClr val="0000CC"/>
                </a:solidFill>
              </a:rPr>
              <a:t>sai_so</a:t>
            </a:r>
            <a:r>
              <a:rPr lang="en-US">
                <a:solidFill>
                  <a:srgbClr val="660066"/>
                </a:solidFill>
              </a:rPr>
              <a:t> bằng các giá trị 0.005; 0.002; 0.001, ta nhận các kết quả khác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8" grpId="0" animBg="1"/>
      <p:bldP spid="4454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j0232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430713"/>
            <a:ext cx="2068513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34925" y="287338"/>
            <a:ext cx="9036050" cy="523875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VD3</a:t>
            </a:r>
            <a:endParaRPr lang="en-US" sz="28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1" y="1124744"/>
            <a:ext cx="889146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S=1 + 2 + 3 + … + n</a:t>
            </a:r>
          </a:p>
          <a:p>
            <a:pPr>
              <a:buFontTx/>
              <a:buChar char="•"/>
            </a:pP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1000.</a:t>
            </a:r>
          </a:p>
          <a:p>
            <a:pPr>
              <a:buFontTx/>
              <a:buChar char="•"/>
            </a:pP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igital Dots">
  <a:themeElements>
    <a:clrScheme name="1_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1_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aper">
  <a:themeElements>
    <a:clrScheme name="Paper 1">
      <a:dk1>
        <a:srgbClr val="444D26"/>
      </a:dk1>
      <a:lt1>
        <a:srgbClr val="FFFFFF"/>
      </a:lt1>
      <a:dk2>
        <a:srgbClr val="000000"/>
      </a:dk2>
      <a:lt2>
        <a:srgbClr val="FEFAC9"/>
      </a:lt2>
      <a:accent1>
        <a:srgbClr val="A5B592"/>
      </a:accent1>
      <a:accent2>
        <a:srgbClr val="F3A447"/>
      </a:accent2>
      <a:accent3>
        <a:srgbClr val="AAAAAA"/>
      </a:accent3>
      <a:accent4>
        <a:srgbClr val="DADADA"/>
      </a:accent4>
      <a:accent5>
        <a:srgbClr val="CFD7C7"/>
      </a:accent5>
      <a:accent6>
        <a:srgbClr val="DC943F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per 1">
        <a:dk1>
          <a:srgbClr val="444D26"/>
        </a:dk1>
        <a:lt1>
          <a:srgbClr val="FFFFFF"/>
        </a:lt1>
        <a:dk2>
          <a:srgbClr val="000000"/>
        </a:dk2>
        <a:lt2>
          <a:srgbClr val="FEFAC9"/>
        </a:lt2>
        <a:accent1>
          <a:srgbClr val="A5B592"/>
        </a:accent1>
        <a:accent2>
          <a:srgbClr val="F3A447"/>
        </a:accent2>
        <a:accent3>
          <a:srgbClr val="AAAAAA"/>
        </a:accent3>
        <a:accent4>
          <a:srgbClr val="DADADA"/>
        </a:accent4>
        <a:accent5>
          <a:srgbClr val="CFD7C7"/>
        </a:accent5>
        <a:accent6>
          <a:srgbClr val="DC943F"/>
        </a:accent6>
        <a:hlink>
          <a:srgbClr val="8E58B6"/>
        </a:hlink>
        <a:folHlink>
          <a:srgbClr val="7F6F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2218</TotalTime>
  <Words>621</Words>
  <Application>Microsoft Office PowerPoint</Application>
  <PresentationFormat>On-screen Show (4:3)</PresentationFormat>
  <Paragraphs>89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Constantia</vt:lpstr>
      <vt:lpstr>Times New Roman</vt:lpstr>
      <vt:lpstr>Wingdings</vt:lpstr>
      <vt:lpstr>Wingdings 2</vt:lpstr>
      <vt:lpstr>1_Digital Dots</vt:lpstr>
      <vt:lpstr>Paper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Hoang Dung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 voi so lan chua biet truoc</dc:title>
  <dc:subject>Tin 8</dc:subject>
  <dc:creator>Dang Huu Hoang</dc:creator>
  <dc:description>Tin 11</dc:description>
  <cp:lastModifiedBy>Admin</cp:lastModifiedBy>
  <cp:revision>366</cp:revision>
  <dcterms:created xsi:type="dcterms:W3CDTF">2007-08-16T14:08:14Z</dcterms:created>
  <dcterms:modified xsi:type="dcterms:W3CDTF">2022-02-22T14:34:52Z</dcterms:modified>
  <cp:category>NSAS</cp:category>
</cp:coreProperties>
</file>