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Lst>
  <p:notesMasterIdLst>
    <p:notesMasterId r:id="rId40"/>
  </p:notesMasterIdLst>
  <p:sldIdLst>
    <p:sldId id="295" r:id="rId3"/>
    <p:sldId id="296" r:id="rId4"/>
    <p:sldId id="297" r:id="rId5"/>
    <p:sldId id="259" r:id="rId6"/>
    <p:sldId id="260" r:id="rId7"/>
    <p:sldId id="261" r:id="rId8"/>
    <p:sldId id="262" r:id="rId9"/>
    <p:sldId id="263" r:id="rId10"/>
    <p:sldId id="539" r:id="rId11"/>
    <p:sldId id="264" r:id="rId12"/>
    <p:sldId id="266" r:id="rId13"/>
    <p:sldId id="267" r:id="rId14"/>
    <p:sldId id="268" r:id="rId15"/>
    <p:sldId id="285" r:id="rId16"/>
    <p:sldId id="540" r:id="rId17"/>
    <p:sldId id="541" r:id="rId18"/>
    <p:sldId id="542" r:id="rId19"/>
    <p:sldId id="543" r:id="rId20"/>
    <p:sldId id="271" r:id="rId21"/>
    <p:sldId id="550" r:id="rId22"/>
    <p:sldId id="273" r:id="rId23"/>
    <p:sldId id="274" r:id="rId24"/>
    <p:sldId id="275" r:id="rId25"/>
    <p:sldId id="276" r:id="rId26"/>
    <p:sldId id="277" r:id="rId27"/>
    <p:sldId id="278" r:id="rId28"/>
    <p:sldId id="279" r:id="rId29"/>
    <p:sldId id="280" r:id="rId30"/>
    <p:sldId id="281" r:id="rId31"/>
    <p:sldId id="282" r:id="rId32"/>
    <p:sldId id="549" r:id="rId33"/>
    <p:sldId id="526" r:id="rId34"/>
    <p:sldId id="289" r:id="rId35"/>
    <p:sldId id="290" r:id="rId36"/>
    <p:sldId id="291" r:id="rId37"/>
    <p:sldId id="292" r:id="rId38"/>
    <p:sldId id="314"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4" name="Google Shape;4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095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5" name="Google Shape;2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0" name="Google Shape;3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8" name="Google Shape;34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7" name="Google Shape;35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2" name="Google Shape;5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6" name="Google Shape;5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 name="Google Shape;2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3" name="Google Shape;55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6" name="Google Shape;2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1" name="Google Shape;2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2" name="Google Shape;3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9" name="Google Shape;3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2" name="Google Shape;72;p11"/>
          <p:cNvSpPr>
            <a:spLocks noGrp="1"/>
          </p:cNvSpPr>
          <p:nvPr>
            <p:ph type="pic" idx="2"/>
          </p:nvPr>
        </p:nvSpPr>
        <p:spPr>
          <a:xfrm>
            <a:off x="5183188" y="987425"/>
            <a:ext cx="6172200" cy="4873625"/>
          </a:xfrm>
          <a:prstGeom prst="rect">
            <a:avLst/>
          </a:prstGeom>
          <a:noFill/>
          <a:ln>
            <a:noFill/>
          </a:ln>
        </p:spPr>
      </p:sp>
      <p:sp>
        <p:nvSpPr>
          <p:cNvPr id="73" name="Google Shape;73;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5" name="Google Shape;85;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5"/>
        <p:cNvGrpSpPr/>
        <p:nvPr/>
      </p:nvGrpSpPr>
      <p:grpSpPr>
        <a:xfrm>
          <a:off x="0" y="0"/>
          <a:ext cx="0" cy="0"/>
          <a:chOff x="0" y="0"/>
          <a:chExt cx="0" cy="0"/>
        </a:xfrm>
      </p:grpSpPr>
      <p:sp>
        <p:nvSpPr>
          <p:cNvPr id="26" name="Google Shape;26;p4"/>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00"/>
              <a:buFont typeface="Microsoft Yahei"/>
              <a:buNone/>
            </a:pPr>
            <a:r>
              <a:rPr lang="en-US" sz="300" b="0" i="0" u="none" strike="noStrike" cap="none">
                <a:solidFill>
                  <a:srgbClr val="FFFFFF"/>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lnSpc>
                <a:spcPct val="100000"/>
              </a:lnSpc>
              <a:spcBef>
                <a:spcPts val="0"/>
              </a:spcBef>
              <a:spcAft>
                <a:spcPts val="0"/>
              </a:spcAft>
              <a:buClr>
                <a:srgbClr val="FFFFFF"/>
              </a:buClr>
              <a:buSzPts val="600"/>
              <a:buFont typeface="Microsoft Yahei"/>
              <a:buNone/>
            </a:pPr>
            <a:r>
              <a:rPr lang="en-US" sz="600" b="0" i="0" u="none" strike="noStrike" cap="none">
                <a:solidFill>
                  <a:srgbClr val="FFFFFF"/>
                </a:solidFill>
                <a:latin typeface="Microsoft Yahei"/>
                <a:ea typeface="Microsoft Yahei"/>
                <a:cs typeface="Microsoft Yahei"/>
                <a:sym typeface="Microsoft Yahei"/>
              </a:rPr>
              <a:t>ibaotu.com</a:t>
            </a:r>
            <a:endParaRPr/>
          </a:p>
        </p:txBody>
      </p:sp>
    </p:spTree>
    <p:extLst>
      <p:ext uri="{BB962C8B-B14F-4D97-AF65-F5344CB8AC3E}">
        <p14:creationId xmlns:p14="http://schemas.microsoft.com/office/powerpoint/2010/main" val="173575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标题幻灯片" type="title">
  <p:cSld name="TITLE">
    <p:spTree>
      <p:nvGrpSpPr>
        <p:cNvPr id="1" name="Shape 91"/>
        <p:cNvGrpSpPr/>
        <p:nvPr/>
      </p:nvGrpSpPr>
      <p:grpSpPr>
        <a:xfrm>
          <a:off x="0" y="0"/>
          <a:ext cx="0" cy="0"/>
          <a:chOff x="0" y="0"/>
          <a:chExt cx="0" cy="0"/>
        </a:xfrm>
      </p:grpSpPr>
      <p:sp>
        <p:nvSpPr>
          <p:cNvPr id="92" name="Google Shape;92;p15"/>
          <p:cNvSpPr txBox="1"/>
          <p:nvPr/>
        </p:nvSpPr>
        <p:spPr>
          <a:xfrm>
            <a:off x="4318000" y="2971800"/>
            <a:ext cx="3556000" cy="230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a:solidFill>
                  <a:srgbClr val="FFFFFF"/>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a:solidFill>
                  <a:srgbClr val="FFFFFF"/>
                </a:solidFill>
                <a:latin typeface="Microsoft YaHei"/>
                <a:ea typeface="Microsoft YaHei"/>
                <a:cs typeface="Microsoft YaHei"/>
                <a:sym typeface="Microsoft YaHei"/>
              </a:rPr>
              <a:t>ibaotu.com</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标题和内容" type="obj">
  <p:cSld name="OBJECT">
    <p:spTree>
      <p:nvGrpSpPr>
        <p:cNvPr id="1" name="Shape 93"/>
        <p:cNvGrpSpPr/>
        <p:nvPr/>
      </p:nvGrpSpPr>
      <p:grpSpPr>
        <a:xfrm>
          <a:off x="0" y="0"/>
          <a:ext cx="0" cy="0"/>
          <a:chOff x="0" y="0"/>
          <a:chExt cx="0" cy="0"/>
        </a:xfrm>
      </p:grpSpPr>
      <p:sp>
        <p:nvSpPr>
          <p:cNvPr id="94" name="Google Shape;94;p16"/>
          <p:cNvSpPr txBox="1"/>
          <p:nvPr/>
        </p:nvSpPr>
        <p:spPr>
          <a:xfrm>
            <a:off x="4318000" y="2971800"/>
            <a:ext cx="3556000" cy="230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a:solidFill>
                  <a:srgbClr val="FFFFFF"/>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a:solidFill>
                  <a:srgbClr val="FFFFFF"/>
                </a:solidFill>
                <a:latin typeface="Microsoft YaHei"/>
                <a:ea typeface="Microsoft YaHei"/>
                <a:cs typeface="Microsoft YaHei"/>
                <a:sym typeface="Microsoft YaHei"/>
              </a:rPr>
              <a:t>ibaotu.com</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95"/>
        <p:cNvGrpSpPr/>
        <p:nvPr/>
      </p:nvGrpSpPr>
      <p:grpSpPr>
        <a:xfrm>
          <a:off x="0" y="0"/>
          <a:ext cx="0" cy="0"/>
          <a:chOff x="0" y="0"/>
          <a:chExt cx="0" cy="0"/>
        </a:xfrm>
      </p:grpSpPr>
      <p:sp>
        <p:nvSpPr>
          <p:cNvPr id="96" name="Google Shape;96;p1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7" name="Google Shape;97;p1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98" name="Google Shape;98;p1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7"/>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1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1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a:ea typeface="Calibri"/>
                <a:cs typeface="Calibri"/>
                <a:sym typeface="Calibri"/>
              </a:defRPr>
            </a:lvl1pPr>
            <a:lvl2pPr marL="0" marR="0" lvl="1" indent="0" algn="l" rtl="0">
              <a:spcBef>
                <a:spcPts val="0"/>
              </a:spcBef>
              <a:spcAft>
                <a:spcPts val="0"/>
              </a:spcAft>
              <a:buNone/>
              <a:defRPr sz="1800">
                <a:solidFill>
                  <a:srgbClr val="000000"/>
                </a:solidFill>
                <a:latin typeface="Calibri"/>
                <a:ea typeface="Calibri"/>
                <a:cs typeface="Calibri"/>
                <a:sym typeface="Calibri"/>
              </a:defRPr>
            </a:lvl2pPr>
            <a:lvl3pPr marL="0" marR="0" lvl="2" indent="0" algn="l" rtl="0">
              <a:spcBef>
                <a:spcPts val="0"/>
              </a:spcBef>
              <a:spcAft>
                <a:spcPts val="0"/>
              </a:spcAft>
              <a:buNone/>
              <a:defRPr sz="1800">
                <a:solidFill>
                  <a:srgbClr val="000000"/>
                </a:solidFill>
                <a:latin typeface="Calibri"/>
                <a:ea typeface="Calibri"/>
                <a:cs typeface="Calibri"/>
                <a:sym typeface="Calibri"/>
              </a:defRPr>
            </a:lvl3pPr>
            <a:lvl4pPr marL="0" marR="0" lvl="3" indent="0" algn="l" rtl="0">
              <a:spcBef>
                <a:spcPts val="0"/>
              </a:spcBef>
              <a:spcAft>
                <a:spcPts val="0"/>
              </a:spcAft>
              <a:buNone/>
              <a:defRPr sz="1800">
                <a:solidFill>
                  <a:srgbClr val="000000"/>
                </a:solidFill>
                <a:latin typeface="Calibri"/>
                <a:ea typeface="Calibri"/>
                <a:cs typeface="Calibri"/>
                <a:sym typeface="Calibri"/>
              </a:defRPr>
            </a:lvl4pPr>
            <a:lvl5pPr marL="0" marR="0" lvl="4" indent="0" algn="l" rtl="0">
              <a:spcBef>
                <a:spcPts val="0"/>
              </a:spcBef>
              <a:spcAft>
                <a:spcPts val="0"/>
              </a:spcAft>
              <a:buNone/>
              <a:defRPr sz="1800">
                <a:solidFill>
                  <a:srgbClr val="000000"/>
                </a:solidFill>
                <a:latin typeface="Calibri"/>
                <a:ea typeface="Calibri"/>
                <a:cs typeface="Calibri"/>
                <a:sym typeface="Calibri"/>
              </a:defRPr>
            </a:lvl5pPr>
            <a:lvl6pPr marL="0" marR="0" lvl="5" indent="0" algn="l" rtl="0">
              <a:spcBef>
                <a:spcPts val="0"/>
              </a:spcBef>
              <a:spcAft>
                <a:spcPts val="0"/>
              </a:spcAft>
              <a:buNone/>
              <a:defRPr sz="1800">
                <a:solidFill>
                  <a:srgbClr val="000000"/>
                </a:solidFill>
                <a:latin typeface="Calibri"/>
                <a:ea typeface="Calibri"/>
                <a:cs typeface="Calibri"/>
                <a:sym typeface="Calibri"/>
              </a:defRPr>
            </a:lvl6pPr>
            <a:lvl7pPr marL="0" marR="0" lvl="6" indent="0" algn="l" rtl="0">
              <a:spcBef>
                <a:spcPts val="0"/>
              </a:spcBef>
              <a:spcAft>
                <a:spcPts val="0"/>
              </a:spcAft>
              <a:buNone/>
              <a:defRPr sz="1800">
                <a:solidFill>
                  <a:srgbClr val="000000"/>
                </a:solidFill>
                <a:latin typeface="Calibri"/>
                <a:ea typeface="Calibri"/>
                <a:cs typeface="Calibri"/>
                <a:sym typeface="Calibri"/>
              </a:defRPr>
            </a:lvl7pPr>
            <a:lvl8pPr marL="0" marR="0" lvl="7" indent="0" algn="l" rtl="0">
              <a:spcBef>
                <a:spcPts val="0"/>
              </a:spcBef>
              <a:spcAft>
                <a:spcPts val="0"/>
              </a:spcAft>
              <a:buNone/>
              <a:defRPr sz="1800">
                <a:solidFill>
                  <a:srgbClr val="000000"/>
                </a:solidFill>
                <a:latin typeface="Calibri"/>
                <a:ea typeface="Calibri"/>
                <a:cs typeface="Calibri"/>
                <a:sym typeface="Calibri"/>
              </a:defRPr>
            </a:lvl8pPr>
            <a:lvl9pPr marL="0" marR="0" lvl="8" indent="0" algn="l" rtl="0">
              <a:spcBef>
                <a:spcPts val="0"/>
              </a:spcBef>
              <a:spcAft>
                <a:spcPts val="0"/>
              </a:spcAft>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 type="objOnly">
  <p:cSld name="OBJECT_ONLY">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609601" y="274640"/>
            <a:ext cx="10972800" cy="58515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86666"/>
          </a:srgb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FFFD">
            <a:alpha val="86666"/>
          </a:srgbClr>
        </a:solidFill>
        <a:effectLst/>
      </p:bgPr>
    </p:bg>
    <p:spTree>
      <p:nvGrpSpPr>
        <p:cNvPr id="1" name="Shape 89"/>
        <p:cNvGrpSpPr/>
        <p:nvPr/>
      </p:nvGrpSpPr>
      <p:grpSpPr>
        <a:xfrm>
          <a:off x="0" y="0"/>
          <a:ext cx="0" cy="0"/>
          <a:chOff x="0" y="0"/>
          <a:chExt cx="0" cy="0"/>
        </a:xfrm>
      </p:grpSpPr>
      <p:sp>
        <p:nvSpPr>
          <p:cNvPr id="90" name="Google Shape;90;p14"/>
          <p:cNvSpPr txBox="1"/>
          <p:nvPr/>
        </p:nvSpPr>
        <p:spPr>
          <a:xfrm>
            <a:off x="4318000" y="2971800"/>
            <a:ext cx="3556000" cy="230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a:solidFill>
                  <a:srgbClr val="FFFFFF"/>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a:solidFill>
                  <a:srgbClr val="FFFFFF"/>
                </a:solidFill>
                <a:latin typeface="Microsoft YaHei"/>
                <a:ea typeface="Microsoft YaHei"/>
                <a:cs typeface="Microsoft YaHei"/>
                <a:sym typeface="Microsoft YaHei"/>
              </a:rPr>
              <a:t>ibaotu.com</a:t>
            </a:r>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BDF869-CFC7-413D-B665-1687CD8D035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519645E-554E-49BD-8D4D-4568C9D75C2E}"/>
              </a:ext>
            </a:extLst>
          </p:cNvPr>
          <p:cNvSpPr txBox="1"/>
          <p:nvPr/>
        </p:nvSpPr>
        <p:spPr>
          <a:xfrm>
            <a:off x="2236577" y="1073426"/>
            <a:ext cx="7718846"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TRƯỜNG THCS HUỲNH VĂN NGHỆ</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BÀI DẠY ONLINE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NĂM HỌC 2021 - 2022</a:t>
            </a:r>
          </a:p>
        </p:txBody>
      </p:sp>
      <p:sp>
        <p:nvSpPr>
          <p:cNvPr id="5" name="TextBox 4">
            <a:extLst>
              <a:ext uri="{FF2B5EF4-FFF2-40B4-BE49-F238E27FC236}">
                <a16:creationId xmlns:a16="http://schemas.microsoft.com/office/drawing/2014/main" id="{7448AC81-ACEE-4856-BBC0-63291B508AB8}"/>
              </a:ext>
            </a:extLst>
          </p:cNvPr>
          <p:cNvSpPr txBox="1"/>
          <p:nvPr/>
        </p:nvSpPr>
        <p:spPr>
          <a:xfrm>
            <a:off x="1275521" y="3380126"/>
            <a:ext cx="9224056"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GIÁO DỤC CÔNG DÂN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LỚP: 9</a:t>
            </a:r>
          </a:p>
        </p:txBody>
      </p:sp>
    </p:spTree>
    <p:extLst>
      <p:ext uri="{BB962C8B-B14F-4D97-AF65-F5344CB8AC3E}">
        <p14:creationId xmlns:p14="http://schemas.microsoft.com/office/powerpoint/2010/main" val="412012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pic>
        <p:nvPicPr>
          <p:cNvPr id="6" name="Picture 5">
            <a:extLst>
              <a:ext uri="{FF2B5EF4-FFF2-40B4-BE49-F238E27FC236}">
                <a16:creationId xmlns:a16="http://schemas.microsoft.com/office/drawing/2014/main" id="{2E634A60-CDFE-4B73-8F1B-98C0CA613263}"/>
              </a:ext>
            </a:extLst>
          </p:cNvPr>
          <p:cNvPicPr>
            <a:picLocks noChangeAspect="1"/>
          </p:cNvPicPr>
          <p:nvPr/>
        </p:nvPicPr>
        <p:blipFill>
          <a:blip r:embed="rId3"/>
          <a:stretch>
            <a:fillRect/>
          </a:stretch>
        </p:blipFill>
        <p:spPr>
          <a:xfrm>
            <a:off x="0" y="0"/>
            <a:ext cx="12192000" cy="6858000"/>
          </a:xfrm>
          <a:prstGeom prst="rect">
            <a:avLst/>
          </a:prstGeom>
        </p:spPr>
      </p:pic>
      <p:sp>
        <p:nvSpPr>
          <p:cNvPr id="266" name="Google Shape;266;p45"/>
          <p:cNvSpPr txBox="1">
            <a:spLocks noGrp="1"/>
          </p:cNvSpPr>
          <p:nvPr>
            <p:ph type="body" idx="1"/>
          </p:nvPr>
        </p:nvSpPr>
        <p:spPr>
          <a:xfrm>
            <a:off x="528034" y="993775"/>
            <a:ext cx="10819416" cy="182721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3600"/>
              <a:buFont typeface="Arial"/>
              <a:buNone/>
            </a:pPr>
            <a:r>
              <a:rPr lang="en-US" sz="3600"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Lòng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yêu</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nước</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tinh</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thần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Tôn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sư</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trọng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đạo</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là</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những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giá</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trị</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truyền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thống</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tốt</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đẹp</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của</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dân</a:t>
            </a:r>
            <a:r>
              <a:rPr lang="en-US" sz="3600" b="1" dirty="0">
                <a:latin typeface="Times New Roman"/>
                <a:ea typeface="Times New Roman"/>
                <a:cs typeface="Times New Roman"/>
                <a:sym typeface="Times New Roman"/>
              </a:rPr>
              <a:t> </a:t>
            </a:r>
            <a:r>
              <a:rPr lang="en-US" sz="3600" b="1" dirty="0" err="1">
                <a:latin typeface="Times New Roman"/>
                <a:ea typeface="Times New Roman"/>
                <a:cs typeface="Times New Roman"/>
                <a:sym typeface="Times New Roman"/>
              </a:rPr>
              <a:t>tộc</a:t>
            </a:r>
            <a:r>
              <a:rPr lang="en-US" sz="3600" b="1" dirty="0">
                <a:latin typeface="Times New Roman"/>
                <a:ea typeface="Times New Roman"/>
                <a:cs typeface="Times New Roman"/>
                <a:sym typeface="Times New Roman"/>
              </a:rPr>
              <a:t>. </a:t>
            </a:r>
            <a:endParaRPr dirty="0"/>
          </a:p>
          <a:p>
            <a:pPr marL="228600" lvl="0" indent="-228600" algn="just" rtl="0">
              <a:lnSpc>
                <a:spcPct val="90000"/>
              </a:lnSpc>
              <a:spcBef>
                <a:spcPts val="1000"/>
              </a:spcBef>
              <a:spcAft>
                <a:spcPts val="0"/>
              </a:spcAft>
              <a:buClr>
                <a:srgbClr val="EF2503"/>
              </a:buClr>
              <a:buSzPts val="3600"/>
              <a:buFont typeface="Noto Sans Symbols"/>
              <a:buChar char="⮚"/>
            </a:pP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Chúng</a:t>
            </a:r>
            <a:r>
              <a:rPr lang="en-US" sz="3600" b="1" dirty="0">
                <a:solidFill>
                  <a:srgbClr val="EF2503"/>
                </a:solidFill>
                <a:latin typeface="Times New Roman"/>
                <a:ea typeface="Times New Roman"/>
                <a:cs typeface="Times New Roman"/>
                <a:sym typeface="Times New Roman"/>
              </a:rPr>
              <a:t> ta </a:t>
            </a:r>
            <a:r>
              <a:rPr lang="en-US" sz="3600" b="1" dirty="0" err="1">
                <a:solidFill>
                  <a:srgbClr val="EF2503"/>
                </a:solidFill>
                <a:latin typeface="Times New Roman"/>
                <a:ea typeface="Times New Roman"/>
                <a:cs typeface="Times New Roman"/>
                <a:sym typeface="Times New Roman"/>
              </a:rPr>
              <a:t>cần</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tự</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hào</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kế</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thừa</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và</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phát</a:t>
            </a:r>
            <a:r>
              <a:rPr lang="en-US" sz="3600" b="1" dirty="0">
                <a:solidFill>
                  <a:srgbClr val="EF2503"/>
                </a:solidFill>
                <a:latin typeface="Times New Roman"/>
                <a:ea typeface="Times New Roman"/>
                <a:cs typeface="Times New Roman"/>
                <a:sym typeface="Times New Roman"/>
              </a:rPr>
              <a:t> </a:t>
            </a:r>
            <a:r>
              <a:rPr lang="en-US" sz="3600" b="1" dirty="0" err="1">
                <a:solidFill>
                  <a:srgbClr val="EF2503"/>
                </a:solidFill>
                <a:latin typeface="Times New Roman"/>
                <a:ea typeface="Times New Roman"/>
                <a:cs typeface="Times New Roman"/>
                <a:sym typeface="Times New Roman"/>
              </a:rPr>
              <a:t>huy</a:t>
            </a:r>
            <a:endParaRPr sz="3600" b="1" dirty="0">
              <a:solidFill>
                <a:srgbClr val="EF2503"/>
              </a:solidFill>
              <a:latin typeface="Times New Roman"/>
              <a:ea typeface="Times New Roman"/>
              <a:cs typeface="Times New Roman"/>
              <a:sym typeface="Times New Roman"/>
            </a:endParaRPr>
          </a:p>
          <a:p>
            <a:pPr marL="228600" lvl="0" indent="-228600" algn="just" rtl="0">
              <a:lnSpc>
                <a:spcPct val="90000"/>
              </a:lnSpc>
              <a:spcBef>
                <a:spcPts val="1000"/>
              </a:spcBef>
              <a:spcAft>
                <a:spcPts val="0"/>
              </a:spcAft>
              <a:buClr>
                <a:schemeClr val="dk1"/>
              </a:buClr>
              <a:buSzPts val="3600"/>
              <a:buFont typeface="Arial"/>
              <a:buNone/>
            </a:pPr>
            <a:r>
              <a:rPr lang="en-US" sz="3600" i="1" dirty="0">
                <a:latin typeface="Times New Roman"/>
                <a:ea typeface="Times New Roman"/>
                <a:cs typeface="Times New Roman"/>
                <a:sym typeface="Times New Roman"/>
              </a:rPr>
              <a:t> </a:t>
            </a:r>
            <a:endParaRPr sz="3600" i="1" dirty="0">
              <a:latin typeface="Times New Roman"/>
              <a:ea typeface="Times New Roman"/>
              <a:cs typeface="Times New Roman"/>
              <a:sym typeface="Times New Roman"/>
            </a:endParaRPr>
          </a:p>
          <a:p>
            <a:pPr marL="228600" lvl="0" indent="-228600" algn="ctr" rtl="0">
              <a:lnSpc>
                <a:spcPct val="90000"/>
              </a:lnSpc>
              <a:spcBef>
                <a:spcPts val="1000"/>
              </a:spcBef>
              <a:spcAft>
                <a:spcPts val="0"/>
              </a:spcAft>
              <a:buClr>
                <a:schemeClr val="dk1"/>
              </a:buClr>
              <a:buSzPts val="3600"/>
              <a:buFont typeface="Arial"/>
              <a:buNone/>
            </a:pPr>
            <a:endParaRPr sz="3600" dirty="0">
              <a:solidFill>
                <a:srgbClr val="FF0000"/>
              </a:solidFill>
              <a:latin typeface="Times New Roman"/>
              <a:ea typeface="Times New Roman"/>
              <a:cs typeface="Times New Roman"/>
              <a:sym typeface="Times New Roman"/>
            </a:endParaRPr>
          </a:p>
        </p:txBody>
      </p:sp>
      <p:pic>
        <p:nvPicPr>
          <p:cNvPr id="268" name="Google Shape;268;p45" descr="C:\Users\vinag\Desktop\thinking.png"/>
          <p:cNvPicPr preferRelativeResize="0"/>
          <p:nvPr/>
        </p:nvPicPr>
        <p:blipFill rotWithShape="1">
          <a:blip r:embed="rId4">
            <a:alphaModFix/>
          </a:blip>
          <a:srcRect/>
          <a:stretch/>
        </p:blipFill>
        <p:spPr>
          <a:xfrm>
            <a:off x="7122016" y="3647809"/>
            <a:ext cx="3444655" cy="2989285"/>
          </a:xfrm>
          <a:prstGeom prst="rect">
            <a:avLst/>
          </a:prstGeom>
          <a:noFill/>
          <a:ln>
            <a:noFill/>
          </a:ln>
        </p:spPr>
      </p:pic>
      <p:sp>
        <p:nvSpPr>
          <p:cNvPr id="269" name="Google Shape;269;p45"/>
          <p:cNvSpPr/>
          <p:nvPr/>
        </p:nvSpPr>
        <p:spPr>
          <a:xfrm>
            <a:off x="2362278" y="3039417"/>
            <a:ext cx="3951868" cy="2419800"/>
          </a:xfrm>
          <a:prstGeom prst="cloudCallout">
            <a:avLst>
              <a:gd name="adj1" fmla="val 84537"/>
              <a:gd name="adj2" fmla="val 30996"/>
            </a:avLst>
          </a:prstGeom>
          <a:solidFill>
            <a:srgbClr val="FFFFFF"/>
          </a:solidFill>
          <a:ln w="38100" cap="flat" cmpd="sng">
            <a:solidFill>
              <a:srgbClr val="170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0" name="Google Shape;270;p45"/>
          <p:cNvSpPr txBox="1"/>
          <p:nvPr/>
        </p:nvSpPr>
        <p:spPr>
          <a:xfrm>
            <a:off x="2768959" y="3567427"/>
            <a:ext cx="3050336"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1700C0"/>
                </a:solidFill>
                <a:latin typeface="Times New Roman"/>
                <a:ea typeface="Times New Roman"/>
                <a:cs typeface="Times New Roman"/>
                <a:sym typeface="Times New Roman"/>
              </a:rPr>
              <a:t>Thế</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nào</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là</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truyền</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thống</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tốt</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đẹp</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của</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dân</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tộc</a:t>
            </a:r>
            <a:r>
              <a:rPr lang="en-US" sz="2800" b="1" dirty="0">
                <a:solidFill>
                  <a:srgbClr val="1700C0"/>
                </a:solidFill>
                <a:latin typeface="Times New Roman"/>
                <a:ea typeface="Times New Roman"/>
                <a:cs typeface="Times New Roman"/>
                <a:sym typeface="Times New Roman"/>
              </a:rPr>
              <a:t>?</a:t>
            </a:r>
            <a:endParaRPr sz="2800" b="1" dirty="0">
              <a:solidFill>
                <a:srgbClr val="1700C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animEffect transition="in" filter="fade">
                                      <p:cBhvr>
                                        <p:cTn id="7" dur="500"/>
                                        <p:tgtEl>
                                          <p:spTgt spid="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
                                            <p:txEl>
                                              <p:pRg st="1" end="1"/>
                                            </p:txEl>
                                          </p:spTgt>
                                        </p:tgtEl>
                                        <p:attrNameLst>
                                          <p:attrName>style.visibility</p:attrName>
                                        </p:attrNameLst>
                                      </p:cBhvr>
                                      <p:to>
                                        <p:strVal val="visible"/>
                                      </p:to>
                                    </p:set>
                                    <p:animEffect transition="in" filter="fade">
                                      <p:cBhvr>
                                        <p:cTn id="12" dur="500"/>
                                        <p:tgtEl>
                                          <p:spTgt spid="2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
                                            <p:txEl>
                                              <p:pRg st="2" end="2"/>
                                            </p:txEl>
                                          </p:spTgt>
                                        </p:tgtEl>
                                        <p:attrNameLst>
                                          <p:attrName>style.visibility</p:attrName>
                                        </p:attrNameLst>
                                      </p:cBhvr>
                                      <p:to>
                                        <p:strVal val="visible"/>
                                      </p:to>
                                    </p:set>
                                    <p:animEffect transition="in" filter="fade">
                                      <p:cBhvr>
                                        <p:cTn id="17" dur="500"/>
                                        <p:tgtEl>
                                          <p:spTgt spid="2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
                                            <p:txEl>
                                              <p:pRg st="3" end="3"/>
                                            </p:txEl>
                                          </p:spTgt>
                                        </p:tgtEl>
                                        <p:attrNameLst>
                                          <p:attrName>style.visibility</p:attrName>
                                        </p:attrNameLst>
                                      </p:cBhvr>
                                      <p:to>
                                        <p:strVal val="visible"/>
                                      </p:to>
                                    </p:set>
                                    <p:animEffect transition="in" filter="fade">
                                      <p:cBhvr>
                                        <p:cTn id="22" dur="500"/>
                                        <p:tgtEl>
                                          <p:spTgt spid="2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9"/>
                                        </p:tgtEl>
                                        <p:attrNameLst>
                                          <p:attrName>style.visibility</p:attrName>
                                        </p:attrNameLst>
                                      </p:cBhvr>
                                      <p:to>
                                        <p:strVal val="visible"/>
                                      </p:to>
                                    </p:set>
                                    <p:animEffect transition="in" filter="fade">
                                      <p:cBhvr>
                                        <p:cTn id="27" dur="1000"/>
                                        <p:tgtEl>
                                          <p:spTgt spid="269"/>
                                        </p:tgtEl>
                                      </p:cBhvr>
                                    </p:animEffect>
                                  </p:childTnLst>
                                </p:cTn>
                              </p:par>
                              <p:par>
                                <p:cTn id="28" presetID="10" presetClass="entr" presetSubtype="0" fill="hold" nodeType="withEffect">
                                  <p:stCondLst>
                                    <p:cond delay="0"/>
                                  </p:stCondLst>
                                  <p:childTnLst>
                                    <p:set>
                                      <p:cBhvr>
                                        <p:cTn id="29" dur="1" fill="hold">
                                          <p:stCondLst>
                                            <p:cond delay="0"/>
                                          </p:stCondLst>
                                        </p:cTn>
                                        <p:tgtEl>
                                          <p:spTgt spid="268"/>
                                        </p:tgtEl>
                                        <p:attrNameLst>
                                          <p:attrName>style.visibility</p:attrName>
                                        </p:attrNameLst>
                                      </p:cBhvr>
                                      <p:to>
                                        <p:strVal val="visible"/>
                                      </p:to>
                                    </p:set>
                                    <p:animEffect transition="in" filter="fade">
                                      <p:cBhvr>
                                        <p:cTn id="30" dur="1000"/>
                                        <p:tgtEl>
                                          <p:spTgt spid="268"/>
                                        </p:tgtEl>
                                      </p:cBhvr>
                                    </p:animEffect>
                                  </p:childTnLst>
                                </p:cTn>
                              </p:par>
                              <p:par>
                                <p:cTn id="31" presetID="10"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animEffect transition="in" filter="fade">
                                      <p:cBhvr>
                                        <p:cTn id="33"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p:nvPr/>
        </p:nvSpPr>
        <p:spPr>
          <a:xfrm>
            <a:off x="445070" y="301405"/>
            <a:ext cx="11307651"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2F5496"/>
                </a:solidFill>
                <a:latin typeface="Times New Roman"/>
                <a:ea typeface="Times New Roman"/>
                <a:cs typeface="Times New Roman"/>
                <a:sym typeface="Times New Roman"/>
              </a:rPr>
              <a:t>BÀI 7: KẾ THỪA VÀ PHÁT HUY</a:t>
            </a:r>
            <a:endParaRPr dirty="0"/>
          </a:p>
          <a:p>
            <a:pPr marL="0" marR="0" lvl="0" indent="0" algn="ctr" rtl="0">
              <a:spcBef>
                <a:spcPts val="0"/>
              </a:spcBef>
              <a:spcAft>
                <a:spcPts val="0"/>
              </a:spcAft>
              <a:buNone/>
            </a:pPr>
            <a:r>
              <a:rPr lang="en-US" sz="2800" b="1" dirty="0">
                <a:solidFill>
                  <a:srgbClr val="2F5496"/>
                </a:solidFill>
                <a:latin typeface="Times New Roman"/>
                <a:ea typeface="Times New Roman"/>
                <a:cs typeface="Times New Roman"/>
                <a:sym typeface="Times New Roman"/>
              </a:rPr>
              <a:t>TRUYỀN THỐNG TỐT ĐẸP CỦA DÂN TỘC (</a:t>
            </a:r>
            <a:r>
              <a:rPr lang="en-US" sz="2800" b="1" dirty="0" err="1">
                <a:solidFill>
                  <a:srgbClr val="2F5496"/>
                </a:solidFill>
                <a:latin typeface="Times New Roman"/>
                <a:ea typeface="Times New Roman"/>
                <a:cs typeface="Times New Roman"/>
                <a:sym typeface="Times New Roman"/>
              </a:rPr>
              <a:t>tiết</a:t>
            </a:r>
            <a:r>
              <a:rPr lang="en-US" sz="2800" b="1" dirty="0">
                <a:solidFill>
                  <a:srgbClr val="2F5496"/>
                </a:solidFill>
                <a:latin typeface="Times New Roman"/>
                <a:ea typeface="Times New Roman"/>
                <a:cs typeface="Times New Roman"/>
                <a:sym typeface="Times New Roman"/>
              </a:rPr>
              <a:t> 1)</a:t>
            </a:r>
            <a:endParaRPr sz="2800" b="1" dirty="0">
              <a:solidFill>
                <a:srgbClr val="2F5496"/>
              </a:solidFill>
              <a:latin typeface="Times New Roman"/>
              <a:ea typeface="Times New Roman"/>
              <a:cs typeface="Times New Roman"/>
              <a:sym typeface="Times New Roman"/>
            </a:endParaRPr>
          </a:p>
        </p:txBody>
      </p:sp>
      <p:sp>
        <p:nvSpPr>
          <p:cNvPr id="294" name="Google Shape;294;p47"/>
          <p:cNvSpPr txBox="1"/>
          <p:nvPr/>
        </p:nvSpPr>
        <p:spPr>
          <a:xfrm>
            <a:off x="316282" y="1301002"/>
            <a:ext cx="10495722"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a:solidFill>
                  <a:srgbClr val="C00000"/>
                </a:solidFill>
                <a:latin typeface="Times New Roman"/>
                <a:ea typeface="Times New Roman"/>
                <a:cs typeface="Times New Roman"/>
                <a:sym typeface="Times New Roman"/>
              </a:rPr>
              <a:t>I. ĐẶT VẤN ĐỀ</a:t>
            </a:r>
            <a:endParaRPr/>
          </a:p>
          <a:p>
            <a:pPr marL="0" marR="0" lvl="0" indent="0" algn="l" rtl="0">
              <a:spcBef>
                <a:spcPts val="0"/>
              </a:spcBef>
              <a:spcAft>
                <a:spcPts val="0"/>
              </a:spcAft>
              <a:buNone/>
            </a:pPr>
            <a:r>
              <a:rPr lang="en-US" sz="3400" b="1">
                <a:solidFill>
                  <a:srgbClr val="C00000"/>
                </a:solidFill>
                <a:latin typeface="Times New Roman"/>
                <a:ea typeface="Times New Roman"/>
                <a:cs typeface="Times New Roman"/>
                <a:sym typeface="Times New Roman"/>
              </a:rPr>
              <a:t>II. NỘI DUNG BÀI HỌC</a:t>
            </a:r>
            <a:endParaRPr/>
          </a:p>
          <a:p>
            <a:pPr marL="0" marR="0" lvl="0" indent="0" algn="l" rtl="0">
              <a:spcBef>
                <a:spcPts val="0"/>
              </a:spcBef>
              <a:spcAft>
                <a:spcPts val="0"/>
              </a:spcAft>
              <a:buNone/>
            </a:pPr>
            <a:r>
              <a:rPr lang="en-US" sz="3400" b="1">
                <a:solidFill>
                  <a:srgbClr val="008600"/>
                </a:solidFill>
                <a:latin typeface="Times New Roman"/>
                <a:ea typeface="Times New Roman"/>
                <a:cs typeface="Times New Roman"/>
                <a:sym typeface="Times New Roman"/>
              </a:rPr>
              <a:t>1. Thế nào là truyền thống tốt đẹp của dân tộc?</a:t>
            </a:r>
            <a:endParaRPr/>
          </a:p>
        </p:txBody>
      </p:sp>
      <p:sp>
        <p:nvSpPr>
          <p:cNvPr id="295" name="Google Shape;295;p47"/>
          <p:cNvSpPr txBox="1"/>
          <p:nvPr/>
        </p:nvSpPr>
        <p:spPr>
          <a:xfrm>
            <a:off x="445070" y="412124"/>
            <a:ext cx="585240" cy="3663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96" name="Google Shape;296;p47" descr="C:\Users\vinag\Desktop\tay cam but.jpg"/>
          <p:cNvPicPr preferRelativeResize="0"/>
          <p:nvPr/>
        </p:nvPicPr>
        <p:blipFill rotWithShape="1">
          <a:blip r:embed="rId3">
            <a:alphaModFix/>
          </a:blip>
          <a:srcRect/>
          <a:stretch/>
        </p:blipFill>
        <p:spPr>
          <a:xfrm>
            <a:off x="463128" y="3130422"/>
            <a:ext cx="454868" cy="454868"/>
          </a:xfrm>
          <a:prstGeom prst="rect">
            <a:avLst/>
          </a:prstGeom>
          <a:noFill/>
          <a:ln>
            <a:noFill/>
          </a:ln>
        </p:spPr>
      </p:pic>
      <p:sp>
        <p:nvSpPr>
          <p:cNvPr id="297" name="Google Shape;297;p47"/>
          <p:cNvSpPr txBox="1"/>
          <p:nvPr/>
        </p:nvSpPr>
        <p:spPr>
          <a:xfrm>
            <a:off x="1030309" y="2987896"/>
            <a:ext cx="10341735" cy="19538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Truyền thống tốt đẹp của dân tộc là những giá trị tinh thần được:</a:t>
            </a:r>
            <a:endParaRPr sz="2800" b="1">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 hình thành trong quá trình lịch sử lâu dài của dân tộc.</a:t>
            </a:r>
            <a:endParaRPr sz="2800" b="1">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 truyền từ thế hệ này sang thế hệ khác.</a:t>
            </a:r>
            <a:endParaRPr sz="2800" b="1">
              <a:solidFill>
                <a:schemeClr val="dk1"/>
              </a:solidFill>
              <a:latin typeface="Times New Roman"/>
              <a:ea typeface="Times New Roman"/>
              <a:cs typeface="Times New Roman"/>
              <a:sym typeface="Times New Roman"/>
            </a:endParaRPr>
          </a:p>
        </p:txBody>
      </p:sp>
      <p:cxnSp>
        <p:nvCxnSpPr>
          <p:cNvPr id="298" name="Google Shape;298;p47"/>
          <p:cNvCxnSpPr/>
          <p:nvPr/>
        </p:nvCxnSpPr>
        <p:spPr>
          <a:xfrm>
            <a:off x="7714445" y="3546653"/>
            <a:ext cx="862884" cy="0"/>
          </a:xfrm>
          <a:prstGeom prst="straightConnector1">
            <a:avLst/>
          </a:prstGeom>
          <a:noFill/>
          <a:ln w="28575" cap="flat" cmpd="sng">
            <a:solidFill>
              <a:srgbClr val="FF0000"/>
            </a:solidFill>
            <a:prstDash val="solid"/>
            <a:miter lim="800000"/>
            <a:headEnd type="none" w="sm" len="sm"/>
            <a:tailEnd type="none" w="sm" len="sm"/>
          </a:ln>
        </p:spPr>
      </p:cxnSp>
      <p:cxnSp>
        <p:nvCxnSpPr>
          <p:cNvPr id="299" name="Google Shape;299;p47"/>
          <p:cNvCxnSpPr/>
          <p:nvPr/>
        </p:nvCxnSpPr>
        <p:spPr>
          <a:xfrm>
            <a:off x="8716859" y="3546653"/>
            <a:ext cx="1315783"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5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5" name="Picture 4">
            <a:extLst>
              <a:ext uri="{FF2B5EF4-FFF2-40B4-BE49-F238E27FC236}">
                <a16:creationId xmlns:a16="http://schemas.microsoft.com/office/drawing/2014/main" id="{0D6F9D3C-425B-4008-B6FB-C9AE6C91D564}"/>
              </a:ext>
            </a:extLst>
          </p:cNvPr>
          <p:cNvPicPr>
            <a:picLocks noChangeAspect="1"/>
          </p:cNvPicPr>
          <p:nvPr/>
        </p:nvPicPr>
        <p:blipFill>
          <a:blip r:embed="rId3"/>
          <a:stretch>
            <a:fillRect/>
          </a:stretch>
        </p:blipFill>
        <p:spPr>
          <a:xfrm>
            <a:off x="0" y="0"/>
            <a:ext cx="12192000" cy="6858000"/>
          </a:xfrm>
          <a:prstGeom prst="rect">
            <a:avLst/>
          </a:prstGeom>
        </p:spPr>
      </p:pic>
      <p:pic>
        <p:nvPicPr>
          <p:cNvPr id="304" name="Google Shape;304;p48" descr="C:\Users\vinag\Desktop\thinking.png"/>
          <p:cNvPicPr preferRelativeResize="0"/>
          <p:nvPr/>
        </p:nvPicPr>
        <p:blipFill rotWithShape="1">
          <a:blip r:embed="rId4">
            <a:alphaModFix/>
          </a:blip>
          <a:srcRect/>
          <a:stretch/>
        </p:blipFill>
        <p:spPr>
          <a:xfrm>
            <a:off x="7122016" y="3647809"/>
            <a:ext cx="3444655" cy="2989285"/>
          </a:xfrm>
          <a:prstGeom prst="rect">
            <a:avLst/>
          </a:prstGeom>
          <a:noFill/>
          <a:ln>
            <a:noFill/>
          </a:ln>
        </p:spPr>
      </p:pic>
      <p:sp>
        <p:nvSpPr>
          <p:cNvPr id="305" name="Google Shape;305;p48"/>
          <p:cNvSpPr/>
          <p:nvPr/>
        </p:nvSpPr>
        <p:spPr>
          <a:xfrm>
            <a:off x="450757" y="1101828"/>
            <a:ext cx="5515656" cy="3256927"/>
          </a:xfrm>
          <a:prstGeom prst="cloudCallout">
            <a:avLst>
              <a:gd name="adj1" fmla="val 79167"/>
              <a:gd name="adj2" fmla="val 58676"/>
            </a:avLst>
          </a:prstGeom>
          <a:solidFill>
            <a:srgbClr val="FFFFFF"/>
          </a:solidFill>
          <a:ln w="38100" cap="flat" cmpd="sng">
            <a:solidFill>
              <a:srgbClr val="170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6" name="Google Shape;306;p48"/>
          <p:cNvSpPr txBox="1"/>
          <p:nvPr/>
        </p:nvSpPr>
        <p:spPr>
          <a:xfrm>
            <a:off x="875760" y="1584061"/>
            <a:ext cx="4275786" cy="20313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a:solidFill>
                  <a:srgbClr val="1700C0"/>
                </a:solidFill>
                <a:latin typeface="Times New Roman"/>
                <a:ea typeface="Times New Roman"/>
                <a:cs typeface="Times New Roman"/>
                <a:sym typeface="Times New Roman"/>
              </a:rPr>
              <a:t>Em hãy kể những truyền thống tốt đẹp của dân tộc Việt Nam mà em biết?</a:t>
            </a:r>
            <a:endParaRPr sz="2800" b="1">
              <a:solidFill>
                <a:srgbClr val="1700C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2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9" descr="01-Goibanhchung[1]"/>
          <p:cNvPicPr preferRelativeResize="0"/>
          <p:nvPr/>
        </p:nvPicPr>
        <p:blipFill rotWithShape="1">
          <a:blip r:embed="rId3">
            <a:alphaModFix/>
          </a:blip>
          <a:srcRect/>
          <a:stretch/>
        </p:blipFill>
        <p:spPr>
          <a:xfrm>
            <a:off x="3383901" y="1219200"/>
            <a:ext cx="2724977" cy="2038350"/>
          </a:xfrm>
          <a:prstGeom prst="rect">
            <a:avLst/>
          </a:prstGeom>
          <a:noFill/>
          <a:ln w="28575" cap="flat" cmpd="sng">
            <a:solidFill>
              <a:srgbClr val="1700C0"/>
            </a:solidFill>
            <a:prstDash val="solid"/>
            <a:miter lim="800000"/>
            <a:headEnd type="none" w="sm" len="sm"/>
            <a:tailEnd type="none" w="sm" len="sm"/>
          </a:ln>
        </p:spPr>
      </p:pic>
      <p:sp>
        <p:nvSpPr>
          <p:cNvPr id="312" name="Google Shape;312;p49"/>
          <p:cNvSpPr txBox="1"/>
          <p:nvPr/>
        </p:nvSpPr>
        <p:spPr>
          <a:xfrm>
            <a:off x="101600" y="1"/>
            <a:ext cx="12090400" cy="1401026"/>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None/>
            </a:pPr>
            <a:r>
              <a:rPr lang="en-US" sz="3200" b="1" u="sng">
                <a:solidFill>
                  <a:srgbClr val="0000CC"/>
                </a:solidFill>
                <a:latin typeface="Times New Roman"/>
                <a:ea typeface="Times New Roman"/>
                <a:cs typeface="Times New Roman"/>
                <a:sym typeface="Times New Roman"/>
              </a:rPr>
              <a:t>Quan sát tranh và cho biết</a:t>
            </a:r>
            <a:r>
              <a:rPr lang="en-US" sz="3200" b="1">
                <a:solidFill>
                  <a:srgbClr val="0000CC"/>
                </a:solidFill>
                <a:latin typeface="Times New Roman"/>
                <a:ea typeface="Times New Roman"/>
                <a:cs typeface="Times New Roman"/>
                <a:sym typeface="Times New Roman"/>
              </a:rPr>
              <a:t>:</a:t>
            </a:r>
            <a:r>
              <a:rPr lang="en-US" sz="3200">
                <a:solidFill>
                  <a:srgbClr val="0000CC"/>
                </a:solidFill>
                <a:latin typeface="Times New Roman"/>
                <a:ea typeface="Times New Roman"/>
                <a:cs typeface="Times New Roman"/>
                <a:sym typeface="Times New Roman"/>
              </a:rPr>
              <a:t> </a:t>
            </a:r>
            <a:r>
              <a:rPr lang="en-US" sz="3200" b="1" i="1">
                <a:solidFill>
                  <a:srgbClr val="0000CC"/>
                </a:solidFill>
                <a:latin typeface="Times New Roman"/>
                <a:ea typeface="Times New Roman"/>
                <a:cs typeface="Times New Roman"/>
                <a:sym typeface="Times New Roman"/>
              </a:rPr>
              <a:t>Các hình ảnh trên nói về những truyền thống nào của dân tộc ta?</a:t>
            </a:r>
            <a:endParaRPr sz="3200" b="1" i="1">
              <a:solidFill>
                <a:srgbClr val="0000CC"/>
              </a:solidFill>
              <a:latin typeface="Times New Roman"/>
              <a:ea typeface="Times New Roman"/>
              <a:cs typeface="Times New Roman"/>
              <a:sym typeface="Times New Roman"/>
            </a:endParaRPr>
          </a:p>
          <a:p>
            <a:pPr marL="0" marR="0" lvl="0" indent="0" algn="l" rtl="0">
              <a:spcBef>
                <a:spcPts val="700"/>
              </a:spcBef>
              <a:spcAft>
                <a:spcPts val="0"/>
              </a:spcAft>
              <a:buNone/>
            </a:pPr>
            <a:endParaRPr sz="1400">
              <a:solidFill>
                <a:srgbClr val="0000CC"/>
              </a:solidFill>
              <a:latin typeface="Times New Roman"/>
              <a:ea typeface="Times New Roman"/>
              <a:cs typeface="Times New Roman"/>
              <a:sym typeface="Times New Roman"/>
            </a:endParaRPr>
          </a:p>
        </p:txBody>
      </p:sp>
      <p:pic>
        <p:nvPicPr>
          <p:cNvPr id="313" name="Google Shape;313;p49" descr="Hat quan ho]"/>
          <p:cNvPicPr preferRelativeResize="0"/>
          <p:nvPr/>
        </p:nvPicPr>
        <p:blipFill rotWithShape="1">
          <a:blip r:embed="rId4">
            <a:alphaModFix/>
          </a:blip>
          <a:srcRect/>
          <a:stretch/>
        </p:blipFill>
        <p:spPr>
          <a:xfrm>
            <a:off x="200336" y="4050942"/>
            <a:ext cx="3048000" cy="2247900"/>
          </a:xfrm>
          <a:prstGeom prst="rect">
            <a:avLst/>
          </a:prstGeom>
          <a:noFill/>
          <a:ln w="28575" cap="flat" cmpd="sng">
            <a:solidFill>
              <a:srgbClr val="1700C0"/>
            </a:solidFill>
            <a:prstDash val="solid"/>
            <a:miter lim="800000"/>
            <a:headEnd type="none" w="sm" len="sm"/>
            <a:tailEnd type="none" w="sm" len="sm"/>
          </a:ln>
          <a:effectLst>
            <a:outerShdw dist="107763" dir="13500000" algn="ctr" rotWithShape="0">
              <a:srgbClr val="808080">
                <a:alpha val="49803"/>
              </a:srgbClr>
            </a:outerShdw>
          </a:effectLst>
        </p:spPr>
      </p:pic>
      <p:pic>
        <p:nvPicPr>
          <p:cNvPr id="314" name="Google Shape;314;p49" descr="Ton su trong dao"/>
          <p:cNvPicPr preferRelativeResize="0"/>
          <p:nvPr/>
        </p:nvPicPr>
        <p:blipFill rotWithShape="1">
          <a:blip r:embed="rId5">
            <a:alphaModFix/>
          </a:blip>
          <a:srcRect/>
          <a:stretch/>
        </p:blipFill>
        <p:spPr>
          <a:xfrm>
            <a:off x="6197600" y="1219200"/>
            <a:ext cx="2946400" cy="2038350"/>
          </a:xfrm>
          <a:prstGeom prst="rect">
            <a:avLst/>
          </a:prstGeom>
          <a:noFill/>
          <a:ln w="28575" cap="flat" cmpd="sng">
            <a:solidFill>
              <a:srgbClr val="1700C0"/>
            </a:solidFill>
            <a:prstDash val="solid"/>
            <a:miter lim="800000"/>
            <a:headEnd type="none" w="sm" len="sm"/>
            <a:tailEnd type="none" w="sm" len="sm"/>
          </a:ln>
        </p:spPr>
      </p:pic>
      <p:pic>
        <p:nvPicPr>
          <p:cNvPr id="315" name="Google Shape;315;p49" descr="Cong chieng Tay Nguyen"/>
          <p:cNvPicPr preferRelativeResize="0"/>
          <p:nvPr/>
        </p:nvPicPr>
        <p:blipFill rotWithShape="1">
          <a:blip r:embed="rId6">
            <a:alphaModFix/>
          </a:blip>
          <a:srcRect/>
          <a:stretch/>
        </p:blipFill>
        <p:spPr>
          <a:xfrm>
            <a:off x="9245600" y="3962400"/>
            <a:ext cx="2844800" cy="2336442"/>
          </a:xfrm>
          <a:prstGeom prst="rect">
            <a:avLst/>
          </a:prstGeom>
          <a:noFill/>
          <a:ln w="28575" cap="flat" cmpd="sng">
            <a:solidFill>
              <a:srgbClr val="1700C0"/>
            </a:solidFill>
            <a:prstDash val="solid"/>
            <a:miter lim="800000"/>
            <a:headEnd type="none" w="sm" len="sm"/>
            <a:tailEnd type="none" w="sm" len="sm"/>
          </a:ln>
        </p:spPr>
      </p:pic>
      <p:sp>
        <p:nvSpPr>
          <p:cNvPr id="316" name="Google Shape;316;p49"/>
          <p:cNvSpPr txBox="1"/>
          <p:nvPr/>
        </p:nvSpPr>
        <p:spPr>
          <a:xfrm>
            <a:off x="331990" y="3352800"/>
            <a:ext cx="23725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Thờ cúng tổ tiên</a:t>
            </a:r>
            <a:endParaRPr sz="2400" b="1">
              <a:solidFill>
                <a:srgbClr val="0000FF"/>
              </a:solidFill>
              <a:latin typeface="Times New Roman"/>
              <a:ea typeface="Times New Roman"/>
              <a:cs typeface="Times New Roman"/>
              <a:sym typeface="Times New Roman"/>
            </a:endParaRPr>
          </a:p>
        </p:txBody>
      </p:sp>
      <p:sp>
        <p:nvSpPr>
          <p:cNvPr id="317" name="Google Shape;317;p49"/>
          <p:cNvSpPr txBox="1"/>
          <p:nvPr/>
        </p:nvSpPr>
        <p:spPr>
          <a:xfrm>
            <a:off x="3022242" y="3367828"/>
            <a:ext cx="367477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FF"/>
                </a:solidFill>
                <a:latin typeface="Times New Roman"/>
                <a:ea typeface="Times New Roman"/>
                <a:cs typeface="Times New Roman"/>
                <a:sym typeface="Times New Roman"/>
              </a:rPr>
              <a:t>Gói bánh chưng ngày Tết</a:t>
            </a:r>
            <a:endParaRPr sz="2200" b="1">
              <a:solidFill>
                <a:srgbClr val="0000FF"/>
              </a:solidFill>
              <a:latin typeface="Times New Roman"/>
              <a:ea typeface="Times New Roman"/>
              <a:cs typeface="Times New Roman"/>
              <a:sym typeface="Times New Roman"/>
            </a:endParaRPr>
          </a:p>
        </p:txBody>
      </p:sp>
      <p:sp>
        <p:nvSpPr>
          <p:cNvPr id="318" name="Google Shape;318;p49"/>
          <p:cNvSpPr/>
          <p:nvPr/>
        </p:nvSpPr>
        <p:spPr>
          <a:xfrm>
            <a:off x="3597501" y="6306780"/>
            <a:ext cx="231505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Cần cù lao động</a:t>
            </a:r>
            <a:endParaRPr sz="2400" b="1">
              <a:solidFill>
                <a:srgbClr val="0000FF"/>
              </a:solidFill>
              <a:latin typeface="Times New Roman"/>
              <a:ea typeface="Times New Roman"/>
              <a:cs typeface="Times New Roman"/>
              <a:sym typeface="Times New Roman"/>
            </a:endParaRPr>
          </a:p>
        </p:txBody>
      </p:sp>
      <p:sp>
        <p:nvSpPr>
          <p:cNvPr id="319" name="Google Shape;319;p49"/>
          <p:cNvSpPr txBox="1"/>
          <p:nvPr/>
        </p:nvSpPr>
        <p:spPr>
          <a:xfrm>
            <a:off x="9677758" y="6298842"/>
            <a:ext cx="1874591"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Cồng chiêng</a:t>
            </a:r>
            <a:endParaRPr sz="2400" b="1">
              <a:solidFill>
                <a:srgbClr val="0000FF"/>
              </a:solidFill>
              <a:latin typeface="Times New Roman"/>
              <a:ea typeface="Times New Roman"/>
              <a:cs typeface="Times New Roman"/>
              <a:sym typeface="Times New Roman"/>
            </a:endParaRPr>
          </a:p>
        </p:txBody>
      </p:sp>
      <p:sp>
        <p:nvSpPr>
          <p:cNvPr id="320" name="Google Shape;320;p49"/>
          <p:cNvSpPr/>
          <p:nvPr/>
        </p:nvSpPr>
        <p:spPr>
          <a:xfrm>
            <a:off x="6439437" y="3316311"/>
            <a:ext cx="244810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Tôn sư trọng đạo</a:t>
            </a:r>
            <a:endParaRPr sz="2400" b="1">
              <a:solidFill>
                <a:srgbClr val="0000FF"/>
              </a:solidFill>
              <a:latin typeface="Times New Roman"/>
              <a:ea typeface="Times New Roman"/>
              <a:cs typeface="Times New Roman"/>
              <a:sym typeface="Times New Roman"/>
            </a:endParaRPr>
          </a:p>
        </p:txBody>
      </p:sp>
      <p:sp>
        <p:nvSpPr>
          <p:cNvPr id="321" name="Google Shape;321;p49"/>
          <p:cNvSpPr/>
          <p:nvPr/>
        </p:nvSpPr>
        <p:spPr>
          <a:xfrm>
            <a:off x="9855201" y="2209800"/>
            <a:ext cx="156485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00FF"/>
                </a:solidFill>
                <a:latin typeface="Times New Roman"/>
                <a:ea typeface="Times New Roman"/>
                <a:cs typeface="Times New Roman"/>
                <a:sym typeface="Times New Roman"/>
              </a:rPr>
              <a:t>HiÕu th¶o</a:t>
            </a:r>
            <a:endParaRPr/>
          </a:p>
        </p:txBody>
      </p:sp>
      <p:pic>
        <p:nvPicPr>
          <p:cNvPr id="322" name="Google Shape;322;p49" descr="Minh hoa bai Le do"/>
          <p:cNvPicPr preferRelativeResize="0"/>
          <p:nvPr/>
        </p:nvPicPr>
        <p:blipFill rotWithShape="1">
          <a:blip r:embed="rId7">
            <a:alphaModFix/>
          </a:blip>
          <a:srcRect/>
          <a:stretch/>
        </p:blipFill>
        <p:spPr>
          <a:xfrm>
            <a:off x="9245600" y="1219200"/>
            <a:ext cx="2844800" cy="2038349"/>
          </a:xfrm>
          <a:prstGeom prst="rect">
            <a:avLst/>
          </a:prstGeom>
          <a:noFill/>
          <a:ln w="9525" cap="flat" cmpd="sng">
            <a:solidFill>
              <a:srgbClr val="1700C0"/>
            </a:solidFill>
            <a:prstDash val="solid"/>
            <a:miter lim="800000"/>
            <a:headEnd type="none" w="sm" len="sm"/>
            <a:tailEnd type="none" w="sm" len="sm"/>
          </a:ln>
        </p:spPr>
      </p:pic>
      <p:pic>
        <p:nvPicPr>
          <p:cNvPr id="323" name="Google Shape;323;p49" descr="Kinh gia yeu tre"/>
          <p:cNvPicPr preferRelativeResize="0"/>
          <p:nvPr/>
        </p:nvPicPr>
        <p:blipFill rotWithShape="1">
          <a:blip r:embed="rId8">
            <a:alphaModFix/>
          </a:blip>
          <a:srcRect/>
          <a:stretch/>
        </p:blipFill>
        <p:spPr>
          <a:xfrm>
            <a:off x="6197600" y="3962400"/>
            <a:ext cx="2946400" cy="2336442"/>
          </a:xfrm>
          <a:prstGeom prst="rect">
            <a:avLst/>
          </a:prstGeom>
          <a:noFill/>
          <a:ln w="28575" cap="flat" cmpd="sng">
            <a:solidFill>
              <a:srgbClr val="1700C0"/>
            </a:solidFill>
            <a:prstDash val="solid"/>
            <a:miter lim="800000"/>
            <a:headEnd type="none" w="sm" len="sm"/>
            <a:tailEnd type="none" w="sm" len="sm"/>
          </a:ln>
        </p:spPr>
      </p:pic>
      <p:sp>
        <p:nvSpPr>
          <p:cNvPr id="324" name="Google Shape;324;p49"/>
          <p:cNvSpPr/>
          <p:nvPr/>
        </p:nvSpPr>
        <p:spPr>
          <a:xfrm>
            <a:off x="9855200" y="3315237"/>
            <a:ext cx="147508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Hiếu thảo</a:t>
            </a:r>
            <a:endParaRPr sz="2400" b="1">
              <a:solidFill>
                <a:srgbClr val="0000FF"/>
              </a:solidFill>
              <a:latin typeface="Times New Roman"/>
              <a:ea typeface="Times New Roman"/>
              <a:cs typeface="Times New Roman"/>
              <a:sym typeface="Times New Roman"/>
            </a:endParaRPr>
          </a:p>
        </p:txBody>
      </p:sp>
      <p:sp>
        <p:nvSpPr>
          <p:cNvPr id="325" name="Google Shape;325;p49"/>
          <p:cNvSpPr txBox="1"/>
          <p:nvPr/>
        </p:nvSpPr>
        <p:spPr>
          <a:xfrm>
            <a:off x="6516711" y="6311722"/>
            <a:ext cx="23568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Kính già yêu trẻ</a:t>
            </a:r>
            <a:endParaRPr sz="2400" b="1">
              <a:solidFill>
                <a:srgbClr val="0000FF"/>
              </a:solidFill>
              <a:latin typeface="Times New Roman"/>
              <a:ea typeface="Times New Roman"/>
              <a:cs typeface="Times New Roman"/>
              <a:sym typeface="Times New Roman"/>
            </a:endParaRPr>
          </a:p>
        </p:txBody>
      </p:sp>
      <p:sp>
        <p:nvSpPr>
          <p:cNvPr id="326" name="Google Shape;326;p49"/>
          <p:cNvSpPr txBox="1"/>
          <p:nvPr/>
        </p:nvSpPr>
        <p:spPr>
          <a:xfrm>
            <a:off x="658971" y="6311184"/>
            <a:ext cx="19940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Times New Roman"/>
                <a:ea typeface="Times New Roman"/>
                <a:cs typeface="Times New Roman"/>
                <a:sym typeface="Times New Roman"/>
              </a:rPr>
              <a:t>Hát quan họ</a:t>
            </a:r>
            <a:endParaRPr sz="2400" b="1">
              <a:solidFill>
                <a:srgbClr val="0000FF"/>
              </a:solidFill>
              <a:latin typeface="Times New Roman"/>
              <a:ea typeface="Times New Roman"/>
              <a:cs typeface="Times New Roman"/>
              <a:sym typeface="Times New Roman"/>
            </a:endParaRPr>
          </a:p>
        </p:txBody>
      </p:sp>
      <p:pic>
        <p:nvPicPr>
          <p:cNvPr id="327" name="Google Shape;327;p49" descr="https://scontent.fdad4-1.fna.fbcdn.net/v/t1.15752-9/44410852_254539345264307_3248357892805361664_n.jpg?_nc_cat=110&amp;_nc_ht=scontent.fdad4-1.fna&amp;oh=813c17e24b29d033a3cc42d302656efd&amp;oe=5C57D8E1"/>
          <p:cNvPicPr preferRelativeResize="0"/>
          <p:nvPr/>
        </p:nvPicPr>
        <p:blipFill rotWithShape="1">
          <a:blip r:embed="rId9">
            <a:alphaModFix/>
          </a:blip>
          <a:srcRect/>
          <a:stretch/>
        </p:blipFill>
        <p:spPr>
          <a:xfrm>
            <a:off x="3358144" y="3962400"/>
            <a:ext cx="2724977" cy="2336443"/>
          </a:xfrm>
          <a:prstGeom prst="rect">
            <a:avLst/>
          </a:prstGeom>
          <a:noFill/>
          <a:ln w="28575" cap="flat" cmpd="sng">
            <a:solidFill>
              <a:srgbClr val="1700C0"/>
            </a:solidFill>
            <a:prstDash val="solid"/>
            <a:round/>
            <a:headEnd type="none" w="sm" len="sm"/>
            <a:tailEnd type="none" w="sm" len="sm"/>
          </a:ln>
        </p:spPr>
      </p:pic>
      <p:pic>
        <p:nvPicPr>
          <p:cNvPr id="328" name="Google Shape;328;p49" descr="Phong tục thờ cúng tổ tiên: Cầu nối đưa đạo Phật đi vào lòng dân Việt"/>
          <p:cNvPicPr preferRelativeResize="0"/>
          <p:nvPr/>
        </p:nvPicPr>
        <p:blipFill rotWithShape="1">
          <a:blip r:embed="rId10">
            <a:alphaModFix/>
          </a:blip>
          <a:srcRect/>
          <a:stretch/>
        </p:blipFill>
        <p:spPr>
          <a:xfrm>
            <a:off x="200335" y="1219200"/>
            <a:ext cx="3111299" cy="2038349"/>
          </a:xfrm>
          <a:prstGeom prst="rect">
            <a:avLst/>
          </a:prstGeom>
          <a:noFill/>
          <a:ln w="28575" cap="flat" cmpd="sng">
            <a:solidFill>
              <a:srgbClr val="1700C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2000"/>
                                        <p:tgtEl>
                                          <p:spTgt spid="316"/>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2000"/>
                                        <p:tgtEl>
                                          <p:spTgt spid="317"/>
                                        </p:tgtEl>
                                      </p:cBhvr>
                                    </p:animEffect>
                                  </p:childTnLst>
                                </p:cTn>
                              </p:par>
                              <p:par>
                                <p:cTn id="11" presetID="10" presetClass="entr" presetSubtype="0" fill="hold" nodeType="withEffect">
                                  <p:stCondLst>
                                    <p:cond delay="0"/>
                                  </p:stCondLst>
                                  <p:childTnLst>
                                    <p:set>
                                      <p:cBhvr>
                                        <p:cTn id="12" dur="1" fill="hold">
                                          <p:stCondLst>
                                            <p:cond delay="0"/>
                                          </p:stCondLst>
                                        </p:cTn>
                                        <p:tgtEl>
                                          <p:spTgt spid="320"/>
                                        </p:tgtEl>
                                        <p:attrNameLst>
                                          <p:attrName>style.visibility</p:attrName>
                                        </p:attrNameLst>
                                      </p:cBhvr>
                                      <p:to>
                                        <p:strVal val="visible"/>
                                      </p:to>
                                    </p:set>
                                    <p:animEffect transition="in" filter="fade">
                                      <p:cBhvr>
                                        <p:cTn id="13" dur="2000"/>
                                        <p:tgtEl>
                                          <p:spTgt spid="320"/>
                                        </p:tgtEl>
                                      </p:cBhvr>
                                    </p:animEffect>
                                  </p:childTnLst>
                                </p:cTn>
                              </p:par>
                              <p:par>
                                <p:cTn id="14" presetID="10" presetClass="entr" presetSubtype="0" fill="hold"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2000"/>
                                        <p:tgtEl>
                                          <p:spTgt spid="324"/>
                                        </p:tgtEl>
                                      </p:cBhvr>
                                    </p:animEffect>
                                  </p:childTnLst>
                                </p:cTn>
                              </p:par>
                              <p:par>
                                <p:cTn id="17" presetID="10" presetClass="entr" presetSubtype="0" fill="hold" nodeType="withEffect">
                                  <p:stCondLst>
                                    <p:cond delay="0"/>
                                  </p:stCondLst>
                                  <p:childTnLst>
                                    <p:set>
                                      <p:cBhvr>
                                        <p:cTn id="18" dur="1" fill="hold">
                                          <p:stCondLst>
                                            <p:cond delay="0"/>
                                          </p:stCondLst>
                                        </p:cTn>
                                        <p:tgtEl>
                                          <p:spTgt spid="318"/>
                                        </p:tgtEl>
                                        <p:attrNameLst>
                                          <p:attrName>style.visibility</p:attrName>
                                        </p:attrNameLst>
                                      </p:cBhvr>
                                      <p:to>
                                        <p:strVal val="visible"/>
                                      </p:to>
                                    </p:set>
                                    <p:animEffect transition="in" filter="fade">
                                      <p:cBhvr>
                                        <p:cTn id="19" dur="2000"/>
                                        <p:tgtEl>
                                          <p:spTgt spid="318"/>
                                        </p:tgtEl>
                                      </p:cBhvr>
                                    </p:animEffect>
                                  </p:childTnLst>
                                </p:cTn>
                              </p:par>
                              <p:par>
                                <p:cTn id="20" presetID="10" presetClass="entr" presetSubtype="0" fill="hold" nodeType="withEffect">
                                  <p:stCondLst>
                                    <p:cond delay="0"/>
                                  </p:stCondLst>
                                  <p:childTnLst>
                                    <p:set>
                                      <p:cBhvr>
                                        <p:cTn id="21" dur="1" fill="hold">
                                          <p:stCondLst>
                                            <p:cond delay="0"/>
                                          </p:stCondLst>
                                        </p:cTn>
                                        <p:tgtEl>
                                          <p:spTgt spid="325"/>
                                        </p:tgtEl>
                                        <p:attrNameLst>
                                          <p:attrName>style.visibility</p:attrName>
                                        </p:attrNameLst>
                                      </p:cBhvr>
                                      <p:to>
                                        <p:strVal val="visible"/>
                                      </p:to>
                                    </p:set>
                                    <p:animEffect transition="in" filter="fade">
                                      <p:cBhvr>
                                        <p:cTn id="22" dur="2000"/>
                                        <p:tgtEl>
                                          <p:spTgt spid="325"/>
                                        </p:tgtEl>
                                      </p:cBhvr>
                                    </p:animEffect>
                                  </p:childTnLst>
                                </p:cTn>
                              </p:par>
                              <p:par>
                                <p:cTn id="23" presetID="10" presetClass="entr" presetSubtype="0" fill="hold" nodeType="withEffect">
                                  <p:stCondLst>
                                    <p:cond delay="0"/>
                                  </p:stCondLst>
                                  <p:childTnLst>
                                    <p:set>
                                      <p:cBhvr>
                                        <p:cTn id="24" dur="1" fill="hold">
                                          <p:stCondLst>
                                            <p:cond delay="0"/>
                                          </p:stCondLst>
                                        </p:cTn>
                                        <p:tgtEl>
                                          <p:spTgt spid="319"/>
                                        </p:tgtEl>
                                        <p:attrNameLst>
                                          <p:attrName>style.visibility</p:attrName>
                                        </p:attrNameLst>
                                      </p:cBhvr>
                                      <p:to>
                                        <p:strVal val="visible"/>
                                      </p:to>
                                    </p:set>
                                    <p:animEffect transition="in" filter="fade">
                                      <p:cBhvr>
                                        <p:cTn id="25" dur="2000"/>
                                        <p:tgtEl>
                                          <p:spTgt spid="31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6"/>
                                        </p:tgtEl>
                                        <p:attrNameLst>
                                          <p:attrName>style.visibility</p:attrName>
                                        </p:attrNameLst>
                                      </p:cBhvr>
                                      <p:to>
                                        <p:strVal val="visible"/>
                                      </p:to>
                                    </p:set>
                                    <p:animEffect transition="in" filter="fade">
                                      <p:cBhvr>
                                        <p:cTn id="29" dur="2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6"/>
          <p:cNvSpPr/>
          <p:nvPr/>
        </p:nvSpPr>
        <p:spPr>
          <a:xfrm>
            <a:off x="445070" y="301405"/>
            <a:ext cx="11307651"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2F5496"/>
                </a:solidFill>
                <a:latin typeface="Times New Roman"/>
                <a:ea typeface="Times New Roman"/>
                <a:cs typeface="Times New Roman"/>
                <a:sym typeface="Times New Roman"/>
              </a:rPr>
              <a:t>BÀI 7: KẾ THỪA VÀ PHÁT HUY</a:t>
            </a:r>
            <a:endParaRPr/>
          </a:p>
          <a:p>
            <a:pPr marL="0" marR="0" lvl="0" indent="0" algn="ctr" rtl="0">
              <a:spcBef>
                <a:spcPts val="0"/>
              </a:spcBef>
              <a:spcAft>
                <a:spcPts val="0"/>
              </a:spcAft>
              <a:buNone/>
            </a:pPr>
            <a:r>
              <a:rPr lang="en-US" sz="2800" b="1">
                <a:solidFill>
                  <a:srgbClr val="2F5496"/>
                </a:solidFill>
                <a:latin typeface="Times New Roman"/>
                <a:ea typeface="Times New Roman"/>
                <a:cs typeface="Times New Roman"/>
                <a:sym typeface="Times New Roman"/>
              </a:rPr>
              <a:t>TRUYỀN THỐNG TỐT ĐẸP CỦA DÂN TỘC (tiết 1)</a:t>
            </a:r>
            <a:endParaRPr sz="2800" b="1">
              <a:solidFill>
                <a:srgbClr val="2F5496"/>
              </a:solidFill>
              <a:latin typeface="Times New Roman"/>
              <a:ea typeface="Times New Roman"/>
              <a:cs typeface="Times New Roman"/>
              <a:sym typeface="Times New Roman"/>
            </a:endParaRPr>
          </a:p>
        </p:txBody>
      </p:sp>
      <p:sp>
        <p:nvSpPr>
          <p:cNvPr id="497" name="Google Shape;497;p66"/>
          <p:cNvSpPr txBox="1"/>
          <p:nvPr/>
        </p:nvSpPr>
        <p:spPr>
          <a:xfrm>
            <a:off x="316282" y="1301002"/>
            <a:ext cx="10495722" cy="1661993"/>
          </a:xfrm>
          <a:prstGeom prst="rect">
            <a:avLst/>
          </a:prstGeom>
          <a:noFill/>
          <a:ln>
            <a:noFill/>
          </a:ln>
        </p:spPr>
        <p:txBody>
          <a:bodyPr spcFirstLastPara="1" wrap="square" lIns="91425" tIns="45700" rIns="91425" bIns="45700" anchor="t" anchorCtr="0">
            <a:spAutoFit/>
          </a:bodyPr>
          <a:lstStyle/>
          <a:p>
            <a:pPr marL="1028700" marR="0" lvl="0" indent="-1028700" algn="l" rtl="0">
              <a:spcBef>
                <a:spcPts val="0"/>
              </a:spcBef>
              <a:spcAft>
                <a:spcPts val="0"/>
              </a:spcAft>
              <a:buClr>
                <a:srgbClr val="C00000"/>
              </a:buClr>
              <a:buSzPts val="3400"/>
              <a:buFont typeface="Times New Roman"/>
              <a:buAutoNum type="romanUcPeriod"/>
            </a:pPr>
            <a:r>
              <a:rPr lang="en-US" sz="3400" b="1">
                <a:solidFill>
                  <a:srgbClr val="C00000"/>
                </a:solidFill>
                <a:latin typeface="Times New Roman"/>
                <a:ea typeface="Times New Roman"/>
                <a:cs typeface="Times New Roman"/>
                <a:sym typeface="Times New Roman"/>
              </a:rPr>
              <a:t>ĐẶT VẤN ĐỀ</a:t>
            </a:r>
            <a:endParaRPr/>
          </a:p>
          <a:p>
            <a:pPr marL="1028700" marR="0" lvl="0" indent="-1028700" algn="l" rtl="0">
              <a:spcBef>
                <a:spcPts val="0"/>
              </a:spcBef>
              <a:spcAft>
                <a:spcPts val="0"/>
              </a:spcAft>
              <a:buClr>
                <a:srgbClr val="C00000"/>
              </a:buClr>
              <a:buSzPts val="3400"/>
              <a:buFont typeface="Times New Roman"/>
              <a:buAutoNum type="romanUcPeriod"/>
            </a:pPr>
            <a:r>
              <a:rPr lang="en-US" sz="3400" b="1">
                <a:solidFill>
                  <a:srgbClr val="C00000"/>
                </a:solidFill>
                <a:latin typeface="Times New Roman"/>
                <a:ea typeface="Times New Roman"/>
                <a:cs typeface="Times New Roman"/>
                <a:sym typeface="Times New Roman"/>
              </a:rPr>
              <a:t>NỘI DUNG BÀI HỌC</a:t>
            </a:r>
            <a:endParaRPr/>
          </a:p>
          <a:p>
            <a:pPr marL="0" marR="0" lvl="0" indent="0" algn="l" rtl="0">
              <a:spcBef>
                <a:spcPts val="0"/>
              </a:spcBef>
              <a:spcAft>
                <a:spcPts val="0"/>
              </a:spcAft>
              <a:buNone/>
            </a:pPr>
            <a:r>
              <a:rPr lang="en-US" sz="3400" b="1">
                <a:solidFill>
                  <a:srgbClr val="008600"/>
                </a:solidFill>
                <a:latin typeface="Times New Roman"/>
                <a:ea typeface="Times New Roman"/>
                <a:cs typeface="Times New Roman"/>
                <a:sym typeface="Times New Roman"/>
              </a:rPr>
              <a:t>1. Thế nào là truyền thống tốt đẹp của dân tộc?</a:t>
            </a:r>
            <a:endParaRPr/>
          </a:p>
        </p:txBody>
      </p:sp>
      <p:sp>
        <p:nvSpPr>
          <p:cNvPr id="498" name="Google Shape;498;p66"/>
          <p:cNvSpPr txBox="1"/>
          <p:nvPr/>
        </p:nvSpPr>
        <p:spPr>
          <a:xfrm>
            <a:off x="445070" y="412124"/>
            <a:ext cx="585240" cy="3663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99" name="Google Shape;499;p66" descr="C:\Users\vinag\Desktop\tay cam but.jpg"/>
          <p:cNvPicPr preferRelativeResize="0"/>
          <p:nvPr/>
        </p:nvPicPr>
        <p:blipFill rotWithShape="1">
          <a:blip r:embed="rId3">
            <a:alphaModFix/>
          </a:blip>
          <a:srcRect/>
          <a:stretch/>
        </p:blipFill>
        <p:spPr>
          <a:xfrm>
            <a:off x="244185" y="3537204"/>
            <a:ext cx="454868" cy="454868"/>
          </a:xfrm>
          <a:prstGeom prst="rect">
            <a:avLst/>
          </a:prstGeom>
          <a:noFill/>
          <a:ln>
            <a:noFill/>
          </a:ln>
        </p:spPr>
      </p:pic>
      <p:sp>
        <p:nvSpPr>
          <p:cNvPr id="500" name="Google Shape;500;p66"/>
          <p:cNvSpPr/>
          <p:nvPr/>
        </p:nvSpPr>
        <p:spPr>
          <a:xfrm>
            <a:off x="716883" y="3488130"/>
            <a:ext cx="11221835" cy="1692771"/>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dk1"/>
              </a:buClr>
              <a:buSzPts val="2800"/>
              <a:buFont typeface="Times New Roman"/>
              <a:buChar char="-"/>
            </a:pPr>
            <a:r>
              <a:rPr lang="en-US" sz="2800" b="1">
                <a:solidFill>
                  <a:schemeClr val="dk1"/>
                </a:solidFill>
                <a:latin typeface="Times New Roman"/>
                <a:ea typeface="Times New Roman"/>
                <a:cs typeface="Times New Roman"/>
                <a:sym typeface="Times New Roman"/>
              </a:rPr>
              <a:t>Truyền thống yêu nước, đoàn kết, cần cù lao động, chống ngoại xâm;</a:t>
            </a:r>
            <a:endParaRPr sz="2800" b="1">
              <a:solidFill>
                <a:schemeClr val="dk1"/>
              </a:solidFill>
              <a:latin typeface="Times New Roman"/>
              <a:ea typeface="Times New Roman"/>
              <a:cs typeface="Times New Roman"/>
              <a:sym typeface="Times New Roman"/>
            </a:endParaRPr>
          </a:p>
          <a:p>
            <a:pPr marL="571500" marR="0" lvl="0" indent="-571500" algn="l" rtl="0">
              <a:spcBef>
                <a:spcPts val="1200"/>
              </a:spcBef>
              <a:spcAft>
                <a:spcPts val="0"/>
              </a:spcAft>
              <a:buClr>
                <a:schemeClr val="dk1"/>
              </a:buClr>
              <a:buSzPts val="2800"/>
              <a:buFont typeface="Times New Roman"/>
              <a:buChar char="-"/>
            </a:pPr>
            <a:r>
              <a:rPr lang="en-US" sz="2800" b="1">
                <a:solidFill>
                  <a:schemeClr val="dk1"/>
                </a:solidFill>
                <a:latin typeface="Times New Roman"/>
                <a:ea typeface="Times New Roman"/>
                <a:cs typeface="Times New Roman"/>
                <a:sym typeface="Times New Roman"/>
              </a:rPr>
              <a:t>Truyền thống nhân nghĩa, hiếu học, tôn sư trọng đạo;</a:t>
            </a:r>
            <a:endParaRPr/>
          </a:p>
          <a:p>
            <a:pPr marL="571500" marR="0" lvl="0" indent="-571500" algn="l" rtl="0">
              <a:spcBef>
                <a:spcPts val="1200"/>
              </a:spcBef>
              <a:spcAft>
                <a:spcPts val="0"/>
              </a:spcAft>
              <a:buClr>
                <a:schemeClr val="dk1"/>
              </a:buClr>
              <a:buSzPts val="2800"/>
              <a:buFont typeface="Times New Roman"/>
              <a:buChar char="-"/>
            </a:pPr>
            <a:r>
              <a:rPr lang="en-US" sz="2800" b="1">
                <a:solidFill>
                  <a:schemeClr val="dk1"/>
                </a:solidFill>
                <a:latin typeface="Times New Roman"/>
                <a:ea typeface="Times New Roman"/>
                <a:cs typeface="Times New Roman"/>
                <a:sym typeface="Times New Roman"/>
              </a:rPr>
              <a:t>Các truyền thống về văn hóa, nghệ thuật…</a:t>
            </a:r>
            <a:endParaRPr sz="2800" b="1">
              <a:solidFill>
                <a:schemeClr val="dk1"/>
              </a:solidFill>
              <a:latin typeface="Times New Roman"/>
              <a:ea typeface="Times New Roman"/>
              <a:cs typeface="Times New Roman"/>
              <a:sym typeface="Times New Roman"/>
            </a:endParaRPr>
          </a:p>
        </p:txBody>
      </p:sp>
      <p:sp>
        <p:nvSpPr>
          <p:cNvPr id="501" name="Google Shape;501;p66"/>
          <p:cNvSpPr/>
          <p:nvPr/>
        </p:nvSpPr>
        <p:spPr>
          <a:xfrm>
            <a:off x="321459" y="2899969"/>
            <a:ext cx="10084671" cy="61555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400" b="1">
                <a:solidFill>
                  <a:srgbClr val="008600"/>
                </a:solidFill>
                <a:latin typeface="Times New Roman"/>
                <a:ea typeface="Times New Roman"/>
                <a:cs typeface="Times New Roman"/>
                <a:sym typeface="Times New Roman"/>
              </a:rPr>
              <a:t>2. Một số truyền thống tốt đẹp của dân tộc Việt Nam:</a:t>
            </a:r>
            <a:endParaRPr sz="3400" b="1">
              <a:solidFill>
                <a:srgbClr val="0086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3" descr="cuopvo2"/>
          <p:cNvPicPr preferRelativeResize="0"/>
          <p:nvPr/>
        </p:nvPicPr>
        <p:blipFill rotWithShape="1">
          <a:blip r:embed="rId3">
            <a:alphaModFix/>
          </a:blip>
          <a:srcRect/>
          <a:stretch/>
        </p:blipFill>
        <p:spPr>
          <a:xfrm>
            <a:off x="2113722" y="467238"/>
            <a:ext cx="4111625" cy="2743200"/>
          </a:xfrm>
          <a:prstGeom prst="rect">
            <a:avLst/>
          </a:prstGeom>
          <a:noFill/>
          <a:ln w="38100" cap="flat" cmpd="sng">
            <a:solidFill>
              <a:srgbClr val="1700C0"/>
            </a:solidFill>
            <a:prstDash val="solid"/>
            <a:miter lim="800000"/>
            <a:headEnd type="none" w="sm" len="sm"/>
            <a:tailEnd type="none" w="sm" len="sm"/>
          </a:ln>
        </p:spPr>
      </p:pic>
      <p:pic>
        <p:nvPicPr>
          <p:cNvPr id="160" name="Google Shape;160;p23" descr="04052013_tuckeovoHMong"/>
          <p:cNvPicPr preferRelativeResize="0"/>
          <p:nvPr/>
        </p:nvPicPr>
        <p:blipFill rotWithShape="1">
          <a:blip r:embed="rId4">
            <a:alphaModFix/>
          </a:blip>
          <a:srcRect/>
          <a:stretch/>
        </p:blipFill>
        <p:spPr>
          <a:xfrm>
            <a:off x="7093226" y="533400"/>
            <a:ext cx="4419600" cy="2743200"/>
          </a:xfrm>
          <a:prstGeom prst="rect">
            <a:avLst/>
          </a:prstGeom>
          <a:noFill/>
          <a:ln w="38100" cap="flat" cmpd="sng">
            <a:solidFill>
              <a:srgbClr val="1700C0"/>
            </a:solidFill>
            <a:prstDash val="solid"/>
            <a:miter lim="800000"/>
            <a:headEnd type="none" w="sm" len="sm"/>
            <a:tailEnd type="none" w="sm" len="sm"/>
          </a:ln>
        </p:spPr>
      </p:pic>
      <p:pic>
        <p:nvPicPr>
          <p:cNvPr id="161" name="Google Shape;161;p23" descr="images856200_59_21_1332814836_87_0adamcuoimnong"/>
          <p:cNvPicPr preferRelativeResize="0"/>
          <p:nvPr/>
        </p:nvPicPr>
        <p:blipFill rotWithShape="1">
          <a:blip r:embed="rId5">
            <a:alphaModFix/>
          </a:blip>
          <a:srcRect/>
          <a:stretch/>
        </p:blipFill>
        <p:spPr>
          <a:xfrm>
            <a:off x="2113722" y="3451132"/>
            <a:ext cx="4111625" cy="2695575"/>
          </a:xfrm>
          <a:prstGeom prst="rect">
            <a:avLst/>
          </a:prstGeom>
          <a:noFill/>
          <a:ln w="38100" cap="flat" cmpd="sng">
            <a:solidFill>
              <a:srgbClr val="1700C0"/>
            </a:solidFill>
            <a:prstDash val="solid"/>
            <a:miter lim="800000"/>
            <a:headEnd type="none" w="sm" len="sm"/>
            <a:tailEnd type="none" w="sm" len="sm"/>
          </a:ln>
        </p:spPr>
      </p:pic>
      <p:sp>
        <p:nvSpPr>
          <p:cNvPr id="162" name="Google Shape;162;p23"/>
          <p:cNvSpPr/>
          <p:nvPr/>
        </p:nvSpPr>
        <p:spPr>
          <a:xfrm>
            <a:off x="76200" y="822828"/>
            <a:ext cx="1676400" cy="1648727"/>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Clr>
                <a:srgbClr val="1700C0"/>
              </a:buClr>
              <a:buSzPts val="2000"/>
              <a:buFont typeface="Times New Roman"/>
              <a:buNone/>
            </a:pPr>
            <a:r>
              <a:rPr lang="en-US" sz="2800" b="1" dirty="0" err="1">
                <a:solidFill>
                  <a:srgbClr val="1700C0"/>
                </a:solidFill>
                <a:latin typeface="Times New Roman"/>
                <a:ea typeface="Times New Roman"/>
                <a:cs typeface="Times New Roman"/>
                <a:sym typeface="Times New Roman"/>
              </a:rPr>
              <a:t>Tục</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cướp</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vợ</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của</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người</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H’Mông</a:t>
            </a:r>
            <a:endParaRPr sz="2800" b="1" dirty="0">
              <a:solidFill>
                <a:srgbClr val="1700C0"/>
              </a:solidFill>
              <a:latin typeface="Times New Roman"/>
              <a:ea typeface="Times New Roman"/>
              <a:cs typeface="Times New Roman"/>
              <a:sym typeface="Times New Roman"/>
            </a:endParaRPr>
          </a:p>
        </p:txBody>
      </p:sp>
      <p:sp>
        <p:nvSpPr>
          <p:cNvPr id="163" name="Google Shape;163;p23"/>
          <p:cNvSpPr/>
          <p:nvPr/>
        </p:nvSpPr>
        <p:spPr>
          <a:xfrm>
            <a:off x="106017" y="3565919"/>
            <a:ext cx="1646583" cy="235780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Clr>
                <a:srgbClr val="1700C0"/>
              </a:buClr>
              <a:buSzPts val="2000"/>
              <a:buFont typeface="Times New Roman"/>
              <a:buNone/>
            </a:pPr>
            <a:r>
              <a:rPr lang="en-US" sz="2800" b="1" dirty="0" err="1">
                <a:solidFill>
                  <a:srgbClr val="1700C0"/>
                </a:solidFill>
                <a:latin typeface="Times New Roman"/>
                <a:ea typeface="Times New Roman"/>
                <a:cs typeface="Times New Roman"/>
                <a:sym typeface="Times New Roman"/>
              </a:rPr>
              <a:t>Tục</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nối</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dây</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người</a:t>
            </a:r>
            <a:r>
              <a:rPr lang="en-US" sz="2800" b="1" dirty="0">
                <a:solidFill>
                  <a:srgbClr val="1700C0"/>
                </a:solidFill>
                <a:latin typeface="Times New Roman"/>
                <a:ea typeface="Times New Roman"/>
                <a:cs typeface="Times New Roman"/>
                <a:sym typeface="Times New Roman"/>
              </a:rPr>
              <a:t> Ê-</a:t>
            </a:r>
            <a:r>
              <a:rPr lang="en-US" sz="2800" b="1" dirty="0" err="1">
                <a:solidFill>
                  <a:srgbClr val="1700C0"/>
                </a:solidFill>
                <a:latin typeface="Times New Roman"/>
                <a:ea typeface="Times New Roman"/>
                <a:cs typeface="Times New Roman"/>
                <a:sym typeface="Times New Roman"/>
              </a:rPr>
              <a:t>Đê</a:t>
            </a:r>
            <a:r>
              <a:rPr lang="en-US" sz="2800" b="1" dirty="0">
                <a:solidFill>
                  <a:srgbClr val="1700C0"/>
                </a:solidFill>
                <a:latin typeface="Times New Roman"/>
                <a:ea typeface="Times New Roman"/>
                <a:cs typeface="Times New Roman"/>
                <a:sym typeface="Times New Roman"/>
              </a:rPr>
              <a:t> ở </a:t>
            </a:r>
            <a:r>
              <a:rPr lang="en-US" sz="2800" b="1" dirty="0" err="1">
                <a:solidFill>
                  <a:srgbClr val="1700C0"/>
                </a:solidFill>
                <a:latin typeface="Times New Roman"/>
                <a:ea typeface="Times New Roman"/>
                <a:cs typeface="Times New Roman"/>
                <a:sym typeface="Times New Roman"/>
              </a:rPr>
              <a:t>Tây</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Nguyên</a:t>
            </a:r>
            <a:endParaRPr sz="2800" b="1" dirty="0">
              <a:solidFill>
                <a:srgbClr val="1700C0"/>
              </a:solidFill>
              <a:latin typeface="Times New Roman"/>
              <a:ea typeface="Times New Roman"/>
              <a:cs typeface="Times New Roman"/>
              <a:sym typeface="Times New Roman"/>
            </a:endParaRPr>
          </a:p>
        </p:txBody>
      </p:sp>
      <p:pic>
        <p:nvPicPr>
          <p:cNvPr id="164" name="Google Shape;164;p23" descr="boi1-770139-1369378671_500x0"/>
          <p:cNvPicPr preferRelativeResize="0"/>
          <p:nvPr/>
        </p:nvPicPr>
        <p:blipFill rotWithShape="1">
          <a:blip r:embed="rId6">
            <a:alphaModFix/>
          </a:blip>
          <a:srcRect/>
          <a:stretch/>
        </p:blipFill>
        <p:spPr>
          <a:xfrm>
            <a:off x="6586469" y="3490912"/>
            <a:ext cx="3856244" cy="2695575"/>
          </a:xfrm>
          <a:prstGeom prst="rect">
            <a:avLst/>
          </a:prstGeom>
          <a:noFill/>
          <a:ln w="38100" cap="flat" cmpd="sng">
            <a:solidFill>
              <a:srgbClr val="1700C0"/>
            </a:solidFill>
            <a:prstDash val="solid"/>
            <a:miter lim="800000"/>
            <a:headEnd type="none" w="sm" len="sm"/>
            <a:tailEnd type="none" w="sm" len="sm"/>
          </a:ln>
        </p:spPr>
      </p:pic>
      <p:sp>
        <p:nvSpPr>
          <p:cNvPr id="165" name="Google Shape;165;p23"/>
          <p:cNvSpPr/>
          <p:nvPr/>
        </p:nvSpPr>
        <p:spPr>
          <a:xfrm>
            <a:off x="10695064" y="4024471"/>
            <a:ext cx="1390919" cy="113793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Clr>
                <a:srgbClr val="1700C0"/>
              </a:buClr>
              <a:buSzPts val="2000"/>
              <a:buFont typeface="Times New Roman"/>
              <a:buNone/>
            </a:pPr>
            <a:r>
              <a:rPr lang="en-US" sz="2800" b="1" dirty="0" err="1">
                <a:solidFill>
                  <a:srgbClr val="1700C0"/>
                </a:solidFill>
                <a:latin typeface="Times New Roman"/>
                <a:ea typeface="Times New Roman"/>
                <a:cs typeface="Times New Roman"/>
                <a:sym typeface="Times New Roman"/>
              </a:rPr>
              <a:t>Xem</a:t>
            </a:r>
            <a:r>
              <a:rPr lang="en-US" sz="2800" b="1" dirty="0">
                <a:solidFill>
                  <a:srgbClr val="1700C0"/>
                </a:solidFill>
                <a:latin typeface="Times New Roman"/>
                <a:ea typeface="Times New Roman"/>
                <a:cs typeface="Times New Roman"/>
                <a:sym typeface="Times New Roman"/>
              </a:rPr>
              <a:t> </a:t>
            </a:r>
            <a:r>
              <a:rPr lang="en-US" sz="2800" b="1" dirty="0" err="1">
                <a:solidFill>
                  <a:srgbClr val="1700C0"/>
                </a:solidFill>
                <a:latin typeface="Times New Roman"/>
                <a:ea typeface="Times New Roman"/>
                <a:cs typeface="Times New Roman"/>
                <a:sym typeface="Times New Roman"/>
              </a:rPr>
              <a:t>bói</a:t>
            </a:r>
            <a:endParaRPr sz="2800" b="1" dirty="0">
              <a:solidFill>
                <a:srgbClr val="1700C0"/>
              </a:solidFill>
              <a:latin typeface="Times New Roman"/>
              <a:ea typeface="Times New Roman"/>
              <a:cs typeface="Times New Roman"/>
              <a:sym typeface="Times New Roman"/>
            </a:endParaRPr>
          </a:p>
        </p:txBody>
      </p:sp>
      <p:sp>
        <p:nvSpPr>
          <p:cNvPr id="166" name="Google Shape;166;p23"/>
          <p:cNvSpPr/>
          <p:nvPr/>
        </p:nvSpPr>
        <p:spPr>
          <a:xfrm>
            <a:off x="2871926" y="-66162"/>
            <a:ext cx="6253766"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CC"/>
              </a:buClr>
              <a:buSzPts val="2800"/>
              <a:buFont typeface="Times New Roman"/>
              <a:buNone/>
            </a:pPr>
            <a:r>
              <a:rPr lang="en-US" sz="2800" b="1">
                <a:solidFill>
                  <a:srgbClr val="0000CC"/>
                </a:solidFill>
                <a:latin typeface="Times New Roman"/>
                <a:ea typeface="Times New Roman"/>
                <a:cs typeface="Times New Roman"/>
                <a:sym typeface="Times New Roman"/>
              </a:rPr>
              <a:t>Em hãy quan sát những bức tranh sau:</a:t>
            </a:r>
            <a:endParaRPr sz="2800" b="1">
              <a:solidFill>
                <a:srgbClr val="0000CC"/>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4" descr="xh-8"/>
          <p:cNvPicPr preferRelativeResize="0"/>
          <p:nvPr/>
        </p:nvPicPr>
        <p:blipFill rotWithShape="1">
          <a:blip r:embed="rId3">
            <a:alphaModFix/>
          </a:blip>
          <a:srcRect/>
          <a:stretch/>
        </p:blipFill>
        <p:spPr>
          <a:xfrm>
            <a:off x="2843368" y="528032"/>
            <a:ext cx="8737600" cy="5847144"/>
          </a:xfrm>
          <a:prstGeom prst="rect">
            <a:avLst/>
          </a:prstGeom>
          <a:noFill/>
          <a:ln w="57150" cap="flat" cmpd="sng">
            <a:solidFill>
              <a:srgbClr val="1700C0"/>
            </a:solidFill>
            <a:prstDash val="solid"/>
            <a:miter lim="800000"/>
            <a:headEnd type="none" w="sm" len="sm"/>
            <a:tailEnd type="none" w="sm" len="sm"/>
          </a:ln>
        </p:spPr>
      </p:pic>
      <p:sp>
        <p:nvSpPr>
          <p:cNvPr id="172" name="Google Shape;172;p24"/>
          <p:cNvSpPr txBox="1"/>
          <p:nvPr/>
        </p:nvSpPr>
        <p:spPr>
          <a:xfrm>
            <a:off x="1" y="2692750"/>
            <a:ext cx="284623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00C0"/>
              </a:buClr>
              <a:buSzPts val="2400"/>
              <a:buFont typeface="Times New Roman"/>
              <a:buNone/>
            </a:pPr>
            <a:r>
              <a:rPr lang="en-US" sz="2400" b="1">
                <a:solidFill>
                  <a:srgbClr val="1700C0"/>
                </a:solidFill>
                <a:latin typeface="Times New Roman"/>
                <a:ea typeface="Times New Roman"/>
                <a:cs typeface="Times New Roman"/>
                <a:sym typeface="Times New Roman"/>
              </a:rPr>
              <a:t>Đám ma linh đình</a:t>
            </a:r>
            <a:endParaRPr sz="2400" b="1">
              <a:solidFill>
                <a:srgbClr val="1700C0"/>
              </a:solidFill>
              <a:latin typeface="Times New Roman"/>
              <a:ea typeface="Times New Roman"/>
              <a:cs typeface="Times New Roman"/>
              <a:sym typeface="Times New Roman"/>
            </a:endParaRPr>
          </a:p>
          <a:p>
            <a:pPr marL="0" marR="0" lvl="0" indent="0" algn="ctr" rtl="0">
              <a:spcBef>
                <a:spcPts val="1200"/>
              </a:spcBef>
              <a:spcAft>
                <a:spcPts val="0"/>
              </a:spcAft>
              <a:buClr>
                <a:srgbClr val="1700C0"/>
              </a:buClr>
              <a:buSzPts val="2400"/>
              <a:buFont typeface="Times New Roman"/>
              <a:buNone/>
            </a:pPr>
            <a:r>
              <a:rPr lang="en-US" sz="2400" b="1">
                <a:solidFill>
                  <a:srgbClr val="1700C0"/>
                </a:solidFill>
                <a:latin typeface="Times New Roman"/>
                <a:ea typeface="Times New Roman"/>
                <a:cs typeface="Times New Roman"/>
                <a:sym typeface="Times New Roman"/>
              </a:rPr>
              <a:t>ở TP.Hồ Chí Minh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graphicFrame>
        <p:nvGraphicFramePr>
          <p:cNvPr id="177" name="Google Shape;177;p25"/>
          <p:cNvGraphicFramePr/>
          <p:nvPr/>
        </p:nvGraphicFramePr>
        <p:xfrm>
          <a:off x="276726" y="288757"/>
          <a:ext cx="11586400" cy="4143735"/>
        </p:xfrm>
        <a:graphic>
          <a:graphicData uri="http://schemas.openxmlformats.org/drawingml/2006/table">
            <a:tbl>
              <a:tblPr firstRow="1" bandRow="1">
                <a:noFill/>
              </a:tblPr>
              <a:tblGrid>
                <a:gridCol w="5969525">
                  <a:extLst>
                    <a:ext uri="{9D8B030D-6E8A-4147-A177-3AD203B41FA5}">
                      <a16:colId xmlns:a16="http://schemas.microsoft.com/office/drawing/2014/main" val="20000"/>
                    </a:ext>
                  </a:extLst>
                </a:gridCol>
                <a:gridCol w="5616875">
                  <a:extLst>
                    <a:ext uri="{9D8B030D-6E8A-4147-A177-3AD203B41FA5}">
                      <a16:colId xmlns:a16="http://schemas.microsoft.com/office/drawing/2014/main" val="20001"/>
                    </a:ext>
                  </a:extLst>
                </a:gridCol>
              </a:tblGrid>
              <a:tr h="638525">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Truyền thống, tập quán tích cực</a:t>
                      </a:r>
                      <a:endParaRPr sz="2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Phong tục, tập quán tiêu cực </a:t>
                      </a:r>
                      <a:endParaRPr sz="2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618175">
                <a:tc>
                  <a:txBody>
                    <a:bodyPr/>
                    <a:lstStyle/>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Chống giặc ngoại xâm</a:t>
                      </a:r>
                      <a:endParaRPr sz="2800" u="none" strike="noStrike" cap="none">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Cần cù lao động</a:t>
                      </a:r>
                      <a:endParaRPr sz="2800" u="none" strike="noStrike" cap="none">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Tôn sư trọng đạo</a:t>
                      </a:r>
                      <a:endParaRPr sz="2800" u="none" strike="noStrike" cap="none">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Hiếu thảo</a:t>
                      </a:r>
                      <a:endParaRPr sz="2800" u="none" strike="noStrike" cap="none">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Hiếu học</a:t>
                      </a:r>
                      <a:endParaRPr sz="2800" u="none" strike="noStrike" cap="none">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Thờ cúng tổ tiên</a:t>
                      </a:r>
                      <a:endParaRPr sz="2800" u="none" strike="noStrike" cap="none">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Các phong tục, tập quán, lễ hội, cách ứng xử lành mạnh…</a:t>
                      </a:r>
                      <a:endParaRPr sz="2800" u="none" strike="noStrike" cap="none">
                        <a:latin typeface="Times New Roman"/>
                        <a:ea typeface="Times New Roman"/>
                        <a:cs typeface="Times New Roman"/>
                        <a:sym typeface="Times New Roman"/>
                      </a:endParaRPr>
                    </a:p>
                  </a:txBody>
                  <a:tcPr marL="91450" marR="91450" marT="45725" marB="45725">
                    <a:solidFill>
                      <a:srgbClr val="DDEAF6"/>
                    </a:solidFill>
                  </a:tcPr>
                </a:tc>
                <a:tc>
                  <a:txBody>
                    <a:bodyPr/>
                    <a:lstStyle/>
                    <a:p>
                      <a:pPr marL="457200" marR="0" lvl="0" indent="-457200" algn="l" rtl="0">
                        <a:lnSpc>
                          <a:spcPct val="100000"/>
                        </a:lnSpc>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Mê tín dị đoan</a:t>
                      </a:r>
                      <a:endParaRPr sz="2800" u="none" strike="noStrike" cap="none">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Tập quán lạc hậu: thờ ma gà, để người chết lâu trong nhà, ma chay cưới xin linh đình, thách cưới cao, tảo hôn, du canh du cư…</a:t>
                      </a:r>
                      <a:endParaRPr/>
                    </a:p>
                    <a:p>
                      <a:pPr marL="457200" marR="0" lvl="0" indent="-457200" algn="l" rtl="0">
                        <a:lnSpc>
                          <a:spcPct val="100000"/>
                        </a:lnSpc>
                        <a:spcBef>
                          <a:spcPts val="0"/>
                        </a:spcBef>
                        <a:spcAft>
                          <a:spcPts val="0"/>
                        </a:spcAft>
                        <a:buClr>
                          <a:schemeClr val="dk1"/>
                        </a:buClr>
                        <a:buSzPts val="2800"/>
                        <a:buFont typeface="Times New Roman"/>
                        <a:buChar char="-"/>
                      </a:pPr>
                      <a:r>
                        <a:rPr lang="en-US" sz="2800" u="none" strike="noStrike" cap="none">
                          <a:latin typeface="Times New Roman"/>
                          <a:ea typeface="Times New Roman"/>
                          <a:cs typeface="Times New Roman"/>
                          <a:sym typeface="Times New Roman"/>
                        </a:rPr>
                        <a:t>Quan niệm lạc hậu: gia đình đông con là hạnh phúc, trọng nam khinh nữ…</a:t>
                      </a:r>
                      <a:endParaRPr sz="2800" u="none" strike="noStrike" cap="none">
                        <a:latin typeface="Times New Roman"/>
                        <a:ea typeface="Times New Roman"/>
                        <a:cs typeface="Times New Roman"/>
                        <a:sym typeface="Times New Roman"/>
                      </a:endParaRPr>
                    </a:p>
                  </a:txBody>
                  <a:tcPr marL="91450" marR="91450" marT="45725" marB="45725">
                    <a:solidFill>
                      <a:srgbClr val="DDEAF6"/>
                    </a:solidFill>
                  </a:tcPr>
                </a:tc>
                <a:extLst>
                  <a:ext uri="{0D108BD9-81ED-4DB2-BD59-A6C34878D82A}">
                    <a16:rowId xmlns:a16="http://schemas.microsoft.com/office/drawing/2014/main" val="10001"/>
                  </a:ext>
                </a:extLst>
              </a:tr>
            </a:tbl>
          </a:graphicData>
        </a:graphic>
      </p:graphicFrame>
      <p:sp>
        <p:nvSpPr>
          <p:cNvPr id="178" name="Google Shape;178;p25"/>
          <p:cNvSpPr txBox="1"/>
          <p:nvPr/>
        </p:nvSpPr>
        <p:spPr>
          <a:xfrm>
            <a:off x="458274" y="4582722"/>
            <a:ext cx="553040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Phong tục: </a:t>
            </a:r>
            <a:r>
              <a:rPr lang="en-US" sz="2400" b="1">
                <a:solidFill>
                  <a:srgbClr val="1700C0"/>
                </a:solidFill>
                <a:latin typeface="Times New Roman"/>
                <a:ea typeface="Times New Roman"/>
                <a:cs typeface="Times New Roman"/>
                <a:sym typeface="Times New Roman"/>
              </a:rPr>
              <a:t>Là những truyền thống, tập quán tốt đẹp mang ý nghĩa tích cực, là yếu tố vô cùng quan trọng  trên con đường phát triển đất nước</a:t>
            </a:r>
            <a:endParaRPr sz="2400" b="1">
              <a:solidFill>
                <a:srgbClr val="FF0000"/>
              </a:solidFill>
              <a:latin typeface="Times New Roman"/>
              <a:ea typeface="Times New Roman"/>
              <a:cs typeface="Times New Roman"/>
              <a:sym typeface="Times New Roman"/>
            </a:endParaRPr>
          </a:p>
        </p:txBody>
      </p:sp>
      <p:sp>
        <p:nvSpPr>
          <p:cNvPr id="179" name="Google Shape;179;p25"/>
          <p:cNvSpPr txBox="1"/>
          <p:nvPr/>
        </p:nvSpPr>
        <p:spPr>
          <a:xfrm>
            <a:off x="6547859" y="4541937"/>
            <a:ext cx="55304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Hủ tục: </a:t>
            </a:r>
            <a:r>
              <a:rPr lang="en-US" sz="2400" b="1">
                <a:solidFill>
                  <a:srgbClr val="1700C0"/>
                </a:solidFill>
                <a:latin typeface="Times New Roman"/>
                <a:ea typeface="Times New Roman"/>
                <a:cs typeface="Times New Roman"/>
                <a:sym typeface="Times New Roman"/>
              </a:rPr>
              <a:t>Là những phong tục, tập quán, thói quen đã lỗi thời, lạc hậu, làm cản trở tiến trình phát triển của xã hội</a:t>
            </a:r>
            <a:r>
              <a:rPr lang="en-US" sz="2400" b="1">
                <a:solidFill>
                  <a:srgbClr val="FF0000"/>
                </a:solidFill>
                <a:latin typeface="Times New Roman"/>
                <a:ea typeface="Times New Roman"/>
                <a:cs typeface="Times New Roman"/>
                <a:sym typeface="Times New Roman"/>
              </a:rPr>
              <a:t> </a:t>
            </a:r>
            <a:endParaRPr/>
          </a:p>
        </p:txBody>
      </p:sp>
      <p:sp>
        <p:nvSpPr>
          <p:cNvPr id="180" name="Google Shape;180;p25"/>
          <p:cNvSpPr txBox="1"/>
          <p:nvPr/>
        </p:nvSpPr>
        <p:spPr>
          <a:xfrm>
            <a:off x="646778" y="6152382"/>
            <a:ext cx="42820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=&gt; Cần kế thừa và phát huy</a:t>
            </a:r>
            <a:endParaRPr sz="2400">
              <a:solidFill>
                <a:schemeClr val="dk1"/>
              </a:solidFill>
              <a:latin typeface="Arial"/>
              <a:ea typeface="Arial"/>
              <a:cs typeface="Arial"/>
              <a:sym typeface="Arial"/>
            </a:endParaRPr>
          </a:p>
        </p:txBody>
      </p:sp>
      <p:sp>
        <p:nvSpPr>
          <p:cNvPr id="181" name="Google Shape;181;p25"/>
          <p:cNvSpPr txBox="1"/>
          <p:nvPr/>
        </p:nvSpPr>
        <p:spPr>
          <a:xfrm>
            <a:off x="6900898" y="5911772"/>
            <a:ext cx="42820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=&gt; Cần bài trừ, loại bỏ</a:t>
            </a:r>
            <a:endParaRPr sz="24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fade">
                                      <p:cBhvr>
                                        <p:cTn id="2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7" name="Picture 6">
            <a:extLst>
              <a:ext uri="{FF2B5EF4-FFF2-40B4-BE49-F238E27FC236}">
                <a16:creationId xmlns:a16="http://schemas.microsoft.com/office/drawing/2014/main" id="{9694D85C-A2E7-4D9F-AC86-38D9656BCE08}"/>
              </a:ext>
            </a:extLst>
          </p:cNvPr>
          <p:cNvPicPr>
            <a:picLocks noChangeAspect="1"/>
          </p:cNvPicPr>
          <p:nvPr/>
        </p:nvPicPr>
        <p:blipFill>
          <a:blip r:embed="rId3"/>
          <a:stretch>
            <a:fillRect/>
          </a:stretch>
        </p:blipFill>
        <p:spPr>
          <a:xfrm>
            <a:off x="0" y="0"/>
            <a:ext cx="12192000" cy="6858000"/>
          </a:xfrm>
          <a:prstGeom prst="rect">
            <a:avLst/>
          </a:prstGeom>
        </p:spPr>
      </p:pic>
      <p:pic>
        <p:nvPicPr>
          <p:cNvPr id="186" name="Google Shape;186;p26" descr="Hình ảnh dấu chấm hỏi đẹp, ấn tượng và độc đáo nhất"/>
          <p:cNvPicPr preferRelativeResize="0"/>
          <p:nvPr/>
        </p:nvPicPr>
        <p:blipFill rotWithShape="1">
          <a:blip r:embed="rId4">
            <a:alphaModFix/>
          </a:blip>
          <a:srcRect/>
          <a:stretch/>
        </p:blipFill>
        <p:spPr>
          <a:xfrm>
            <a:off x="4187688" y="1961321"/>
            <a:ext cx="3631096" cy="3376562"/>
          </a:xfrm>
          <a:prstGeom prst="rect">
            <a:avLst/>
          </a:prstGeom>
          <a:noFill/>
          <a:ln>
            <a:noFill/>
          </a:ln>
        </p:spPr>
      </p:pic>
      <p:sp>
        <p:nvSpPr>
          <p:cNvPr id="187" name="Google Shape;187;p26"/>
          <p:cNvSpPr/>
          <p:nvPr/>
        </p:nvSpPr>
        <p:spPr>
          <a:xfrm>
            <a:off x="198783" y="1961321"/>
            <a:ext cx="3869634" cy="3339548"/>
          </a:xfrm>
          <a:prstGeom prst="wedgeRoundRectCallout">
            <a:avLst>
              <a:gd name="adj1" fmla="val 60634"/>
              <a:gd name="adj2" fmla="val 9321"/>
              <a:gd name="adj3" fmla="val 16667"/>
            </a:avLst>
          </a:prstGeom>
          <a:solidFill>
            <a:srgbClr val="C4E0B2"/>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6"/>
          <p:cNvSpPr/>
          <p:nvPr/>
        </p:nvSpPr>
        <p:spPr>
          <a:xfrm>
            <a:off x="7938055" y="1961322"/>
            <a:ext cx="3988903" cy="3339548"/>
          </a:xfrm>
          <a:prstGeom prst="wedgeRoundRectCallout">
            <a:avLst>
              <a:gd name="adj1" fmla="val -58285"/>
              <a:gd name="adj2" fmla="val 8743"/>
              <a:gd name="adj3" fmla="val 16667"/>
            </a:avLst>
          </a:prstGeom>
          <a:solidFill>
            <a:srgbClr val="D0CECE"/>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9" name="Google Shape;189;p26"/>
          <p:cNvSpPr txBox="1"/>
          <p:nvPr/>
        </p:nvSpPr>
        <p:spPr>
          <a:xfrm>
            <a:off x="198783" y="2146847"/>
            <a:ext cx="3869633"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Times New Roman"/>
                <a:ea typeface="Times New Roman"/>
                <a:cs typeface="Times New Roman"/>
                <a:sym typeface="Times New Roman"/>
              </a:rPr>
              <a:t>1. </a:t>
            </a:r>
            <a:r>
              <a:rPr lang="en-US" sz="3600" b="1" dirty="0" err="1">
                <a:solidFill>
                  <a:schemeClr val="dk1"/>
                </a:solidFill>
                <a:latin typeface="Times New Roman"/>
                <a:ea typeface="Times New Roman"/>
                <a:cs typeface="Times New Roman"/>
                <a:sym typeface="Times New Roman"/>
              </a:rPr>
              <a:t>Vì</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sao</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chúng</a:t>
            </a:r>
            <a:r>
              <a:rPr lang="en-US" sz="3600" b="1" dirty="0">
                <a:solidFill>
                  <a:schemeClr val="dk1"/>
                </a:solidFill>
                <a:latin typeface="Times New Roman"/>
                <a:ea typeface="Times New Roman"/>
                <a:cs typeface="Times New Roman"/>
                <a:sym typeface="Times New Roman"/>
              </a:rPr>
              <a:t> ta </a:t>
            </a:r>
            <a:r>
              <a:rPr lang="en-US" sz="3600" b="1" dirty="0" err="1">
                <a:solidFill>
                  <a:schemeClr val="dk1"/>
                </a:solidFill>
                <a:latin typeface="Times New Roman"/>
                <a:ea typeface="Times New Roman"/>
                <a:cs typeface="Times New Roman"/>
                <a:sym typeface="Times New Roman"/>
              </a:rPr>
              <a:t>cần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phải</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kế</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thừa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và</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phát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huy</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truyền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thống</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tốt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đẹp</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của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dân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tộc</a:t>
            </a:r>
            <a:r>
              <a:rPr lang="en-US" sz="3600" b="1" dirty="0">
                <a:solidFill>
                  <a:schemeClr val="dk1"/>
                </a:solidFill>
                <a:latin typeface="Times New Roman"/>
                <a:ea typeface="Times New Roman"/>
                <a:cs typeface="Times New Roman"/>
                <a:sym typeface="Times New Roman"/>
              </a:rPr>
              <a:t>? </a:t>
            </a:r>
            <a:endParaRPr sz="3600" b="1" dirty="0">
              <a:solidFill>
                <a:schemeClr val="dk1"/>
              </a:solidFill>
              <a:latin typeface="Times New Roman"/>
              <a:ea typeface="Times New Roman"/>
              <a:cs typeface="Times New Roman"/>
              <a:sym typeface="Times New Roman"/>
            </a:endParaRPr>
          </a:p>
        </p:txBody>
      </p:sp>
      <p:sp>
        <p:nvSpPr>
          <p:cNvPr id="190" name="Google Shape;190;p26"/>
          <p:cNvSpPr txBox="1"/>
          <p:nvPr/>
        </p:nvSpPr>
        <p:spPr>
          <a:xfrm>
            <a:off x="7938054" y="2138833"/>
            <a:ext cx="3869634"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Times New Roman"/>
                <a:ea typeface="Times New Roman"/>
                <a:cs typeface="Times New Roman"/>
                <a:sym typeface="Times New Roman"/>
              </a:rPr>
              <a:t>2. </a:t>
            </a:r>
            <a:r>
              <a:rPr lang="en-US" sz="3600" b="1" dirty="0" err="1">
                <a:solidFill>
                  <a:schemeClr val="dk1"/>
                </a:solidFill>
                <a:latin typeface="Times New Roman"/>
                <a:ea typeface="Times New Roman"/>
                <a:cs typeface="Times New Roman"/>
                <a:sym typeface="Times New Roman"/>
              </a:rPr>
              <a:t>Chúng</a:t>
            </a:r>
            <a:r>
              <a:rPr lang="en-US" sz="3600" b="1" dirty="0">
                <a:solidFill>
                  <a:schemeClr val="dk1"/>
                </a:solidFill>
                <a:latin typeface="Times New Roman"/>
                <a:ea typeface="Times New Roman"/>
                <a:cs typeface="Times New Roman"/>
                <a:sym typeface="Times New Roman"/>
              </a:rPr>
              <a:t> ta </a:t>
            </a:r>
            <a:r>
              <a:rPr lang="en-US" sz="3600" b="1" dirty="0" err="1">
                <a:solidFill>
                  <a:schemeClr val="dk1"/>
                </a:solidFill>
                <a:latin typeface="Times New Roman"/>
                <a:ea typeface="Times New Roman"/>
                <a:cs typeface="Times New Roman"/>
                <a:sym typeface="Times New Roman"/>
              </a:rPr>
              <a:t>cần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làm</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gì</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để</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có</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thể</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kế</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thừa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và</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phát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huy</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truyền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thống</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tốt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đẹp</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của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dân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tộc</a:t>
            </a:r>
            <a:r>
              <a:rPr lang="en-US" sz="3600" b="1" dirty="0">
                <a:solidFill>
                  <a:schemeClr val="dk1"/>
                </a:solidFill>
                <a:latin typeface="Times New Roman"/>
                <a:ea typeface="Times New Roman"/>
                <a:cs typeface="Times New Roman"/>
                <a:sym typeface="Times New Roman"/>
              </a:rPr>
              <a:t>? </a:t>
            </a:r>
            <a:endParaRPr sz="3600" b="1"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500"/>
                                        <p:tgtEl>
                                          <p:spTgt spid="189"/>
                                        </p:tgtEl>
                                        <p:attrNameLst>
                                          <p:attrName>ppt_w</p:attrName>
                                        </p:attrNameLst>
                                      </p:cBhvr>
                                      <p:tavLst>
                                        <p:tav tm="0">
                                          <p:val>
                                            <p:strVal val="0"/>
                                          </p:val>
                                        </p:tav>
                                        <p:tav tm="100000">
                                          <p:val>
                                            <p:strVal val="#ppt_w"/>
                                          </p:val>
                                        </p:tav>
                                      </p:tavLst>
                                    </p:anim>
                                    <p:anim calcmode="lin" valueType="num">
                                      <p:cBhvr additive="base">
                                        <p:cTn id="8" dur="500"/>
                                        <p:tgtEl>
                                          <p:spTgt spid="18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anim calcmode="lin" valueType="num">
                                      <p:cBhvr additive="base">
                                        <p:cTn id="11" dur="500"/>
                                        <p:tgtEl>
                                          <p:spTgt spid="187"/>
                                        </p:tgtEl>
                                        <p:attrNameLst>
                                          <p:attrName>ppt_w</p:attrName>
                                        </p:attrNameLst>
                                      </p:cBhvr>
                                      <p:tavLst>
                                        <p:tav tm="0">
                                          <p:val>
                                            <p:strVal val="0"/>
                                          </p:val>
                                        </p:tav>
                                        <p:tav tm="100000">
                                          <p:val>
                                            <p:strVal val="#ppt_w"/>
                                          </p:val>
                                        </p:tav>
                                      </p:tavLst>
                                    </p:anim>
                                    <p:anim calcmode="lin" valueType="num">
                                      <p:cBhvr additive="base">
                                        <p:cTn id="12" dur="500"/>
                                        <p:tgtEl>
                                          <p:spTgt spid="187"/>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90"/>
                                        </p:tgtEl>
                                        <p:attrNameLst>
                                          <p:attrName>style.visibility</p:attrName>
                                        </p:attrNameLst>
                                      </p:cBhvr>
                                      <p:to>
                                        <p:strVal val="visible"/>
                                      </p:to>
                                    </p:set>
                                    <p:anim calcmode="lin" valueType="num">
                                      <p:cBhvr additive="base">
                                        <p:cTn id="17" dur="500"/>
                                        <p:tgtEl>
                                          <p:spTgt spid="190"/>
                                        </p:tgtEl>
                                        <p:attrNameLst>
                                          <p:attrName>ppt_w</p:attrName>
                                        </p:attrNameLst>
                                      </p:cBhvr>
                                      <p:tavLst>
                                        <p:tav tm="0">
                                          <p:val>
                                            <p:strVal val="0"/>
                                          </p:val>
                                        </p:tav>
                                        <p:tav tm="100000">
                                          <p:val>
                                            <p:strVal val="#ppt_w"/>
                                          </p:val>
                                        </p:tav>
                                      </p:tavLst>
                                    </p:anim>
                                    <p:anim calcmode="lin" valueType="num">
                                      <p:cBhvr additive="base">
                                        <p:cTn id="18" dur="500"/>
                                        <p:tgtEl>
                                          <p:spTgt spid="190"/>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anim calcmode="lin" valueType="num">
                                      <p:cBhvr additive="base">
                                        <p:cTn id="21" dur="500"/>
                                        <p:tgtEl>
                                          <p:spTgt spid="188"/>
                                        </p:tgtEl>
                                        <p:attrNameLst>
                                          <p:attrName>ppt_w</p:attrName>
                                        </p:attrNameLst>
                                      </p:cBhvr>
                                      <p:tavLst>
                                        <p:tav tm="0">
                                          <p:val>
                                            <p:strVal val="0"/>
                                          </p:val>
                                        </p:tav>
                                        <p:tav tm="100000">
                                          <p:val>
                                            <p:strVal val="#ppt_w"/>
                                          </p:val>
                                        </p:tav>
                                      </p:tavLst>
                                    </p:anim>
                                    <p:anim calcmode="lin" valueType="num">
                                      <p:cBhvr additive="base">
                                        <p:cTn id="22" dur="500"/>
                                        <p:tgtEl>
                                          <p:spTgt spid="1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p:nvPr/>
        </p:nvSpPr>
        <p:spPr>
          <a:xfrm>
            <a:off x="127000" y="-2551"/>
            <a:ext cx="118745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1700C0"/>
                </a:solidFill>
                <a:latin typeface="Times New Roman"/>
                <a:ea typeface="Times New Roman"/>
                <a:cs typeface="Times New Roman"/>
                <a:sym typeface="Times New Roman"/>
              </a:rPr>
              <a:t>BÀI 7: KẾ THỪA VÀ PHÁT HUY</a:t>
            </a:r>
            <a:endParaRPr dirty="0"/>
          </a:p>
          <a:p>
            <a:pPr marL="0" marR="0" lvl="0" indent="0" algn="ctr" rtl="0">
              <a:spcBef>
                <a:spcPts val="0"/>
              </a:spcBef>
              <a:spcAft>
                <a:spcPts val="0"/>
              </a:spcAft>
              <a:buNone/>
            </a:pPr>
            <a:r>
              <a:rPr lang="en-US" sz="2800" b="1" dirty="0">
                <a:solidFill>
                  <a:srgbClr val="1700C0"/>
                </a:solidFill>
                <a:latin typeface="Times New Roman"/>
                <a:ea typeface="Times New Roman"/>
                <a:cs typeface="Times New Roman"/>
                <a:sym typeface="Times New Roman"/>
              </a:rPr>
              <a:t>TRUYỀN THỐNG TỐT ĐẸP CỦA DÂN TỘC</a:t>
            </a:r>
            <a:endParaRPr sz="2800" b="1" dirty="0">
              <a:solidFill>
                <a:srgbClr val="1700C0"/>
              </a:solidFill>
              <a:latin typeface="Times New Roman"/>
              <a:ea typeface="Times New Roman"/>
              <a:cs typeface="Times New Roman"/>
              <a:sym typeface="Times New Roman"/>
            </a:endParaRPr>
          </a:p>
        </p:txBody>
      </p:sp>
      <p:sp>
        <p:nvSpPr>
          <p:cNvPr id="261" name="Google Shape;261;p33"/>
          <p:cNvSpPr txBox="1"/>
          <p:nvPr/>
        </p:nvSpPr>
        <p:spPr>
          <a:xfrm>
            <a:off x="322911" y="1056309"/>
            <a:ext cx="11461258"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dirty="0">
                <a:solidFill>
                  <a:srgbClr val="C00000"/>
                </a:solidFill>
                <a:latin typeface="Times New Roman"/>
                <a:ea typeface="Times New Roman"/>
                <a:cs typeface="Times New Roman"/>
                <a:sym typeface="Times New Roman"/>
              </a:rPr>
              <a:t>I. ĐẶT VẤN ĐỀ</a:t>
            </a:r>
            <a:endParaRPr sz="2800" b="1" i="1" dirty="0">
              <a:solidFill>
                <a:srgbClr val="1700C0"/>
              </a:solidFill>
              <a:latin typeface="Times New Roman"/>
              <a:ea typeface="Times New Roman"/>
              <a:cs typeface="Times New Roman"/>
              <a:sym typeface="Times New Roman"/>
            </a:endParaRPr>
          </a:p>
          <a:p>
            <a:pPr marL="0" marR="0" lvl="0" indent="0" algn="just" rtl="0">
              <a:spcBef>
                <a:spcPts val="1200"/>
              </a:spcBef>
              <a:spcAft>
                <a:spcPts val="0"/>
              </a:spcAft>
              <a:buNone/>
            </a:pPr>
            <a:r>
              <a:rPr lang="en-US" sz="2800" b="1" dirty="0">
                <a:solidFill>
                  <a:srgbClr val="C00000"/>
                </a:solidFill>
                <a:latin typeface="Times New Roman"/>
                <a:ea typeface="Times New Roman"/>
                <a:cs typeface="Times New Roman"/>
                <a:sym typeface="Times New Roman"/>
              </a:rPr>
              <a:t>II. NỘI DUNG BÀI HỌC</a:t>
            </a:r>
            <a:endParaRPr dirty="0"/>
          </a:p>
          <a:p>
            <a:pPr marL="0" marR="0" lvl="0" indent="0" algn="just" rtl="0">
              <a:spcBef>
                <a:spcPts val="1200"/>
              </a:spcBef>
              <a:spcAft>
                <a:spcPts val="0"/>
              </a:spcAft>
              <a:buNone/>
            </a:pPr>
            <a:r>
              <a:rPr lang="en-US" sz="2800" b="1" dirty="0">
                <a:solidFill>
                  <a:srgbClr val="008600"/>
                </a:solidFill>
                <a:latin typeface="Times New Roman"/>
                <a:ea typeface="Times New Roman"/>
                <a:cs typeface="Times New Roman"/>
                <a:sym typeface="Times New Roman"/>
              </a:rPr>
              <a:t>1. </a:t>
            </a:r>
            <a:r>
              <a:rPr lang="en-US" sz="2800" b="1" dirty="0" err="1">
                <a:solidFill>
                  <a:srgbClr val="008600"/>
                </a:solidFill>
                <a:latin typeface="Times New Roman"/>
                <a:ea typeface="Times New Roman"/>
                <a:cs typeface="Times New Roman"/>
                <a:sym typeface="Times New Roman"/>
              </a:rPr>
              <a:t>Thế</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nào</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là</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truyền</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thống</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tốt</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đẹp</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của</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dân</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tộc</a:t>
            </a:r>
            <a:endParaRPr sz="2800" b="1" dirty="0">
              <a:solidFill>
                <a:srgbClr val="008600"/>
              </a:solidFill>
              <a:latin typeface="Times New Roman"/>
              <a:ea typeface="Times New Roman"/>
              <a:cs typeface="Times New Roman"/>
              <a:sym typeface="Times New Roman"/>
            </a:endParaRPr>
          </a:p>
          <a:p>
            <a:pPr marL="0" marR="0" lvl="0" indent="0" algn="just" rtl="0">
              <a:spcBef>
                <a:spcPts val="1200"/>
              </a:spcBef>
              <a:spcAft>
                <a:spcPts val="0"/>
              </a:spcAft>
              <a:buNone/>
            </a:pPr>
            <a:r>
              <a:rPr lang="en-US" sz="2800" b="1" dirty="0">
                <a:solidFill>
                  <a:srgbClr val="008600"/>
                </a:solidFill>
                <a:latin typeface="Times New Roman"/>
                <a:ea typeface="Times New Roman"/>
                <a:cs typeface="Times New Roman"/>
                <a:sym typeface="Times New Roman"/>
              </a:rPr>
              <a:t>2. </a:t>
            </a:r>
            <a:r>
              <a:rPr lang="en-US" sz="2800" b="1" dirty="0" err="1">
                <a:solidFill>
                  <a:srgbClr val="008600"/>
                </a:solidFill>
                <a:latin typeface="Times New Roman"/>
                <a:ea typeface="Times New Roman"/>
                <a:cs typeface="Times New Roman"/>
                <a:sym typeface="Times New Roman"/>
              </a:rPr>
              <a:t>Một</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số</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truyền</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thống</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tốt</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đẹp</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của</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dân</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tộc</a:t>
            </a:r>
            <a:r>
              <a:rPr lang="en-US" sz="2800" b="1" dirty="0">
                <a:solidFill>
                  <a:srgbClr val="008600"/>
                </a:solidFill>
                <a:latin typeface="Times New Roman"/>
                <a:ea typeface="Times New Roman"/>
                <a:cs typeface="Times New Roman"/>
                <a:sym typeface="Times New Roman"/>
              </a:rPr>
              <a:t> </a:t>
            </a:r>
            <a:r>
              <a:rPr lang="en-US" sz="2800" b="1" dirty="0" err="1">
                <a:solidFill>
                  <a:srgbClr val="008600"/>
                </a:solidFill>
                <a:latin typeface="Times New Roman"/>
                <a:ea typeface="Times New Roman"/>
                <a:cs typeface="Times New Roman"/>
                <a:sym typeface="Times New Roman"/>
              </a:rPr>
              <a:t>Việt</a:t>
            </a:r>
            <a:r>
              <a:rPr lang="en-US" sz="2800" b="1" dirty="0">
                <a:solidFill>
                  <a:srgbClr val="008600"/>
                </a:solidFill>
                <a:latin typeface="Times New Roman"/>
                <a:ea typeface="Times New Roman"/>
                <a:cs typeface="Times New Roman"/>
                <a:sym typeface="Times New Roman"/>
              </a:rPr>
              <a:t> Nam</a:t>
            </a:r>
            <a:endParaRPr dirty="0"/>
          </a:p>
          <a:p>
            <a:pPr marL="0" marR="0" lvl="0" indent="0" algn="just" rtl="0">
              <a:spcBef>
                <a:spcPts val="1200"/>
              </a:spcBef>
              <a:spcAft>
                <a:spcPts val="0"/>
              </a:spcAft>
              <a:buNone/>
            </a:pPr>
            <a:r>
              <a:rPr lang="en-US" sz="2800" b="1" dirty="0">
                <a:solidFill>
                  <a:srgbClr val="008600"/>
                </a:solidFill>
                <a:latin typeface="Times New Roman"/>
                <a:ea typeface="Times New Roman"/>
                <a:cs typeface="Times New Roman"/>
                <a:sym typeface="Times New Roman"/>
              </a:rPr>
              <a:t>3. Ý </a:t>
            </a:r>
            <a:r>
              <a:rPr lang="en-US" sz="2800" b="1" dirty="0" err="1">
                <a:solidFill>
                  <a:srgbClr val="008600"/>
                </a:solidFill>
                <a:latin typeface="Times New Roman"/>
                <a:ea typeface="Times New Roman"/>
                <a:cs typeface="Times New Roman"/>
                <a:sym typeface="Times New Roman"/>
              </a:rPr>
              <a:t>nghĩa</a:t>
            </a:r>
            <a:r>
              <a:rPr lang="en-US" sz="2800" b="1" dirty="0">
                <a:solidFill>
                  <a:srgbClr val="008600"/>
                </a:solidFill>
                <a:latin typeface="Times New Roman"/>
                <a:ea typeface="Times New Roman"/>
                <a:cs typeface="Times New Roman"/>
                <a:sym typeface="Times New Roman"/>
              </a:rPr>
              <a:t>:</a:t>
            </a:r>
            <a:endParaRPr sz="2800" b="1" dirty="0">
              <a:solidFill>
                <a:srgbClr val="008600"/>
              </a:solidFill>
              <a:latin typeface="Times New Roman"/>
              <a:ea typeface="Times New Roman"/>
              <a:cs typeface="Times New Roman"/>
              <a:sym typeface="Times New Roman"/>
            </a:endParaRPr>
          </a:p>
        </p:txBody>
      </p:sp>
      <p:sp>
        <p:nvSpPr>
          <p:cNvPr id="262" name="Google Shape;262;p33"/>
          <p:cNvSpPr txBox="1"/>
          <p:nvPr/>
        </p:nvSpPr>
        <p:spPr>
          <a:xfrm>
            <a:off x="579555" y="3799273"/>
            <a:ext cx="12001501" cy="203132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Times New Roman"/>
              <a:buChar char="-"/>
            </a:pPr>
            <a:r>
              <a:rPr lang="en-US" sz="2800" b="1" dirty="0" err="1">
                <a:solidFill>
                  <a:schemeClr val="dk1"/>
                </a:solidFill>
                <a:latin typeface="Times New Roman"/>
                <a:ea typeface="Times New Roman"/>
                <a:cs typeface="Times New Roman"/>
                <a:sym typeface="Times New Roman"/>
              </a:rPr>
              <a:t>Là</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vô</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cùng</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quý</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giá</a:t>
            </a:r>
            <a:r>
              <a:rPr lang="en-US" sz="2800" b="1" dirty="0">
                <a:solidFill>
                  <a:schemeClr val="dk1"/>
                </a:solidFill>
                <a:latin typeface="Times New Roman"/>
                <a:ea typeface="Times New Roman"/>
                <a:cs typeface="Times New Roman"/>
                <a:sym typeface="Times New Roman"/>
              </a:rPr>
              <a:t>.</a:t>
            </a:r>
            <a:endParaRPr dirty="0"/>
          </a:p>
          <a:p>
            <a:pPr marL="457200" marR="0" lvl="0" indent="-457200" algn="l" rtl="0">
              <a:lnSpc>
                <a:spcPct val="150000"/>
              </a:lnSpc>
              <a:spcBef>
                <a:spcPts val="0"/>
              </a:spcBef>
              <a:spcAft>
                <a:spcPts val="0"/>
              </a:spcAft>
              <a:buClr>
                <a:schemeClr val="dk1"/>
              </a:buClr>
              <a:buSzPts val="2800"/>
              <a:buFont typeface="Times New Roman"/>
              <a:buChar char="-"/>
            </a:pPr>
            <a:r>
              <a:rPr lang="en-US" sz="2800" b="1" dirty="0" err="1">
                <a:solidFill>
                  <a:schemeClr val="dk1"/>
                </a:solidFill>
                <a:latin typeface="Times New Roman"/>
                <a:ea typeface="Times New Roman"/>
                <a:cs typeface="Times New Roman"/>
                <a:sym typeface="Times New Roman"/>
              </a:rPr>
              <a:t>Góp</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phần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tích</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cực</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vào</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quá</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trình</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phát</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triển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của</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dân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tộc</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và</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mỗi</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cá</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nhân</a:t>
            </a:r>
            <a:r>
              <a:rPr lang="en-US" sz="2800" b="1" dirty="0">
                <a:solidFill>
                  <a:schemeClr val="dk1"/>
                </a:solidFill>
                <a:latin typeface="Times New Roman"/>
                <a:ea typeface="Times New Roman"/>
                <a:cs typeface="Times New Roman"/>
                <a:sym typeface="Times New Roman"/>
              </a:rPr>
              <a:t>.</a:t>
            </a:r>
            <a:endParaRPr dirty="0"/>
          </a:p>
          <a:p>
            <a:pPr marL="457200" marR="0" lvl="0" indent="-457200" algn="l" rtl="0">
              <a:lnSpc>
                <a:spcPct val="150000"/>
              </a:lnSpc>
              <a:spcBef>
                <a:spcPts val="0"/>
              </a:spcBef>
              <a:spcAft>
                <a:spcPts val="0"/>
              </a:spcAft>
              <a:buClr>
                <a:schemeClr val="dk1"/>
              </a:buClr>
              <a:buSzPts val="2800"/>
              <a:buFont typeface="Times New Roman"/>
              <a:buChar char="-"/>
            </a:pPr>
            <a:r>
              <a:rPr lang="en-US" sz="2800" b="1" dirty="0" err="1">
                <a:solidFill>
                  <a:schemeClr val="dk1"/>
                </a:solidFill>
                <a:latin typeface="Times New Roman"/>
                <a:ea typeface="Times New Roman"/>
                <a:cs typeface="Times New Roman"/>
                <a:sym typeface="Times New Roman"/>
              </a:rPr>
              <a:t>Góp</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phần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giữ</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gìn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bản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sắc</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dân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tộc</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Việt</a:t>
            </a:r>
            <a:r>
              <a:rPr lang="en-US" sz="2800" b="1" dirty="0">
                <a:solidFill>
                  <a:schemeClr val="dk1"/>
                </a:solidFill>
                <a:latin typeface="Times New Roman"/>
                <a:ea typeface="Times New Roman"/>
                <a:cs typeface="Times New Roman"/>
                <a:sym typeface="Times New Roman"/>
              </a:rPr>
              <a:t> Nam</a:t>
            </a:r>
            <a:endParaRPr sz="2800" b="1" dirty="0">
              <a:solidFill>
                <a:schemeClr val="dk1"/>
              </a:solidFill>
              <a:latin typeface="Times New Roman"/>
              <a:ea typeface="Times New Roman"/>
              <a:cs typeface="Times New Roman"/>
              <a:sym typeface="Times New Roman"/>
            </a:endParaRPr>
          </a:p>
        </p:txBody>
      </p:sp>
      <p:pic>
        <p:nvPicPr>
          <p:cNvPr id="263" name="Google Shape;263;p33" descr="C:\Users\vinag\Desktop\tay cam but.jpg"/>
          <p:cNvPicPr preferRelativeResize="0"/>
          <p:nvPr/>
        </p:nvPicPr>
        <p:blipFill rotWithShape="1">
          <a:blip r:embed="rId3">
            <a:alphaModFix/>
          </a:blip>
          <a:srcRect/>
          <a:stretch/>
        </p:blipFill>
        <p:spPr>
          <a:xfrm>
            <a:off x="205548" y="3954678"/>
            <a:ext cx="454868" cy="4548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500"/>
                                        <p:tgtEl>
                                          <p:spTgt spid="263"/>
                                        </p:tgtEl>
                                        <p:attrNameLst>
                                          <p:attrName>ppt_w</p:attrName>
                                        </p:attrNameLst>
                                      </p:cBhvr>
                                      <p:tavLst>
                                        <p:tav tm="0">
                                          <p:val>
                                            <p:strVal val="0"/>
                                          </p:val>
                                        </p:tav>
                                        <p:tav tm="100000">
                                          <p:val>
                                            <p:strVal val="#ppt_w"/>
                                          </p:val>
                                        </p:tav>
                                      </p:tavLst>
                                    </p:anim>
                                    <p:anim calcmode="lin" valueType="num">
                                      <p:cBhvr additive="base">
                                        <p:cTn id="8" dur="500"/>
                                        <p:tgtEl>
                                          <p:spTgt spid="2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62"/>
                                        </p:tgtEl>
                                        <p:attrNameLst>
                                          <p:attrName>style.visibility</p:attrName>
                                        </p:attrNameLst>
                                      </p:cBhvr>
                                      <p:to>
                                        <p:strVal val="visible"/>
                                      </p:to>
                                    </p:set>
                                    <p:anim calcmode="lin" valueType="num">
                                      <p:cBhvr additive="base">
                                        <p:cTn id="12" dur="500"/>
                                        <p:tgtEl>
                                          <p:spTgt spid="262"/>
                                        </p:tgtEl>
                                        <p:attrNameLst>
                                          <p:attrName>ppt_w</p:attrName>
                                        </p:attrNameLst>
                                      </p:cBhvr>
                                      <p:tavLst>
                                        <p:tav tm="0">
                                          <p:val>
                                            <p:strVal val="0"/>
                                          </p:val>
                                        </p:tav>
                                        <p:tav tm="100000">
                                          <p:val>
                                            <p:strVal val="#ppt_w"/>
                                          </p:val>
                                        </p:tav>
                                      </p:tavLst>
                                    </p:anim>
                                    <p:anim calcmode="lin" valueType="num">
                                      <p:cBhvr additive="base">
                                        <p:cTn id="13" dur="500"/>
                                        <p:tgtEl>
                                          <p:spTgt spid="2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mmer Enrollment Background Photos, Vectors and PSD Files for Free  Download | Pngtree">
            <a:extLst>
              <a:ext uri="{FF2B5EF4-FFF2-40B4-BE49-F238E27FC236}">
                <a16:creationId xmlns:a16="http://schemas.microsoft.com/office/drawing/2014/main" id="{C7265DD6-942E-47AE-8BC4-18A942116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EA0606-9643-40BE-A5DA-C92339CDCCC6}"/>
              </a:ext>
            </a:extLst>
          </p:cNvPr>
          <p:cNvSpPr txBox="1"/>
          <p:nvPr/>
        </p:nvSpPr>
        <p:spPr>
          <a:xfrm>
            <a:off x="1166187" y="316102"/>
            <a:ext cx="10416209" cy="144655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TIẾT 9, 10 – BÀI 7</a:t>
            </a:r>
          </a:p>
          <a:p>
            <a:pPr algn="ctr"/>
            <a:r>
              <a:rPr lang="en-US" sz="2800" b="1" dirty="0">
                <a:solidFill>
                  <a:srgbClr val="FF0000"/>
                </a:solidFill>
                <a:latin typeface="Times New Roman" panose="02020603050405020304" pitchFamily="18" charset="0"/>
                <a:cs typeface="Times New Roman" panose="02020603050405020304" pitchFamily="18" charset="0"/>
              </a:rPr>
              <a:t>KẾ THỪA VÀ PHÁT HUY TRUYỀN THỐNG TỐT ĐẸP</a:t>
            </a:r>
          </a:p>
          <a:p>
            <a:pPr algn="ctr"/>
            <a:r>
              <a:rPr lang="en-US" sz="2800" b="1" dirty="0">
                <a:solidFill>
                  <a:srgbClr val="FF0000"/>
                </a:solidFill>
                <a:latin typeface="Times New Roman" panose="02020603050405020304" pitchFamily="18" charset="0"/>
                <a:cs typeface="Times New Roman" panose="02020603050405020304" pitchFamily="18" charset="0"/>
              </a:rPr>
              <a:t>CỦA DÂN TỘC</a:t>
            </a:r>
          </a:p>
        </p:txBody>
      </p:sp>
      <p:sp>
        <p:nvSpPr>
          <p:cNvPr id="6" name="Google Shape;215;p38">
            <a:extLst>
              <a:ext uri="{FF2B5EF4-FFF2-40B4-BE49-F238E27FC236}">
                <a16:creationId xmlns:a16="http://schemas.microsoft.com/office/drawing/2014/main" id="{9D538BC4-A6B6-42AF-ADB7-1AA2E0A347E8}"/>
              </a:ext>
            </a:extLst>
          </p:cNvPr>
          <p:cNvSpPr txBox="1"/>
          <p:nvPr/>
        </p:nvSpPr>
        <p:spPr>
          <a:xfrm>
            <a:off x="1330700" y="2078754"/>
            <a:ext cx="10087181" cy="317005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just" rtl="0">
              <a:spcBef>
                <a:spcPts val="0"/>
              </a:spcBef>
              <a:spcAft>
                <a:spcPts val="0"/>
              </a:spcAft>
              <a:buNone/>
            </a:pPr>
            <a:r>
              <a:rPr lang="en-US" sz="3400" b="1" dirty="0">
                <a:solidFill>
                  <a:srgbClr val="C00000"/>
                </a:solidFill>
                <a:latin typeface="Times New Roman"/>
                <a:ea typeface="Times New Roman"/>
                <a:cs typeface="Times New Roman"/>
                <a:sym typeface="Times New Roman"/>
              </a:rPr>
              <a:t>I. ĐẶT VẤN ĐỀ </a:t>
            </a:r>
          </a:p>
          <a:p>
            <a:pPr marL="0" marR="0" lvl="0" indent="0" algn="just" rtl="0">
              <a:spcBef>
                <a:spcPts val="0"/>
              </a:spcBef>
              <a:spcAft>
                <a:spcPts val="0"/>
              </a:spcAft>
              <a:buNone/>
            </a:pPr>
            <a:r>
              <a:rPr lang="en-US" sz="3400" b="1" dirty="0">
                <a:solidFill>
                  <a:srgbClr val="C00000"/>
                </a:solidFill>
                <a:latin typeface="Times New Roman"/>
                <a:ea typeface="Times New Roman"/>
                <a:cs typeface="Times New Roman"/>
                <a:sym typeface="Times New Roman"/>
              </a:rPr>
              <a:t>II. NỘI DUNG BÀI HỌC</a:t>
            </a:r>
            <a:endParaRPr dirty="0"/>
          </a:p>
          <a:p>
            <a:pPr marL="0" marR="0" lvl="0" indent="0" algn="just" rtl="0">
              <a:spcBef>
                <a:spcPts val="1200"/>
              </a:spcBef>
              <a:spcAft>
                <a:spcPts val="0"/>
              </a:spcAft>
              <a:buNone/>
            </a:pPr>
            <a:r>
              <a:rPr lang="en-US" sz="3400" b="1" dirty="0">
                <a:solidFill>
                  <a:srgbClr val="008600"/>
                </a:solidFill>
                <a:latin typeface="Times New Roman"/>
                <a:ea typeface="Times New Roman"/>
                <a:cs typeface="Times New Roman"/>
                <a:sym typeface="Times New Roman"/>
              </a:rPr>
              <a:t>1. </a:t>
            </a:r>
            <a:r>
              <a:rPr lang="en-US" sz="3400" b="1" dirty="0" err="1">
                <a:solidFill>
                  <a:srgbClr val="008600"/>
                </a:solidFill>
                <a:latin typeface="Times New Roman"/>
                <a:ea typeface="Times New Roman"/>
                <a:cs typeface="Times New Roman"/>
                <a:sym typeface="Times New Roman"/>
              </a:rPr>
              <a:t>Thế</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nào</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là</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truyền</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thống</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tốt</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đẹp</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của</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dân</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tộc</a:t>
            </a:r>
            <a:endParaRPr sz="3400" b="1" dirty="0">
              <a:solidFill>
                <a:srgbClr val="008600"/>
              </a:solidFill>
              <a:latin typeface="Times New Roman"/>
              <a:ea typeface="Times New Roman"/>
              <a:cs typeface="Times New Roman"/>
              <a:sym typeface="Times New Roman"/>
            </a:endParaRPr>
          </a:p>
          <a:p>
            <a:pPr marL="0" marR="0" lvl="0" indent="0" algn="just" rtl="0">
              <a:spcBef>
                <a:spcPts val="1200"/>
              </a:spcBef>
              <a:spcAft>
                <a:spcPts val="0"/>
              </a:spcAft>
              <a:buNone/>
            </a:pPr>
            <a:r>
              <a:rPr lang="en-US" sz="3400" b="1" dirty="0">
                <a:solidFill>
                  <a:srgbClr val="008600"/>
                </a:solidFill>
                <a:latin typeface="Times New Roman"/>
                <a:ea typeface="Times New Roman"/>
                <a:cs typeface="Times New Roman"/>
                <a:sym typeface="Times New Roman"/>
              </a:rPr>
              <a:t>2. </a:t>
            </a:r>
            <a:r>
              <a:rPr lang="en-US" sz="3400" b="1" dirty="0" err="1">
                <a:solidFill>
                  <a:srgbClr val="008600"/>
                </a:solidFill>
                <a:latin typeface="Times New Roman"/>
                <a:ea typeface="Times New Roman"/>
                <a:cs typeface="Times New Roman"/>
                <a:sym typeface="Times New Roman"/>
              </a:rPr>
              <a:t>Một</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số</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truyền</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thống</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tốt</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đẹp</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của</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dân</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tộc</a:t>
            </a:r>
            <a:r>
              <a:rPr lang="en-US" sz="3400" b="1" dirty="0">
                <a:solidFill>
                  <a:srgbClr val="008600"/>
                </a:solidFill>
                <a:latin typeface="Times New Roman"/>
                <a:ea typeface="Times New Roman"/>
                <a:cs typeface="Times New Roman"/>
                <a:sym typeface="Times New Roman"/>
              </a:rPr>
              <a:t> </a:t>
            </a:r>
            <a:r>
              <a:rPr lang="en-US" sz="3400" b="1" dirty="0" err="1">
                <a:solidFill>
                  <a:srgbClr val="008600"/>
                </a:solidFill>
                <a:latin typeface="Times New Roman"/>
                <a:ea typeface="Times New Roman"/>
                <a:cs typeface="Times New Roman"/>
                <a:sym typeface="Times New Roman"/>
              </a:rPr>
              <a:t>Việt</a:t>
            </a:r>
            <a:r>
              <a:rPr lang="en-US" sz="3400" b="1" dirty="0">
                <a:solidFill>
                  <a:srgbClr val="008600"/>
                </a:solidFill>
                <a:latin typeface="Times New Roman"/>
                <a:ea typeface="Times New Roman"/>
                <a:cs typeface="Times New Roman"/>
                <a:sym typeface="Times New Roman"/>
              </a:rPr>
              <a:t> Nam</a:t>
            </a:r>
            <a:endParaRPr sz="3400" b="1" dirty="0">
              <a:solidFill>
                <a:srgbClr val="008600"/>
              </a:solidFill>
              <a:latin typeface="Times New Roman"/>
              <a:ea typeface="Times New Roman"/>
              <a:cs typeface="Times New Roman"/>
              <a:sym typeface="Times New Roman"/>
            </a:endParaRPr>
          </a:p>
          <a:p>
            <a:pPr marL="0" marR="0" lvl="0" indent="0" algn="just" rtl="0">
              <a:spcBef>
                <a:spcPts val="1200"/>
              </a:spcBef>
              <a:spcAft>
                <a:spcPts val="0"/>
              </a:spcAft>
              <a:buNone/>
            </a:pPr>
            <a:r>
              <a:rPr lang="en-US" sz="3400" b="1" dirty="0">
                <a:solidFill>
                  <a:srgbClr val="C00000"/>
                </a:solidFill>
                <a:latin typeface="Times New Roman"/>
                <a:ea typeface="Times New Roman"/>
                <a:cs typeface="Times New Roman"/>
                <a:sym typeface="Times New Roman"/>
              </a:rPr>
              <a:t>III. LUYỆN TẬP</a:t>
            </a:r>
            <a:endParaRPr dirty="0"/>
          </a:p>
        </p:txBody>
      </p:sp>
    </p:spTree>
    <p:extLst>
      <p:ext uri="{BB962C8B-B14F-4D97-AF65-F5344CB8AC3E}">
        <p14:creationId xmlns:p14="http://schemas.microsoft.com/office/powerpoint/2010/main" val="2862177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7" name="Picture 6">
            <a:extLst>
              <a:ext uri="{FF2B5EF4-FFF2-40B4-BE49-F238E27FC236}">
                <a16:creationId xmlns:a16="http://schemas.microsoft.com/office/drawing/2014/main" id="{F1AE495D-3676-4742-A725-0FDF43591E65}"/>
              </a:ext>
            </a:extLst>
          </p:cNvPr>
          <p:cNvPicPr>
            <a:picLocks noChangeAspect="1"/>
          </p:cNvPicPr>
          <p:nvPr/>
        </p:nvPicPr>
        <p:blipFill>
          <a:blip r:embed="rId3"/>
          <a:stretch>
            <a:fillRect/>
          </a:stretch>
        </p:blipFill>
        <p:spPr>
          <a:xfrm>
            <a:off x="0" y="0"/>
            <a:ext cx="12192000" cy="6858000"/>
          </a:xfrm>
          <a:prstGeom prst="rect">
            <a:avLst/>
          </a:prstGeom>
        </p:spPr>
      </p:pic>
      <p:pic>
        <p:nvPicPr>
          <p:cNvPr id="186" name="Google Shape;186;p26" descr="Hình ảnh dấu chấm hỏi đẹp, ấn tượng và độc đáo nhất"/>
          <p:cNvPicPr preferRelativeResize="0"/>
          <p:nvPr/>
        </p:nvPicPr>
        <p:blipFill rotWithShape="1">
          <a:blip r:embed="rId4">
            <a:alphaModFix/>
          </a:blip>
          <a:srcRect/>
          <a:stretch/>
        </p:blipFill>
        <p:spPr>
          <a:xfrm>
            <a:off x="4187688" y="1961321"/>
            <a:ext cx="3631096" cy="3376562"/>
          </a:xfrm>
          <a:prstGeom prst="rect">
            <a:avLst/>
          </a:prstGeom>
          <a:noFill/>
          <a:ln>
            <a:noFill/>
          </a:ln>
        </p:spPr>
      </p:pic>
      <p:sp>
        <p:nvSpPr>
          <p:cNvPr id="187" name="Google Shape;187;p26"/>
          <p:cNvSpPr/>
          <p:nvPr/>
        </p:nvSpPr>
        <p:spPr>
          <a:xfrm>
            <a:off x="198783" y="1961321"/>
            <a:ext cx="3869634" cy="3339548"/>
          </a:xfrm>
          <a:prstGeom prst="wedgeRoundRectCallout">
            <a:avLst>
              <a:gd name="adj1" fmla="val 60634"/>
              <a:gd name="adj2" fmla="val 9321"/>
              <a:gd name="adj3" fmla="val 16667"/>
            </a:avLst>
          </a:prstGeom>
          <a:solidFill>
            <a:srgbClr val="C4E0B2"/>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6"/>
          <p:cNvSpPr/>
          <p:nvPr/>
        </p:nvSpPr>
        <p:spPr>
          <a:xfrm>
            <a:off x="7938055" y="1961322"/>
            <a:ext cx="3988903" cy="3339548"/>
          </a:xfrm>
          <a:prstGeom prst="wedgeRoundRectCallout">
            <a:avLst>
              <a:gd name="adj1" fmla="val -58285"/>
              <a:gd name="adj2" fmla="val 8743"/>
              <a:gd name="adj3" fmla="val 16667"/>
            </a:avLst>
          </a:prstGeom>
          <a:solidFill>
            <a:srgbClr val="D0CECE"/>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9" name="Google Shape;189;p26"/>
          <p:cNvSpPr txBox="1"/>
          <p:nvPr/>
        </p:nvSpPr>
        <p:spPr>
          <a:xfrm>
            <a:off x="198783" y="2146847"/>
            <a:ext cx="3869633"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Times New Roman"/>
                <a:ea typeface="Times New Roman"/>
                <a:cs typeface="Times New Roman"/>
                <a:sym typeface="Times New Roman"/>
              </a:rPr>
              <a:t>1. </a:t>
            </a:r>
            <a:r>
              <a:rPr lang="en-US" sz="3600" b="1" dirty="0" err="1">
                <a:solidFill>
                  <a:schemeClr val="dk1"/>
                </a:solidFill>
                <a:latin typeface="Times New Roman"/>
                <a:ea typeface="Times New Roman"/>
                <a:cs typeface="Times New Roman"/>
                <a:sym typeface="Times New Roman"/>
              </a:rPr>
              <a:t>Vì</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sao</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chúng</a:t>
            </a:r>
            <a:r>
              <a:rPr lang="en-US" sz="3600" b="1" dirty="0">
                <a:solidFill>
                  <a:schemeClr val="dk1"/>
                </a:solidFill>
                <a:latin typeface="Times New Roman"/>
                <a:ea typeface="Times New Roman"/>
                <a:cs typeface="Times New Roman"/>
                <a:sym typeface="Times New Roman"/>
              </a:rPr>
              <a:t> ta </a:t>
            </a:r>
            <a:r>
              <a:rPr lang="en-US" sz="3600" b="1" dirty="0" err="1">
                <a:solidFill>
                  <a:schemeClr val="dk1"/>
                </a:solidFill>
                <a:latin typeface="Times New Roman"/>
                <a:ea typeface="Times New Roman"/>
                <a:cs typeface="Times New Roman"/>
                <a:sym typeface="Times New Roman"/>
              </a:rPr>
              <a:t>cần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phải</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kế</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thừa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và</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phát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huy</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truyền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thống</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tốt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đẹp</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của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dân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tộc</a:t>
            </a:r>
            <a:r>
              <a:rPr lang="en-US" sz="3600" b="1" dirty="0">
                <a:solidFill>
                  <a:schemeClr val="dk1"/>
                </a:solidFill>
                <a:latin typeface="Times New Roman"/>
                <a:ea typeface="Times New Roman"/>
                <a:cs typeface="Times New Roman"/>
                <a:sym typeface="Times New Roman"/>
              </a:rPr>
              <a:t>? </a:t>
            </a:r>
            <a:endParaRPr sz="3600" b="1" dirty="0">
              <a:solidFill>
                <a:schemeClr val="dk1"/>
              </a:solidFill>
              <a:latin typeface="Times New Roman"/>
              <a:ea typeface="Times New Roman"/>
              <a:cs typeface="Times New Roman"/>
              <a:sym typeface="Times New Roman"/>
            </a:endParaRPr>
          </a:p>
        </p:txBody>
      </p:sp>
      <p:sp>
        <p:nvSpPr>
          <p:cNvPr id="190" name="Google Shape;190;p26"/>
          <p:cNvSpPr txBox="1"/>
          <p:nvPr/>
        </p:nvSpPr>
        <p:spPr>
          <a:xfrm>
            <a:off x="7938054" y="2138833"/>
            <a:ext cx="3869634"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Times New Roman"/>
                <a:ea typeface="Times New Roman"/>
                <a:cs typeface="Times New Roman"/>
                <a:sym typeface="Times New Roman"/>
              </a:rPr>
              <a:t>2. </a:t>
            </a:r>
            <a:r>
              <a:rPr lang="en-US" sz="3600" b="1" dirty="0" err="1">
                <a:solidFill>
                  <a:schemeClr val="dk1"/>
                </a:solidFill>
                <a:latin typeface="Times New Roman"/>
                <a:ea typeface="Times New Roman"/>
                <a:cs typeface="Times New Roman"/>
                <a:sym typeface="Times New Roman"/>
              </a:rPr>
              <a:t>Chúng</a:t>
            </a:r>
            <a:r>
              <a:rPr lang="en-US" sz="3600" b="1" dirty="0">
                <a:solidFill>
                  <a:schemeClr val="dk1"/>
                </a:solidFill>
                <a:latin typeface="Times New Roman"/>
                <a:ea typeface="Times New Roman"/>
                <a:cs typeface="Times New Roman"/>
                <a:sym typeface="Times New Roman"/>
              </a:rPr>
              <a:t> ta </a:t>
            </a:r>
            <a:r>
              <a:rPr lang="en-US" sz="3600" b="1" dirty="0" err="1">
                <a:solidFill>
                  <a:schemeClr val="dk1"/>
                </a:solidFill>
                <a:latin typeface="Times New Roman"/>
                <a:ea typeface="Times New Roman"/>
                <a:cs typeface="Times New Roman"/>
                <a:sym typeface="Times New Roman"/>
              </a:rPr>
              <a:t>cần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làm</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gì</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để</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có</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thể</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kế</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thừa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và</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phát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huy</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truyền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thống</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tốt</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đẹp</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của</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dân</a:t>
            </a:r>
            <a:r>
              <a:rPr lang="en-US" sz="3600" b="1" dirty="0">
                <a:solidFill>
                  <a:schemeClr val="dk1"/>
                </a:solidFill>
                <a:latin typeface="Times New Roman"/>
                <a:ea typeface="Times New Roman"/>
                <a:cs typeface="Times New Roman"/>
                <a:sym typeface="Times New Roman"/>
              </a:rPr>
              <a:t> </a:t>
            </a:r>
            <a:r>
              <a:rPr lang="en-US" sz="3600" b="1" dirty="0" err="1">
                <a:solidFill>
                  <a:schemeClr val="dk1"/>
                </a:solidFill>
                <a:latin typeface="Times New Roman"/>
                <a:ea typeface="Times New Roman"/>
                <a:cs typeface="Times New Roman"/>
                <a:sym typeface="Times New Roman"/>
              </a:rPr>
              <a:t>tộc</a:t>
            </a:r>
            <a:r>
              <a:rPr lang="en-US" sz="3600" b="1" dirty="0">
                <a:solidFill>
                  <a:schemeClr val="dk1"/>
                </a:solidFill>
                <a:latin typeface="Times New Roman"/>
                <a:ea typeface="Times New Roman"/>
                <a:cs typeface="Times New Roman"/>
                <a:sym typeface="Times New Roman"/>
              </a:rPr>
              <a:t>? </a:t>
            </a:r>
            <a:endParaRPr sz="36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107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500"/>
                                        <p:tgtEl>
                                          <p:spTgt spid="189"/>
                                        </p:tgtEl>
                                        <p:attrNameLst>
                                          <p:attrName>ppt_w</p:attrName>
                                        </p:attrNameLst>
                                      </p:cBhvr>
                                      <p:tavLst>
                                        <p:tav tm="0">
                                          <p:val>
                                            <p:strVal val="0"/>
                                          </p:val>
                                        </p:tav>
                                        <p:tav tm="100000">
                                          <p:val>
                                            <p:strVal val="#ppt_w"/>
                                          </p:val>
                                        </p:tav>
                                      </p:tavLst>
                                    </p:anim>
                                    <p:anim calcmode="lin" valueType="num">
                                      <p:cBhvr additive="base">
                                        <p:cTn id="8" dur="500"/>
                                        <p:tgtEl>
                                          <p:spTgt spid="18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7"/>
                                        </p:tgtEl>
                                        <p:attrNameLst>
                                          <p:attrName>style.visibility</p:attrName>
                                        </p:attrNameLst>
                                      </p:cBhvr>
                                      <p:to>
                                        <p:strVal val="visible"/>
                                      </p:to>
                                    </p:set>
                                    <p:anim calcmode="lin" valueType="num">
                                      <p:cBhvr additive="base">
                                        <p:cTn id="11" dur="500"/>
                                        <p:tgtEl>
                                          <p:spTgt spid="187"/>
                                        </p:tgtEl>
                                        <p:attrNameLst>
                                          <p:attrName>ppt_w</p:attrName>
                                        </p:attrNameLst>
                                      </p:cBhvr>
                                      <p:tavLst>
                                        <p:tav tm="0">
                                          <p:val>
                                            <p:strVal val="0"/>
                                          </p:val>
                                        </p:tav>
                                        <p:tav tm="100000">
                                          <p:val>
                                            <p:strVal val="#ppt_w"/>
                                          </p:val>
                                        </p:tav>
                                      </p:tavLst>
                                    </p:anim>
                                    <p:anim calcmode="lin" valueType="num">
                                      <p:cBhvr additive="base">
                                        <p:cTn id="12" dur="500"/>
                                        <p:tgtEl>
                                          <p:spTgt spid="187"/>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90"/>
                                        </p:tgtEl>
                                        <p:attrNameLst>
                                          <p:attrName>style.visibility</p:attrName>
                                        </p:attrNameLst>
                                      </p:cBhvr>
                                      <p:to>
                                        <p:strVal val="visible"/>
                                      </p:to>
                                    </p:set>
                                    <p:anim calcmode="lin" valueType="num">
                                      <p:cBhvr additive="base">
                                        <p:cTn id="17" dur="500"/>
                                        <p:tgtEl>
                                          <p:spTgt spid="190"/>
                                        </p:tgtEl>
                                        <p:attrNameLst>
                                          <p:attrName>ppt_w</p:attrName>
                                        </p:attrNameLst>
                                      </p:cBhvr>
                                      <p:tavLst>
                                        <p:tav tm="0">
                                          <p:val>
                                            <p:strVal val="0"/>
                                          </p:val>
                                        </p:tav>
                                        <p:tav tm="100000">
                                          <p:val>
                                            <p:strVal val="#ppt_w"/>
                                          </p:val>
                                        </p:tav>
                                      </p:tavLst>
                                    </p:anim>
                                    <p:anim calcmode="lin" valueType="num">
                                      <p:cBhvr additive="base">
                                        <p:cTn id="18" dur="500"/>
                                        <p:tgtEl>
                                          <p:spTgt spid="190"/>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anim calcmode="lin" valueType="num">
                                      <p:cBhvr additive="base">
                                        <p:cTn id="21" dur="500"/>
                                        <p:tgtEl>
                                          <p:spTgt spid="188"/>
                                        </p:tgtEl>
                                        <p:attrNameLst>
                                          <p:attrName>ppt_w</p:attrName>
                                        </p:attrNameLst>
                                      </p:cBhvr>
                                      <p:tavLst>
                                        <p:tav tm="0">
                                          <p:val>
                                            <p:strVal val="0"/>
                                          </p:val>
                                        </p:tav>
                                        <p:tav tm="100000">
                                          <p:val>
                                            <p:strVal val="#ppt_w"/>
                                          </p:val>
                                        </p:tav>
                                      </p:tavLst>
                                    </p:anim>
                                    <p:anim calcmode="lin" valueType="num">
                                      <p:cBhvr additive="base">
                                        <p:cTn id="22" dur="500"/>
                                        <p:tgtEl>
                                          <p:spTgt spid="1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5"/>
          <p:cNvPicPr preferRelativeResize="0"/>
          <p:nvPr/>
        </p:nvPicPr>
        <p:blipFill rotWithShape="1">
          <a:blip r:embed="rId3">
            <a:alphaModFix/>
          </a:blip>
          <a:srcRect/>
          <a:stretch/>
        </p:blipFill>
        <p:spPr>
          <a:xfrm>
            <a:off x="6890194" y="3517530"/>
            <a:ext cx="4508796" cy="2655586"/>
          </a:xfrm>
          <a:prstGeom prst="rect">
            <a:avLst/>
          </a:prstGeom>
          <a:noFill/>
          <a:ln w="38100" cap="flat" cmpd="sng">
            <a:solidFill>
              <a:srgbClr val="1700C0"/>
            </a:solidFill>
            <a:prstDash val="solid"/>
            <a:miter lim="800000"/>
            <a:headEnd type="none" w="sm" len="sm"/>
            <a:tailEnd type="none" w="sm" len="sm"/>
          </a:ln>
        </p:spPr>
      </p:pic>
      <p:pic>
        <p:nvPicPr>
          <p:cNvPr id="276" name="Google Shape;276;p35" descr="HĐ đoàn thể | THCS Phạm Văn Chiêu"/>
          <p:cNvPicPr preferRelativeResize="0"/>
          <p:nvPr/>
        </p:nvPicPr>
        <p:blipFill rotWithShape="1">
          <a:blip r:embed="rId4">
            <a:alphaModFix/>
          </a:blip>
          <a:srcRect/>
          <a:stretch/>
        </p:blipFill>
        <p:spPr>
          <a:xfrm>
            <a:off x="721219" y="903801"/>
            <a:ext cx="5509875" cy="5509876"/>
          </a:xfrm>
          <a:prstGeom prst="rect">
            <a:avLst/>
          </a:prstGeom>
          <a:noFill/>
          <a:ln w="38100" cap="flat" cmpd="sng">
            <a:solidFill>
              <a:srgbClr val="1700C0"/>
            </a:solidFill>
            <a:prstDash val="solid"/>
            <a:round/>
            <a:headEnd type="none" w="sm" len="sm"/>
            <a:tailEnd type="none" w="sm" len="sm"/>
          </a:ln>
        </p:spPr>
      </p:pic>
      <p:pic>
        <p:nvPicPr>
          <p:cNvPr id="277" name="Google Shape;277;p35" descr="Thiếu nhi hát quốc ca tại địa chỉ đỏ - Đài phát thanh truyền hình tỉnh Bà  Rịa Vũng Tàu"/>
          <p:cNvPicPr preferRelativeResize="0"/>
          <p:nvPr/>
        </p:nvPicPr>
        <p:blipFill rotWithShape="1">
          <a:blip r:embed="rId5">
            <a:alphaModFix/>
          </a:blip>
          <a:srcRect/>
          <a:stretch/>
        </p:blipFill>
        <p:spPr>
          <a:xfrm>
            <a:off x="6890194" y="308981"/>
            <a:ext cx="4508796" cy="2609851"/>
          </a:xfrm>
          <a:prstGeom prst="rect">
            <a:avLst/>
          </a:prstGeom>
          <a:noFill/>
          <a:ln w="38100" cap="flat" cmpd="sng">
            <a:solidFill>
              <a:srgbClr val="1700C0"/>
            </a:solidFill>
            <a:prstDash val="solid"/>
            <a:round/>
            <a:headEnd type="none" w="sm" len="sm"/>
            <a:tailEnd type="none" w="sm" len="sm"/>
          </a:ln>
        </p:spPr>
      </p:pic>
      <p:sp>
        <p:nvSpPr>
          <p:cNvPr id="278" name="Google Shape;278;p35"/>
          <p:cNvSpPr txBox="1"/>
          <p:nvPr/>
        </p:nvSpPr>
        <p:spPr>
          <a:xfrm>
            <a:off x="1223500" y="339076"/>
            <a:ext cx="454624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CC"/>
                </a:solidFill>
                <a:latin typeface="Times New Roman"/>
                <a:ea typeface="Times New Roman"/>
                <a:cs typeface="Times New Roman"/>
                <a:sym typeface="Times New Roman"/>
              </a:rPr>
              <a:t>Tham gia vẽ tranh chào mừng 20/11</a:t>
            </a:r>
            <a:endParaRPr sz="2200" b="1">
              <a:solidFill>
                <a:srgbClr val="0000CC"/>
              </a:solidFill>
              <a:latin typeface="Times New Roman"/>
              <a:ea typeface="Times New Roman"/>
              <a:cs typeface="Times New Roman"/>
              <a:sym typeface="Times New Roman"/>
            </a:endParaRPr>
          </a:p>
        </p:txBody>
      </p:sp>
      <p:sp>
        <p:nvSpPr>
          <p:cNvPr id="279" name="Google Shape;279;p35"/>
          <p:cNvSpPr txBox="1"/>
          <p:nvPr/>
        </p:nvSpPr>
        <p:spPr>
          <a:xfrm>
            <a:off x="7218113" y="2898477"/>
            <a:ext cx="41609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CC"/>
                </a:solidFill>
                <a:latin typeface="Times New Roman"/>
                <a:ea typeface="Times New Roman"/>
                <a:cs typeface="Times New Roman"/>
                <a:sym typeface="Times New Roman"/>
              </a:rPr>
              <a:t>Quyên góp hỗ trợ người dân vùng lũ</a:t>
            </a:r>
            <a:endParaRPr sz="2000" b="1">
              <a:solidFill>
                <a:srgbClr val="0000CC"/>
              </a:solidFill>
              <a:latin typeface="Times New Roman"/>
              <a:ea typeface="Times New Roman"/>
              <a:cs typeface="Times New Roman"/>
              <a:sym typeface="Times New Roman"/>
            </a:endParaRPr>
          </a:p>
        </p:txBody>
      </p:sp>
      <p:sp>
        <p:nvSpPr>
          <p:cNvPr id="280" name="Google Shape;280;p35"/>
          <p:cNvSpPr txBox="1"/>
          <p:nvPr/>
        </p:nvSpPr>
        <p:spPr>
          <a:xfrm>
            <a:off x="6671308" y="6158523"/>
            <a:ext cx="52545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CC"/>
                </a:solidFill>
                <a:latin typeface="Times New Roman"/>
                <a:ea typeface="Times New Roman"/>
                <a:cs typeface="Times New Roman"/>
                <a:sym typeface="Times New Roman"/>
              </a:rPr>
              <a:t>Tìm hiểu truyền thống cách mạng của dân tộc</a:t>
            </a:r>
            <a:endParaRPr sz="2000" b="1">
              <a:solidFill>
                <a:srgbClr val="0000CC"/>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6" descr="Đại hội Liên đội trường THCS Phạm Văn Chiêu năm học 2019 - 2020"/>
          <p:cNvPicPr preferRelativeResize="0"/>
          <p:nvPr/>
        </p:nvPicPr>
        <p:blipFill rotWithShape="1">
          <a:blip r:embed="rId3">
            <a:alphaModFix/>
          </a:blip>
          <a:srcRect/>
          <a:stretch/>
        </p:blipFill>
        <p:spPr>
          <a:xfrm>
            <a:off x="6525844" y="3676058"/>
            <a:ext cx="4601503" cy="2693193"/>
          </a:xfrm>
          <a:prstGeom prst="rect">
            <a:avLst/>
          </a:prstGeom>
          <a:noFill/>
          <a:ln w="38100" cap="flat" cmpd="sng">
            <a:solidFill>
              <a:srgbClr val="1700C0"/>
            </a:solidFill>
            <a:prstDash val="solid"/>
            <a:round/>
            <a:headEnd type="none" w="sm" len="sm"/>
            <a:tailEnd type="none" w="sm" len="sm"/>
          </a:ln>
        </p:spPr>
      </p:pic>
      <p:pic>
        <p:nvPicPr>
          <p:cNvPr id="286" name="Google Shape;286;p36" descr="THCS Phạm Văn Chiêu Xem trên giao diện máy tính Cổng kết nối SỞ GD&amp;amp;ĐT PHÒNG  GD&amp;amp;ĐT KHỐI THCS Chuyên mục Giới thiệu Công khai Văn bản Pháp chế Thông báo  Cải cách hành chính Thủ tục - Biểu mẫu Thông tin thủ tục hành chính Tin tức  sự ..."/>
          <p:cNvPicPr preferRelativeResize="0"/>
          <p:nvPr/>
        </p:nvPicPr>
        <p:blipFill rotWithShape="1">
          <a:blip r:embed="rId4">
            <a:alphaModFix/>
          </a:blip>
          <a:srcRect/>
          <a:stretch/>
        </p:blipFill>
        <p:spPr>
          <a:xfrm>
            <a:off x="1181730" y="3701816"/>
            <a:ext cx="4729678" cy="2700585"/>
          </a:xfrm>
          <a:prstGeom prst="rect">
            <a:avLst/>
          </a:prstGeom>
          <a:noFill/>
          <a:ln w="38100" cap="flat" cmpd="sng">
            <a:solidFill>
              <a:srgbClr val="1700C0"/>
            </a:solidFill>
            <a:prstDash val="solid"/>
            <a:round/>
            <a:headEnd type="none" w="sm" len="sm"/>
            <a:tailEnd type="none" w="sm" len="sm"/>
          </a:ln>
        </p:spPr>
      </p:pic>
      <p:sp>
        <p:nvSpPr>
          <p:cNvPr id="287" name="Google Shape;287;p36"/>
          <p:cNvSpPr txBox="1"/>
          <p:nvPr/>
        </p:nvSpPr>
        <p:spPr>
          <a:xfrm>
            <a:off x="2972352" y="6395009"/>
            <a:ext cx="11215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CC"/>
                </a:solidFill>
                <a:latin typeface="Times New Roman"/>
                <a:ea typeface="Times New Roman"/>
                <a:cs typeface="Times New Roman"/>
                <a:sym typeface="Times New Roman"/>
              </a:rPr>
              <a:t>Kéo co </a:t>
            </a:r>
            <a:endParaRPr sz="2200" b="1">
              <a:solidFill>
                <a:srgbClr val="0000CC"/>
              </a:solidFill>
              <a:latin typeface="Times New Roman"/>
              <a:ea typeface="Times New Roman"/>
              <a:cs typeface="Times New Roman"/>
              <a:sym typeface="Times New Roman"/>
            </a:endParaRPr>
          </a:p>
        </p:txBody>
      </p:sp>
      <p:sp>
        <p:nvSpPr>
          <p:cNvPr id="288" name="Google Shape;288;p36"/>
          <p:cNvSpPr txBox="1"/>
          <p:nvPr/>
        </p:nvSpPr>
        <p:spPr>
          <a:xfrm>
            <a:off x="7845377" y="6389522"/>
            <a:ext cx="196243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CC"/>
                </a:solidFill>
                <a:latin typeface="Times New Roman"/>
                <a:ea typeface="Times New Roman"/>
                <a:cs typeface="Times New Roman"/>
                <a:sym typeface="Times New Roman"/>
              </a:rPr>
              <a:t>Múa dân gian</a:t>
            </a:r>
            <a:endParaRPr sz="2200" b="1">
              <a:solidFill>
                <a:srgbClr val="0000CC"/>
              </a:solidFill>
              <a:latin typeface="Times New Roman"/>
              <a:ea typeface="Times New Roman"/>
              <a:cs typeface="Times New Roman"/>
              <a:sym typeface="Times New Roman"/>
            </a:endParaRPr>
          </a:p>
        </p:txBody>
      </p:sp>
      <p:pic>
        <p:nvPicPr>
          <p:cNvPr id="289" name="Google Shape;289;p36" descr="Võ cổ truyền – di sản cần gìn giữ"/>
          <p:cNvPicPr preferRelativeResize="0"/>
          <p:nvPr/>
        </p:nvPicPr>
        <p:blipFill rotWithShape="1">
          <a:blip r:embed="rId5">
            <a:alphaModFix/>
          </a:blip>
          <a:srcRect/>
          <a:stretch/>
        </p:blipFill>
        <p:spPr>
          <a:xfrm>
            <a:off x="1181730" y="360601"/>
            <a:ext cx="4729678" cy="2756086"/>
          </a:xfrm>
          <a:prstGeom prst="rect">
            <a:avLst/>
          </a:prstGeom>
          <a:noFill/>
          <a:ln w="38100" cap="flat" cmpd="sng">
            <a:solidFill>
              <a:srgbClr val="1700C0"/>
            </a:solidFill>
            <a:prstDash val="solid"/>
            <a:round/>
            <a:headEnd type="none" w="sm" len="sm"/>
            <a:tailEnd type="none" w="sm" len="sm"/>
          </a:ln>
        </p:spPr>
      </p:pic>
      <p:sp>
        <p:nvSpPr>
          <p:cNvPr id="290" name="Google Shape;290;p36"/>
          <p:cNvSpPr txBox="1"/>
          <p:nvPr/>
        </p:nvSpPr>
        <p:spPr>
          <a:xfrm>
            <a:off x="1781056" y="3103502"/>
            <a:ext cx="35040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CC"/>
                </a:solidFill>
                <a:latin typeface="Times New Roman"/>
                <a:ea typeface="Times New Roman"/>
                <a:cs typeface="Times New Roman"/>
                <a:sym typeface="Times New Roman"/>
              </a:rPr>
              <a:t>Luyện tập võ cổ truyền </a:t>
            </a:r>
            <a:endParaRPr sz="2200" b="1">
              <a:solidFill>
                <a:srgbClr val="0000CC"/>
              </a:solidFill>
              <a:latin typeface="Times New Roman"/>
              <a:ea typeface="Times New Roman"/>
              <a:cs typeface="Times New Roman"/>
              <a:sym typeface="Times New Roman"/>
            </a:endParaRPr>
          </a:p>
        </p:txBody>
      </p:sp>
      <p:pic>
        <p:nvPicPr>
          <p:cNvPr id="291" name="Google Shape;291;p36"/>
          <p:cNvPicPr preferRelativeResize="0"/>
          <p:nvPr/>
        </p:nvPicPr>
        <p:blipFill rotWithShape="1">
          <a:blip r:embed="rId6">
            <a:alphaModFix/>
          </a:blip>
          <a:srcRect l="50215" t="711" r="266" b="-710"/>
          <a:stretch/>
        </p:blipFill>
        <p:spPr>
          <a:xfrm>
            <a:off x="6525843" y="360601"/>
            <a:ext cx="4601504" cy="2758164"/>
          </a:xfrm>
          <a:prstGeom prst="rect">
            <a:avLst/>
          </a:prstGeom>
          <a:noFill/>
          <a:ln w="38100" cap="flat" cmpd="sng">
            <a:solidFill>
              <a:srgbClr val="1700C0"/>
            </a:solidFill>
            <a:prstDash val="solid"/>
            <a:miter lim="800000"/>
            <a:headEnd type="none" w="sm" len="sm"/>
            <a:tailEnd type="none" w="sm" len="sm"/>
          </a:ln>
        </p:spPr>
      </p:pic>
      <p:sp>
        <p:nvSpPr>
          <p:cNvPr id="292" name="Google Shape;292;p36"/>
          <p:cNvSpPr/>
          <p:nvPr/>
        </p:nvSpPr>
        <p:spPr>
          <a:xfrm>
            <a:off x="6396525" y="3112399"/>
            <a:ext cx="506100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1700C0"/>
                </a:solidFill>
                <a:latin typeface="Times New Roman"/>
                <a:ea typeface="Times New Roman"/>
                <a:cs typeface="Times New Roman"/>
                <a:sym typeface="Times New Roman"/>
              </a:rPr>
              <a:t>Giữ gìn và phát triển nghề truyền thống gia đình</a:t>
            </a:r>
            <a:endParaRPr sz="1800" b="1">
              <a:solidFill>
                <a:srgbClr val="1700C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7"/>
          <p:cNvSpPr txBox="1">
            <a:spLocks noGrp="1"/>
          </p:cNvSpPr>
          <p:nvPr>
            <p:ph type="title"/>
          </p:nvPr>
        </p:nvSpPr>
        <p:spPr>
          <a:xfrm>
            <a:off x="3256221" y="-25758"/>
            <a:ext cx="5105400" cy="60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800" b="1">
                <a:solidFill>
                  <a:srgbClr val="1700C0"/>
                </a:solidFill>
                <a:latin typeface="Times New Roman"/>
                <a:ea typeface="Times New Roman"/>
                <a:cs typeface="Times New Roman"/>
                <a:sym typeface="Times New Roman"/>
              </a:rPr>
              <a:t>Hướng về miền Trung ruột thịt</a:t>
            </a:r>
            <a:endParaRPr sz="2800" b="1">
              <a:solidFill>
                <a:srgbClr val="1700C0"/>
              </a:solidFill>
            </a:endParaRPr>
          </a:p>
        </p:txBody>
      </p:sp>
      <p:pic>
        <p:nvPicPr>
          <p:cNvPr id="298" name="Google Shape;298;p37"/>
          <p:cNvPicPr preferRelativeResize="0">
            <a:picLocks noGrp="1"/>
          </p:cNvPicPr>
          <p:nvPr>
            <p:ph type="body" idx="1"/>
          </p:nvPr>
        </p:nvPicPr>
        <p:blipFill rotWithShape="1">
          <a:blip r:embed="rId3">
            <a:alphaModFix/>
          </a:blip>
          <a:srcRect/>
          <a:stretch/>
        </p:blipFill>
        <p:spPr>
          <a:xfrm>
            <a:off x="1905001" y="648238"/>
            <a:ext cx="8297863" cy="5699125"/>
          </a:xfrm>
          <a:prstGeom prst="rect">
            <a:avLst/>
          </a:prstGeom>
          <a:noFill/>
          <a:ln w="38100" cap="flat" cmpd="sng">
            <a:solidFill>
              <a:srgbClr val="1700C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 calcmode="lin" valueType="num">
                                      <p:cBhvr additive="base">
                                        <p:cTn id="7" dur="500"/>
                                        <p:tgtEl>
                                          <p:spTgt spid="297"/>
                                        </p:tgtEl>
                                        <p:attrNameLst>
                                          <p:attrName>ppt_w</p:attrName>
                                        </p:attrNameLst>
                                      </p:cBhvr>
                                      <p:tavLst>
                                        <p:tav tm="0">
                                          <p:val>
                                            <p:strVal val="0"/>
                                          </p:val>
                                        </p:tav>
                                        <p:tav tm="100000">
                                          <p:val>
                                            <p:strVal val="#ppt_w"/>
                                          </p:val>
                                        </p:tav>
                                      </p:tavLst>
                                    </p:anim>
                                    <p:anim calcmode="lin" valueType="num">
                                      <p:cBhvr additive="base">
                                        <p:cTn id="8" dur="500"/>
                                        <p:tgtEl>
                                          <p:spTgt spid="29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8"/>
                                        </p:tgtEl>
                                        <p:attrNameLst>
                                          <p:attrName>style.visibility</p:attrName>
                                        </p:attrNameLst>
                                      </p:cBhvr>
                                      <p:to>
                                        <p:strVal val="visible"/>
                                      </p:to>
                                    </p:set>
                                    <p:anim calcmode="lin" valueType="num">
                                      <p:cBhvr additive="base">
                                        <p:cTn id="13" dur="500"/>
                                        <p:tgtEl>
                                          <p:spTgt spid="298"/>
                                        </p:tgtEl>
                                        <p:attrNameLst>
                                          <p:attrName>ppt_w</p:attrName>
                                        </p:attrNameLst>
                                      </p:cBhvr>
                                      <p:tavLst>
                                        <p:tav tm="0">
                                          <p:val>
                                            <p:strVal val="0"/>
                                          </p:val>
                                        </p:tav>
                                        <p:tav tm="100000">
                                          <p:val>
                                            <p:strVal val="#ppt_w"/>
                                          </p:val>
                                        </p:tav>
                                      </p:tavLst>
                                    </p:anim>
                                    <p:anim calcmode="lin" valueType="num">
                                      <p:cBhvr additive="base">
                                        <p:cTn id="14" dur="500"/>
                                        <p:tgtEl>
                                          <p:spTgt spid="29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3339948" y="-7790"/>
            <a:ext cx="7735898" cy="5497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b="1" i="0">
                <a:solidFill>
                  <a:srgbClr val="0070C0"/>
                </a:solidFill>
                <a:latin typeface="Times New Roman"/>
                <a:ea typeface="Times New Roman"/>
                <a:cs typeface="Times New Roman"/>
                <a:sym typeface="Times New Roman"/>
              </a:rPr>
              <a:t>Đoàn kết là sức mạnh trong cuộc chiến chống COVID-19</a:t>
            </a:r>
            <a:endParaRPr sz="2400" b="1">
              <a:solidFill>
                <a:srgbClr val="0070C0"/>
              </a:solidFill>
              <a:latin typeface="Times New Roman"/>
              <a:ea typeface="Times New Roman"/>
              <a:cs typeface="Times New Roman"/>
              <a:sym typeface="Times New Roman"/>
            </a:endParaRPr>
          </a:p>
        </p:txBody>
      </p:sp>
      <p:sp>
        <p:nvSpPr>
          <p:cNvPr id="304" name="Google Shape;304;p38"/>
          <p:cNvSpPr txBox="1">
            <a:spLocks noGrp="1"/>
          </p:cNvSpPr>
          <p:nvPr>
            <p:ph type="body" idx="1"/>
          </p:nvPr>
        </p:nvSpPr>
        <p:spPr>
          <a:xfrm>
            <a:off x="2857144" y="6150618"/>
            <a:ext cx="9042951" cy="4948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000"/>
              <a:buNone/>
            </a:pPr>
            <a:r>
              <a:rPr lang="en-US" sz="2000" b="1" i="1">
                <a:solidFill>
                  <a:srgbClr val="0070C0"/>
                </a:solidFill>
                <a:latin typeface="Times New Roman"/>
                <a:ea typeface="Times New Roman"/>
                <a:cs typeface="Times New Roman"/>
                <a:sym typeface="Times New Roman"/>
              </a:rPr>
              <a:t>Các y, bác sĩ lan tỏa thông điệp cả nước chung tay quyết tâm chống dịch COVID-19</a:t>
            </a:r>
            <a:endParaRPr sz="2000" i="1">
              <a:latin typeface="Times New Roman"/>
              <a:ea typeface="Times New Roman"/>
              <a:cs typeface="Times New Roman"/>
              <a:sym typeface="Times New Roman"/>
            </a:endParaRPr>
          </a:p>
        </p:txBody>
      </p:sp>
      <p:pic>
        <p:nvPicPr>
          <p:cNvPr id="305" name="Google Shape;305;p38"/>
          <p:cNvPicPr preferRelativeResize="0"/>
          <p:nvPr/>
        </p:nvPicPr>
        <p:blipFill rotWithShape="1">
          <a:blip r:embed="rId3">
            <a:alphaModFix/>
          </a:blip>
          <a:srcRect/>
          <a:stretch/>
        </p:blipFill>
        <p:spPr>
          <a:xfrm>
            <a:off x="3305908" y="580580"/>
            <a:ext cx="7910732" cy="5479884"/>
          </a:xfrm>
          <a:prstGeom prst="rect">
            <a:avLst/>
          </a:prstGeom>
          <a:noFill/>
          <a:ln w="38100" cap="flat" cmpd="sng">
            <a:solidFill>
              <a:srgbClr val="1700C0"/>
            </a:solidFill>
            <a:prstDash val="solid"/>
            <a:round/>
            <a:headEnd type="none" w="sm" len="sm"/>
            <a:tailEnd type="none" w="sm" len="sm"/>
          </a:ln>
        </p:spPr>
      </p:pic>
      <p:sp>
        <p:nvSpPr>
          <p:cNvPr id="306" name="Google Shape;306;p38"/>
          <p:cNvSpPr txBox="1"/>
          <p:nvPr/>
        </p:nvSpPr>
        <p:spPr>
          <a:xfrm>
            <a:off x="182880" y="991667"/>
            <a:ext cx="2916702" cy="42017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0000"/>
                </a:solidFill>
                <a:latin typeface="Times New Roman"/>
                <a:ea typeface="Times New Roman"/>
                <a:cs typeface="Times New Roman"/>
                <a:sym typeface="Times New Roman"/>
              </a:rPr>
              <a:t>CHUNG SỨC, ĐỒNG LÒNG: “CHỐNG DỊCH NHƯ CHỐNG GIẶC”</a:t>
            </a:r>
            <a:endParaRPr sz="3200">
              <a:solidFill>
                <a:srgbClr val="FF0000"/>
              </a:solidFill>
              <a:latin typeface="Times New Roman"/>
              <a:ea typeface="Times New Roman"/>
              <a:cs typeface="Times New Roman"/>
              <a:sym typeface="Times New Roman"/>
            </a:endParaRPr>
          </a:p>
        </p:txBody>
      </p:sp>
      <p:sp>
        <p:nvSpPr>
          <p:cNvPr id="307" name="Google Shape;307;p38"/>
          <p:cNvSpPr/>
          <p:nvPr/>
        </p:nvSpPr>
        <p:spPr>
          <a:xfrm>
            <a:off x="8518465" y="5677111"/>
            <a:ext cx="269817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Times New Roman"/>
              <a:buNone/>
            </a:pPr>
            <a:r>
              <a:rPr lang="en-US" sz="1800" i="1">
                <a:solidFill>
                  <a:schemeClr val="dk1"/>
                </a:solidFill>
                <a:latin typeface="Times New Roman"/>
                <a:ea typeface="Times New Roman"/>
                <a:cs typeface="Times New Roman"/>
                <a:sym typeface="Times New Roman"/>
              </a:rPr>
              <a:t>Nguồn https://tuyengiao.vn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9"/>
          <p:cNvSpPr txBox="1">
            <a:spLocks noGrp="1"/>
          </p:cNvSpPr>
          <p:nvPr>
            <p:ph type="title"/>
          </p:nvPr>
        </p:nvSpPr>
        <p:spPr>
          <a:xfrm>
            <a:off x="2137897" y="134044"/>
            <a:ext cx="7804597" cy="563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b="1">
                <a:solidFill>
                  <a:srgbClr val="1700C0"/>
                </a:solidFill>
                <a:latin typeface="Times New Roman"/>
                <a:ea typeface="Times New Roman"/>
                <a:cs typeface="Times New Roman"/>
                <a:sym typeface="Times New Roman"/>
              </a:rPr>
              <a:t> Cả nước cùng chung tay quyết tâm đẩy lùi đại dịch Covid</a:t>
            </a:r>
            <a:endParaRPr sz="2400" b="1">
              <a:solidFill>
                <a:srgbClr val="1700C0"/>
              </a:solidFill>
              <a:latin typeface="Times New Roman"/>
              <a:ea typeface="Times New Roman"/>
              <a:cs typeface="Times New Roman"/>
              <a:sym typeface="Times New Roman"/>
            </a:endParaRPr>
          </a:p>
        </p:txBody>
      </p:sp>
      <p:pic>
        <p:nvPicPr>
          <p:cNvPr id="313" name="Google Shape;313;p39"/>
          <p:cNvPicPr preferRelativeResize="0">
            <a:picLocks noGrp="1"/>
          </p:cNvPicPr>
          <p:nvPr>
            <p:ph type="body" idx="1"/>
          </p:nvPr>
        </p:nvPicPr>
        <p:blipFill rotWithShape="1">
          <a:blip r:embed="rId3">
            <a:alphaModFix/>
          </a:blip>
          <a:srcRect/>
          <a:stretch/>
        </p:blipFill>
        <p:spPr>
          <a:xfrm>
            <a:off x="1905000" y="762001"/>
            <a:ext cx="8269288" cy="5680075"/>
          </a:xfrm>
          <a:prstGeom prst="rect">
            <a:avLst/>
          </a:prstGeom>
          <a:noFill/>
          <a:ln w="38100" cap="flat" cmpd="sng">
            <a:solidFill>
              <a:srgbClr val="1700C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500"/>
                                        <p:tgtEl>
                                          <p:spTgt spid="312"/>
                                        </p:tgtEl>
                                        <p:attrNameLst>
                                          <p:attrName>ppt_w</p:attrName>
                                        </p:attrNameLst>
                                      </p:cBhvr>
                                      <p:tavLst>
                                        <p:tav tm="0">
                                          <p:val>
                                            <p:strVal val="0"/>
                                          </p:val>
                                        </p:tav>
                                        <p:tav tm="100000">
                                          <p:val>
                                            <p:strVal val="#ppt_w"/>
                                          </p:val>
                                        </p:tav>
                                      </p:tavLst>
                                    </p:anim>
                                    <p:anim calcmode="lin" valueType="num">
                                      <p:cBhvr additive="base">
                                        <p:cTn id="8" dur="500"/>
                                        <p:tgtEl>
                                          <p:spTgt spid="31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500"/>
                                        <p:tgtEl>
                                          <p:spTgt spid="313"/>
                                        </p:tgtEl>
                                        <p:attrNameLst>
                                          <p:attrName>ppt_w</p:attrName>
                                        </p:attrNameLst>
                                      </p:cBhvr>
                                      <p:tavLst>
                                        <p:tav tm="0">
                                          <p:val>
                                            <p:strVal val="0"/>
                                          </p:val>
                                        </p:tav>
                                        <p:tav tm="100000">
                                          <p:val>
                                            <p:strVal val="#ppt_w"/>
                                          </p:val>
                                        </p:tav>
                                      </p:tavLst>
                                    </p:anim>
                                    <p:anim calcmode="lin" valueType="num">
                                      <p:cBhvr additive="base">
                                        <p:cTn id="14" dur="500"/>
                                        <p:tgtEl>
                                          <p:spTgt spid="3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103032" y="4943168"/>
            <a:ext cx="6233375" cy="10748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400" b="1">
                <a:solidFill>
                  <a:srgbClr val="1700C0"/>
                </a:solidFill>
                <a:latin typeface="Times New Roman"/>
                <a:ea typeface="Times New Roman"/>
                <a:cs typeface="Times New Roman"/>
                <a:sym typeface="Times New Roman"/>
              </a:rPr>
              <a:t>Xúc động những hình ảnh y, </a:t>
            </a:r>
            <a:br>
              <a:rPr lang="en-US" sz="2400" b="1">
                <a:solidFill>
                  <a:srgbClr val="1700C0"/>
                </a:solidFill>
                <a:latin typeface="Times New Roman"/>
                <a:ea typeface="Times New Roman"/>
                <a:cs typeface="Times New Roman"/>
                <a:sym typeface="Times New Roman"/>
              </a:rPr>
            </a:br>
            <a:r>
              <a:rPr lang="en-US" sz="2400" b="1">
                <a:solidFill>
                  <a:srgbClr val="1700C0"/>
                </a:solidFill>
                <a:latin typeface="Times New Roman"/>
                <a:ea typeface="Times New Roman"/>
                <a:cs typeface="Times New Roman"/>
                <a:sym typeface="Times New Roman"/>
              </a:rPr>
              <a:t>bác sĩ quên mình trên tuyến đầu</a:t>
            </a:r>
            <a:br>
              <a:rPr lang="en-US" sz="2400" b="1">
                <a:solidFill>
                  <a:srgbClr val="1700C0"/>
                </a:solidFill>
                <a:latin typeface="Times New Roman"/>
                <a:ea typeface="Times New Roman"/>
                <a:cs typeface="Times New Roman"/>
                <a:sym typeface="Times New Roman"/>
              </a:rPr>
            </a:br>
            <a:r>
              <a:rPr lang="en-US" sz="2400" b="1">
                <a:solidFill>
                  <a:srgbClr val="1700C0"/>
                </a:solidFill>
                <a:latin typeface="Times New Roman"/>
                <a:ea typeface="Times New Roman"/>
                <a:cs typeface="Times New Roman"/>
                <a:sym typeface="Times New Roman"/>
              </a:rPr>
              <a:t>chống dịch Covid-19</a:t>
            </a:r>
            <a:endParaRPr sz="2400" b="1">
              <a:solidFill>
                <a:srgbClr val="1700C0"/>
              </a:solidFill>
              <a:latin typeface="Times New Roman"/>
              <a:ea typeface="Times New Roman"/>
              <a:cs typeface="Times New Roman"/>
              <a:sym typeface="Times New Roman"/>
            </a:endParaRPr>
          </a:p>
        </p:txBody>
      </p:sp>
      <p:pic>
        <p:nvPicPr>
          <p:cNvPr id="319" name="Google Shape;319;p40"/>
          <p:cNvPicPr preferRelativeResize="0">
            <a:picLocks noGrp="1"/>
          </p:cNvPicPr>
          <p:nvPr>
            <p:ph type="body" idx="1"/>
          </p:nvPr>
        </p:nvPicPr>
        <p:blipFill rotWithShape="1">
          <a:blip r:embed="rId3">
            <a:alphaModFix/>
          </a:blip>
          <a:srcRect/>
          <a:stretch/>
        </p:blipFill>
        <p:spPr>
          <a:xfrm>
            <a:off x="376135" y="618184"/>
            <a:ext cx="5540951" cy="4155713"/>
          </a:xfrm>
          <a:prstGeom prst="rect">
            <a:avLst/>
          </a:prstGeom>
          <a:noFill/>
          <a:ln w="38100" cap="flat" cmpd="sng">
            <a:solidFill>
              <a:srgbClr val="1700C0"/>
            </a:solidFill>
            <a:prstDash val="solid"/>
            <a:round/>
            <a:headEnd type="none" w="sm" len="sm"/>
            <a:tailEnd type="none" w="sm" len="sm"/>
          </a:ln>
        </p:spPr>
      </p:pic>
      <p:sp>
        <p:nvSpPr>
          <p:cNvPr id="320" name="Google Shape;320;p40"/>
          <p:cNvSpPr/>
          <p:nvPr/>
        </p:nvSpPr>
        <p:spPr>
          <a:xfrm>
            <a:off x="3069562" y="4377675"/>
            <a:ext cx="27558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chemeClr val="lt1"/>
                </a:solidFill>
                <a:latin typeface="Times New Roman"/>
                <a:ea typeface="Times New Roman"/>
                <a:cs typeface="Times New Roman"/>
                <a:sym typeface="Times New Roman"/>
              </a:rPr>
              <a:t>(Nguồn: https://nld.com.vn)</a:t>
            </a:r>
            <a:endParaRPr sz="1800">
              <a:solidFill>
                <a:schemeClr val="lt1"/>
              </a:solidFill>
              <a:latin typeface="Arial"/>
              <a:ea typeface="Arial"/>
              <a:cs typeface="Arial"/>
              <a:sym typeface="Arial"/>
            </a:endParaRPr>
          </a:p>
        </p:txBody>
      </p:sp>
      <p:pic>
        <p:nvPicPr>
          <p:cNvPr id="321" name="Google Shape;321;p40"/>
          <p:cNvPicPr preferRelativeResize="0">
            <a:picLocks noGrp="1"/>
          </p:cNvPicPr>
          <p:nvPr>
            <p:ph type="body" idx="1"/>
          </p:nvPr>
        </p:nvPicPr>
        <p:blipFill rotWithShape="1">
          <a:blip r:embed="rId4">
            <a:alphaModFix/>
          </a:blip>
          <a:srcRect/>
          <a:stretch/>
        </p:blipFill>
        <p:spPr>
          <a:xfrm>
            <a:off x="6027312" y="605306"/>
            <a:ext cx="5933940" cy="4141701"/>
          </a:xfrm>
          <a:prstGeom prst="rect">
            <a:avLst/>
          </a:prstGeom>
          <a:noFill/>
          <a:ln w="38100" cap="flat" cmpd="sng">
            <a:solidFill>
              <a:srgbClr val="1700C0"/>
            </a:solidFill>
            <a:prstDash val="solid"/>
            <a:round/>
            <a:headEnd type="none" w="sm" len="sm"/>
            <a:tailEnd type="none" w="sm" len="sm"/>
          </a:ln>
        </p:spPr>
      </p:pic>
      <p:sp>
        <p:nvSpPr>
          <p:cNvPr id="322" name="Google Shape;322;p40"/>
          <p:cNvSpPr txBox="1">
            <a:spLocks noGrp="1"/>
          </p:cNvSpPr>
          <p:nvPr>
            <p:ph type="body" idx="2"/>
          </p:nvPr>
        </p:nvSpPr>
        <p:spPr>
          <a:xfrm>
            <a:off x="8995133" y="4346424"/>
            <a:ext cx="3033733" cy="4005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US" sz="1800" i="1">
                <a:solidFill>
                  <a:schemeClr val="lt1"/>
                </a:solidFill>
                <a:latin typeface="Times New Roman"/>
                <a:ea typeface="Times New Roman"/>
                <a:cs typeface="Times New Roman"/>
                <a:sym typeface="Times New Roman"/>
              </a:rPr>
              <a:t>(Nguồn https://www.qdnd.vn)</a:t>
            </a:r>
            <a:endParaRPr/>
          </a:p>
        </p:txBody>
      </p:sp>
      <p:sp>
        <p:nvSpPr>
          <p:cNvPr id="323" name="Google Shape;323;p40"/>
          <p:cNvSpPr txBox="1"/>
          <p:nvPr/>
        </p:nvSpPr>
        <p:spPr>
          <a:xfrm>
            <a:off x="6469948" y="4924926"/>
            <a:ext cx="5404372" cy="6752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400" b="1">
                <a:solidFill>
                  <a:srgbClr val="1700C0"/>
                </a:solidFill>
                <a:latin typeface="Times New Roman"/>
                <a:ea typeface="Times New Roman"/>
                <a:cs typeface="Times New Roman"/>
                <a:sym typeface="Times New Roman"/>
              </a:rPr>
              <a:t>Các nhân viên y tế giành giật sự sống cho bệnh nhân tại khu hồi sức tích cực. </a:t>
            </a:r>
            <a:endParaRPr sz="2400" b="1">
              <a:solidFill>
                <a:srgbClr val="170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1"/>
          <p:cNvSpPr txBox="1">
            <a:spLocks noGrp="1"/>
          </p:cNvSpPr>
          <p:nvPr>
            <p:ph type="title"/>
          </p:nvPr>
        </p:nvSpPr>
        <p:spPr>
          <a:xfrm>
            <a:off x="1334471" y="0"/>
            <a:ext cx="11530818" cy="5171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000" b="1">
                <a:solidFill>
                  <a:srgbClr val="1700C0"/>
                </a:solidFill>
                <a:latin typeface="Times New Roman"/>
                <a:ea typeface="Times New Roman"/>
                <a:cs typeface="Times New Roman"/>
                <a:sym typeface="Times New Roman"/>
              </a:rPr>
              <a:t>Truyền thống đoàn kết, tương thân, tương ái đã được thắp sáng và lan tỏa trong cộng đồng</a:t>
            </a:r>
            <a:endParaRPr sz="2000" b="1" i="1">
              <a:solidFill>
                <a:srgbClr val="1700C0"/>
              </a:solidFill>
              <a:latin typeface="Times New Roman"/>
              <a:ea typeface="Times New Roman"/>
              <a:cs typeface="Times New Roman"/>
              <a:sym typeface="Times New Roman"/>
            </a:endParaRPr>
          </a:p>
        </p:txBody>
      </p:sp>
      <p:pic>
        <p:nvPicPr>
          <p:cNvPr id="329" name="Google Shape;329;p41"/>
          <p:cNvPicPr preferRelativeResize="0">
            <a:picLocks noGrp="1"/>
          </p:cNvPicPr>
          <p:nvPr>
            <p:ph type="body" idx="1"/>
          </p:nvPr>
        </p:nvPicPr>
        <p:blipFill rotWithShape="1">
          <a:blip r:embed="rId3">
            <a:alphaModFix/>
          </a:blip>
          <a:srcRect/>
          <a:stretch/>
        </p:blipFill>
        <p:spPr>
          <a:xfrm>
            <a:off x="6635737" y="3593206"/>
            <a:ext cx="4154183" cy="2550017"/>
          </a:xfrm>
          <a:prstGeom prst="rect">
            <a:avLst/>
          </a:prstGeom>
          <a:noFill/>
          <a:ln w="38100" cap="flat" cmpd="sng">
            <a:solidFill>
              <a:srgbClr val="1700C0"/>
            </a:solidFill>
            <a:prstDash val="solid"/>
            <a:round/>
            <a:headEnd type="none" w="sm" len="sm"/>
            <a:tailEnd type="none" w="sm" len="sm"/>
          </a:ln>
        </p:spPr>
      </p:pic>
      <p:pic>
        <p:nvPicPr>
          <p:cNvPr id="330" name="Google Shape;330;p41" descr="Điểm phát miễn phí thực phẩm: Ấm lòng người nghèo thời Covid-19"/>
          <p:cNvPicPr preferRelativeResize="0"/>
          <p:nvPr/>
        </p:nvPicPr>
        <p:blipFill rotWithShape="1">
          <a:blip r:embed="rId4">
            <a:alphaModFix/>
          </a:blip>
          <a:srcRect/>
          <a:stretch/>
        </p:blipFill>
        <p:spPr>
          <a:xfrm>
            <a:off x="6645499" y="528281"/>
            <a:ext cx="4144422" cy="2441313"/>
          </a:xfrm>
          <a:prstGeom prst="rect">
            <a:avLst/>
          </a:prstGeom>
          <a:noFill/>
          <a:ln w="38100" cap="flat" cmpd="sng">
            <a:solidFill>
              <a:srgbClr val="1700C0"/>
            </a:solidFill>
            <a:prstDash val="solid"/>
            <a:round/>
            <a:headEnd type="none" w="sm" len="sm"/>
            <a:tailEnd type="none" w="sm" len="sm"/>
          </a:ln>
        </p:spPr>
      </p:pic>
      <p:pic>
        <p:nvPicPr>
          <p:cNvPr id="331" name="Google Shape;331;p41"/>
          <p:cNvPicPr preferRelativeResize="0"/>
          <p:nvPr/>
        </p:nvPicPr>
        <p:blipFill rotWithShape="1">
          <a:blip r:embed="rId5">
            <a:alphaModFix/>
          </a:blip>
          <a:srcRect/>
          <a:stretch/>
        </p:blipFill>
        <p:spPr>
          <a:xfrm>
            <a:off x="1687131" y="554040"/>
            <a:ext cx="3932219" cy="2457363"/>
          </a:xfrm>
          <a:prstGeom prst="rect">
            <a:avLst/>
          </a:prstGeom>
          <a:noFill/>
          <a:ln w="38100" cap="flat" cmpd="sng">
            <a:solidFill>
              <a:srgbClr val="1700C0"/>
            </a:solidFill>
            <a:prstDash val="solid"/>
            <a:miter lim="800000"/>
            <a:headEnd type="none" w="sm" len="sm"/>
            <a:tailEnd type="none" w="sm" len="sm"/>
          </a:ln>
        </p:spPr>
      </p:pic>
      <p:pic>
        <p:nvPicPr>
          <p:cNvPr id="332" name="Google Shape;332;p41"/>
          <p:cNvPicPr preferRelativeResize="0"/>
          <p:nvPr/>
        </p:nvPicPr>
        <p:blipFill rotWithShape="1">
          <a:blip r:embed="rId6">
            <a:alphaModFix/>
          </a:blip>
          <a:srcRect/>
          <a:stretch/>
        </p:blipFill>
        <p:spPr>
          <a:xfrm>
            <a:off x="1687131" y="3593206"/>
            <a:ext cx="3932219" cy="2640169"/>
          </a:xfrm>
          <a:prstGeom prst="rect">
            <a:avLst/>
          </a:prstGeom>
          <a:noFill/>
          <a:ln w="38100" cap="flat" cmpd="sng">
            <a:solidFill>
              <a:srgbClr val="1700C0"/>
            </a:solidFill>
            <a:prstDash val="solid"/>
            <a:round/>
            <a:headEnd type="none" w="sm" len="sm"/>
            <a:tailEnd type="none" w="sm" len="sm"/>
          </a:ln>
        </p:spPr>
      </p:pic>
      <p:sp>
        <p:nvSpPr>
          <p:cNvPr id="333" name="Google Shape;333;p41"/>
          <p:cNvSpPr txBox="1"/>
          <p:nvPr/>
        </p:nvSpPr>
        <p:spPr>
          <a:xfrm>
            <a:off x="1197536" y="2973187"/>
            <a:ext cx="4911407" cy="5795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000" b="1">
                <a:solidFill>
                  <a:srgbClr val="1700C0"/>
                </a:solidFill>
                <a:latin typeface="Times New Roman"/>
                <a:ea typeface="Times New Roman"/>
                <a:cs typeface="Times New Roman"/>
                <a:sym typeface="Times New Roman"/>
              </a:rPr>
              <a:t>Phát khẩu trang, nước sát khuẩn miễn phí</a:t>
            </a:r>
            <a:endParaRPr sz="2000" b="1">
              <a:solidFill>
                <a:srgbClr val="1700C0"/>
              </a:solidFill>
              <a:latin typeface="Times New Roman"/>
              <a:ea typeface="Times New Roman"/>
              <a:cs typeface="Times New Roman"/>
              <a:sym typeface="Times New Roman"/>
            </a:endParaRPr>
          </a:p>
        </p:txBody>
      </p:sp>
      <p:sp>
        <p:nvSpPr>
          <p:cNvPr id="334" name="Google Shape;334;p41"/>
          <p:cNvSpPr txBox="1"/>
          <p:nvPr/>
        </p:nvSpPr>
        <p:spPr>
          <a:xfrm>
            <a:off x="6861865" y="3088677"/>
            <a:ext cx="392805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1700C0"/>
                </a:solidFill>
                <a:latin typeface="Times New Roman"/>
                <a:ea typeface="Times New Roman"/>
                <a:cs typeface="Times New Roman"/>
                <a:sym typeface="Times New Roman"/>
              </a:rPr>
              <a:t>Không ai bị bỏ lại phía sau …</a:t>
            </a:r>
            <a:endParaRPr/>
          </a:p>
        </p:txBody>
      </p:sp>
      <p:sp>
        <p:nvSpPr>
          <p:cNvPr id="335" name="Google Shape;335;p41"/>
          <p:cNvSpPr/>
          <p:nvPr/>
        </p:nvSpPr>
        <p:spPr>
          <a:xfrm>
            <a:off x="1698790" y="6201369"/>
            <a:ext cx="3942164"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1700C0"/>
                </a:solidFill>
                <a:latin typeface="Times New Roman"/>
                <a:ea typeface="Times New Roman"/>
                <a:cs typeface="Times New Roman"/>
                <a:sym typeface="Times New Roman"/>
              </a:rPr>
              <a:t>Cây "ATM gạo" tại khuôn viên Trung tâm Văn hóa Hà Tĩnh </a:t>
            </a:r>
            <a:endParaRPr sz="2000" b="1">
              <a:solidFill>
                <a:srgbClr val="1700C0"/>
              </a:solidFill>
              <a:latin typeface="Arial"/>
              <a:ea typeface="Arial"/>
              <a:cs typeface="Arial"/>
              <a:sym typeface="Arial"/>
            </a:endParaRPr>
          </a:p>
        </p:txBody>
      </p:sp>
      <p:sp>
        <p:nvSpPr>
          <p:cNvPr id="336" name="Google Shape;336;p41"/>
          <p:cNvSpPr/>
          <p:nvPr/>
        </p:nvSpPr>
        <p:spPr>
          <a:xfrm>
            <a:off x="2421615" y="5833265"/>
            <a:ext cx="319773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Times New Roman"/>
                <a:ea typeface="Times New Roman"/>
                <a:cs typeface="Times New Roman"/>
                <a:sym typeface="Times New Roman"/>
              </a:rPr>
              <a:t>(</a:t>
            </a:r>
            <a:r>
              <a:rPr lang="en-US" sz="1800" i="1">
                <a:solidFill>
                  <a:schemeClr val="lt1"/>
                </a:solidFill>
                <a:latin typeface="Times New Roman"/>
                <a:ea typeface="Times New Roman"/>
                <a:cs typeface="Times New Roman"/>
                <a:sym typeface="Times New Roman"/>
              </a:rPr>
              <a:t>Nguồn https://ncov.moh.gov.vn)</a:t>
            </a:r>
            <a:endParaRPr/>
          </a:p>
        </p:txBody>
      </p:sp>
      <p:sp>
        <p:nvSpPr>
          <p:cNvPr id="337" name="Google Shape;337;p41"/>
          <p:cNvSpPr/>
          <p:nvPr/>
        </p:nvSpPr>
        <p:spPr>
          <a:xfrm>
            <a:off x="7617258" y="5818016"/>
            <a:ext cx="31726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FF0000"/>
                </a:solidFill>
                <a:latin typeface="Times New Roman"/>
                <a:ea typeface="Times New Roman"/>
                <a:cs typeface="Times New Roman"/>
                <a:sym typeface="Times New Roman"/>
              </a:rPr>
              <a:t>(Nguồn ảnh: Báo CAND online)</a:t>
            </a:r>
            <a:endParaRPr sz="1800">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title"/>
          </p:nvPr>
        </p:nvSpPr>
        <p:spPr>
          <a:xfrm>
            <a:off x="463639" y="477288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200" b="1" i="0">
                <a:solidFill>
                  <a:srgbClr val="1700C0"/>
                </a:solidFill>
                <a:latin typeface="Times New Roman"/>
                <a:ea typeface="Times New Roman"/>
                <a:cs typeface="Times New Roman"/>
                <a:sym typeface="Times New Roman"/>
              </a:rPr>
              <a:t>Cán bộ chiến sĩ Lữ đoàn vận tải quân sự 125 bốc dỡ hàng từ xe tải chở rau củ của tỉnh Lâm Đồng hỗ trợ người dân TP.HCM</a:t>
            </a:r>
            <a:endParaRPr sz="2200" b="1">
              <a:solidFill>
                <a:srgbClr val="1700C0"/>
              </a:solidFill>
              <a:latin typeface="Times New Roman"/>
              <a:ea typeface="Times New Roman"/>
              <a:cs typeface="Times New Roman"/>
              <a:sym typeface="Times New Roman"/>
            </a:endParaRPr>
          </a:p>
        </p:txBody>
      </p:sp>
      <p:pic>
        <p:nvPicPr>
          <p:cNvPr id="343" name="Google Shape;343;p42"/>
          <p:cNvPicPr preferRelativeResize="0">
            <a:picLocks noGrp="1"/>
          </p:cNvPicPr>
          <p:nvPr>
            <p:ph type="body" idx="1"/>
          </p:nvPr>
        </p:nvPicPr>
        <p:blipFill rotWithShape="1">
          <a:blip r:embed="rId3">
            <a:alphaModFix/>
          </a:blip>
          <a:srcRect/>
          <a:stretch/>
        </p:blipFill>
        <p:spPr>
          <a:xfrm>
            <a:off x="376196" y="631064"/>
            <a:ext cx="5514769" cy="4031087"/>
          </a:xfrm>
          <a:prstGeom prst="rect">
            <a:avLst/>
          </a:prstGeom>
          <a:noFill/>
          <a:ln w="38100" cap="flat" cmpd="sng">
            <a:solidFill>
              <a:srgbClr val="FF0000"/>
            </a:solidFill>
            <a:prstDash val="solid"/>
            <a:round/>
            <a:headEnd type="none" w="sm" len="sm"/>
            <a:tailEnd type="none" w="sm" len="sm"/>
          </a:ln>
        </p:spPr>
      </p:pic>
      <p:pic>
        <p:nvPicPr>
          <p:cNvPr id="344" name="Google Shape;344;p42"/>
          <p:cNvPicPr preferRelativeResize="0">
            <a:picLocks noGrp="1"/>
          </p:cNvPicPr>
          <p:nvPr>
            <p:ph type="body" idx="2"/>
          </p:nvPr>
        </p:nvPicPr>
        <p:blipFill rotWithShape="1">
          <a:blip r:embed="rId4">
            <a:alphaModFix/>
          </a:blip>
          <a:srcRect/>
          <a:stretch/>
        </p:blipFill>
        <p:spPr>
          <a:xfrm>
            <a:off x="6096000" y="632323"/>
            <a:ext cx="5366197" cy="4027268"/>
          </a:xfrm>
          <a:prstGeom prst="rect">
            <a:avLst/>
          </a:prstGeom>
          <a:noFill/>
          <a:ln w="38100" cap="flat" cmpd="sng">
            <a:solidFill>
              <a:srgbClr val="FF0000"/>
            </a:solidFill>
            <a:prstDash val="solid"/>
            <a:round/>
            <a:headEnd type="none" w="sm" len="sm"/>
            <a:tailEnd type="none" w="sm" len="sm"/>
          </a:ln>
        </p:spPr>
      </p:pic>
      <p:sp>
        <p:nvSpPr>
          <p:cNvPr id="345" name="Google Shape;345;p42"/>
          <p:cNvSpPr txBox="1"/>
          <p:nvPr/>
        </p:nvSpPr>
        <p:spPr>
          <a:xfrm>
            <a:off x="8165204" y="4211730"/>
            <a:ext cx="3271235" cy="42466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i="1">
                <a:solidFill>
                  <a:schemeClr val="lt1"/>
                </a:solidFill>
                <a:latin typeface="Times New Roman"/>
                <a:ea typeface="Times New Roman"/>
                <a:cs typeface="Times New Roman"/>
                <a:sym typeface="Times New Roman"/>
              </a:rPr>
              <a:t>(Nguồn https://thanhnien.vn)</a:t>
            </a:r>
            <a:endParaRPr/>
          </a:p>
        </p:txBody>
      </p:sp>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p:nvPr>
        </p:nvSpPr>
        <p:spPr>
          <a:xfrm>
            <a:off x="6908031" y="5042128"/>
            <a:ext cx="4103406" cy="10495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400" b="1">
                <a:solidFill>
                  <a:srgbClr val="1700C0"/>
                </a:solidFill>
                <a:latin typeface="Times New Roman"/>
                <a:ea typeface="Times New Roman"/>
                <a:cs typeface="Times New Roman"/>
                <a:sym typeface="Times New Roman"/>
              </a:rPr>
              <a:t>“</a:t>
            </a:r>
            <a:r>
              <a:rPr lang="en-US" sz="2400" b="1" i="0">
                <a:solidFill>
                  <a:srgbClr val="1700C0"/>
                </a:solidFill>
                <a:latin typeface="Times New Roman"/>
                <a:ea typeface="Times New Roman"/>
                <a:cs typeface="Times New Roman"/>
                <a:sym typeface="Times New Roman"/>
              </a:rPr>
              <a:t>Siêu thị hạnh phúc 0 đồng</a:t>
            </a:r>
            <a:r>
              <a:rPr lang="en-US" sz="2400" b="1">
                <a:solidFill>
                  <a:srgbClr val="1700C0"/>
                </a:solidFill>
                <a:latin typeface="Times New Roman"/>
                <a:ea typeface="Times New Roman"/>
                <a:cs typeface="Times New Roman"/>
                <a:sym typeface="Times New Roman"/>
              </a:rPr>
              <a:t>”</a:t>
            </a:r>
            <a:r>
              <a:rPr lang="en-US" sz="2400" b="1" i="0">
                <a:solidFill>
                  <a:srgbClr val="1700C0"/>
                </a:solidFill>
                <a:latin typeface="Times New Roman"/>
                <a:ea typeface="Times New Roman"/>
                <a:cs typeface="Times New Roman"/>
                <a:sym typeface="Times New Roman"/>
              </a:rPr>
              <a:t> tại trụ sở Hội Nông dân Hà Tĩnh</a:t>
            </a:r>
            <a:endParaRPr sz="2400" b="1" i="1">
              <a:solidFill>
                <a:srgbClr val="1700C0"/>
              </a:solidFill>
            </a:endParaRPr>
          </a:p>
        </p:txBody>
      </p:sp>
      <p:pic>
        <p:nvPicPr>
          <p:cNvPr id="351" name="Google Shape;351;p43"/>
          <p:cNvPicPr preferRelativeResize="0">
            <a:picLocks noGrp="1"/>
          </p:cNvPicPr>
          <p:nvPr>
            <p:ph type="body" idx="2"/>
          </p:nvPr>
        </p:nvPicPr>
        <p:blipFill rotWithShape="1">
          <a:blip r:embed="rId3">
            <a:alphaModFix/>
          </a:blip>
          <a:srcRect/>
          <a:stretch/>
        </p:blipFill>
        <p:spPr>
          <a:xfrm>
            <a:off x="6040192" y="848910"/>
            <a:ext cx="5909048" cy="4038600"/>
          </a:xfrm>
          <a:prstGeom prst="rect">
            <a:avLst/>
          </a:prstGeom>
          <a:noFill/>
          <a:ln w="28575" cap="flat" cmpd="sng">
            <a:solidFill>
              <a:srgbClr val="FF0000"/>
            </a:solidFill>
            <a:prstDash val="solid"/>
            <a:round/>
            <a:headEnd type="none" w="sm" len="sm"/>
            <a:tailEnd type="none" w="sm" len="sm"/>
          </a:ln>
        </p:spPr>
      </p:pic>
      <p:sp>
        <p:nvSpPr>
          <p:cNvPr id="352" name="Google Shape;352;p43"/>
          <p:cNvSpPr/>
          <p:nvPr/>
        </p:nvSpPr>
        <p:spPr>
          <a:xfrm>
            <a:off x="8776925" y="4493585"/>
            <a:ext cx="31897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chemeClr val="lt1"/>
                </a:solidFill>
                <a:latin typeface="Times New Roman"/>
                <a:ea typeface="Times New Roman"/>
                <a:cs typeface="Times New Roman"/>
                <a:sym typeface="Times New Roman"/>
              </a:rPr>
              <a:t>(Nguồn https://ncov.moh.gov.vn)</a:t>
            </a:r>
            <a:endParaRPr sz="1800">
              <a:solidFill>
                <a:schemeClr val="lt1"/>
              </a:solidFill>
              <a:latin typeface="Arial"/>
              <a:ea typeface="Arial"/>
              <a:cs typeface="Arial"/>
              <a:sym typeface="Arial"/>
            </a:endParaRPr>
          </a:p>
        </p:txBody>
      </p:sp>
      <p:pic>
        <p:nvPicPr>
          <p:cNvPr id="353" name="Google Shape;353;p43"/>
          <p:cNvPicPr preferRelativeResize="0">
            <a:picLocks noGrp="1"/>
          </p:cNvPicPr>
          <p:nvPr>
            <p:ph type="body" idx="1"/>
          </p:nvPr>
        </p:nvPicPr>
        <p:blipFill rotWithShape="1">
          <a:blip r:embed="rId4">
            <a:alphaModFix/>
          </a:blip>
          <a:srcRect/>
          <a:stretch/>
        </p:blipFill>
        <p:spPr>
          <a:xfrm>
            <a:off x="563220" y="875764"/>
            <a:ext cx="5270910" cy="4012911"/>
          </a:xfrm>
          <a:prstGeom prst="rect">
            <a:avLst/>
          </a:prstGeom>
          <a:noFill/>
          <a:ln w="38100" cap="flat" cmpd="sng">
            <a:solidFill>
              <a:srgbClr val="FF0000"/>
            </a:solidFill>
            <a:prstDash val="solid"/>
            <a:round/>
            <a:headEnd type="none" w="sm" len="sm"/>
            <a:tailEnd type="none" w="sm" len="sm"/>
          </a:ln>
        </p:spPr>
      </p:pic>
      <p:sp>
        <p:nvSpPr>
          <p:cNvPr id="354" name="Google Shape;354;p43"/>
          <p:cNvSpPr txBox="1"/>
          <p:nvPr/>
        </p:nvSpPr>
        <p:spPr>
          <a:xfrm>
            <a:off x="609599" y="5080830"/>
            <a:ext cx="5044225" cy="58349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400" b="1" i="1">
                <a:solidFill>
                  <a:srgbClr val="1700C0"/>
                </a:solidFill>
                <a:latin typeface="Roboto"/>
                <a:ea typeface="Roboto"/>
                <a:cs typeface="Roboto"/>
                <a:sym typeface="Roboto"/>
              </a:rPr>
              <a:t> </a:t>
            </a:r>
            <a:br>
              <a:rPr lang="en-US" sz="2400" b="1" i="1">
                <a:solidFill>
                  <a:srgbClr val="1700C0"/>
                </a:solidFill>
                <a:latin typeface="Roboto"/>
                <a:ea typeface="Roboto"/>
                <a:cs typeface="Roboto"/>
                <a:sym typeface="Roboto"/>
              </a:rPr>
            </a:br>
            <a:r>
              <a:rPr lang="en-US" sz="2400" b="1">
                <a:solidFill>
                  <a:srgbClr val="1700C0"/>
                </a:solidFill>
                <a:latin typeface="Times New Roman"/>
                <a:ea typeface="Times New Roman"/>
                <a:cs typeface="Times New Roman"/>
                <a:sym typeface="Times New Roman"/>
              </a:rPr>
              <a:t>Các “Chuyến xe 0 đồng” mang nhu yếu phẩm đến nhà người dân</a:t>
            </a:r>
            <a:br>
              <a:rPr lang="en-US" sz="2400" b="1" i="1">
                <a:solidFill>
                  <a:srgbClr val="1700C0"/>
                </a:solidFill>
                <a:latin typeface="Times New Roman"/>
                <a:ea typeface="Times New Roman"/>
                <a:cs typeface="Times New Roman"/>
                <a:sym typeface="Times New Roman"/>
              </a:rPr>
            </a:br>
            <a:endParaRPr sz="2400" b="1">
              <a:solidFill>
                <a:srgbClr val="170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dèle de fond sur le thème de l&amp;amp;#39;école 365979 - Telecharger Vectoriel  Gratuit, Clipart Graphique, Vecteur Dessins et Pictogramme Gratuit">
            <a:extLst>
              <a:ext uri="{FF2B5EF4-FFF2-40B4-BE49-F238E27FC236}">
                <a16:creationId xmlns:a16="http://schemas.microsoft.com/office/drawing/2014/main" id="{B68921A8-E1DD-49C5-B707-FC3C2C026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62341013-4664-4B66-89A0-2A7E5A447A8B}"/>
              </a:ext>
            </a:extLst>
          </p:cNvPr>
          <p:cNvSpPr/>
          <p:nvPr/>
        </p:nvSpPr>
        <p:spPr>
          <a:xfrm>
            <a:off x="1391477" y="633498"/>
            <a:ext cx="9053515" cy="5216576"/>
          </a:xfrm>
          <a:prstGeom prst="cloud">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ĐẶT VẤN ĐỀ</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Times New Roman" panose="02020603050405020304" pitchFamily="18" charset="0"/>
                <a:cs typeface="Times New Roman" panose="02020603050405020304" pitchFamily="18" charset="0"/>
              </a:rPr>
              <a:t>Học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sinh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tư</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đọc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tư</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nghiên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cứu</a:t>
            </a:r>
            <a:r>
              <a:rPr lang="en-US" sz="4000" b="1" dirty="0">
                <a:solidFill>
                  <a:srgbClr val="0070C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7458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4"/>
          <p:cNvSpPr txBox="1"/>
          <p:nvPr/>
        </p:nvSpPr>
        <p:spPr>
          <a:xfrm>
            <a:off x="4584871" y="0"/>
            <a:ext cx="37606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700C0"/>
              </a:buClr>
              <a:buSzPts val="2800"/>
              <a:buFont typeface="Times New Roman"/>
              <a:buNone/>
            </a:pPr>
            <a:r>
              <a:rPr lang="en-US" sz="2800" b="1" i="0" u="none" strike="noStrike" cap="none">
                <a:solidFill>
                  <a:srgbClr val="1700C0"/>
                </a:solidFill>
                <a:latin typeface="Times New Roman"/>
                <a:ea typeface="Times New Roman"/>
                <a:cs typeface="Times New Roman"/>
                <a:sym typeface="Times New Roman"/>
              </a:rPr>
              <a:t>Ngăn chặn hành vi xấu</a:t>
            </a:r>
            <a:endParaRPr sz="2800" b="1" i="0" u="none" strike="noStrike" cap="none">
              <a:solidFill>
                <a:srgbClr val="1700C0"/>
              </a:solidFill>
              <a:latin typeface="Times New Roman"/>
              <a:ea typeface="Times New Roman"/>
              <a:cs typeface="Times New Roman"/>
              <a:sym typeface="Times New Roman"/>
            </a:endParaRPr>
          </a:p>
        </p:txBody>
      </p:sp>
      <p:pic>
        <p:nvPicPr>
          <p:cNvPr id="360" name="Google Shape;360;p44" descr="Káº¿t quáº£ hÃ¬nh áº£nh cho há»c sinh nhuá»m tÃ³c"/>
          <p:cNvPicPr preferRelativeResize="0"/>
          <p:nvPr/>
        </p:nvPicPr>
        <p:blipFill rotWithShape="1">
          <a:blip r:embed="rId3">
            <a:alphaModFix/>
          </a:blip>
          <a:srcRect/>
          <a:stretch/>
        </p:blipFill>
        <p:spPr>
          <a:xfrm>
            <a:off x="1920986" y="656823"/>
            <a:ext cx="4323092" cy="2787556"/>
          </a:xfrm>
          <a:prstGeom prst="rect">
            <a:avLst/>
          </a:prstGeom>
          <a:noFill/>
          <a:ln w="38100" cap="flat" cmpd="sng">
            <a:solidFill>
              <a:srgbClr val="1700C0"/>
            </a:solidFill>
            <a:prstDash val="solid"/>
            <a:round/>
            <a:headEnd type="none" w="sm" len="sm"/>
            <a:tailEnd type="none" w="sm" len="sm"/>
          </a:ln>
        </p:spPr>
      </p:pic>
      <p:pic>
        <p:nvPicPr>
          <p:cNvPr id="361" name="Google Shape;361;p44" descr="Káº¿t quáº£ hÃ¬nh áº£nh cho há»c sinh hÃºt thuá»c lÃ¡"/>
          <p:cNvPicPr preferRelativeResize="0"/>
          <p:nvPr/>
        </p:nvPicPr>
        <p:blipFill rotWithShape="1">
          <a:blip r:embed="rId4">
            <a:alphaModFix/>
          </a:blip>
          <a:srcRect/>
          <a:stretch/>
        </p:blipFill>
        <p:spPr>
          <a:xfrm>
            <a:off x="1882348" y="3799268"/>
            <a:ext cx="4323093" cy="2729573"/>
          </a:xfrm>
          <a:prstGeom prst="rect">
            <a:avLst/>
          </a:prstGeom>
          <a:noFill/>
          <a:ln w="38100" cap="flat" cmpd="sng">
            <a:solidFill>
              <a:srgbClr val="1700C0"/>
            </a:solidFill>
            <a:prstDash val="solid"/>
            <a:round/>
            <a:headEnd type="none" w="sm" len="sm"/>
            <a:tailEnd type="none" w="sm" len="sm"/>
          </a:ln>
        </p:spPr>
      </p:pic>
      <p:pic>
        <p:nvPicPr>
          <p:cNvPr id="362" name="Google Shape;362;p44" descr="Káº¿t quáº£ hÃ¬nh áº£nh cho mÃª tÃ­n dá» Äoan"/>
          <p:cNvPicPr preferRelativeResize="0"/>
          <p:nvPr/>
        </p:nvPicPr>
        <p:blipFill rotWithShape="1">
          <a:blip r:embed="rId5">
            <a:alphaModFix/>
          </a:blip>
          <a:srcRect/>
          <a:stretch/>
        </p:blipFill>
        <p:spPr>
          <a:xfrm>
            <a:off x="6647341" y="656823"/>
            <a:ext cx="4067872" cy="2787556"/>
          </a:xfrm>
          <a:prstGeom prst="rect">
            <a:avLst/>
          </a:prstGeom>
          <a:noFill/>
          <a:ln w="38100" cap="flat" cmpd="sng">
            <a:solidFill>
              <a:srgbClr val="1700C0"/>
            </a:solidFill>
            <a:prstDash val="solid"/>
            <a:round/>
            <a:headEnd type="none" w="sm" len="sm"/>
            <a:tailEnd type="none" w="sm" len="sm"/>
          </a:ln>
        </p:spPr>
      </p:pic>
      <p:pic>
        <p:nvPicPr>
          <p:cNvPr id="363" name="Google Shape;363;p44" descr="HÃ¬nh áº£nh cÃ³ liÃªn quan"/>
          <p:cNvPicPr preferRelativeResize="0"/>
          <p:nvPr/>
        </p:nvPicPr>
        <p:blipFill rotWithShape="1">
          <a:blip r:embed="rId6">
            <a:alphaModFix/>
          </a:blip>
          <a:srcRect/>
          <a:stretch/>
        </p:blipFill>
        <p:spPr>
          <a:xfrm>
            <a:off x="6673100" y="3799268"/>
            <a:ext cx="4067871" cy="2729573"/>
          </a:xfrm>
          <a:prstGeom prst="rect">
            <a:avLst/>
          </a:prstGeom>
          <a:noFill/>
          <a:ln w="38100" cap="flat" cmpd="sng">
            <a:solidFill>
              <a:srgbClr val="1700C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500"/>
                                        <p:tgtEl>
                                          <p:spTgt spid="36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1"/>
                                        </p:tgtEl>
                                        <p:attrNameLst>
                                          <p:attrName>style.visibility</p:attrName>
                                        </p:attrNameLst>
                                      </p:cBhvr>
                                      <p:to>
                                        <p:strVal val="visible"/>
                                      </p:to>
                                    </p:set>
                                    <p:anim calcmode="lin" valueType="num">
                                      <p:cBhvr additive="base">
                                        <p:cTn id="17" dur="500"/>
                                        <p:tgtEl>
                                          <p:spTgt spid="36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2"/>
                                        </p:tgtEl>
                                        <p:attrNameLst>
                                          <p:attrName>style.visibility</p:attrName>
                                        </p:attrNameLst>
                                      </p:cBhvr>
                                      <p:to>
                                        <p:strVal val="visible"/>
                                      </p:to>
                                    </p:set>
                                    <p:animEffect transition="in" filter="fade">
                                      <p:cBhvr>
                                        <p:cTn id="22" dur="2000"/>
                                        <p:tgtEl>
                                          <p:spTgt spid="3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3"/>
                                        </p:tgtEl>
                                        <p:attrNameLst>
                                          <p:attrName>style.visibility</p:attrName>
                                        </p:attrNameLst>
                                      </p:cBhvr>
                                      <p:to>
                                        <p:strVal val="visible"/>
                                      </p:to>
                                    </p:set>
                                    <p:animEffect transition="in" filter="fade">
                                      <p:cBhvr>
                                        <p:cTn id="2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C8A5E1-5AA8-421C-B673-F8988C815FD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E0F5DB7-F561-4F96-9141-3DE62FF223A1}"/>
              </a:ext>
            </a:extLst>
          </p:cNvPr>
          <p:cNvSpPr txBox="1"/>
          <p:nvPr/>
        </p:nvSpPr>
        <p:spPr>
          <a:xfrm>
            <a:off x="231914" y="340659"/>
            <a:ext cx="836874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sz="3600" b="1" dirty="0" err="1">
                <a:solidFill>
                  <a:srgbClr val="FF0000"/>
                </a:solidFill>
                <a:latin typeface="Times New Roman" panose="02020603050405020304" pitchFamily="18" charset="0"/>
                <a:cs typeface="Times New Roman" panose="02020603050405020304" pitchFamily="18" charset="0"/>
              </a:rPr>
              <a:t>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luyện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2DB562B-B15C-4E7B-9531-D8FE9345B5AB}"/>
              </a:ext>
            </a:extLst>
          </p:cNvPr>
          <p:cNvSpPr/>
          <p:nvPr/>
        </p:nvSpPr>
        <p:spPr>
          <a:xfrm>
            <a:off x="1106556" y="1414668"/>
            <a:ext cx="9978887"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hãy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liên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hê</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bản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va</a:t>
            </a:r>
            <a:r>
              <a:rPr lang="en-US" sz="3600" b="1" dirty="0">
                <a:solidFill>
                  <a:srgbClr val="0070C0"/>
                </a:solidFill>
                <a:latin typeface="Times New Roman" pitchFamily="18" charset="0"/>
                <a:cs typeface="Times New Roman" pitchFamily="18" charset="0"/>
              </a:rPr>
              <a:t>̀ chỉ ra </a:t>
            </a:r>
            <a:r>
              <a:rPr lang="en-US" sz="3600" b="1" dirty="0" err="1">
                <a:solidFill>
                  <a:srgbClr val="0070C0"/>
                </a:solidFill>
                <a:latin typeface="Times New Roman" pitchFamily="18" charset="0"/>
                <a:cs typeface="Times New Roman" pitchFamily="18" charset="0"/>
              </a:rPr>
              <a:t>công</a:t>
            </a:r>
            <a:r>
              <a:rPr lang="en-US" sz="3600" b="1" dirty="0">
                <a:solidFill>
                  <a:srgbClr val="0070C0"/>
                </a:solidFill>
                <a:latin typeface="Times New Roman" pitchFamily="18" charset="0"/>
                <a:cs typeface="Times New Roman" pitchFamily="18" charset="0"/>
              </a:rPr>
              <a:t> </a:t>
            </a:r>
            <a:r>
              <a:rPr lang="vi-VN" sz="3600" b="1" dirty="0">
                <a:solidFill>
                  <a:srgbClr val="0070C0"/>
                </a:solidFill>
                <a:latin typeface="Times New Roman" pitchFamily="18" charset="0"/>
                <a:cs typeface="Times New Roman" pitchFamily="18" charset="0"/>
              </a:rPr>
              <a:t>dân cần có trách nhiệm như thế nào trong việc kế thừa và phát huy truyền thống tốt đẹp của dân tộc? </a:t>
            </a:r>
          </a:p>
          <a:p>
            <a:pPr algn="just"/>
            <a:endParaRPr lang="en-US" sz="3600" b="1" dirty="0">
              <a:solidFill>
                <a:srgbClr val="0070C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EFB131B7-A4F2-43BB-9F2A-F9BA0BEDFB7F}"/>
              </a:ext>
            </a:extLst>
          </p:cNvPr>
          <p:cNvSpPr txBox="1"/>
          <p:nvPr/>
        </p:nvSpPr>
        <p:spPr>
          <a:xfrm>
            <a:off x="2438399" y="4797001"/>
            <a:ext cx="731519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sz="3600" b="1" dirty="0" err="1">
                <a:solidFill>
                  <a:srgbClr val="FF0000"/>
                </a:solidFill>
                <a:latin typeface="Times New Roman" panose="02020603050405020304" pitchFamily="18" charset="0"/>
                <a:cs typeface="Times New Roman" panose="02020603050405020304" pitchFamily="18" charset="0"/>
              </a:rPr>
              <a:t>Học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luyện</a:t>
            </a:r>
            <a:r>
              <a:rPr lang="en-US" sz="3600" b="1" dirty="0">
                <a:solidFill>
                  <a:srgbClr val="FF0000"/>
                </a:solidFill>
                <a:latin typeface="Times New Roman" panose="02020603050405020304" pitchFamily="18" charset="0"/>
                <a:cs typeface="Times New Roman" panose="02020603050405020304" pitchFamily="18" charset="0"/>
              </a:rPr>
              <a:t> ở </a:t>
            </a:r>
            <a:r>
              <a:rPr lang="en-US" sz="3600" b="1" dirty="0" err="1">
                <a:solidFill>
                  <a:srgbClr val="FF0000"/>
                </a:solidFill>
                <a:latin typeface="Times New Roman" panose="02020603050405020304" pitchFamily="18" charset="0"/>
                <a:cs typeface="Times New Roman" panose="02020603050405020304" pitchFamily="18" charset="0"/>
              </a:rPr>
              <a:t>nha</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 name="Arrow: Down 4">
            <a:extLst>
              <a:ext uri="{FF2B5EF4-FFF2-40B4-BE49-F238E27FC236}">
                <a16:creationId xmlns:a16="http://schemas.microsoft.com/office/drawing/2014/main" id="{0C67092F-E697-4D40-B962-15D080CACE20}"/>
              </a:ext>
            </a:extLst>
          </p:cNvPr>
          <p:cNvSpPr/>
          <p:nvPr/>
        </p:nvSpPr>
        <p:spPr>
          <a:xfrm>
            <a:off x="5791200" y="3841976"/>
            <a:ext cx="821635" cy="83604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695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dèle de fond sur le thème de l&amp;amp;#39;école 365979 - Telecharger Vectoriel  Gratuit, Clipart Graphique, Vecteur Dessins et Pictogramme Gratuit">
            <a:extLst>
              <a:ext uri="{FF2B5EF4-FFF2-40B4-BE49-F238E27FC236}">
                <a16:creationId xmlns:a16="http://schemas.microsoft.com/office/drawing/2014/main" id="{A30C2AEF-6193-496C-8544-3D8C90EC2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62341013-4664-4B66-89A0-2A7E5A447A8B}"/>
              </a:ext>
            </a:extLst>
          </p:cNvPr>
          <p:cNvSpPr/>
          <p:nvPr/>
        </p:nvSpPr>
        <p:spPr>
          <a:xfrm>
            <a:off x="1258956" y="447968"/>
            <a:ext cx="9053515" cy="5216576"/>
          </a:xfrm>
          <a:prstGeom prst="cloud">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III./ LUYỆN TẬP</a:t>
            </a:r>
          </a:p>
        </p:txBody>
      </p:sp>
    </p:spTree>
    <p:extLst>
      <p:ext uri="{BB962C8B-B14F-4D97-AF65-F5344CB8AC3E}">
        <p14:creationId xmlns:p14="http://schemas.microsoft.com/office/powerpoint/2010/main" val="1030345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2" name="Picture 1">
            <a:extLst>
              <a:ext uri="{FF2B5EF4-FFF2-40B4-BE49-F238E27FC236}">
                <a16:creationId xmlns:a16="http://schemas.microsoft.com/office/drawing/2014/main" id="{26C83A5D-E488-40DC-B211-DBCEA1B76673}"/>
              </a:ext>
            </a:extLst>
          </p:cNvPr>
          <p:cNvPicPr>
            <a:picLocks noChangeAspect="1"/>
          </p:cNvPicPr>
          <p:nvPr/>
        </p:nvPicPr>
        <p:blipFill>
          <a:blip r:embed="rId3"/>
          <a:stretch>
            <a:fillRect/>
          </a:stretch>
        </p:blipFill>
        <p:spPr>
          <a:xfrm>
            <a:off x="0" y="0"/>
            <a:ext cx="12192000" cy="6857999"/>
          </a:xfrm>
          <a:prstGeom prst="rect">
            <a:avLst/>
          </a:prstGeom>
        </p:spPr>
      </p:pic>
      <p:sp>
        <p:nvSpPr>
          <p:cNvPr id="527" name="Google Shape;527;p70"/>
          <p:cNvSpPr txBox="1">
            <a:spLocks noGrp="1"/>
          </p:cNvSpPr>
          <p:nvPr>
            <p:ph type="title"/>
          </p:nvPr>
        </p:nvSpPr>
        <p:spPr>
          <a:xfrm>
            <a:off x="868017" y="1336300"/>
            <a:ext cx="10515600" cy="151038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200" b="1" u="sng" dirty="0" err="1">
                <a:solidFill>
                  <a:srgbClr val="EF2503"/>
                </a:solidFill>
                <a:latin typeface="Times New Roman"/>
                <a:ea typeface="Times New Roman"/>
                <a:cs typeface="Times New Roman"/>
                <a:sym typeface="Times New Roman"/>
              </a:rPr>
              <a:t>Bài</a:t>
            </a:r>
            <a:r>
              <a:rPr lang="en-US" sz="3200" b="1" u="sng" dirty="0">
                <a:solidFill>
                  <a:srgbClr val="EF2503"/>
                </a:solidFill>
                <a:latin typeface="Times New Roman"/>
                <a:ea typeface="Times New Roman"/>
                <a:cs typeface="Times New Roman"/>
                <a:sym typeface="Times New Roman"/>
              </a:rPr>
              <a:t> 1</a:t>
            </a:r>
            <a:r>
              <a:rPr lang="en-US" sz="3200" b="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Những</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giá</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trị</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tinh</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thần</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hình</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thành</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trong</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quá</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trình</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lịch</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sử</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lâu</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dài</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của</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dân</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tộc</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được</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truyền</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từ</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thế</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hệ</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này</a:t>
            </a:r>
            <a:r>
              <a:rPr lang="en-US" sz="3200" b="1" i="1" dirty="0">
                <a:solidFill>
                  <a:srgbClr val="EF2503"/>
                </a:solidFill>
                <a:latin typeface="Times New Roman"/>
                <a:ea typeface="Times New Roman"/>
                <a:cs typeface="Times New Roman"/>
                <a:sym typeface="Times New Roman"/>
              </a:rPr>
              <a:t> sang </a:t>
            </a:r>
            <a:r>
              <a:rPr lang="en-US" sz="3200" b="1" i="1" dirty="0" err="1">
                <a:solidFill>
                  <a:srgbClr val="EF2503"/>
                </a:solidFill>
                <a:latin typeface="Times New Roman"/>
                <a:ea typeface="Times New Roman"/>
                <a:cs typeface="Times New Roman"/>
                <a:sym typeface="Times New Roman"/>
              </a:rPr>
              <a:t>thế</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hệ</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khác</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được</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gọi</a:t>
            </a:r>
            <a:r>
              <a:rPr lang="en-US" sz="3200" b="1" i="1" dirty="0">
                <a:solidFill>
                  <a:srgbClr val="EF2503"/>
                </a:solidFill>
                <a:latin typeface="Times New Roman"/>
                <a:ea typeface="Times New Roman"/>
                <a:cs typeface="Times New Roman"/>
                <a:sym typeface="Times New Roman"/>
              </a:rPr>
              <a:t> </a:t>
            </a:r>
            <a:r>
              <a:rPr lang="en-US" sz="3200" b="1" i="1" dirty="0" err="1">
                <a:solidFill>
                  <a:srgbClr val="EF2503"/>
                </a:solidFill>
                <a:latin typeface="Times New Roman"/>
                <a:ea typeface="Times New Roman"/>
                <a:cs typeface="Times New Roman"/>
                <a:sym typeface="Times New Roman"/>
              </a:rPr>
              <a:t>là</a:t>
            </a:r>
            <a:r>
              <a:rPr lang="en-US" sz="3200" b="1" i="1" dirty="0">
                <a:solidFill>
                  <a:srgbClr val="EF2503"/>
                </a:solidFill>
                <a:latin typeface="Times New Roman"/>
                <a:ea typeface="Times New Roman"/>
                <a:cs typeface="Times New Roman"/>
                <a:sym typeface="Times New Roman"/>
              </a:rPr>
              <a:t>:</a:t>
            </a:r>
            <a:endParaRPr sz="3200" b="1" i="1" dirty="0">
              <a:solidFill>
                <a:srgbClr val="EF2503"/>
              </a:solidFill>
              <a:latin typeface="Times New Roman"/>
              <a:ea typeface="Times New Roman"/>
              <a:cs typeface="Times New Roman"/>
              <a:sym typeface="Times New Roman"/>
            </a:endParaRPr>
          </a:p>
        </p:txBody>
      </p:sp>
      <p:sp>
        <p:nvSpPr>
          <p:cNvPr id="528" name="Google Shape;528;p70"/>
          <p:cNvSpPr txBox="1">
            <a:spLocks noGrp="1"/>
          </p:cNvSpPr>
          <p:nvPr>
            <p:ph type="body" idx="1"/>
          </p:nvPr>
        </p:nvSpPr>
        <p:spPr>
          <a:xfrm>
            <a:off x="825763" y="3237122"/>
            <a:ext cx="10515600" cy="2556669"/>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Bản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sắc</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dân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tộc</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a:solidFill>
                  <a:srgbClr val="002060"/>
                </a:solidFill>
                <a:latin typeface="Times New Roman"/>
                <a:ea typeface="Times New Roman"/>
                <a:cs typeface="Times New Roman"/>
                <a:sym typeface="Times New Roman"/>
              </a:rPr>
              <a:t>Di </a:t>
            </a:r>
            <a:r>
              <a:rPr lang="en-US" sz="3200" dirty="0" err="1">
                <a:solidFill>
                  <a:srgbClr val="002060"/>
                </a:solidFill>
                <a:latin typeface="Times New Roman"/>
                <a:ea typeface="Times New Roman"/>
                <a:cs typeface="Times New Roman"/>
                <a:sym typeface="Times New Roman"/>
              </a:rPr>
              <a:t>sản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văn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hóa</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dân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tộc</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Thành</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tựu</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văn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hóa</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Truyền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thống</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tốt</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đẹp</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của</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dân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tộc</a:t>
            </a:r>
            <a:endParaRPr sz="3200" dirty="0">
              <a:solidFill>
                <a:srgbClr val="002060"/>
              </a:solidFill>
              <a:latin typeface="Times New Roman"/>
              <a:ea typeface="Times New Roman"/>
              <a:cs typeface="Times New Roman"/>
              <a:sym typeface="Times New Roman"/>
            </a:endParaRPr>
          </a:p>
        </p:txBody>
      </p:sp>
      <p:sp>
        <p:nvSpPr>
          <p:cNvPr id="529" name="Google Shape;529;p70"/>
          <p:cNvSpPr/>
          <p:nvPr/>
        </p:nvSpPr>
        <p:spPr>
          <a:xfrm>
            <a:off x="850637" y="5022353"/>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1"/>
          <p:cNvSpPr txBox="1">
            <a:spLocks noGrp="1"/>
          </p:cNvSpPr>
          <p:nvPr>
            <p:ph type="title"/>
          </p:nvPr>
        </p:nvSpPr>
        <p:spPr>
          <a:xfrm>
            <a:off x="838200" y="141661"/>
            <a:ext cx="10515600" cy="10081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800" b="1" u="sng">
                <a:solidFill>
                  <a:srgbClr val="EF2503"/>
                </a:solidFill>
                <a:latin typeface="Times New Roman"/>
                <a:ea typeface="Times New Roman"/>
                <a:cs typeface="Times New Roman"/>
                <a:sym typeface="Times New Roman"/>
              </a:rPr>
              <a:t>Bài 2</a:t>
            </a:r>
            <a:r>
              <a:rPr lang="en-US" sz="2800" b="1">
                <a:solidFill>
                  <a:srgbClr val="EF2503"/>
                </a:solidFill>
                <a:latin typeface="Times New Roman"/>
                <a:ea typeface="Times New Roman"/>
                <a:cs typeface="Times New Roman"/>
                <a:sym typeface="Times New Roman"/>
              </a:rPr>
              <a:t>: </a:t>
            </a:r>
            <a:r>
              <a:rPr lang="en-US" sz="2800" b="1" i="1">
                <a:solidFill>
                  <a:srgbClr val="EF2503"/>
                </a:solidFill>
                <a:latin typeface="Times New Roman"/>
                <a:ea typeface="Times New Roman"/>
                <a:cs typeface="Times New Roman"/>
                <a:sym typeface="Times New Roman"/>
              </a:rPr>
              <a:t>Dân tộc Việt Nam có những truyền thống tốt đẹp nào sau đây?</a:t>
            </a:r>
            <a:endParaRPr sz="2800" b="1" i="1">
              <a:solidFill>
                <a:srgbClr val="EF2503"/>
              </a:solidFill>
              <a:latin typeface="Times New Roman"/>
              <a:ea typeface="Times New Roman"/>
              <a:cs typeface="Times New Roman"/>
              <a:sym typeface="Times New Roman"/>
            </a:endParaRPr>
          </a:p>
        </p:txBody>
      </p:sp>
      <p:sp>
        <p:nvSpPr>
          <p:cNvPr id="535" name="Google Shape;535;p71"/>
          <p:cNvSpPr txBox="1">
            <a:spLocks noGrp="1"/>
          </p:cNvSpPr>
          <p:nvPr>
            <p:ph type="body" idx="1"/>
          </p:nvPr>
        </p:nvSpPr>
        <p:spPr>
          <a:xfrm>
            <a:off x="838200" y="1361981"/>
            <a:ext cx="10515600" cy="502594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Yêu nước</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Cần cù lao động</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Khoan dung</a:t>
            </a:r>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Hiếu học</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Đề cao cá nhân</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Tôn sư trọng đạo</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Nhân nghĩa</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Bất khuất chống ngoại xâm</a:t>
            </a:r>
            <a:endParaRPr sz="320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a:solidFill>
                  <a:srgbClr val="002060"/>
                </a:solidFill>
                <a:latin typeface="Times New Roman"/>
                <a:ea typeface="Times New Roman"/>
                <a:cs typeface="Times New Roman"/>
                <a:sym typeface="Times New Roman"/>
              </a:rPr>
              <a:t>Đoàn kết tương trợ</a:t>
            </a:r>
            <a:endParaRPr sz="3200">
              <a:solidFill>
                <a:srgbClr val="002060"/>
              </a:solidFill>
              <a:latin typeface="Times New Roman"/>
              <a:ea typeface="Times New Roman"/>
              <a:cs typeface="Times New Roman"/>
              <a:sym typeface="Times New Roman"/>
            </a:endParaRPr>
          </a:p>
        </p:txBody>
      </p:sp>
      <p:sp>
        <p:nvSpPr>
          <p:cNvPr id="536" name="Google Shape;536;p71"/>
          <p:cNvSpPr/>
          <p:nvPr/>
        </p:nvSpPr>
        <p:spPr>
          <a:xfrm>
            <a:off x="848399" y="3126885"/>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37" name="Google Shape;537;p71"/>
          <p:cNvSpPr/>
          <p:nvPr/>
        </p:nvSpPr>
        <p:spPr>
          <a:xfrm>
            <a:off x="835521" y="2646073"/>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38" name="Google Shape;538;p71"/>
          <p:cNvSpPr/>
          <p:nvPr/>
        </p:nvSpPr>
        <p:spPr>
          <a:xfrm>
            <a:off x="834446" y="4281689"/>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39" name="Google Shape;539;p71"/>
          <p:cNvSpPr/>
          <p:nvPr/>
        </p:nvSpPr>
        <p:spPr>
          <a:xfrm>
            <a:off x="827469" y="4834676"/>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40" name="Google Shape;540;p71"/>
          <p:cNvSpPr/>
          <p:nvPr/>
        </p:nvSpPr>
        <p:spPr>
          <a:xfrm>
            <a:off x="823712" y="5386321"/>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41" name="Google Shape;541;p71"/>
          <p:cNvSpPr/>
          <p:nvPr/>
        </p:nvSpPr>
        <p:spPr>
          <a:xfrm>
            <a:off x="823712" y="2033790"/>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42" name="Google Shape;542;p71"/>
          <p:cNvSpPr/>
          <p:nvPr/>
        </p:nvSpPr>
        <p:spPr>
          <a:xfrm>
            <a:off x="834446" y="5961577"/>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
        <p:nvSpPr>
          <p:cNvPr id="543" name="Google Shape;543;p71"/>
          <p:cNvSpPr/>
          <p:nvPr/>
        </p:nvSpPr>
        <p:spPr>
          <a:xfrm>
            <a:off x="828005" y="1529098"/>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500"/>
                                        <p:tgtEl>
                                          <p:spTgt spid="5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7"/>
                                        </p:tgtEl>
                                        <p:attrNameLst>
                                          <p:attrName>style.visibility</p:attrName>
                                        </p:attrNameLst>
                                      </p:cBhvr>
                                      <p:to>
                                        <p:strVal val="visible"/>
                                      </p:to>
                                    </p:set>
                                    <p:animEffect transition="in" filter="fade">
                                      <p:cBhvr>
                                        <p:cTn id="17" dur="500"/>
                                        <p:tgtEl>
                                          <p:spTgt spid="5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6"/>
                                        </p:tgtEl>
                                        <p:attrNameLst>
                                          <p:attrName>style.visibility</p:attrName>
                                        </p:attrNameLst>
                                      </p:cBhvr>
                                      <p:to>
                                        <p:strVal val="visible"/>
                                      </p:to>
                                    </p:set>
                                    <p:animEffect transition="in" filter="fade">
                                      <p:cBhvr>
                                        <p:cTn id="22" dur="500"/>
                                        <p:tgtEl>
                                          <p:spTgt spid="5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8"/>
                                        </p:tgtEl>
                                        <p:attrNameLst>
                                          <p:attrName>style.visibility</p:attrName>
                                        </p:attrNameLst>
                                      </p:cBhvr>
                                      <p:to>
                                        <p:strVal val="visible"/>
                                      </p:to>
                                    </p:set>
                                    <p:animEffect transition="in" filter="fade">
                                      <p:cBhvr>
                                        <p:cTn id="27" dur="500"/>
                                        <p:tgtEl>
                                          <p:spTgt spid="5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9"/>
                                        </p:tgtEl>
                                        <p:attrNameLst>
                                          <p:attrName>style.visibility</p:attrName>
                                        </p:attrNameLst>
                                      </p:cBhvr>
                                      <p:to>
                                        <p:strVal val="visible"/>
                                      </p:to>
                                    </p:set>
                                    <p:animEffect transition="in" filter="fade">
                                      <p:cBhvr>
                                        <p:cTn id="32" dur="500"/>
                                        <p:tgtEl>
                                          <p:spTgt spid="5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0"/>
                                        </p:tgtEl>
                                        <p:attrNameLst>
                                          <p:attrName>style.visibility</p:attrName>
                                        </p:attrNameLst>
                                      </p:cBhvr>
                                      <p:to>
                                        <p:strVal val="visible"/>
                                      </p:to>
                                    </p:set>
                                    <p:animEffect transition="in" filter="fade">
                                      <p:cBhvr>
                                        <p:cTn id="37" dur="500"/>
                                        <p:tgtEl>
                                          <p:spTgt spid="5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
                                        </p:tgtEl>
                                        <p:attrNameLst>
                                          <p:attrName>style.visibility</p:attrName>
                                        </p:attrNameLst>
                                      </p:cBhvr>
                                      <p:to>
                                        <p:strVal val="visible"/>
                                      </p:to>
                                    </p:set>
                                    <p:animEffect transition="in" filter="fade">
                                      <p:cBhvr>
                                        <p:cTn id="42" dur="5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 name="Picture 4">
            <a:extLst>
              <a:ext uri="{FF2B5EF4-FFF2-40B4-BE49-F238E27FC236}">
                <a16:creationId xmlns:a16="http://schemas.microsoft.com/office/drawing/2014/main" id="{1BE32BF3-EB33-407D-A68B-6E07ABF6F528}"/>
              </a:ext>
            </a:extLst>
          </p:cNvPr>
          <p:cNvPicPr>
            <a:picLocks noChangeAspect="1"/>
          </p:cNvPicPr>
          <p:nvPr/>
        </p:nvPicPr>
        <p:blipFill>
          <a:blip r:embed="rId3"/>
          <a:stretch>
            <a:fillRect/>
          </a:stretch>
        </p:blipFill>
        <p:spPr>
          <a:xfrm>
            <a:off x="0" y="0"/>
            <a:ext cx="12192000" cy="6858000"/>
          </a:xfrm>
          <a:prstGeom prst="rect">
            <a:avLst/>
          </a:prstGeom>
        </p:spPr>
      </p:pic>
      <p:sp>
        <p:nvSpPr>
          <p:cNvPr id="548" name="Google Shape;548;p72"/>
          <p:cNvSpPr txBox="1">
            <a:spLocks noGrp="1"/>
          </p:cNvSpPr>
          <p:nvPr>
            <p:ph type="title"/>
          </p:nvPr>
        </p:nvSpPr>
        <p:spPr>
          <a:xfrm>
            <a:off x="861322" y="1141389"/>
            <a:ext cx="10515600" cy="1510384"/>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800" b="1" u="sng" dirty="0" err="1">
                <a:solidFill>
                  <a:srgbClr val="EF2503"/>
                </a:solidFill>
                <a:latin typeface="Times New Roman"/>
                <a:ea typeface="Times New Roman"/>
                <a:cs typeface="Times New Roman"/>
                <a:sym typeface="Times New Roman"/>
              </a:rPr>
              <a:t>Bài</a:t>
            </a:r>
            <a:r>
              <a:rPr lang="en-US" sz="2800" b="1" u="sng" dirty="0">
                <a:solidFill>
                  <a:srgbClr val="EF2503"/>
                </a:solidFill>
                <a:latin typeface="Times New Roman"/>
                <a:ea typeface="Times New Roman"/>
                <a:cs typeface="Times New Roman"/>
                <a:sym typeface="Times New Roman"/>
              </a:rPr>
              <a:t> 3</a:t>
            </a:r>
            <a:r>
              <a:rPr lang="en-US" sz="2800" b="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Việc</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làm</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nào</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sau</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đây</a:t>
            </a:r>
            <a:r>
              <a:rPr lang="en-US" sz="2800" b="1" i="1" dirty="0">
                <a:solidFill>
                  <a:srgbClr val="EF2503"/>
                </a:solidFill>
                <a:latin typeface="Times New Roman"/>
                <a:ea typeface="Times New Roman"/>
                <a:cs typeface="Times New Roman"/>
                <a:sym typeface="Times New Roman"/>
              </a:rPr>
              <a:t> </a:t>
            </a:r>
            <a:r>
              <a:rPr lang="en-US" sz="2800" b="1" i="1" u="sng" dirty="0" err="1">
                <a:solidFill>
                  <a:srgbClr val="EF2503"/>
                </a:solidFill>
                <a:latin typeface="Times New Roman"/>
                <a:ea typeface="Times New Roman"/>
                <a:cs typeface="Times New Roman"/>
                <a:sym typeface="Times New Roman"/>
              </a:rPr>
              <a:t>không</a:t>
            </a:r>
            <a:r>
              <a:rPr lang="en-US" sz="2800" b="1" i="1" u="sng" dirty="0">
                <a:solidFill>
                  <a:srgbClr val="EF2503"/>
                </a:solidFill>
                <a:latin typeface="Times New Roman"/>
                <a:ea typeface="Times New Roman"/>
                <a:cs typeface="Times New Roman"/>
                <a:sym typeface="Times New Roman"/>
              </a:rPr>
              <a:t> </a:t>
            </a:r>
            <a:r>
              <a:rPr lang="en-US" sz="2800" b="1" i="1" u="sng" dirty="0" err="1">
                <a:solidFill>
                  <a:srgbClr val="EF2503"/>
                </a:solidFill>
                <a:latin typeface="Times New Roman"/>
                <a:ea typeface="Times New Roman"/>
                <a:cs typeface="Times New Roman"/>
                <a:sym typeface="Times New Roman"/>
              </a:rPr>
              <a:t>phải</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là</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sự</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kế</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thừa</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và</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phát</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huy</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truyền</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thống</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tốt</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đẹp</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của</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dân</a:t>
            </a:r>
            <a:r>
              <a:rPr lang="en-US" sz="2800" b="1" i="1" dirty="0">
                <a:solidFill>
                  <a:srgbClr val="EF2503"/>
                </a:solidFill>
                <a:latin typeface="Times New Roman"/>
                <a:ea typeface="Times New Roman"/>
                <a:cs typeface="Times New Roman"/>
                <a:sym typeface="Times New Roman"/>
              </a:rPr>
              <a:t> </a:t>
            </a:r>
            <a:r>
              <a:rPr lang="en-US" sz="2800" b="1" i="1" dirty="0" err="1">
                <a:solidFill>
                  <a:srgbClr val="EF2503"/>
                </a:solidFill>
                <a:latin typeface="Times New Roman"/>
                <a:ea typeface="Times New Roman"/>
                <a:cs typeface="Times New Roman"/>
                <a:sym typeface="Times New Roman"/>
              </a:rPr>
              <a:t>tộc</a:t>
            </a:r>
            <a:endParaRPr sz="2800" b="1" i="1" dirty="0">
              <a:solidFill>
                <a:srgbClr val="EF2503"/>
              </a:solidFill>
              <a:latin typeface="Times New Roman"/>
              <a:ea typeface="Times New Roman"/>
              <a:cs typeface="Times New Roman"/>
              <a:sym typeface="Times New Roman"/>
            </a:endParaRPr>
          </a:p>
        </p:txBody>
      </p:sp>
      <p:sp>
        <p:nvSpPr>
          <p:cNvPr id="549" name="Google Shape;549;p72"/>
          <p:cNvSpPr txBox="1">
            <a:spLocks noGrp="1"/>
          </p:cNvSpPr>
          <p:nvPr>
            <p:ph type="body" idx="1"/>
          </p:nvPr>
        </p:nvSpPr>
        <p:spPr>
          <a:xfrm>
            <a:off x="852246" y="3111086"/>
            <a:ext cx="10515600" cy="2680114"/>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Tham</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gia</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các</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lễ</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hội</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truyền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thống</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Đi</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xem</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bói</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để</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biết</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trước</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những</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gì</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xảy</a:t>
            </a:r>
            <a:r>
              <a:rPr lang="en-US" sz="3200" dirty="0">
                <a:solidFill>
                  <a:srgbClr val="002060"/>
                </a:solidFill>
                <a:latin typeface="Times New Roman"/>
                <a:ea typeface="Times New Roman"/>
                <a:cs typeface="Times New Roman"/>
                <a:sym typeface="Times New Roman"/>
              </a:rPr>
              <a:t> ra </a:t>
            </a:r>
            <a:r>
              <a:rPr lang="en-US" sz="3200" dirty="0" err="1">
                <a:solidFill>
                  <a:srgbClr val="002060"/>
                </a:solidFill>
                <a:latin typeface="Times New Roman"/>
                <a:ea typeface="Times New Roman"/>
                <a:cs typeface="Times New Roman"/>
                <a:sym typeface="Times New Roman"/>
              </a:rPr>
              <a:t>và</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tránh</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điều</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xấu</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Thờ</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cúng</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tổ</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tiên</a:t>
            </a:r>
            <a:endParaRPr sz="3200" dirty="0">
              <a:solidFill>
                <a:srgbClr val="002060"/>
              </a:solidFill>
              <a:latin typeface="Times New Roman"/>
              <a:ea typeface="Times New Roman"/>
              <a:cs typeface="Times New Roman"/>
              <a:sym typeface="Times New Roman"/>
            </a:endParaRPr>
          </a:p>
          <a:p>
            <a:pPr marL="514350" lvl="0" indent="-514350" algn="l" rtl="0">
              <a:lnSpc>
                <a:spcPct val="90000"/>
              </a:lnSpc>
              <a:spcBef>
                <a:spcPts val="1000"/>
              </a:spcBef>
              <a:spcAft>
                <a:spcPts val="0"/>
              </a:spcAft>
              <a:buClr>
                <a:srgbClr val="002060"/>
              </a:buClr>
              <a:buSzPts val="3200"/>
              <a:buFont typeface="Calibri"/>
              <a:buAutoNum type="alphaLcPeriod"/>
            </a:pPr>
            <a:r>
              <a:rPr lang="en-US" sz="3200" dirty="0" err="1">
                <a:solidFill>
                  <a:srgbClr val="002060"/>
                </a:solidFill>
                <a:latin typeface="Times New Roman"/>
                <a:ea typeface="Times New Roman"/>
                <a:cs typeface="Times New Roman"/>
                <a:sym typeface="Times New Roman"/>
              </a:rPr>
              <a:t>Đi</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thăm</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các</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đền</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chùa</a:t>
            </a:r>
            <a:r>
              <a:rPr lang="en-US" sz="3200" dirty="0">
                <a:solidFill>
                  <a:srgbClr val="002060"/>
                </a:solidFill>
                <a:latin typeface="Times New Roman"/>
                <a:ea typeface="Times New Roman"/>
                <a:cs typeface="Times New Roman"/>
                <a:sym typeface="Times New Roman"/>
              </a:rPr>
              <a:t>, </a:t>
            </a:r>
            <a:r>
              <a:rPr lang="en-US" sz="3200" dirty="0" err="1">
                <a:solidFill>
                  <a:srgbClr val="002060"/>
                </a:solidFill>
                <a:latin typeface="Times New Roman"/>
                <a:ea typeface="Times New Roman"/>
                <a:cs typeface="Times New Roman"/>
                <a:sym typeface="Times New Roman"/>
              </a:rPr>
              <a:t>các</a:t>
            </a:r>
            <a:r>
              <a:rPr lang="en-US" sz="3200" dirty="0">
                <a:solidFill>
                  <a:srgbClr val="002060"/>
                </a:solidFill>
                <a:latin typeface="Times New Roman"/>
                <a:ea typeface="Times New Roman"/>
                <a:cs typeface="Times New Roman"/>
                <a:sym typeface="Times New Roman"/>
              </a:rPr>
              <a:t> di </a:t>
            </a:r>
            <a:r>
              <a:rPr lang="en-US" sz="3200" dirty="0" err="1">
                <a:solidFill>
                  <a:srgbClr val="002060"/>
                </a:solidFill>
                <a:latin typeface="Times New Roman"/>
                <a:ea typeface="Times New Roman"/>
                <a:cs typeface="Times New Roman"/>
                <a:sym typeface="Times New Roman"/>
              </a:rPr>
              <a:t>tích</a:t>
            </a:r>
            <a:endParaRPr sz="3200" dirty="0">
              <a:solidFill>
                <a:srgbClr val="002060"/>
              </a:solidFill>
              <a:latin typeface="Times New Roman"/>
              <a:ea typeface="Times New Roman"/>
              <a:cs typeface="Times New Roman"/>
              <a:sym typeface="Times New Roman"/>
            </a:endParaRPr>
          </a:p>
        </p:txBody>
      </p:sp>
      <p:sp>
        <p:nvSpPr>
          <p:cNvPr id="550" name="Google Shape;550;p72"/>
          <p:cNvSpPr/>
          <p:nvPr/>
        </p:nvSpPr>
        <p:spPr>
          <a:xfrm>
            <a:off x="852246" y="3702844"/>
            <a:ext cx="381000" cy="381000"/>
          </a:xfrm>
          <a:prstGeom prst="ellipse">
            <a:avLst/>
          </a:prstGeom>
          <a:solidFill>
            <a:srgbClr val="00B0F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33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 name="Picture 4">
            <a:extLst>
              <a:ext uri="{FF2B5EF4-FFF2-40B4-BE49-F238E27FC236}">
                <a16:creationId xmlns:a16="http://schemas.microsoft.com/office/drawing/2014/main" id="{479BC1FB-0B61-4188-9550-5DB0699D7DE8}"/>
              </a:ext>
            </a:extLst>
          </p:cNvPr>
          <p:cNvPicPr>
            <a:picLocks noChangeAspect="1"/>
          </p:cNvPicPr>
          <p:nvPr/>
        </p:nvPicPr>
        <p:blipFill>
          <a:blip r:embed="rId3"/>
          <a:stretch>
            <a:fillRect/>
          </a:stretch>
        </p:blipFill>
        <p:spPr>
          <a:xfrm>
            <a:off x="0" y="0"/>
            <a:ext cx="12192000" cy="6858000"/>
          </a:xfrm>
          <a:prstGeom prst="rect">
            <a:avLst/>
          </a:prstGeom>
        </p:spPr>
      </p:pic>
      <p:sp>
        <p:nvSpPr>
          <p:cNvPr id="556" name="Google Shape;556;p73"/>
          <p:cNvSpPr txBox="1"/>
          <p:nvPr/>
        </p:nvSpPr>
        <p:spPr>
          <a:xfrm>
            <a:off x="570963" y="1433647"/>
            <a:ext cx="11050073" cy="4247317"/>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just" rtl="0">
              <a:spcBef>
                <a:spcPts val="0"/>
              </a:spcBef>
              <a:spcAft>
                <a:spcPts val="0"/>
              </a:spcAft>
              <a:buClr>
                <a:srgbClr val="1700C0"/>
              </a:buClr>
              <a:buSzPts val="3200"/>
              <a:buFont typeface="Times New Roman"/>
              <a:buNone/>
            </a:pPr>
            <a:r>
              <a:rPr lang="en-US" sz="3200" b="1" dirty="0">
                <a:solidFill>
                  <a:srgbClr val="1700C0"/>
                </a:solidFill>
                <a:latin typeface="Times New Roman"/>
                <a:ea typeface="Times New Roman"/>
                <a:cs typeface="Times New Roman"/>
                <a:sym typeface="Times New Roman"/>
              </a:rPr>
              <a:t>     </a:t>
            </a:r>
            <a:r>
              <a:rPr lang="en-US" sz="3200" b="1" dirty="0" err="1">
                <a:solidFill>
                  <a:srgbClr val="FF0000"/>
                </a:solidFill>
                <a:latin typeface="Times New Roman"/>
                <a:ea typeface="Times New Roman"/>
                <a:cs typeface="Times New Roman"/>
                <a:sym typeface="Times New Roman"/>
              </a:rPr>
              <a:t>Bài</a:t>
            </a:r>
            <a:r>
              <a:rPr lang="en-US" sz="3200" b="1" dirty="0">
                <a:solidFill>
                  <a:srgbClr val="FF0000"/>
                </a:solidFill>
                <a:latin typeface="Times New Roman"/>
                <a:ea typeface="Times New Roman"/>
                <a:cs typeface="Times New Roman"/>
                <a:sym typeface="Times New Roman"/>
              </a:rPr>
              <a:t> </a:t>
            </a:r>
            <a:r>
              <a:rPr lang="en-US" sz="3200" b="1" dirty="0" err="1">
                <a:solidFill>
                  <a:srgbClr val="FF0000"/>
                </a:solidFill>
                <a:latin typeface="Times New Roman"/>
                <a:ea typeface="Times New Roman"/>
                <a:cs typeface="Times New Roman"/>
                <a:sym typeface="Times New Roman"/>
              </a:rPr>
              <a:t>tập</a:t>
            </a:r>
            <a:r>
              <a:rPr lang="en-US" sz="3200" b="1" dirty="0">
                <a:solidFill>
                  <a:srgbClr val="FF0000"/>
                </a:solidFill>
                <a:latin typeface="Times New Roman"/>
                <a:ea typeface="Times New Roman"/>
                <a:cs typeface="Times New Roman"/>
                <a:sym typeface="Times New Roman"/>
              </a:rPr>
              <a:t> 4:</a:t>
            </a:r>
            <a:endParaRPr dirty="0">
              <a:solidFill>
                <a:srgbClr val="FF0000"/>
              </a:solidFill>
            </a:endParaRPr>
          </a:p>
          <a:p>
            <a:pPr marL="0" marR="0" lvl="0" indent="0" algn="just" rtl="0">
              <a:spcBef>
                <a:spcPts val="1200"/>
              </a:spcBef>
              <a:spcAft>
                <a:spcPts val="0"/>
              </a:spcAft>
              <a:buClr>
                <a:srgbClr val="1700C0"/>
              </a:buClr>
              <a:buSzPts val="3200"/>
              <a:buFont typeface="Times New Roman"/>
              <a:buNone/>
            </a:pPr>
            <a:r>
              <a:rPr lang="en-US" sz="3200" b="1" dirty="0">
                <a:solidFill>
                  <a:srgbClr val="1700C0"/>
                </a:solidFill>
                <a:latin typeface="Times New Roman"/>
                <a:ea typeface="Times New Roman"/>
                <a:cs typeface="Times New Roman"/>
                <a:sym typeface="Times New Roman"/>
              </a:rPr>
              <a:t>     An </a:t>
            </a:r>
            <a:r>
              <a:rPr lang="en-US" sz="3200" b="1" dirty="0" err="1">
                <a:solidFill>
                  <a:srgbClr val="1700C0"/>
                </a:solidFill>
                <a:latin typeface="Times New Roman"/>
                <a:ea typeface="Times New Roman"/>
                <a:cs typeface="Times New Roman"/>
                <a:sym typeface="Times New Roman"/>
              </a:rPr>
              <a:t>thường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tâm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sự</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với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các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bạn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Nói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đến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Việt</a:t>
            </a:r>
            <a:r>
              <a:rPr lang="en-US" sz="3200" b="1" dirty="0">
                <a:solidFill>
                  <a:srgbClr val="1700C0"/>
                </a:solidFill>
                <a:latin typeface="Times New Roman"/>
                <a:ea typeface="Times New Roman"/>
                <a:cs typeface="Times New Roman"/>
                <a:sym typeface="Times New Roman"/>
              </a:rPr>
              <a:t> Nam, </a:t>
            </a:r>
            <a:r>
              <a:rPr lang="en-US" sz="3200" b="1" dirty="0" err="1">
                <a:solidFill>
                  <a:srgbClr val="1700C0"/>
                </a:solidFill>
                <a:latin typeface="Times New Roman"/>
                <a:ea typeface="Times New Roman"/>
                <a:cs typeface="Times New Roman"/>
                <a:sym typeface="Times New Roman"/>
              </a:rPr>
              <a:t>mình</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có</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mặc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cảm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thế</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nào</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ấy</a:t>
            </a:r>
            <a:r>
              <a:rPr lang="en-US" sz="3200" b="1" dirty="0">
                <a:solidFill>
                  <a:srgbClr val="1700C0"/>
                </a:solidFill>
                <a:latin typeface="Times New Roman"/>
                <a:ea typeface="Times New Roman"/>
                <a:cs typeface="Times New Roman"/>
                <a:sym typeface="Times New Roman"/>
              </a:rPr>
              <a:t>. So </a:t>
            </a:r>
            <a:r>
              <a:rPr lang="en-US" sz="3200" b="1" dirty="0" err="1">
                <a:solidFill>
                  <a:srgbClr val="1700C0"/>
                </a:solidFill>
                <a:latin typeface="Times New Roman"/>
                <a:ea typeface="Times New Roman"/>
                <a:cs typeface="Times New Roman"/>
                <a:sym typeface="Times New Roman"/>
              </a:rPr>
              <a:t>với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thế</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giới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nước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mình</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còn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lạc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hậu</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lắm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Ngoài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đánh</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giặc</a:t>
            </a:r>
            <a:r>
              <a:rPr lang="en-US" sz="3200" b="1" dirty="0">
                <a:solidFill>
                  <a:srgbClr val="1700C0"/>
                </a:solidFill>
                <a:latin typeface="Times New Roman"/>
                <a:ea typeface="Times New Roman"/>
                <a:cs typeface="Times New Roman"/>
                <a:sym typeface="Times New Roman"/>
              </a:rPr>
              <a:t> ra,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ta </a:t>
            </a:r>
            <a:r>
              <a:rPr lang="en-US" sz="3200" b="1" dirty="0" err="1">
                <a:solidFill>
                  <a:srgbClr val="1700C0"/>
                </a:solidFill>
                <a:latin typeface="Times New Roman"/>
                <a:ea typeface="Times New Roman"/>
                <a:cs typeface="Times New Roman"/>
                <a:sym typeface="Times New Roman"/>
              </a:rPr>
              <a:t>có</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còn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nào</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đáng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tự</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hào</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đâu</a:t>
            </a:r>
            <a:r>
              <a:rPr lang="en-US" sz="3200" b="1" dirty="0">
                <a:solidFill>
                  <a:srgbClr val="1700C0"/>
                </a:solidFill>
                <a:latin typeface="Times New Roman"/>
                <a:ea typeface="Times New Roman"/>
                <a:cs typeface="Times New Roman"/>
                <a:sym typeface="Times New Roman"/>
              </a:rPr>
              <a:t>?”</a:t>
            </a:r>
            <a:endParaRPr dirty="0"/>
          </a:p>
          <a:p>
            <a:pPr marL="0" marR="0" lvl="0" indent="0" algn="just" rtl="0">
              <a:spcBef>
                <a:spcPts val="1200"/>
              </a:spcBef>
              <a:spcAft>
                <a:spcPts val="0"/>
              </a:spcAft>
              <a:buClr>
                <a:srgbClr val="1700C0"/>
              </a:buClr>
              <a:buSzPts val="3200"/>
              <a:buFont typeface="Times New Roman"/>
              <a:buNone/>
            </a:pP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Em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có</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đồng</a:t>
            </a:r>
            <a:r>
              <a:rPr lang="en-US" sz="3200" b="1" dirty="0">
                <a:solidFill>
                  <a:srgbClr val="1700C0"/>
                </a:solidFill>
                <a:latin typeface="Times New Roman"/>
                <a:ea typeface="Times New Roman"/>
                <a:cs typeface="Times New Roman"/>
                <a:sym typeface="Times New Roman"/>
              </a:rPr>
              <a:t> ý </a:t>
            </a:r>
            <a:r>
              <a:rPr lang="en-US" sz="3200" b="1" dirty="0" err="1">
                <a:solidFill>
                  <a:srgbClr val="1700C0"/>
                </a:solidFill>
                <a:latin typeface="Times New Roman"/>
                <a:ea typeface="Times New Roman"/>
                <a:cs typeface="Times New Roman"/>
                <a:sym typeface="Times New Roman"/>
              </a:rPr>
              <a:t>với</a:t>
            </a:r>
            <a:r>
              <a:rPr lang="en-US" sz="3200" b="1" dirty="0">
                <a:solidFill>
                  <a:srgbClr val="1700C0"/>
                </a:solidFill>
                <a:latin typeface="Times New Roman"/>
                <a:ea typeface="Times New Roman"/>
                <a:cs typeface="Times New Roman"/>
                <a:sym typeface="Times New Roman"/>
              </a:rPr>
              <a:t> An </a:t>
            </a:r>
            <a:r>
              <a:rPr lang="en-US" sz="3200" b="1" dirty="0" err="1">
                <a:solidFill>
                  <a:srgbClr val="1700C0"/>
                </a:solidFill>
                <a:latin typeface="Times New Roman"/>
                <a:ea typeface="Times New Roman"/>
                <a:cs typeface="Times New Roman"/>
                <a:sym typeface="Times New Roman"/>
              </a:rPr>
              <a:t>không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Vì</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sao</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Em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sẽ</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nói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gì</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với</a:t>
            </a:r>
            <a:r>
              <a:rPr lang="en-US" sz="3200" b="1" dirty="0">
                <a:solidFill>
                  <a:srgbClr val="1700C0"/>
                </a:solidFill>
                <a:latin typeface="Times New Roman"/>
                <a:ea typeface="Times New Roman"/>
                <a:cs typeface="Times New Roman"/>
                <a:sym typeface="Times New Roman"/>
              </a:rPr>
              <a:t> An? </a:t>
            </a:r>
            <a:endParaRPr dirty="0"/>
          </a:p>
          <a:p>
            <a:pPr marL="0" marR="0" lvl="0" indent="0" algn="l" rtl="0">
              <a:spcBef>
                <a:spcPts val="1200"/>
              </a:spcBef>
              <a:spcAft>
                <a:spcPts val="0"/>
              </a:spcAft>
              <a:buClr>
                <a:schemeClr val="dk1"/>
              </a:buClr>
              <a:buSzPts val="3600"/>
              <a:buFont typeface="Noto Sans Symbols"/>
              <a:buNone/>
            </a:pPr>
            <a:endParaRPr sz="4800" b="1" u="sng" dirty="0">
              <a:solidFill>
                <a:srgbClr val="1700C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fade">
                                      <p:cBhvr>
                                        <p:cTn id="7" dur="5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97BF1-48E8-4EE6-B893-B86CD9F62C6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123C47A-232E-45A7-AB57-F356E668BF57}"/>
              </a:ext>
            </a:extLst>
          </p:cNvPr>
          <p:cNvSpPr txBox="1"/>
          <p:nvPr/>
        </p:nvSpPr>
        <p:spPr>
          <a:xfrm>
            <a:off x="848139" y="627320"/>
            <a:ext cx="10495722"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Hướng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vê</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nha</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D6DBF06-ED71-4045-AA4E-BF107E4A4B07}"/>
              </a:ext>
            </a:extLst>
          </p:cNvPr>
          <p:cNvSpPr txBox="1"/>
          <p:nvPr/>
        </p:nvSpPr>
        <p:spPr>
          <a:xfrm>
            <a:off x="1457738" y="2085637"/>
            <a:ext cx="8574157" cy="2677656"/>
          </a:xfrm>
          <a:prstGeom prst="rect">
            <a:avLst/>
          </a:prstGeom>
          <a:noFill/>
        </p:spPr>
        <p:txBody>
          <a:bodyPr wrap="square" rtlCol="0">
            <a:spAutoFit/>
          </a:bodyPr>
          <a:lstStyle/>
          <a:p>
            <a:pPr marL="571500" indent="-571500" algn="just">
              <a:buFontTx/>
              <a:buChar char="-"/>
            </a:pPr>
            <a:r>
              <a:rPr lang="en-US" sz="3600" b="1" dirty="0" err="1">
                <a:latin typeface="Times New Roman" panose="02020603050405020304" pitchFamily="18" charset="0"/>
                <a:cs typeface="Times New Roman" panose="02020603050405020304" pitchFamily="18" charset="0"/>
              </a:rPr>
              <a:t>Học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nội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bài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học</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niệm</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 Ý </a:t>
            </a:r>
            <a:r>
              <a:rPr lang="en-US" sz="3200" b="1" dirty="0" err="1">
                <a:latin typeface="Times New Roman" panose="02020603050405020304" pitchFamily="18" charset="0"/>
                <a:cs typeface="Times New Roman" panose="02020603050405020304" pitchFamily="18" charset="0"/>
              </a:rPr>
              <a:t>nghĩa</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a:t>
            </a:r>
            <a:r>
              <a:rPr lang="en-US" sz="3200" b="1" dirty="0">
                <a:latin typeface="Times New Roman" panose="02020603050405020304" pitchFamily="18" charset="0"/>
                <a:cs typeface="Times New Roman" panose="02020603050405020304" pitchFamily="18" charset="0"/>
              </a:rPr>
              <a:t>́, kĩ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bài</a:t>
            </a:r>
            <a:r>
              <a:rPr lang="en-US" sz="3200" b="1" dirty="0">
                <a:latin typeface="Times New Roman" panose="02020603050405020304" pitchFamily="18" charset="0"/>
                <a:cs typeface="Times New Roman" panose="02020603050405020304" pitchFamily="18" charset="0"/>
              </a:rPr>
              <a:t> 1,2,3,4,7. </a:t>
            </a:r>
            <a:r>
              <a:rPr lang="en-US" sz="3200" b="1" dirty="0" err="1">
                <a:latin typeface="Times New Roman" panose="02020603050405020304" pitchFamily="18" charset="0"/>
                <a:cs typeface="Times New Roman" panose="02020603050405020304" pitchFamily="18" charset="0"/>
              </a:rPr>
              <a:t>Tuần</a:t>
            </a:r>
            <a:r>
              <a:rPr lang="en-US" sz="3200" b="1" dirty="0">
                <a:latin typeface="Times New Roman" panose="02020603050405020304" pitchFamily="18" charset="0"/>
                <a:cs typeface="Times New Roman" panose="02020603050405020304" pitchFamily="18" charset="0"/>
              </a:rPr>
              <a:t> 11: </a:t>
            </a:r>
            <a:r>
              <a:rPr lang="en-US" sz="3200" b="1" dirty="0" err="1">
                <a:latin typeface="Times New Roman" panose="02020603050405020304" pitchFamily="18" charset="0"/>
                <a:cs typeface="Times New Roman" panose="02020603050405020304" pitchFamily="18" charset="0"/>
              </a:rPr>
              <a:t>Kiểm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tiết</a:t>
            </a:r>
            <a:r>
              <a:rPr lang="en-US" sz="3200" b="1"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12CD36BD-9408-4226-90C5-503494B7B01B}"/>
              </a:ext>
            </a:extLst>
          </p:cNvPr>
          <p:cNvPicPr>
            <a:picLocks noChangeAspect="1"/>
          </p:cNvPicPr>
          <p:nvPr/>
        </p:nvPicPr>
        <p:blipFill>
          <a:blip r:embed="rId3"/>
          <a:stretch>
            <a:fillRect/>
          </a:stretch>
        </p:blipFill>
        <p:spPr>
          <a:xfrm>
            <a:off x="533493" y="135333"/>
            <a:ext cx="1070019" cy="1077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8576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sp>
        <p:nvSpPr>
          <p:cNvPr id="227" name="Google Shape;227;p40"/>
          <p:cNvSpPr txBox="1">
            <a:spLocks noGrp="1"/>
          </p:cNvSpPr>
          <p:nvPr>
            <p:ph type="body" idx="1"/>
          </p:nvPr>
        </p:nvSpPr>
        <p:spPr>
          <a:xfrm>
            <a:off x="14068" y="298938"/>
            <a:ext cx="12192000" cy="62601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rgbClr val="1700C0"/>
              </a:buClr>
              <a:buSzPts val="2800"/>
              <a:buFont typeface="Arial"/>
              <a:buAutoNum type="arabicPeriod"/>
            </a:pPr>
            <a:r>
              <a:rPr lang="en-US" sz="2800" b="1" i="0" u="none" strike="noStrike" cap="none" dirty="0" err="1">
                <a:solidFill>
                  <a:srgbClr val="1700C0"/>
                </a:solidFill>
                <a:latin typeface="Times New Roman"/>
                <a:ea typeface="Times New Roman"/>
                <a:cs typeface="Times New Roman"/>
                <a:sym typeface="Times New Roman"/>
              </a:rPr>
              <a:t>Bác</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Hồ</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nói</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về</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lòng</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yêu</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nước</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của</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dân</a:t>
            </a:r>
            <a:r>
              <a:rPr lang="en-US" sz="2800" b="1" i="0" u="none" strike="noStrike" cap="none" dirty="0">
                <a:solidFill>
                  <a:srgbClr val="1700C0"/>
                </a:solidFill>
                <a:latin typeface="Times New Roman"/>
                <a:ea typeface="Times New Roman"/>
                <a:cs typeface="Times New Roman"/>
                <a:sym typeface="Times New Roman"/>
              </a:rPr>
              <a:t> </a:t>
            </a:r>
            <a:r>
              <a:rPr lang="en-US" sz="2800" b="1" i="0" u="none" strike="noStrike" cap="none" dirty="0" err="1">
                <a:solidFill>
                  <a:srgbClr val="1700C0"/>
                </a:solidFill>
                <a:latin typeface="Times New Roman"/>
                <a:ea typeface="Times New Roman"/>
                <a:cs typeface="Times New Roman"/>
                <a:sym typeface="Times New Roman"/>
              </a:rPr>
              <a:t>tộc</a:t>
            </a:r>
            <a:r>
              <a:rPr lang="en-US" sz="2800" b="1" i="0" u="none" strike="noStrike" cap="none" dirty="0">
                <a:solidFill>
                  <a:srgbClr val="1700C0"/>
                </a:solidFill>
                <a:latin typeface="Times New Roman"/>
                <a:ea typeface="Times New Roman"/>
                <a:cs typeface="Times New Roman"/>
                <a:sym typeface="Times New Roman"/>
              </a:rPr>
              <a:t> ta:</a:t>
            </a:r>
            <a:endParaRPr dirty="0"/>
          </a:p>
          <a:p>
            <a:pPr marL="0" marR="0" lvl="0" indent="0" algn="just" rtl="0">
              <a:lnSpc>
                <a:spcPct val="90000"/>
              </a:lnSpc>
              <a:spcBef>
                <a:spcPts val="1000"/>
              </a:spcBef>
              <a:spcAft>
                <a:spcPts val="0"/>
              </a:spcAft>
              <a:buClr>
                <a:schemeClr val="dk1"/>
              </a:buClr>
              <a:buSzPts val="2000"/>
              <a:buFont typeface="Arial"/>
              <a:buNone/>
            </a:pPr>
            <a:r>
              <a:rPr lang="en-US" sz="2000" b="1" i="0" u="none" strike="noStrike" cap="none" dirty="0">
                <a:solidFill>
                  <a:schemeClr val="dk1"/>
                </a:solidFill>
                <a:latin typeface="Times New Roman"/>
                <a:ea typeface="Times New Roman"/>
                <a:cs typeface="Times New Roman"/>
                <a:sym typeface="Times New Roman"/>
              </a:rPr>
              <a:t>	</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lòng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nồng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nàn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yêu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truyền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thống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quý</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báu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xưa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nay,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mỗi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Tổ</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quốc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bị</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xâm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lăng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thì</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tinh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ấy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lại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sôi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nổi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kết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thành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làn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sóng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vô</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cùng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mạnh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mẽ</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to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lớn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lướt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qua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mọi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sự</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nguy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hiểm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khăn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nhấn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chìm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tất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cả</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lũ</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bán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lũ</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cướp</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0" marR="0" lvl="0" indent="0" algn="just" rtl="0">
              <a:lnSpc>
                <a:spcPct val="90000"/>
              </a:lnSpc>
              <a:spcBef>
                <a:spcPts val="1000"/>
              </a:spcBef>
              <a:spcAft>
                <a:spcPts val="0"/>
              </a:spcAft>
              <a:buClr>
                <a:schemeClr val="dk1"/>
              </a:buClr>
              <a:buSzPts val="2000"/>
              <a:buFont typeface="Arial"/>
              <a:buNone/>
            </a:pP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Lịch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sử</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đã</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nhiều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cuộc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kháng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chiến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vĩ</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đại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chứng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tỏ</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tinh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yêu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Chúng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quyền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tự</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hào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vì</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trang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lịch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sử</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vẻ</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vang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thời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đại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Trưng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Triệu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Trần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Hưng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Đạo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Lê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Lợi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Quang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Trung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v.v</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Chúng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phải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ghi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nhớ</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công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lao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vị</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anh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hùng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tộc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vì</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vị</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ấy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tiêu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biểu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tộc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anh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hùng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2400" dirty="0">
              <a:latin typeface="Times New Roman" panose="02020603050405020304" pitchFamily="18" charset="0"/>
              <a:cs typeface="Times New Roman" panose="02020603050405020304" pitchFamily="18" charset="0"/>
            </a:endParaRPr>
          </a:p>
          <a:p>
            <a:pPr marL="0" marR="0" lvl="0" indent="0" algn="just" rtl="0">
              <a:lnSpc>
                <a:spcPct val="90000"/>
              </a:lnSpc>
              <a:spcBef>
                <a:spcPts val="1000"/>
              </a:spcBef>
              <a:spcAft>
                <a:spcPts val="0"/>
              </a:spcAft>
              <a:buClr>
                <a:schemeClr val="dk1"/>
              </a:buClr>
              <a:buSzPts val="2000"/>
              <a:buFont typeface="Arial"/>
              <a:buNone/>
            </a:pP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Đồng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bào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ngày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nay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cũng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rất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xứng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đáng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với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tổ</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tiên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ta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ngày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chiến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sĩ</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ngoài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mặt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trận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chịu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đói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mấy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ngày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để</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bám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lấy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giặt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đặng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tiêu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diệt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giặt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công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chức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ở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hậu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phương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nhịn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ăn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để</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ủng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hộ</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bộ</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đội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phụ</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nữ</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khuyên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chồng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con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tòng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mình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thì</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xung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phong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giúp</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việc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vận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tải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mẹ</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chiến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sĩ</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săn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sóc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yêu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thương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bộ</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đội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con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đẻ</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mình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nam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nữ</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công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và</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nông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dân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thi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đua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tăng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gia</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sản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xuất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không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quản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nhọc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để</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giúp</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phần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kháng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chiến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đồng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bào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điền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chủ</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quyên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đất</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ruộng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Chính</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phủ</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cử</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chỉ</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cao</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quý</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đó</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tuy</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khác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nhau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nơi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việc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làm</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đều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giống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nhau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nơi</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lòng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nồng</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nàn</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yêu</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0" marR="0" lvl="0" indent="0" algn="just" rtl="0">
              <a:lnSpc>
                <a:spcPct val="90000"/>
              </a:lnSpc>
              <a:spcBef>
                <a:spcPts val="1000"/>
              </a:spcBef>
              <a:spcAft>
                <a:spcPts val="0"/>
              </a:spcAft>
              <a:buClr>
                <a:schemeClr val="dk1"/>
              </a:buClr>
              <a:buSzPts val="2000"/>
              <a:buFont typeface="Arial"/>
              <a:buNone/>
            </a:pPr>
            <a:r>
              <a:rPr lang="en-US" sz="2000" b="1" i="0" u="none" strike="noStrike" cap="none" dirty="0">
                <a:solidFill>
                  <a:schemeClr val="dk1"/>
                </a:solidFill>
                <a:latin typeface="Times New Roman"/>
                <a:ea typeface="Times New Roman"/>
                <a:cs typeface="Times New Roman"/>
                <a:sym typeface="Times New Roman"/>
              </a:rPr>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4" name="Picture 3">
            <a:extLst>
              <a:ext uri="{FF2B5EF4-FFF2-40B4-BE49-F238E27FC236}">
                <a16:creationId xmlns:a16="http://schemas.microsoft.com/office/drawing/2014/main" id="{2DB8DAF0-6947-4BA6-AEEC-9B249F80109F}"/>
              </a:ext>
            </a:extLst>
          </p:cNvPr>
          <p:cNvPicPr>
            <a:picLocks noChangeAspect="1"/>
          </p:cNvPicPr>
          <p:nvPr/>
        </p:nvPicPr>
        <p:blipFill>
          <a:blip r:embed="rId3"/>
          <a:stretch>
            <a:fillRect/>
          </a:stretch>
        </p:blipFill>
        <p:spPr>
          <a:xfrm>
            <a:off x="0" y="0"/>
            <a:ext cx="12192000" cy="6858000"/>
          </a:xfrm>
          <a:prstGeom prst="rect">
            <a:avLst/>
          </a:prstGeom>
        </p:spPr>
      </p:pic>
      <p:sp>
        <p:nvSpPr>
          <p:cNvPr id="235" name="Google Shape;235;p41"/>
          <p:cNvSpPr/>
          <p:nvPr/>
        </p:nvSpPr>
        <p:spPr>
          <a:xfrm>
            <a:off x="1364543" y="466855"/>
            <a:ext cx="5532092" cy="52322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1700C0"/>
              </a:buClr>
              <a:buSzPts val="2800"/>
              <a:buFont typeface="Times New Roman"/>
              <a:buNone/>
            </a:pPr>
            <a:r>
              <a:rPr lang="en-US" sz="3200" b="1" dirty="0">
                <a:solidFill>
                  <a:srgbClr val="1700C0"/>
                </a:solidFill>
                <a:latin typeface="Times New Roman"/>
                <a:ea typeface="Times New Roman"/>
                <a:cs typeface="Times New Roman"/>
                <a:sym typeface="Times New Roman"/>
              </a:rPr>
              <a:t>2.  </a:t>
            </a:r>
            <a:r>
              <a:rPr lang="en-US" sz="3200" b="1" dirty="0" err="1">
                <a:solidFill>
                  <a:srgbClr val="1700C0"/>
                </a:solidFill>
                <a:latin typeface="Times New Roman"/>
                <a:ea typeface="Times New Roman"/>
                <a:cs typeface="Times New Roman"/>
                <a:sym typeface="Times New Roman"/>
              </a:rPr>
              <a:t>Chuyện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về</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một</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người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thầy</a:t>
            </a:r>
            <a:r>
              <a:rPr lang="en-US" sz="3200" b="1" dirty="0">
                <a:solidFill>
                  <a:srgbClr val="1700C0"/>
                </a:solidFill>
                <a:latin typeface="Times New Roman"/>
                <a:ea typeface="Times New Roman"/>
                <a:cs typeface="Times New Roman"/>
                <a:sym typeface="Times New Roman"/>
              </a:rPr>
              <a:t>:</a:t>
            </a:r>
            <a:endParaRPr sz="3200" dirty="0"/>
          </a:p>
        </p:txBody>
      </p:sp>
      <p:sp>
        <p:nvSpPr>
          <p:cNvPr id="237" name="Google Shape;237;p41"/>
          <p:cNvSpPr/>
          <p:nvPr/>
        </p:nvSpPr>
        <p:spPr>
          <a:xfrm>
            <a:off x="381472" y="1202705"/>
            <a:ext cx="11429056" cy="5276392"/>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Chu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Văn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An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là</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nhà</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giáo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nổi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tiếng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Trần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đã</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có</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công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đào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tạo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nhiều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nhân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tài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đất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nước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trò</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nhiều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người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đã</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trở</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thành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nhân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vật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nổi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tiếng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tiêu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biểu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Phạm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Mạnh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Arial"/>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ngày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sinh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Chu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Văn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An,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trò</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mừng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thọ</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Phạm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Mạnh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lúc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đó</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đã</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làm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chức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Hành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khiển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chức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quan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to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trong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triều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đình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Ông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cùng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người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bạn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nhà</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Chu.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đứng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giữa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sân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vái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vào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nhà</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miệng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chào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to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kính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cẩn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Arial"/>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Lạy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ạ,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có</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anh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em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chúng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con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hầu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000"/>
              <a:buFont typeface="Arial"/>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giáo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Chu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vui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vẻ</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ra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đón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trò</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cho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phép</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hai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trò</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cùng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ngồi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sập</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với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mình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sập</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là</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nơi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giáo</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thường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ngồi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để</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dạy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không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dám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xin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được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ngồi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ở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ghế</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kề</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bên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Ông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Phạm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Mạnh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kính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cẩn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trả</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những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câu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hỏi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Cụ</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Chu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hỏi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thăm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sức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khỏe</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trò</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hiện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đang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làm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quan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trong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triều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nhưng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Phạm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Sư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Mạnh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hiểu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rằng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quan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tâm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đến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nhiều</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mặt</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khác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nên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ông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cố</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trả</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căn</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kẽ</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về</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việc</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làm</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từng</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người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về</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nuôi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dạy</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con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cái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về</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cách</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cư</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xử</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với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mọi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người</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của</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schemeClr val="dk1"/>
                </a:solidFill>
                <a:latin typeface="Times New Roman" panose="02020603050405020304" pitchFamily="18" charset="0"/>
                <a:ea typeface="Times New Roman"/>
                <a:cs typeface="Times New Roman" panose="02020603050405020304" pitchFamily="18" charset="0"/>
                <a:sym typeface="Times New Roman"/>
              </a:rPr>
              <a:t>họ</a:t>
            </a: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p>
            <a:pPr marL="0" marR="0" lvl="0" indent="0" algn="just" rtl="0">
              <a:lnSpc>
                <a:spcPct val="100000"/>
              </a:lnSpc>
              <a:spcBef>
                <a:spcPts val="0"/>
              </a:spcBef>
              <a:spcAft>
                <a:spcPts val="0"/>
              </a:spcAft>
              <a:buClr>
                <a:schemeClr val="dk1"/>
              </a:buClr>
              <a:buSzPts val="2000"/>
              <a:buFont typeface="Arial"/>
              <a:buNone/>
            </a:pPr>
            <a:r>
              <a:rPr lang="en-US" sz="2000" b="1" i="1" dirty="0">
                <a:solidFill>
                  <a:schemeClr val="dk1"/>
                </a:solidFill>
                <a:latin typeface="Times New Roman"/>
                <a:ea typeface="Times New Roman"/>
                <a:cs typeface="Times New Roman"/>
                <a:sym typeface="Times New Roman"/>
              </a:rPr>
              <a:t>                      </a:t>
            </a:r>
            <a:r>
              <a:rPr lang="en-US" sz="1400" b="1" i="1" dirty="0">
                <a:solidFill>
                  <a:schemeClr val="dk1"/>
                </a:solidFill>
                <a:latin typeface="Times New Roman"/>
                <a:ea typeface="Times New Roman"/>
                <a:cs typeface="Times New Roman"/>
                <a:sym typeface="Times New Roman"/>
              </a:rPr>
              <a:t>(Theo </a:t>
            </a:r>
            <a:r>
              <a:rPr lang="en-US" sz="1400" b="1" i="1" dirty="0" err="1">
                <a:solidFill>
                  <a:schemeClr val="dk1"/>
                </a:solidFill>
                <a:latin typeface="Times New Roman"/>
                <a:ea typeface="Times New Roman"/>
                <a:cs typeface="Times New Roman"/>
                <a:sym typeface="Times New Roman"/>
              </a:rPr>
              <a:t>Chuyện</a:t>
            </a:r>
            <a:r>
              <a:rPr lang="en-US" sz="1400" b="1" i="1" dirty="0">
                <a:solidFill>
                  <a:schemeClr val="dk1"/>
                </a:solidFill>
                <a:latin typeface="Times New Roman"/>
                <a:ea typeface="Times New Roman"/>
                <a:cs typeface="Times New Roman"/>
                <a:sym typeface="Times New Roman"/>
              </a:rPr>
              <a:t> </a:t>
            </a:r>
            <a:r>
              <a:rPr lang="en-US" sz="1400" b="1" i="1" dirty="0" err="1">
                <a:solidFill>
                  <a:schemeClr val="dk1"/>
                </a:solidFill>
                <a:latin typeface="Times New Roman"/>
                <a:ea typeface="Times New Roman"/>
                <a:cs typeface="Times New Roman"/>
                <a:sym typeface="Times New Roman"/>
              </a:rPr>
              <a:t>về</a:t>
            </a:r>
            <a:r>
              <a:rPr lang="en-US" sz="1400" b="1" i="1" dirty="0">
                <a:solidFill>
                  <a:schemeClr val="dk1"/>
                </a:solidFill>
                <a:latin typeface="Times New Roman"/>
                <a:ea typeface="Times New Roman"/>
                <a:cs typeface="Times New Roman"/>
                <a:sym typeface="Times New Roman"/>
              </a:rPr>
              <a:t> </a:t>
            </a:r>
            <a:r>
              <a:rPr lang="en-US" sz="1400" b="1" i="1" dirty="0" err="1">
                <a:solidFill>
                  <a:schemeClr val="dk1"/>
                </a:solidFill>
                <a:latin typeface="Times New Roman"/>
                <a:ea typeface="Times New Roman"/>
                <a:cs typeface="Times New Roman"/>
                <a:sym typeface="Times New Roman"/>
              </a:rPr>
              <a:t>người</a:t>
            </a:r>
            <a:r>
              <a:rPr lang="en-US" sz="1400" b="1" i="1" dirty="0">
                <a:solidFill>
                  <a:schemeClr val="dk1"/>
                </a:solidFill>
                <a:latin typeface="Times New Roman"/>
                <a:ea typeface="Times New Roman"/>
                <a:cs typeface="Times New Roman"/>
                <a:sym typeface="Times New Roman"/>
              </a:rPr>
              <a:t> </a:t>
            </a:r>
            <a:r>
              <a:rPr lang="en-US" sz="1400" b="1" i="1" dirty="0" err="1">
                <a:solidFill>
                  <a:schemeClr val="dk1"/>
                </a:solidFill>
                <a:latin typeface="Times New Roman"/>
                <a:ea typeface="Times New Roman"/>
                <a:cs typeface="Times New Roman"/>
                <a:sym typeface="Times New Roman"/>
              </a:rPr>
              <a:t>thầy</a:t>
            </a:r>
            <a:r>
              <a:rPr lang="en-US" sz="1400" b="1" i="1" dirty="0">
                <a:solidFill>
                  <a:schemeClr val="dk1"/>
                </a:solidFill>
                <a:latin typeface="Times New Roman"/>
                <a:ea typeface="Times New Roman"/>
                <a:cs typeface="Times New Roman"/>
                <a:sym typeface="Times New Roman"/>
              </a:rPr>
              <a:t>, NXB Kim </a:t>
            </a:r>
            <a:r>
              <a:rPr lang="en-US" sz="1400" b="1" i="1" dirty="0" err="1">
                <a:solidFill>
                  <a:schemeClr val="dk1"/>
                </a:solidFill>
                <a:latin typeface="Times New Roman"/>
                <a:ea typeface="Times New Roman"/>
                <a:cs typeface="Times New Roman"/>
                <a:sym typeface="Times New Roman"/>
              </a:rPr>
              <a:t>Đồng</a:t>
            </a:r>
            <a:r>
              <a:rPr lang="en-US" sz="1400" b="1" i="1" dirty="0">
                <a:solidFill>
                  <a:schemeClr val="dk1"/>
                </a:solidFill>
                <a:latin typeface="Times New Roman"/>
                <a:ea typeface="Times New Roman"/>
                <a:cs typeface="Times New Roman"/>
                <a:sym typeface="Times New Roman"/>
              </a:rPr>
              <a:t>, </a:t>
            </a:r>
            <a:r>
              <a:rPr lang="en-US" sz="1400" b="1" i="1" dirty="0" err="1">
                <a:solidFill>
                  <a:schemeClr val="dk1"/>
                </a:solidFill>
                <a:latin typeface="Times New Roman"/>
                <a:ea typeface="Times New Roman"/>
                <a:cs typeface="Times New Roman"/>
                <a:sym typeface="Times New Roman"/>
              </a:rPr>
              <a:t>Hà</a:t>
            </a:r>
            <a:r>
              <a:rPr lang="en-US" sz="1400" b="1" i="1" dirty="0">
                <a:solidFill>
                  <a:schemeClr val="dk1"/>
                </a:solidFill>
                <a:latin typeface="Times New Roman"/>
                <a:ea typeface="Times New Roman"/>
                <a:cs typeface="Times New Roman"/>
                <a:sym typeface="Times New Roman"/>
              </a:rPr>
              <a:t> </a:t>
            </a:r>
            <a:r>
              <a:rPr lang="en-US" sz="1400" b="1" i="1" dirty="0" err="1">
                <a:solidFill>
                  <a:schemeClr val="dk1"/>
                </a:solidFill>
                <a:latin typeface="Times New Roman"/>
                <a:ea typeface="Times New Roman"/>
                <a:cs typeface="Times New Roman"/>
                <a:sym typeface="Times New Roman"/>
              </a:rPr>
              <a:t>Nội</a:t>
            </a:r>
            <a:r>
              <a:rPr lang="en-US" sz="1400" b="1" i="1" dirty="0">
                <a:solidFill>
                  <a:schemeClr val="dk1"/>
                </a:solidFill>
                <a:latin typeface="Times New Roman"/>
                <a:ea typeface="Times New Roman"/>
                <a:cs typeface="Times New Roman"/>
                <a:sym typeface="Times New Roman"/>
              </a:rPr>
              <a:t>, 1992)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41"/>
        <p:cNvGrpSpPr/>
        <p:nvPr/>
      </p:nvGrpSpPr>
      <p:grpSpPr>
        <a:xfrm>
          <a:off x="0" y="0"/>
          <a:ext cx="0" cy="0"/>
          <a:chOff x="0" y="0"/>
          <a:chExt cx="0" cy="0"/>
        </a:xfrm>
      </p:grpSpPr>
      <p:pic>
        <p:nvPicPr>
          <p:cNvPr id="4" name="Picture 3">
            <a:extLst>
              <a:ext uri="{FF2B5EF4-FFF2-40B4-BE49-F238E27FC236}">
                <a16:creationId xmlns:a16="http://schemas.microsoft.com/office/drawing/2014/main" id="{BE871EB5-CE15-4D2C-A428-1C6CC5686207}"/>
              </a:ext>
            </a:extLst>
          </p:cNvPr>
          <p:cNvPicPr>
            <a:picLocks noChangeAspect="1"/>
          </p:cNvPicPr>
          <p:nvPr/>
        </p:nvPicPr>
        <p:blipFill>
          <a:blip r:embed="rId3"/>
          <a:stretch>
            <a:fillRect/>
          </a:stretch>
        </p:blipFill>
        <p:spPr>
          <a:xfrm>
            <a:off x="0" y="0"/>
            <a:ext cx="12192000" cy="6858000"/>
          </a:xfrm>
          <a:prstGeom prst="rect">
            <a:avLst/>
          </a:prstGeom>
        </p:spPr>
      </p:pic>
      <p:sp>
        <p:nvSpPr>
          <p:cNvPr id="242" name="Google Shape;242;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514350" lvl="0" indent="-514350" algn="just" rtl="0">
              <a:lnSpc>
                <a:spcPct val="90000"/>
              </a:lnSpc>
              <a:spcBef>
                <a:spcPts val="0"/>
              </a:spcBef>
              <a:spcAft>
                <a:spcPts val="0"/>
              </a:spcAft>
              <a:buClr>
                <a:srgbClr val="1700C0"/>
              </a:buClr>
              <a:buSzPts val="3200"/>
              <a:buAutoNum type="arabicPeriod"/>
            </a:pPr>
            <a:r>
              <a:rPr lang="en-US" sz="3200" b="1" dirty="0" err="1">
                <a:solidFill>
                  <a:srgbClr val="1700C0"/>
                </a:solidFill>
                <a:latin typeface="Times New Roman"/>
                <a:ea typeface="Times New Roman"/>
                <a:cs typeface="Times New Roman"/>
                <a:sym typeface="Times New Roman"/>
              </a:rPr>
              <a:t>Lòng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yêu</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nước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ta </a:t>
            </a:r>
            <a:r>
              <a:rPr lang="en-US" sz="3200" b="1" dirty="0" err="1">
                <a:solidFill>
                  <a:srgbClr val="1700C0"/>
                </a:solidFill>
                <a:latin typeface="Times New Roman"/>
                <a:ea typeface="Times New Roman"/>
                <a:cs typeface="Times New Roman"/>
                <a:sym typeface="Times New Roman"/>
              </a:rPr>
              <a:t>thể</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hiện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như</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thế</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nào</a:t>
            </a:r>
            <a:r>
              <a:rPr lang="en-US" sz="3200" b="1" dirty="0">
                <a:solidFill>
                  <a:srgbClr val="1700C0"/>
                </a:solidFill>
                <a:latin typeface="Times New Roman"/>
                <a:ea typeface="Times New Roman"/>
                <a:cs typeface="Times New Roman"/>
                <a:sym typeface="Times New Roman"/>
              </a:rPr>
              <a:t> qua </a:t>
            </a:r>
            <a:r>
              <a:rPr lang="en-US" sz="3200" b="1" dirty="0" err="1">
                <a:solidFill>
                  <a:srgbClr val="1700C0"/>
                </a:solidFill>
                <a:latin typeface="Times New Roman"/>
                <a:ea typeface="Times New Roman"/>
                <a:cs typeface="Times New Roman"/>
                <a:sym typeface="Times New Roman"/>
              </a:rPr>
              <a:t>lời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nói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Bác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Hồ</a:t>
            </a:r>
            <a:r>
              <a:rPr lang="en-US" sz="3200" b="1" dirty="0">
                <a:solidFill>
                  <a:srgbClr val="1700C0"/>
                </a:solidFill>
                <a:latin typeface="Times New Roman"/>
                <a:ea typeface="Times New Roman"/>
                <a:cs typeface="Times New Roman"/>
                <a:sym typeface="Times New Roman"/>
              </a:rPr>
              <a:t>?</a:t>
            </a:r>
            <a:endParaRPr dirty="0"/>
          </a:p>
          <a:p>
            <a:pPr marL="514350" lvl="0" indent="-514350" algn="just" rtl="0">
              <a:lnSpc>
                <a:spcPct val="90000"/>
              </a:lnSpc>
              <a:spcBef>
                <a:spcPts val="2400"/>
              </a:spcBef>
              <a:spcAft>
                <a:spcPts val="0"/>
              </a:spcAft>
              <a:buClr>
                <a:srgbClr val="1700C0"/>
              </a:buClr>
              <a:buSzPts val="3200"/>
              <a:buFont typeface="Arial"/>
              <a:buAutoNum type="arabicPeriod"/>
            </a:pPr>
            <a:r>
              <a:rPr lang="en-US" sz="3200" b="1" dirty="0" err="1">
                <a:solidFill>
                  <a:srgbClr val="1700C0"/>
                </a:solidFill>
                <a:latin typeface="Times New Roman"/>
                <a:ea typeface="Times New Roman"/>
                <a:cs typeface="Times New Roman"/>
                <a:sym typeface="Times New Roman"/>
              </a:rPr>
              <a:t>Em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có</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nhận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xét</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gì</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về</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cách</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cư</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xử</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học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trò</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cũ</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với</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thầy</a:t>
            </a:r>
            <a:r>
              <a:rPr lang="en-US" sz="3200" b="1" dirty="0">
                <a:solidFill>
                  <a:srgbClr val="1700C0"/>
                </a:solidFill>
                <a:latin typeface="Times New Roman"/>
                <a:ea typeface="Times New Roman"/>
                <a:cs typeface="Times New Roman"/>
                <a:sym typeface="Times New Roman"/>
              </a:rPr>
              <a:t> Chu </a:t>
            </a:r>
            <a:r>
              <a:rPr lang="en-US" sz="3200" b="1" dirty="0" err="1">
                <a:solidFill>
                  <a:srgbClr val="1700C0"/>
                </a:solidFill>
                <a:latin typeface="Times New Roman"/>
                <a:ea typeface="Times New Roman"/>
                <a:cs typeface="Times New Roman"/>
                <a:sym typeface="Times New Roman"/>
              </a:rPr>
              <a:t>Văn</a:t>
            </a:r>
            <a:r>
              <a:rPr lang="en-US" sz="3200" b="1" dirty="0">
                <a:solidFill>
                  <a:srgbClr val="1700C0"/>
                </a:solidFill>
                <a:latin typeface="Times New Roman"/>
                <a:ea typeface="Times New Roman"/>
                <a:cs typeface="Times New Roman"/>
                <a:sym typeface="Times New Roman"/>
              </a:rPr>
              <a:t> An? </a:t>
            </a:r>
            <a:r>
              <a:rPr lang="en-US" sz="3200" b="1" dirty="0" err="1">
                <a:solidFill>
                  <a:srgbClr val="1700C0"/>
                </a:solidFill>
                <a:latin typeface="Times New Roman"/>
                <a:ea typeface="Times New Roman"/>
                <a:cs typeface="Times New Roman"/>
                <a:sym typeface="Times New Roman"/>
              </a:rPr>
              <a:t>Cách</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cư</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xử</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đó</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thể</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hiện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gì</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ta?</a:t>
            </a:r>
            <a:endParaRPr dirty="0"/>
          </a:p>
          <a:p>
            <a:pPr marL="514350" lvl="0" indent="-514350" algn="just" rtl="0">
              <a:lnSpc>
                <a:spcPct val="90000"/>
              </a:lnSpc>
              <a:spcBef>
                <a:spcPts val="2400"/>
              </a:spcBef>
              <a:spcAft>
                <a:spcPts val="0"/>
              </a:spcAft>
              <a:buClr>
                <a:srgbClr val="1700C0"/>
              </a:buClr>
              <a:buSzPts val="3200"/>
              <a:buFont typeface="Arial"/>
              <a:buAutoNum type="arabicPeriod"/>
            </a:pPr>
            <a:r>
              <a:rPr lang="en-US" sz="3200" b="1" dirty="0" err="1">
                <a:solidFill>
                  <a:srgbClr val="1700C0"/>
                </a:solidFill>
                <a:latin typeface="Times New Roman"/>
                <a:ea typeface="Times New Roman"/>
                <a:cs typeface="Times New Roman"/>
                <a:sym typeface="Times New Roman"/>
              </a:rPr>
              <a:t>Em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hiểu</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thế</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nào</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là</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tốt</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đẹp</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Hãy</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kể</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những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truyền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thống</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tốt</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đẹp</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của</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dân</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tộc</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Việt</a:t>
            </a:r>
            <a:r>
              <a:rPr lang="en-US" sz="3200" b="1" dirty="0">
                <a:solidFill>
                  <a:srgbClr val="1700C0"/>
                </a:solidFill>
                <a:latin typeface="Times New Roman"/>
                <a:ea typeface="Times New Roman"/>
                <a:cs typeface="Times New Roman"/>
                <a:sym typeface="Times New Roman"/>
              </a:rPr>
              <a:t> Nam </a:t>
            </a:r>
            <a:r>
              <a:rPr lang="en-US" sz="3200" b="1" dirty="0" err="1">
                <a:solidFill>
                  <a:srgbClr val="1700C0"/>
                </a:solidFill>
                <a:latin typeface="Times New Roman"/>
                <a:ea typeface="Times New Roman"/>
                <a:cs typeface="Times New Roman"/>
                <a:sym typeface="Times New Roman"/>
              </a:rPr>
              <a:t>mà</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em</a:t>
            </a:r>
            <a:r>
              <a:rPr lang="en-US" sz="3200" b="1" dirty="0">
                <a:solidFill>
                  <a:srgbClr val="1700C0"/>
                </a:solidFill>
                <a:latin typeface="Times New Roman"/>
                <a:ea typeface="Times New Roman"/>
                <a:cs typeface="Times New Roman"/>
                <a:sym typeface="Times New Roman"/>
              </a:rPr>
              <a:t> </a:t>
            </a:r>
            <a:r>
              <a:rPr lang="en-US" sz="3200" b="1" dirty="0" err="1">
                <a:solidFill>
                  <a:srgbClr val="1700C0"/>
                </a:solidFill>
                <a:latin typeface="Times New Roman"/>
                <a:ea typeface="Times New Roman"/>
                <a:cs typeface="Times New Roman"/>
                <a:sym typeface="Times New Roman"/>
              </a:rPr>
              <a:t>biết</a:t>
            </a:r>
            <a:r>
              <a:rPr lang="en-US" sz="3200" b="1" dirty="0">
                <a:solidFill>
                  <a:srgbClr val="1700C0"/>
                </a:solidFill>
                <a:latin typeface="Times New Roman"/>
                <a:ea typeface="Times New Roman"/>
                <a:cs typeface="Times New Roman"/>
                <a:sym typeface="Times New Roman"/>
              </a:rPr>
              <a:t>.</a:t>
            </a:r>
            <a:endParaRPr sz="3200" b="1" dirty="0">
              <a:solidFill>
                <a:srgbClr val="1700C0"/>
              </a:solidFill>
              <a:latin typeface="Times New Roman"/>
              <a:ea typeface="Times New Roman"/>
              <a:cs typeface="Times New Roman"/>
              <a:sym typeface="Times New Roman"/>
            </a:endParaRPr>
          </a:p>
        </p:txBody>
      </p:sp>
      <p:sp>
        <p:nvSpPr>
          <p:cNvPr id="243" name="Google Shape;24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b="1" dirty="0" err="1">
                <a:solidFill>
                  <a:srgbClr val="FF0000"/>
                </a:solidFill>
                <a:latin typeface="Times New Roman"/>
                <a:ea typeface="Times New Roman"/>
                <a:cs typeface="Times New Roman"/>
                <a:sym typeface="Times New Roman"/>
              </a:rPr>
              <a:t>Câu</a:t>
            </a:r>
            <a:r>
              <a:rPr lang="en-US" b="1" dirty="0">
                <a:solidFill>
                  <a:srgbClr val="FF0000"/>
                </a:solidFill>
                <a:latin typeface="Times New Roman"/>
                <a:ea typeface="Times New Roman"/>
                <a:cs typeface="Times New Roman"/>
                <a:sym typeface="Times New Roman"/>
              </a:rPr>
              <a:t> </a:t>
            </a:r>
            <a:r>
              <a:rPr lang="en-US" b="1" dirty="0" err="1">
                <a:solidFill>
                  <a:srgbClr val="FF0000"/>
                </a:solidFill>
                <a:latin typeface="Times New Roman"/>
                <a:ea typeface="Times New Roman"/>
                <a:cs typeface="Times New Roman"/>
                <a:sym typeface="Times New Roman"/>
              </a:rPr>
              <a:t>hỏi</a:t>
            </a:r>
            <a:r>
              <a:rPr lang="en-US" b="1" dirty="0">
                <a:solidFill>
                  <a:srgbClr val="FF0000"/>
                </a:solidFill>
                <a:latin typeface="Times New Roman"/>
                <a:ea typeface="Times New Roman"/>
                <a:cs typeface="Times New Roman"/>
                <a:sym typeface="Times New Roman"/>
              </a:rPr>
              <a:t> </a:t>
            </a:r>
            <a:r>
              <a:rPr lang="en-US" b="1" dirty="0" err="1">
                <a:solidFill>
                  <a:srgbClr val="FF0000"/>
                </a:solidFill>
                <a:latin typeface="Times New Roman"/>
                <a:ea typeface="Times New Roman"/>
                <a:cs typeface="Times New Roman"/>
                <a:sym typeface="Times New Roman"/>
              </a:rPr>
              <a:t>gợi</a:t>
            </a:r>
            <a:r>
              <a:rPr lang="en-US" b="1" dirty="0">
                <a:solidFill>
                  <a:srgbClr val="FF0000"/>
                </a:solidFill>
                <a:latin typeface="Times New Roman"/>
                <a:ea typeface="Times New Roman"/>
                <a:cs typeface="Times New Roman"/>
                <a:sym typeface="Times New Roman"/>
              </a:rPr>
              <a:t> ý</a:t>
            </a:r>
            <a:r>
              <a:rPr lang="en-US" dirty="0">
                <a:solidFill>
                  <a:srgbClr val="FF0000"/>
                </a:solidFill>
                <a:latin typeface="Times New Roman"/>
                <a:ea typeface="Times New Roman"/>
                <a:cs typeface="Times New Roman"/>
                <a:sym typeface="Times New Roman"/>
              </a:rPr>
              <a: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7"/>
        <p:cNvGrpSpPr/>
        <p:nvPr/>
      </p:nvGrpSpPr>
      <p:grpSpPr>
        <a:xfrm>
          <a:off x="0" y="0"/>
          <a:ext cx="0" cy="0"/>
          <a:chOff x="0" y="0"/>
          <a:chExt cx="0" cy="0"/>
        </a:xfrm>
      </p:grpSpPr>
      <p:pic>
        <p:nvPicPr>
          <p:cNvPr id="6" name="Picture 5">
            <a:extLst>
              <a:ext uri="{FF2B5EF4-FFF2-40B4-BE49-F238E27FC236}">
                <a16:creationId xmlns:a16="http://schemas.microsoft.com/office/drawing/2014/main" id="{BBEF6FEE-A6A0-4A19-95E7-AD992C8A335B}"/>
              </a:ext>
            </a:extLst>
          </p:cNvPr>
          <p:cNvPicPr>
            <a:picLocks noChangeAspect="1"/>
          </p:cNvPicPr>
          <p:nvPr/>
        </p:nvPicPr>
        <p:blipFill>
          <a:blip r:embed="rId3"/>
          <a:stretch>
            <a:fillRect/>
          </a:stretch>
        </p:blipFill>
        <p:spPr>
          <a:xfrm>
            <a:off x="0" y="0"/>
            <a:ext cx="12192000" cy="6858000"/>
          </a:xfrm>
          <a:prstGeom prst="rect">
            <a:avLst/>
          </a:prstGeom>
        </p:spPr>
      </p:pic>
      <p:sp>
        <p:nvSpPr>
          <p:cNvPr id="249" name="Google Shape;249;p43"/>
          <p:cNvSpPr/>
          <p:nvPr/>
        </p:nvSpPr>
        <p:spPr>
          <a:xfrm>
            <a:off x="462603" y="813392"/>
            <a:ext cx="6904112" cy="954107"/>
          </a:xfrm>
          <a:prstGeom prst="rect">
            <a:avLst/>
          </a:prstGeom>
          <a:noFill/>
          <a:ln>
            <a:noFill/>
          </a:ln>
        </p:spPr>
        <p:txBody>
          <a:bodyPr spcFirstLastPara="1" wrap="square" lIns="91425" tIns="45700" rIns="91425" bIns="45700" anchor="t" anchorCtr="0">
            <a:noAutofit/>
          </a:bodyPr>
          <a:lstStyle/>
          <a:p>
            <a:pPr marL="514350" marR="0" lvl="0" indent="-514350" algn="just" rtl="0">
              <a:spcBef>
                <a:spcPts val="0"/>
              </a:spcBef>
              <a:spcAft>
                <a:spcPts val="0"/>
              </a:spcAft>
              <a:buClr>
                <a:srgbClr val="1700C0"/>
              </a:buClr>
              <a:buSzPts val="2800"/>
              <a:buFont typeface="Times New Roman"/>
              <a:buAutoNum type="arabicPeriod"/>
            </a:pPr>
            <a:r>
              <a:rPr lang="en-US" sz="2800" b="1">
                <a:solidFill>
                  <a:srgbClr val="1700C0"/>
                </a:solidFill>
                <a:latin typeface="Times New Roman"/>
                <a:ea typeface="Times New Roman"/>
                <a:cs typeface="Times New Roman"/>
                <a:sym typeface="Times New Roman"/>
              </a:rPr>
              <a:t>Lòng yêu nước của dân tộc ta thể hiện như thế nào qua lời nói của Bác Hồ?</a:t>
            </a:r>
            <a:endParaRPr/>
          </a:p>
        </p:txBody>
      </p:sp>
      <p:sp>
        <p:nvSpPr>
          <p:cNvPr id="250" name="Google Shape;250;p43"/>
          <p:cNvSpPr txBox="1"/>
          <p:nvPr/>
        </p:nvSpPr>
        <p:spPr>
          <a:xfrm>
            <a:off x="423967" y="1790156"/>
            <a:ext cx="11282928" cy="37856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FF"/>
                </a:solidFill>
                <a:latin typeface="Times New Roman"/>
                <a:ea typeface="Times New Roman"/>
                <a:cs typeface="Times New Roman"/>
                <a:sym typeface="Times New Roman"/>
              </a:rPr>
              <a:t> </a:t>
            </a:r>
            <a:r>
              <a:rPr lang="en-US" sz="2400" b="1">
                <a:solidFill>
                  <a:srgbClr val="FF0000"/>
                </a:solidFill>
                <a:latin typeface="Times New Roman"/>
                <a:ea typeface="Times New Roman"/>
                <a:cs typeface="Times New Roman"/>
                <a:sym typeface="Times New Roman"/>
              </a:rPr>
              <a:t>* Lòng yêu nước của dân tộc ta thể hiện:</a:t>
            </a:r>
            <a:endParaRPr/>
          </a:p>
          <a:p>
            <a:pPr marL="285750" marR="0" lvl="0" indent="-285750" algn="just" rtl="0">
              <a:spcBef>
                <a:spcPts val="0"/>
              </a:spcBef>
              <a:spcAft>
                <a:spcPts val="0"/>
              </a:spcAft>
              <a:buClr>
                <a:srgbClr val="1F3864"/>
              </a:buClr>
              <a:buSzPts val="2400"/>
              <a:buFont typeface="Times New Roman"/>
              <a:buChar char="-"/>
            </a:pPr>
            <a:r>
              <a:rPr lang="en-US" sz="2400">
                <a:solidFill>
                  <a:srgbClr val="1F3864"/>
                </a:solidFill>
                <a:latin typeface="Times New Roman"/>
                <a:ea typeface="Times New Roman"/>
                <a:cs typeface="Times New Roman"/>
                <a:sym typeface="Times New Roman"/>
              </a:rPr>
              <a:t>Tinh thần yêu nước sôi nổi, kết thành làn sóng mạnh mẽ, to lớn.</a:t>
            </a:r>
            <a:endParaRPr/>
          </a:p>
          <a:p>
            <a:pPr marL="285750" marR="0" lvl="0" indent="-285750" algn="just" rtl="0">
              <a:spcBef>
                <a:spcPts val="0"/>
              </a:spcBef>
              <a:spcAft>
                <a:spcPts val="0"/>
              </a:spcAft>
              <a:buClr>
                <a:srgbClr val="1F3864"/>
              </a:buClr>
              <a:buSzPts val="2400"/>
              <a:buFont typeface="Times New Roman"/>
              <a:buChar char="-"/>
            </a:pPr>
            <a:r>
              <a:rPr lang="en-US" sz="2400">
                <a:solidFill>
                  <a:srgbClr val="1F3864"/>
                </a:solidFill>
                <a:latin typeface="Times New Roman"/>
                <a:ea typeface="Times New Roman"/>
                <a:cs typeface="Times New Roman"/>
                <a:sym typeface="Times New Roman"/>
              </a:rPr>
              <a:t>Lướt qua mọi nguy hiểm, khó khăn.</a:t>
            </a:r>
            <a:endParaRPr/>
          </a:p>
          <a:p>
            <a:pPr marL="285750" marR="0" lvl="0" indent="-285750" algn="just" rtl="0">
              <a:spcBef>
                <a:spcPts val="0"/>
              </a:spcBef>
              <a:spcAft>
                <a:spcPts val="0"/>
              </a:spcAft>
              <a:buClr>
                <a:srgbClr val="1F3864"/>
              </a:buClr>
              <a:buSzPts val="2400"/>
              <a:buFont typeface="Times New Roman"/>
              <a:buChar char="-"/>
            </a:pPr>
            <a:r>
              <a:rPr lang="en-US" sz="2400">
                <a:solidFill>
                  <a:srgbClr val="1F3864"/>
                </a:solidFill>
                <a:latin typeface="Times New Roman"/>
                <a:ea typeface="Times New Roman"/>
                <a:cs typeface="Times New Roman"/>
                <a:sym typeface="Times New Roman"/>
              </a:rPr>
              <a:t>Nhấn chìm tất cả lũ bán nước và lũ cướp nước.</a:t>
            </a:r>
            <a:endParaRPr/>
          </a:p>
          <a:p>
            <a:pPr marL="0" marR="0" lvl="0" indent="0" algn="just" rtl="0">
              <a:spcBef>
                <a:spcPts val="0"/>
              </a:spcBef>
              <a:spcAft>
                <a:spcPts val="0"/>
              </a:spcAft>
              <a:buNone/>
            </a:pPr>
            <a:r>
              <a:rPr lang="en-US" sz="2400" b="1">
                <a:solidFill>
                  <a:srgbClr val="0000FF"/>
                </a:solidFill>
                <a:latin typeface="Times New Roman"/>
                <a:ea typeface="Times New Roman"/>
                <a:cs typeface="Times New Roman"/>
                <a:sym typeface="Times New Roman"/>
              </a:rPr>
              <a:t> </a:t>
            </a:r>
            <a:r>
              <a:rPr lang="en-US" sz="2400" b="1">
                <a:solidFill>
                  <a:srgbClr val="FF0000"/>
                </a:solidFill>
                <a:latin typeface="Times New Roman"/>
                <a:ea typeface="Times New Roman"/>
                <a:cs typeface="Times New Roman"/>
                <a:sym typeface="Times New Roman"/>
              </a:rPr>
              <a:t>* Chứng minh:</a:t>
            </a:r>
            <a:endParaRPr/>
          </a:p>
          <a:p>
            <a:pPr marL="285750" marR="0" lvl="0" indent="-285750" algn="just" rtl="0">
              <a:spcBef>
                <a:spcPts val="0"/>
              </a:spcBef>
              <a:spcAft>
                <a:spcPts val="0"/>
              </a:spcAft>
              <a:buClr>
                <a:srgbClr val="002060"/>
              </a:buClr>
              <a:buSzPts val="2400"/>
              <a:buFont typeface="Times New Roman"/>
              <a:buChar char="-"/>
            </a:pPr>
            <a:r>
              <a:rPr lang="en-US" sz="2400">
                <a:solidFill>
                  <a:srgbClr val="002060"/>
                </a:solidFill>
                <a:latin typeface="Times New Roman"/>
                <a:ea typeface="Times New Roman"/>
                <a:cs typeface="Times New Roman"/>
                <a:sym typeface="Times New Roman"/>
              </a:rPr>
              <a:t>Các cuộc kháng chiến vĩ đại của dân tộc: Bà Trưng, Bà Triệu, Trần Hưng Đạo, Lê Lợi, Quang Trung v.v… trong cuộc kháng chiến chống quân xâm lược phương Bắc.</a:t>
            </a:r>
            <a:endParaRPr/>
          </a:p>
          <a:p>
            <a:pPr marL="285750" marR="0" lvl="0" indent="-285750" algn="just" rtl="0">
              <a:spcBef>
                <a:spcPts val="0"/>
              </a:spcBef>
              <a:spcAft>
                <a:spcPts val="0"/>
              </a:spcAft>
              <a:buClr>
                <a:srgbClr val="002060"/>
              </a:buClr>
              <a:buSzPts val="2400"/>
              <a:buFont typeface="Times New Roman"/>
              <a:buChar char="-"/>
            </a:pPr>
            <a:r>
              <a:rPr lang="en-US" sz="2400">
                <a:solidFill>
                  <a:srgbClr val="002060"/>
                </a:solidFill>
                <a:latin typeface="Times New Roman"/>
                <a:ea typeface="Times New Roman"/>
                <a:cs typeface="Times New Roman"/>
                <a:sym typeface="Times New Roman"/>
              </a:rPr>
              <a:t>Sự hi sinh của các chiến sĩ ngoài mặt trận, của cán bộ công chức, những người phụ nữ, những người cha, người mẹ, của nam nữ công nhân, nông dân, của tầng lớp thanh thiếu niên ở hậu phương trong cuộc kháng chiến chống Pháp, chống Mỹ…</a:t>
            </a:r>
            <a:endParaRPr sz="2400">
              <a:solidFill>
                <a:srgbClr val="002060"/>
              </a:solidFill>
              <a:latin typeface="Times New Roman"/>
              <a:ea typeface="Times New Roman"/>
              <a:cs typeface="Times New Roman"/>
              <a:sym typeface="Times New Roman"/>
            </a:endParaRPr>
          </a:p>
        </p:txBody>
      </p:sp>
      <p:pic>
        <p:nvPicPr>
          <p:cNvPr id="251" name="Google Shape;251;p43"/>
          <p:cNvPicPr preferRelativeResize="0"/>
          <p:nvPr/>
        </p:nvPicPr>
        <p:blipFill rotWithShape="1">
          <a:blip r:embed="rId4">
            <a:alphaModFix/>
          </a:blip>
          <a:srcRect/>
          <a:stretch/>
        </p:blipFill>
        <p:spPr>
          <a:xfrm flipH="1">
            <a:off x="8577329" y="327696"/>
            <a:ext cx="2926428" cy="1924101"/>
          </a:xfrm>
          <a:prstGeom prst="rect">
            <a:avLst/>
          </a:prstGeom>
          <a:noFill/>
          <a:ln w="28575" cap="flat" cmpd="sng">
            <a:solidFill>
              <a:srgbClr val="C00000"/>
            </a:solidFill>
            <a:prstDash val="solid"/>
            <a:round/>
            <a:headEnd type="none" w="sm" len="sm"/>
            <a:tailEnd type="none" w="sm" len="sm"/>
          </a:ln>
        </p:spPr>
      </p:pic>
      <p:sp>
        <p:nvSpPr>
          <p:cNvPr id="252" name="Google Shape;252;p43"/>
          <p:cNvSpPr/>
          <p:nvPr/>
        </p:nvSpPr>
        <p:spPr>
          <a:xfrm>
            <a:off x="802265" y="5449778"/>
            <a:ext cx="10526332" cy="1200329"/>
          </a:xfrm>
          <a:prstGeom prst="rect">
            <a:avLst/>
          </a:prstGeom>
          <a:noFill/>
          <a:ln>
            <a:noFill/>
          </a:ln>
        </p:spPr>
        <p:txBody>
          <a:bodyPr spcFirstLastPara="1" wrap="square" lIns="91425" tIns="45700" rIns="91425" bIns="45700" anchor="t" anchorCtr="0">
            <a:noAutofit/>
          </a:bodyPr>
          <a:lstStyle/>
          <a:p>
            <a:pPr marL="0" marR="0" lvl="0" indent="-152400" algn="just" rtl="0">
              <a:lnSpc>
                <a:spcPct val="150000"/>
              </a:lnSpc>
              <a:spcBef>
                <a:spcPts val="0"/>
              </a:spcBef>
              <a:spcAft>
                <a:spcPts val="0"/>
              </a:spcAft>
              <a:buClr>
                <a:srgbClr val="EF2503"/>
              </a:buClr>
              <a:buSzPts val="2400"/>
              <a:buFont typeface="Noto Sans Symbols"/>
              <a:buChar char="⮚"/>
            </a:pPr>
            <a:r>
              <a:rPr lang="en-US" sz="2400"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Những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tình</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cảm</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và</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việc</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làm</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khác</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nhau</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nhưng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đều</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giống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nhau</a:t>
            </a:r>
            <a:r>
              <a:rPr lang="en-US" sz="2400" b="1" dirty="0">
                <a:solidFill>
                  <a:srgbClr val="EF2503"/>
                </a:solidFill>
                <a:latin typeface="Times New Roman"/>
                <a:ea typeface="Times New Roman"/>
                <a:cs typeface="Times New Roman"/>
                <a:sym typeface="Times New Roman"/>
              </a:rPr>
              <a:t> ở </a:t>
            </a:r>
            <a:r>
              <a:rPr lang="en-US" sz="2400" b="1" dirty="0" err="1">
                <a:solidFill>
                  <a:srgbClr val="EF2503"/>
                </a:solidFill>
                <a:latin typeface="Times New Roman"/>
                <a:ea typeface="Times New Roman"/>
                <a:cs typeface="Times New Roman"/>
                <a:sym typeface="Times New Roman"/>
              </a:rPr>
              <a:t>lòng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yêu</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nước</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nồng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nàn</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và</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biết</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phát</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huy</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truyền</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thống</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yêu</a:t>
            </a:r>
            <a:r>
              <a:rPr lang="en-US" sz="2400" b="1" dirty="0">
                <a:solidFill>
                  <a:srgbClr val="EF2503"/>
                </a:solidFill>
                <a:latin typeface="Times New Roman"/>
                <a:ea typeface="Times New Roman"/>
                <a:cs typeface="Times New Roman"/>
                <a:sym typeface="Times New Roman"/>
              </a:rPr>
              <a:t> </a:t>
            </a:r>
            <a:r>
              <a:rPr lang="en-US" sz="2400" b="1" dirty="0" err="1">
                <a:solidFill>
                  <a:srgbClr val="EF2503"/>
                </a:solidFill>
                <a:latin typeface="Times New Roman"/>
                <a:ea typeface="Times New Roman"/>
                <a:cs typeface="Times New Roman"/>
                <a:sym typeface="Times New Roman"/>
              </a:rPr>
              <a:t>nước</a:t>
            </a:r>
            <a:r>
              <a:rPr lang="en-US" sz="2400" b="1" dirty="0">
                <a:solidFill>
                  <a:srgbClr val="EF2503"/>
                </a:solidFill>
                <a:latin typeface="Times New Roman"/>
                <a:ea typeface="Times New Roman"/>
                <a:cs typeface="Times New Roman"/>
                <a:sym typeface="Times New Roman"/>
              </a:rPr>
              <a:t>.</a:t>
            </a:r>
            <a:endParaRPr sz="2400" b="1" dirty="0">
              <a:solidFill>
                <a:srgbClr val="EF2503"/>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500"/>
                                        <p:tgtEl>
                                          <p:spTgt spid="250"/>
                                        </p:tgtEl>
                                        <p:attrNameLst>
                                          <p:attrName>ppt_w</p:attrName>
                                        </p:attrNameLst>
                                      </p:cBhvr>
                                      <p:tavLst>
                                        <p:tav tm="0">
                                          <p:val>
                                            <p:strVal val="0"/>
                                          </p:val>
                                        </p:tav>
                                        <p:tav tm="100000">
                                          <p:val>
                                            <p:strVal val="#ppt_w"/>
                                          </p:val>
                                        </p:tav>
                                      </p:tavLst>
                                    </p:anim>
                                    <p:anim calcmode="lin" valueType="num">
                                      <p:cBhvr additive="base">
                                        <p:cTn id="8" dur="500"/>
                                        <p:tgtEl>
                                          <p:spTgt spid="25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2"/>
                                        </p:tgtEl>
                                        <p:attrNameLst>
                                          <p:attrName>style.visibility</p:attrName>
                                        </p:attrNameLst>
                                      </p:cBhvr>
                                      <p:to>
                                        <p:strVal val="visible"/>
                                      </p:to>
                                    </p:set>
                                    <p:anim calcmode="lin" valueType="num">
                                      <p:cBhvr additive="base">
                                        <p:cTn id="13" dur="500"/>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pic>
        <p:nvPicPr>
          <p:cNvPr id="6" name="Picture 5">
            <a:extLst>
              <a:ext uri="{FF2B5EF4-FFF2-40B4-BE49-F238E27FC236}">
                <a16:creationId xmlns:a16="http://schemas.microsoft.com/office/drawing/2014/main" id="{74385566-D58D-458C-BDD9-7212C66AAF26}"/>
              </a:ext>
            </a:extLst>
          </p:cNvPr>
          <p:cNvPicPr>
            <a:picLocks noChangeAspect="1"/>
          </p:cNvPicPr>
          <p:nvPr/>
        </p:nvPicPr>
        <p:blipFill>
          <a:blip r:embed="rId3"/>
          <a:stretch>
            <a:fillRect/>
          </a:stretch>
        </p:blipFill>
        <p:spPr>
          <a:xfrm>
            <a:off x="0" y="0"/>
            <a:ext cx="12192000" cy="6858000"/>
          </a:xfrm>
          <a:prstGeom prst="rect">
            <a:avLst/>
          </a:prstGeom>
        </p:spPr>
      </p:pic>
      <p:sp>
        <p:nvSpPr>
          <p:cNvPr id="257" name="Google Shape;257;p44"/>
          <p:cNvSpPr txBox="1">
            <a:spLocks noGrp="1"/>
          </p:cNvSpPr>
          <p:nvPr>
            <p:ph type="body" idx="1"/>
          </p:nvPr>
        </p:nvSpPr>
        <p:spPr>
          <a:xfrm>
            <a:off x="838199" y="2778670"/>
            <a:ext cx="7146701" cy="201227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2060"/>
              </a:buClr>
              <a:buSzPts val="2600"/>
              <a:buChar char="•"/>
            </a:pPr>
            <a:r>
              <a:rPr lang="en-US" sz="2600">
                <a:solidFill>
                  <a:srgbClr val="002060"/>
                </a:solidFill>
                <a:latin typeface="Times New Roman"/>
                <a:ea typeface="Times New Roman"/>
                <a:cs typeface="Times New Roman"/>
                <a:sym typeface="Times New Roman"/>
              </a:rPr>
              <a:t>Học trò cũ của cụ Chu Văn An tuy làm chức quan to vẫn cùng bạn đến mừng sinh nhật thầy.</a:t>
            </a:r>
            <a:endParaRPr/>
          </a:p>
          <a:p>
            <a:pPr marL="228600" lvl="0" indent="-228600" algn="just" rtl="0">
              <a:lnSpc>
                <a:spcPct val="90000"/>
              </a:lnSpc>
              <a:spcBef>
                <a:spcPts val="1000"/>
              </a:spcBef>
              <a:spcAft>
                <a:spcPts val="0"/>
              </a:spcAft>
              <a:buClr>
                <a:srgbClr val="002060"/>
              </a:buClr>
              <a:buSzPts val="2600"/>
              <a:buChar char="•"/>
            </a:pPr>
            <a:r>
              <a:rPr lang="en-US" sz="2600">
                <a:solidFill>
                  <a:srgbClr val="002060"/>
                </a:solidFill>
                <a:latin typeface="Times New Roman"/>
                <a:ea typeface="Times New Roman"/>
                <a:cs typeface="Times New Roman"/>
                <a:sym typeface="Times New Roman"/>
              </a:rPr>
              <a:t>Họ cư xử đúng tư cách của một người học trò lễ phép, tôn trọng thầy, với thái độ kính cẩn, khiêm tốn đối với thầy giáo cũ.</a:t>
            </a:r>
            <a:endParaRPr/>
          </a:p>
        </p:txBody>
      </p:sp>
      <p:sp>
        <p:nvSpPr>
          <p:cNvPr id="259" name="Google Shape;259;p44"/>
          <p:cNvSpPr/>
          <p:nvPr/>
        </p:nvSpPr>
        <p:spPr>
          <a:xfrm>
            <a:off x="785610" y="1048380"/>
            <a:ext cx="7199291" cy="138499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b="1">
                <a:solidFill>
                  <a:srgbClr val="1700C0"/>
                </a:solidFill>
                <a:latin typeface="Times New Roman"/>
                <a:ea typeface="Times New Roman"/>
                <a:cs typeface="Times New Roman"/>
                <a:sym typeface="Times New Roman"/>
              </a:rPr>
              <a:t>2.  Em có nhận xét gì về cách cư xử của học trò cũ với thầy Chu Văn An? Cách cư xử đó thể hiện truyền thống gì của dân tộc ta?</a:t>
            </a:r>
            <a:endParaRPr/>
          </a:p>
        </p:txBody>
      </p:sp>
      <p:pic>
        <p:nvPicPr>
          <p:cNvPr id="260" name="Google Shape;260;p44"/>
          <p:cNvPicPr preferRelativeResize="0"/>
          <p:nvPr/>
        </p:nvPicPr>
        <p:blipFill rotWithShape="1">
          <a:blip r:embed="rId4">
            <a:alphaModFix/>
          </a:blip>
          <a:srcRect/>
          <a:stretch/>
        </p:blipFill>
        <p:spPr>
          <a:xfrm>
            <a:off x="8122281" y="1078173"/>
            <a:ext cx="3961398" cy="3828677"/>
          </a:xfrm>
          <a:prstGeom prst="rect">
            <a:avLst/>
          </a:prstGeom>
          <a:noFill/>
          <a:ln w="28575" cap="flat" cmpd="sng">
            <a:solidFill>
              <a:srgbClr val="0070C0"/>
            </a:solidFill>
            <a:prstDash val="solid"/>
            <a:round/>
            <a:headEnd type="none" w="sm" len="sm"/>
            <a:tailEnd type="none" w="sm" len="sm"/>
          </a:ln>
        </p:spPr>
      </p:pic>
      <p:sp>
        <p:nvSpPr>
          <p:cNvPr id="261" name="Google Shape;261;p44"/>
          <p:cNvSpPr/>
          <p:nvPr/>
        </p:nvSpPr>
        <p:spPr>
          <a:xfrm>
            <a:off x="922984" y="5050544"/>
            <a:ext cx="10526332" cy="1220783"/>
          </a:xfrm>
          <a:prstGeom prst="rect">
            <a:avLst/>
          </a:prstGeom>
          <a:noFill/>
          <a:ln>
            <a:noFill/>
          </a:ln>
        </p:spPr>
        <p:txBody>
          <a:bodyPr spcFirstLastPara="1" wrap="square" lIns="91425" tIns="45700" rIns="91425" bIns="45700" anchor="t" anchorCtr="0">
            <a:noAutofit/>
          </a:bodyPr>
          <a:lstStyle/>
          <a:p>
            <a:pPr marL="0" marR="0" lvl="0" indent="-165100" algn="just" rtl="0">
              <a:lnSpc>
                <a:spcPct val="150000"/>
              </a:lnSpc>
              <a:spcBef>
                <a:spcPts val="0"/>
              </a:spcBef>
              <a:spcAft>
                <a:spcPts val="0"/>
              </a:spcAft>
              <a:buClr>
                <a:srgbClr val="EF2503"/>
              </a:buClr>
              <a:buSzPts val="2600"/>
              <a:buFont typeface="Noto Sans Symbols"/>
              <a:buChar char="⮚"/>
            </a:pPr>
            <a:r>
              <a:rPr lang="en-US" sz="2600">
                <a:solidFill>
                  <a:srgbClr val="EF2503"/>
                </a:solidFill>
                <a:latin typeface="Times New Roman"/>
                <a:ea typeface="Times New Roman"/>
                <a:cs typeface="Times New Roman"/>
                <a:sym typeface="Times New Roman"/>
              </a:rPr>
              <a:t> </a:t>
            </a:r>
            <a:r>
              <a:rPr lang="en-US" sz="2600" b="1">
                <a:solidFill>
                  <a:srgbClr val="EF2503"/>
                </a:solidFill>
                <a:latin typeface="Times New Roman"/>
                <a:ea typeface="Times New Roman"/>
                <a:cs typeface="Times New Roman"/>
                <a:sym typeface="Times New Roman"/>
              </a:rPr>
              <a:t>Cách cư xử của người học trò cũ - Phạm Sư Mạnh thể hiện truyền thống “Tôn sư trọng đạo” của dân tộc ta.</a:t>
            </a:r>
            <a:endParaRPr sz="2600" b="1">
              <a:solidFill>
                <a:srgbClr val="EF2503"/>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10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10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1"/>
                                        </p:tgtEl>
                                        <p:attrNameLst>
                                          <p:attrName>style.visibility</p:attrName>
                                        </p:attrNameLst>
                                      </p:cBhvr>
                                      <p:to>
                                        <p:strVal val="visible"/>
                                      </p:to>
                                    </p:set>
                                    <p:anim calcmode="lin" valueType="num">
                                      <p:cBhvr additive="base">
                                        <p:cTn id="17" dur="500"/>
                                        <p:tgtEl>
                                          <p:spTgt spid="2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dèle de fond sur le thème de l&amp;amp;#39;école 365979 - Telecharger Vectoriel  Gratuit, Clipart Graphique, Vecteur Dessins et Pictogramme Gratuit">
            <a:extLst>
              <a:ext uri="{FF2B5EF4-FFF2-40B4-BE49-F238E27FC236}">
                <a16:creationId xmlns:a16="http://schemas.microsoft.com/office/drawing/2014/main" id="{1A2BA91D-133E-4D65-85AE-7978C63B2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62341013-4664-4B66-89A0-2A7E5A447A8B}"/>
              </a:ext>
            </a:extLst>
          </p:cNvPr>
          <p:cNvSpPr/>
          <p:nvPr/>
        </p:nvSpPr>
        <p:spPr>
          <a:xfrm>
            <a:off x="1179443" y="238539"/>
            <a:ext cx="9146281" cy="5558526"/>
          </a:xfrm>
          <a:prstGeom prst="cloud">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kern="1200"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NỘI DUNG BÀI HỌC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truyền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đẹp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tộc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truyền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đẹp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Ý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nhiệm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9481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2516</Words>
  <Application>Microsoft Office PowerPoint</Application>
  <PresentationFormat>Widescreen</PresentationFormat>
  <Paragraphs>179</Paragraphs>
  <Slides>37</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Microsoft Yahei</vt:lpstr>
      <vt:lpstr>Microsoft Yahei</vt:lpstr>
      <vt:lpstr>Arial</vt:lpstr>
      <vt:lpstr>Calibri</vt:lpstr>
      <vt:lpstr>Noto Sans Symbols</vt:lpstr>
      <vt:lpstr>Roboto</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Câu hỏi 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về miền Trung ruột thịt</vt:lpstr>
      <vt:lpstr>Đoàn kết là sức mạnh trong cuộc chiến chống COVID-19</vt:lpstr>
      <vt:lpstr> Cả nước cùng chung tay quyết tâm đẩy lùi đại dịch Covid</vt:lpstr>
      <vt:lpstr>Xúc động những hình ảnh y,  bác sĩ quên mình trên tuyến đầu chống dịch Covid-19</vt:lpstr>
      <vt:lpstr>Truyền thống đoàn kết, tương thân, tương ái đã được thắp sáng và lan tỏa trong cộng đồng</vt:lpstr>
      <vt:lpstr>Cán bộ chiến sĩ Lữ đoàn vận tải quân sự 125 bốc dỡ hàng từ xe tải chở rau củ của tỉnh Lâm Đồng hỗ trợ người dân TP.HCM</vt:lpstr>
      <vt:lpstr>“Siêu thị hạnh phúc 0 đồng” tại trụ sở Hội Nông dân Hà Tĩnh</vt:lpstr>
      <vt:lpstr>PowerPoint Presentation</vt:lpstr>
      <vt:lpstr>PowerPoint Presentation</vt:lpstr>
      <vt:lpstr>PowerPoint Presentation</vt:lpstr>
      <vt:lpstr>Bài 1: Những giá trị tinh thần hình thành trong quá trình lịch sử lâu dài của dân tộc, được truyền từ thế hệ này sang thế hệ khác được gọi là:</vt:lpstr>
      <vt:lpstr>Bài 2: Dân tộc Việt Nam có những truyền thống tốt đẹp nào sau đây?</vt:lpstr>
      <vt:lpstr>Bài 3: Việc làm nào sau đây không phải là sự kế thừa và phát huy truyền thống tốt đẹp của dân tộc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Trọng Tâm</cp:lastModifiedBy>
  <cp:revision>3</cp:revision>
  <dcterms:modified xsi:type="dcterms:W3CDTF">2021-10-31T13:01:06Z</dcterms:modified>
</cp:coreProperties>
</file>