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4" r:id="rId1"/>
    <p:sldMasterId id="2147483734" r:id="rId2"/>
    <p:sldMasterId id="2147483736" r:id="rId3"/>
    <p:sldMasterId id="2147483741" r:id="rId4"/>
    <p:sldMasterId id="2147483745" r:id="rId5"/>
    <p:sldMasterId id="2147483753" r:id="rId6"/>
    <p:sldMasterId id="2147483755" r:id="rId7"/>
    <p:sldMasterId id="2147483758" r:id="rId8"/>
  </p:sldMasterIdLst>
  <p:notesMasterIdLst>
    <p:notesMasterId r:id="rId34"/>
  </p:notesMasterIdLst>
  <p:sldIdLst>
    <p:sldId id="269" r:id="rId9"/>
    <p:sldId id="455" r:id="rId10"/>
    <p:sldId id="456" r:id="rId11"/>
    <p:sldId id="417" r:id="rId12"/>
    <p:sldId id="460" r:id="rId13"/>
    <p:sldId id="461" r:id="rId14"/>
    <p:sldId id="462" r:id="rId15"/>
    <p:sldId id="266" r:id="rId16"/>
    <p:sldId id="416" r:id="rId17"/>
    <p:sldId id="272" r:id="rId18"/>
    <p:sldId id="273" r:id="rId19"/>
    <p:sldId id="424" r:id="rId20"/>
    <p:sldId id="464" r:id="rId21"/>
    <p:sldId id="361" r:id="rId22"/>
    <p:sldId id="399" r:id="rId23"/>
    <p:sldId id="466" r:id="rId24"/>
    <p:sldId id="402" r:id="rId25"/>
    <p:sldId id="434" r:id="rId26"/>
    <p:sldId id="467" r:id="rId27"/>
    <p:sldId id="468" r:id="rId28"/>
    <p:sldId id="439" r:id="rId29"/>
    <p:sldId id="440" r:id="rId30"/>
    <p:sldId id="441" r:id="rId31"/>
    <p:sldId id="444" r:id="rId32"/>
    <p:sldId id="458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D1D72"/>
    <a:srgbClr val="3333FF"/>
    <a:srgbClr val="FFCC66"/>
    <a:srgbClr val="FF9900"/>
    <a:srgbClr val="000099"/>
    <a:srgbClr val="FF99FF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>
      <p:cViewPr varScale="1">
        <p:scale>
          <a:sx n="65" d="100"/>
          <a:sy n="65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fld id="{AF0DBB27-FFFD-463B-9DEC-93B9A91EB6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96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164E84-2702-4E03-AF7E-84C9FBADFB8B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732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46299-5D3C-4CD7-988F-2CC4C227CD3A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68C81-7836-41AD-9E3F-AE9D798AE626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9605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6D891-5146-47C3-AB2C-161A865CC7A8}" type="datetimeFigureOut">
              <a:rPr lang="vi-VN"/>
              <a:pPr>
                <a:defRPr/>
              </a:pPr>
              <a:t>26/01/2022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1D24ECF-D735-4857-9A06-F33F27D5B1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00313" y="6477000"/>
            <a:ext cx="400685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33ACA-CCC2-4A63-A0FB-015F7244E0F7}" type="datetimeFigureOut"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8C273-96B5-47DB-865F-8CAB5C71ACD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2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9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7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97ED-9C2D-42D6-90CF-8EFF89D93225}" type="datetimeFigureOut">
              <a:rPr lang="vi-VN"/>
              <a:pPr>
                <a:defRPr/>
              </a:pPr>
              <a:t>26/01/2022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7008-71A6-4976-95C6-3CB46E1041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5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0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4982BB-D2FC-4EAF-9236-640472D668CB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26-01-2022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045C09-4D09-4566-AF8B-2D344657A76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584EC-7F9C-4398-8C97-1D54E893D1FF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7274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5D3BC-F241-4C24-8957-1B297C3A00FF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26-01-2022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D6A26-500F-4BAD-9218-3AC53BFBC7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2F75BE-19AD-4EB3-90AB-760EF4910D4E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26-01-2022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3749B9-9AD2-4192-8743-C8C0BDA78C9A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3142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BBA22-CEEB-4B39-9106-813FBEC9D76E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1846C-8AFA-491B-9891-014A20A9F6A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1762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584EC-7F9C-4398-8C97-1D54E893D1FF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E0CDE-F5E7-433B-B9BF-6B829568CE20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2312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8E53-F849-4538-A321-08A1B777BBF0}" type="datetimeFigureOut">
              <a:rPr lang="vi-VN"/>
              <a:pPr>
                <a:defRPr/>
              </a:pPr>
              <a:t>26/01/2022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EEB45-53B1-4449-AD8D-C25008AB9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031679-7F09-495D-A865-9CC4D5FB66BD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26-01-2022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A031B-2E7B-492A-80CE-14DDEE32FCB6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2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10861-1BDB-46E2-BDB0-FFA6679619EA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26-01-2022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20F95A-AF05-40A9-87A6-290ED5503EE9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4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2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B0354-E578-4C76-B299-AB7B79F05364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26-01-2022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977E8-16EF-4D07-B217-925A6B213F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6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A9A47-5C27-4646-B144-4314CBBE503D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E85C42-9A36-4AFE-AEBF-0DFE3689382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5150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DED4E-F2FE-4D55-994E-14F046150B45}" type="datetimeFigureOut">
              <a:rPr kumimoji="0" lang="fr-F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5F9D6-D7F7-467C-AA08-C32306E160C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17356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B17D6-DACE-4AFF-8564-BDA590D0F0C4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F76BA-5366-48F6-81A1-2E178D69279F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5507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BBA22-CEEB-4B39-9106-813FBEC9D76E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1846C-8AFA-491B-9891-014A20A9F6A2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3036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97ED-9C2D-42D6-90CF-8EFF89D93225}" type="datetimeFigureOut">
              <a:rPr lang="vi-VN"/>
              <a:pPr>
                <a:defRPr/>
              </a:pPr>
              <a:t>26/01/2022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7008-71A6-4976-95C6-3CB46E1041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8E53-F849-4538-A321-08A1B777BBF0}" type="datetimeFigureOut">
              <a:rPr lang="vi-VN"/>
              <a:pPr>
                <a:defRPr/>
              </a:pPr>
              <a:t>26/01/2022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EEB45-53B1-4449-AD8D-C25008AB96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9420B-B98A-4AFB-B303-C37FA2130EDF}" type="datetimeFigureOut">
              <a:rPr lang="vi-VN"/>
              <a:pPr>
                <a:defRPr/>
              </a:pPr>
              <a:t>26/01/2022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07912-EEF3-43D2-B3B6-6562B1B912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AA10-9E10-4460-8C76-DE32BB66E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1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1.wmf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hyperlink" Target="../User/My%20Documents/132%20-%20Bong%20dien%20dien%20-%20Phi%20Nhung.mp3" TargetMode="Externa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0.jpeg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103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1045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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1038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103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040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1041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42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1043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1044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1027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800" b="0" i="0" u="none" strike="noStrike" kern="10" cap="none" spc="0" normalizeH="0" baseline="0" noProof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27-28</a:t>
            </a:r>
          </a:p>
        </p:txBody>
      </p:sp>
      <p:sp>
        <p:nvSpPr>
          <p:cNvPr id="12391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140C8-1D4B-4E89-8582-758B37C9B2CE}" type="datetimeFigureOut"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9B156-1CBD-472B-A4E7-832AB1568A85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2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ABA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t>Võ Nhật Trường</a:t>
            </a:r>
          </a:p>
        </p:txBody>
      </p:sp>
      <p:sp>
        <p:nvSpPr>
          <p:cNvPr id="1031" name="Text Box 17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WordArt 18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33" name="Group 19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1034" name="Picture 7" descr="01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5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926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5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63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206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2070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45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lIns="35966" tIns="35966" rIns="35966" bIns="3596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/>
                    <a:sym typeface="Wingdings" panose="05000000000000000000" pitchFamily="2" charset="2"/>
                  </a:rPr>
                  <a:t>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2063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066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65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2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5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67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2068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2069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2051" name="WordArt 15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800" b="0" i="0" u="none" strike="noStrike" kern="10" cap="none" spc="0" normalizeH="0" baseline="0" noProof="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27-28</a:t>
            </a:r>
          </a:p>
        </p:txBody>
      </p:sp>
      <p:grpSp>
        <p:nvGrpSpPr>
          <p:cNvPr id="2052" name="Group 16"/>
          <p:cNvGrpSpPr>
            <a:grpSpLocks/>
          </p:cNvGrpSpPr>
          <p:nvPr userDrawn="1"/>
        </p:nvGrpSpPr>
        <p:grpSpPr bwMode="auto">
          <a:xfrm>
            <a:off x="0" y="992188"/>
            <a:ext cx="9144000" cy="5494337"/>
            <a:chOff x="0" y="625"/>
            <a:chExt cx="5760" cy="3461"/>
          </a:xfrm>
        </p:grpSpPr>
        <p:pic>
          <p:nvPicPr>
            <p:cNvPr id="2058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hinh_dep093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Times New Roman" pitchFamily="18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B4AB78-9769-4E6F-9FA3-9E22F5D6F025}" type="datetimeFigureOut"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599A4E-4DA1-4A50-AB5A-E91AF07B92B1}" type="slidenum"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</a:endParaRPr>
          </a:p>
        </p:txBody>
      </p:sp>
      <p:pic>
        <p:nvPicPr>
          <p:cNvPr id="2056" name="Picture 24" descr="hinhdonghay"/>
          <p:cNvPicPr>
            <a:picLocks noChangeAspect="1" noChangeArrowheads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5" descr="hinhdonghay"/>
          <p:cNvPicPr>
            <a:picLocks noChangeAspect="1" noChangeArrowheads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 userDrawn="1"/>
        </p:nvSpPr>
        <p:spPr bwMode="auto">
          <a:xfrm>
            <a:off x="0" y="15875"/>
            <a:ext cx="39385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04167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21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Võ Nhật Trường</a:t>
            </a:r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0" lon="20999970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EM HỌC TỐT</a:t>
            </a:r>
            <a:endParaRPr kumimoji="0" 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1" name="Picture 4" descr="SO00828_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7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411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4123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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Tin 9</a:t>
                </a:r>
              </a:p>
            </p:txBody>
          </p:sp>
        </p:grpSp>
        <p:grpSp>
          <p:nvGrpSpPr>
            <p:cNvPr id="4116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1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4118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4119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20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4121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4122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1" i="0" u="none" strike="noStrike" kern="10" cap="none" spc="0" normalizeH="0" baseline="0" noProof="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4108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800" b="0" i="0" u="none" strike="noStrike" kern="10" cap="none" spc="0" normalizeH="0" baseline="0" noProof="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27-28</a:t>
            </a:r>
          </a:p>
        </p:txBody>
      </p:sp>
      <p:sp>
        <p:nvSpPr>
          <p:cNvPr id="28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10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>
                <a:latin typeface="Arial Unicode MS" pitchFamily="34" charset="-128"/>
                <a:cs typeface="Arial" panose="020B0604020202020204" pitchFamily="34" charset="0"/>
              </a:rPr>
              <a:t>PHẦN MỀM TRÌNH CHIẾU</a:t>
            </a:r>
            <a:endParaRPr lang="en-US" sz="2800" b="1" kern="1200" dirty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11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4112" name="Picture 7" descr="01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817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52488"/>
            <a:ext cx="914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5137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5138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 5</a:t>
            </a:r>
          </a:p>
        </p:txBody>
      </p:sp>
      <p:pic>
        <p:nvPicPr>
          <p:cNvPr id="5139" name="Picture 1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9" descr="h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0" descr="h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61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Kiểm tra bài</a:t>
            </a:r>
          </a:p>
        </p:txBody>
      </p:sp>
    </p:spTree>
    <p:extLst>
      <p:ext uri="{BB962C8B-B14F-4D97-AF65-F5344CB8AC3E}">
        <p14:creationId xmlns:p14="http://schemas.microsoft.com/office/powerpoint/2010/main" val="91899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36838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533400" y="76199"/>
            <a:ext cx="3048000" cy="749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</a:t>
            </a:r>
            <a:r>
              <a:rPr lang="en-GB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</a:t>
            </a:r>
            <a:r>
              <a:rPr lang="en-GB" alt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PHẦN MỀM TRÌNH CHIẾU</a:t>
            </a:r>
            <a:endParaRPr lang="en-GB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22580"/>
            <a:ext cx="4766040" cy="23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95600" y="3941580"/>
            <a:ext cx="2245360" cy="2541888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45929"/>
            <a:ext cx="1736436" cy="19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5" descr="C:\Users\GIAP_NBK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10" y="3992036"/>
            <a:ext cx="3075708" cy="2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4038600" y="1143000"/>
            <a:ext cx="0" cy="51054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83872" y="2257144"/>
            <a:ext cx="51885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Ví dụ 3</a:t>
            </a:r>
            <a:r>
              <a:rPr lang="en-GB" altLang="en-US" sz="3200" dirty="0">
                <a:solidFill>
                  <a:schemeClr val="accent2"/>
                </a:solidFill>
                <a:latin typeface="Times New Roman" panose="02020603050405020304" pitchFamily="18" charset="0"/>
              </a:rPr>
              <a:t>: Hình ảnh quảng cáo. </a:t>
            </a:r>
            <a:endParaRPr lang="en-GB" altLang="en-US" sz="3200" u="sng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438400" y="1435667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57200" y="4228609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</a:t>
            </a:r>
            <a:r>
              <a:rPr lang="en-GB" alt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Thuyết trình bằng phần mềm trình chiếu. </a:t>
            </a:r>
            <a:endParaRPr lang="en-GB" altLang="en-US" sz="3200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143000" y="5344782"/>
            <a:ext cx="4409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</a:t>
            </a: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0" grpId="1" autoUpdateAnimBg="0"/>
      <p:bldP spid="13322" grpId="0" autoUpdateAnimBg="0"/>
      <p:bldP spid="13326" grpId="0" build="allAtOnce" autoUpdateAnimBg="0"/>
      <p:bldP spid="133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4191000" y="1295400"/>
            <a:ext cx="0" cy="57912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1562172" y="2996297"/>
            <a:ext cx="5791059" cy="2389406"/>
          </a:xfrm>
          <a:prstGeom prst="cloudCallout">
            <a:avLst>
              <a:gd name="adj1" fmla="val 24974"/>
              <a:gd name="adj2" fmla="val 53607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cụ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hỗ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trợ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hiệu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n-GB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</a:t>
            </a:r>
            <a:r>
              <a:rPr lang="en-US" altLang="en-US" sz="3200" b="1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ất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GB" altLang="en-US" sz="32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1503355"/>
            <a:ext cx="845820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/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GB" altLang="en-US" sz="3200" b="1" dirty="0" err="1">
                <a:latin typeface="+mn-lt"/>
              </a:rPr>
              <a:t>Công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cụ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hỗ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(</a:t>
            </a:r>
            <a:r>
              <a:rPr lang="en-GB" altLang="en-US" sz="3200" b="1" dirty="0" err="1">
                <a:latin typeface="+mn-lt"/>
              </a:rPr>
              <a:t>bảng</a:t>
            </a:r>
            <a:r>
              <a:rPr lang="en-GB" altLang="en-US" sz="3200" b="1" dirty="0">
                <a:latin typeface="+mn-lt"/>
              </a:rPr>
              <a:t>, </a:t>
            </a:r>
            <a:r>
              <a:rPr lang="en-GB" altLang="en-US" sz="3200" b="1" dirty="0" err="1">
                <a:latin typeface="+mn-lt"/>
              </a:rPr>
              <a:t>hình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ảnh</a:t>
            </a:r>
            <a:r>
              <a:rPr lang="en-GB" altLang="en-US" sz="3200" b="1" dirty="0">
                <a:latin typeface="+mn-lt"/>
              </a:rPr>
              <a:t>, </a:t>
            </a:r>
            <a:r>
              <a:rPr lang="en-GB" altLang="en-US" sz="3200" b="1" dirty="0" err="1">
                <a:latin typeface="+mn-lt"/>
              </a:rPr>
              <a:t>biểu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đồ</a:t>
            </a:r>
            <a:r>
              <a:rPr lang="en-GB" altLang="en-US" sz="3200" b="1" dirty="0">
                <a:latin typeface="+mn-lt"/>
              </a:rPr>
              <a:t>, </a:t>
            </a:r>
            <a:r>
              <a:rPr lang="en-GB" altLang="en-US" sz="3200" b="1" dirty="0" err="1">
                <a:latin typeface="+mn-lt"/>
              </a:rPr>
              <a:t>phần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mềm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chiếu</a:t>
            </a:r>
            <a:r>
              <a:rPr lang="en-GB" altLang="en-US" sz="3200" b="1" dirty="0">
                <a:latin typeface="+mn-lt"/>
              </a:rPr>
              <a:t>, ...) </a:t>
            </a:r>
            <a:r>
              <a:rPr lang="en-GB" altLang="en-US" sz="3200" b="1" dirty="0" err="1">
                <a:latin typeface="+mn-lt"/>
              </a:rPr>
              <a:t>giúp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cho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việc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trở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nên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hiệu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quả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hơn</a:t>
            </a:r>
            <a:r>
              <a:rPr lang="en-GB" altLang="en-US" sz="3200" b="1" dirty="0">
                <a:latin typeface="+mn-lt"/>
              </a:rPr>
              <a:t>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496" y="5627561"/>
            <a:ext cx="84582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/>
            <a:r>
              <a:rPr lang="en-GB" altLang="en-US" sz="3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+mn-lt"/>
              </a:rPr>
              <a:t>P</a:t>
            </a:r>
            <a:r>
              <a:rPr lang="en-GB" altLang="en-US" sz="3200" b="1" dirty="0" err="1">
                <a:latin typeface="+mn-lt"/>
              </a:rPr>
              <a:t>hần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mềm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chiếu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là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công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cụ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hỗ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trình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bày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hiệu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quả</a:t>
            </a:r>
            <a:r>
              <a:rPr lang="en-GB" altLang="en-US" sz="3200" b="1" dirty="0">
                <a:latin typeface="+mn-lt"/>
              </a:rPr>
              <a:t> </a:t>
            </a:r>
            <a:r>
              <a:rPr lang="en-GB" altLang="en-US" sz="3200" b="1" dirty="0" err="1">
                <a:latin typeface="+mn-lt"/>
              </a:rPr>
              <a:t>nhất</a:t>
            </a:r>
            <a:r>
              <a:rPr lang="en-GB" altLang="en-US" sz="3200" b="1" dirty="0">
                <a:latin typeface="+mn-lt"/>
              </a:rPr>
              <a:t>.</a:t>
            </a:r>
            <a:endParaRPr lang="en-US" altLang="en-US" sz="32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 autoUpdateAnimBg="0"/>
      <p:bldP spid="14359" grpId="1" animBg="1" autoUpdateAnimBg="0"/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724396" y="3886188"/>
            <a:ext cx="556378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6" descr="thuyettr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74" y="1600216"/>
            <a:ext cx="3863225" cy="47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" y="6338888"/>
            <a:ext cx="91439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 err="1">
                <a:latin typeface="+mn-lt"/>
              </a:rPr>
              <a:t>Từ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phần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mềm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chiếu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đến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trình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chiếu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6619"/>
            <a:ext cx="4724396" cy="47422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14564" y="6205204"/>
            <a:ext cx="5029158" cy="584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4329558" y="5983262"/>
            <a:ext cx="775828" cy="22194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5105386" y="5983261"/>
            <a:ext cx="761980" cy="238291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33506" y="5029158"/>
            <a:ext cx="3809900" cy="95410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486376" y="5029158"/>
            <a:ext cx="3595243" cy="95410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2" y="1546871"/>
            <a:ext cx="5229995" cy="348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CLB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72" y="1546872"/>
            <a:ext cx="3429028" cy="348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3520768" y="1247489"/>
            <a:ext cx="3169235" cy="1280202"/>
          </a:xfrm>
          <a:prstGeom prst="cloudCallout">
            <a:avLst>
              <a:gd name="adj1" fmla="val 54968"/>
              <a:gd name="adj2" fmla="val 72959"/>
            </a:avLst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trình chiếu có chức năng gì?</a:t>
            </a:r>
            <a:endParaRPr lang="en-GB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709" y="920151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  <p:bldP spid="1741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381110" y="1586351"/>
            <a:ext cx="83817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Phần mềm trình chiếu có hai chức năng chính: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   </a:t>
            </a: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- Tạo 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các bài trình chiếu dưới dạng tệp tin. Mỗi bài trình chiếu gồm một hay nhiều trang nội dung, các trang đó được gọi là các trang chiếu.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   </a:t>
            </a:r>
            <a:r>
              <a:rPr lang="pt-BR" altLang="en-US" sz="3200" b="1" dirty="0" smtClean="0">
                <a:latin typeface="+mn-lt"/>
                <a:cs typeface="Times New Roman" panose="02020603050405020304" pitchFamily="18" charset="0"/>
              </a:rPr>
              <a:t>- Trình </a:t>
            </a:r>
            <a:r>
              <a:rPr lang="pt-BR" altLang="en-US" sz="3200" b="1" dirty="0">
                <a:latin typeface="+mn-lt"/>
                <a:cs typeface="Times New Roman" panose="02020603050405020304" pitchFamily="18" charset="0"/>
              </a:rPr>
              <a:t>chiếu các trang của bài trình chiếu, tức là hiển thị các trang chiếu trên toàn bộ màn hình.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B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34" y="1066800"/>
            <a:ext cx="508196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j043305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888" r="6667" b="8888"/>
          <a:stretch>
            <a:fillRect/>
          </a:stretch>
        </p:blipFill>
        <p:spPr bwMode="auto">
          <a:xfrm>
            <a:off x="488156" y="1108075"/>
            <a:ext cx="22399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4133850"/>
            <a:ext cx="2657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/>
          </p:cNvSpPr>
          <p:nvPr/>
        </p:nvSpPr>
        <p:spPr bwMode="auto">
          <a:xfrm rot="10800000" flipH="1">
            <a:off x="3013090" y="1108075"/>
            <a:ext cx="705629" cy="3810000"/>
          </a:xfrm>
          <a:prstGeom prst="rightBrace">
            <a:avLst>
              <a:gd name="adj1" fmla="val 61905"/>
              <a:gd name="adj2" fmla="val 50292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WordArt 6"/>
          <p:cNvSpPr>
            <a:spLocks noChangeArrowheads="1" noChangeShapeType="1"/>
          </p:cNvSpPr>
          <p:nvPr/>
        </p:nvSpPr>
        <p:spPr bwMode="auto">
          <a:xfrm>
            <a:off x="1772061" y="3333750"/>
            <a:ext cx="62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9600" y="5638742"/>
            <a:ext cx="8153400" cy="954088"/>
          </a:xfrm>
          <a:prstGeom prst="rect">
            <a:avLst/>
          </a:prstGeom>
          <a:solidFill>
            <a:srgbClr val="FFCC66"/>
          </a:solidFill>
          <a:ln w="9525">
            <a:solidFill>
              <a:srgbClr val="00B050">
                <a:alpha val="76077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Máy chiếu (projector) được kết nối với máy tính để chiếu các trang nội dung lên màn ảnh rộng.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273847" y="1752600"/>
            <a:ext cx="83817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ý:</a:t>
            </a:r>
          </a:p>
          <a:p>
            <a:pPr algn="just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in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dễ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dõi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.</a:t>
            </a:r>
            <a:endParaRPr lang="pt-BR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57" y="1015473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408819" y="1935579"/>
            <a:ext cx="8153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@"/>
            </a:pPr>
            <a:r>
              <a:rPr lang="nl-NL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Ưu điểm của </a:t>
            </a:r>
            <a:r>
              <a:rPr lang="en-US" altLang="en-US" sz="3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phần mềm trình chiếu:</a:t>
            </a: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nl-NL" altLang="en-US" sz="3200" b="1" dirty="0" smtClean="0">
                <a:latin typeface="+mn-lt"/>
                <a:cs typeface="Times New Roman" panose="02020603050405020304" pitchFamily="18" charset="0"/>
              </a:rPr>
              <a:t> Dễ </a:t>
            </a: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dàng chỉnh sửa.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nl-NL" altLang="en-US" sz="3200" b="1" dirty="0" smtClean="0">
                <a:latin typeface="+mn-lt"/>
                <a:cs typeface="Times New Roman" panose="02020603050405020304" pitchFamily="18" charset="0"/>
              </a:rPr>
              <a:t> Màu </a:t>
            </a: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sắc phong phú.</a:t>
            </a:r>
            <a:endParaRPr lang="en-US" altLang="en-US" sz="3200" b="1" dirty="0">
              <a:latin typeface="+mn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altLang="en-US" sz="3200" b="1" dirty="0" smtClean="0">
                <a:latin typeface="+mn-lt"/>
                <a:cs typeface="Times New Roman" panose="02020603050405020304" pitchFamily="18" charset="0"/>
              </a:rPr>
              <a:t>- Tạo </a:t>
            </a:r>
            <a:r>
              <a:rPr lang="nl-NL" altLang="en-US" sz="3200" b="1" dirty="0">
                <a:latin typeface="+mn-lt"/>
                <a:cs typeface="Times New Roman" panose="02020603050405020304" pitchFamily="18" charset="0"/>
              </a:rPr>
              <a:t>ra các chuyển động trên trang chiếu làm nội dung trình bày dễ hiểu, sinh động và hấp dẫn hơn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8819" y="1305525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chiếu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5376"/>
            <a:ext cx="9144000" cy="5255940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990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b="1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0" y="4203346"/>
            <a:ext cx="4190989" cy="2009061"/>
          </a:xfrm>
          <a:prstGeom prst="wedgeRoundRectCallout">
            <a:avLst>
              <a:gd name="adj1" fmla="val -86897"/>
              <a:gd name="adj2" fmla="val -1108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n-US" altLang="en-US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? Em 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hãy cho biết một số thành phần sau trong màn hình phần mềm Powerpoint là gì ?</a:t>
            </a:r>
          </a:p>
        </p:txBody>
      </p:sp>
      <p:sp>
        <p:nvSpPr>
          <p:cNvPr id="12" name="Oval 11"/>
          <p:cNvSpPr/>
          <p:nvPr/>
        </p:nvSpPr>
        <p:spPr>
          <a:xfrm>
            <a:off x="2965970" y="1396445"/>
            <a:ext cx="3809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A3D6EF03-62BA-490D-B125-3F2A117ED38E}"/>
              </a:ext>
            </a:extLst>
          </p:cNvPr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xmlns="" id="{337F5465-9FAD-41D1-9A89-C81791EE1DDA}"/>
              </a:ext>
            </a:extLst>
          </p:cNvPr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198B3CD-9EE0-4114-97E9-4F8957F31000}"/>
              </a:ext>
            </a:extLst>
          </p:cNvPr>
          <p:cNvSpPr/>
          <p:nvPr/>
        </p:nvSpPr>
        <p:spPr>
          <a:xfrm>
            <a:off x="2315355" y="1396445"/>
            <a:ext cx="3809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99D5A84-FA9B-4196-823F-9915B92B84D5}"/>
              </a:ext>
            </a:extLst>
          </p:cNvPr>
          <p:cNvSpPr/>
          <p:nvPr/>
        </p:nvSpPr>
        <p:spPr>
          <a:xfrm>
            <a:off x="1752615" y="1371600"/>
            <a:ext cx="3809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FAC9B4B-EEE0-4286-A236-217286530517}"/>
              </a:ext>
            </a:extLst>
          </p:cNvPr>
          <p:cNvSpPr/>
          <p:nvPr/>
        </p:nvSpPr>
        <p:spPr>
          <a:xfrm>
            <a:off x="3029952" y="3200406"/>
            <a:ext cx="3809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DF81843-FFDF-4EBF-9D2C-08CD6CDB61A5}"/>
              </a:ext>
            </a:extLst>
          </p:cNvPr>
          <p:cNvSpPr/>
          <p:nvPr/>
        </p:nvSpPr>
        <p:spPr>
          <a:xfrm>
            <a:off x="515367" y="2895610"/>
            <a:ext cx="380986" cy="380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0769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3.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PowerPoint</a:t>
            </a:r>
            <a:endParaRPr lang="en-US" altLang="en-US" sz="2800" b="1" u="sng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0" y="159502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* Một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số thành phần trong màn hình Powerpoint: </a:t>
            </a:r>
          </a:p>
          <a:p>
            <a:pPr algn="just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sổ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3. Dải lệnh SlideShow: gồm các lệnh dùng để thiết đặt bài trình chiếu.</a:t>
            </a:r>
          </a:p>
          <a:p>
            <a:pPr algn="just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Animations: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5.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Dải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Transitions: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3D6EF03-62BA-490D-B125-3F2A117ED38E}"/>
              </a:ext>
            </a:extLst>
          </p:cNvPr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37F5465-9FAD-41D1-9A89-C81791EE1DDA}"/>
              </a:ext>
            </a:extLst>
          </p:cNvPr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ltGray">
          <a:xfrm rot="5400000" flipH="1">
            <a:off x="-2046287" y="1887537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0000FF"/>
              </a:solidFill>
              <a:cs typeface="+mn-cs"/>
            </a:endParaRP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gray">
          <a:xfrm>
            <a:off x="2287520" y="3048000"/>
            <a:ext cx="5103806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C00FF"/>
                </a:solidFill>
              </a:rPr>
              <a:t>Hiểu </a:t>
            </a:r>
            <a:r>
              <a:rPr lang="en-US" altLang="en-US" sz="2800" b="1" dirty="0" err="1">
                <a:solidFill>
                  <a:srgbClr val="CC00FF"/>
                </a:solidFill>
              </a:rPr>
              <a:t>chức</a:t>
            </a:r>
            <a:r>
              <a:rPr lang="en-US" altLang="en-US" sz="2800" b="1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>
                <a:solidFill>
                  <a:srgbClr val="CC00FF"/>
                </a:solidFill>
              </a:rPr>
              <a:t>năng</a:t>
            </a:r>
            <a:r>
              <a:rPr lang="en-US" altLang="en-US" sz="2800" b="1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>
                <a:solidFill>
                  <a:srgbClr val="CC00FF"/>
                </a:solidFill>
              </a:rPr>
              <a:t>chính</a:t>
            </a:r>
            <a:r>
              <a:rPr lang="en-US" altLang="en-US" sz="2800" b="1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>
                <a:solidFill>
                  <a:srgbClr val="CC00FF"/>
                </a:solidFill>
              </a:rPr>
              <a:t>của</a:t>
            </a:r>
            <a:r>
              <a:rPr lang="en-US" altLang="en-US" sz="2800" b="1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>
                <a:solidFill>
                  <a:srgbClr val="CC00FF"/>
                </a:solidFill>
              </a:rPr>
              <a:t>phần</a:t>
            </a:r>
            <a:r>
              <a:rPr lang="en-US" altLang="en-US" sz="2800" b="1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>
                <a:solidFill>
                  <a:srgbClr val="CC00FF"/>
                </a:solidFill>
              </a:rPr>
              <a:t>mềm</a:t>
            </a:r>
            <a:r>
              <a:rPr lang="en-US" altLang="en-US" sz="2800" b="1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>
                <a:solidFill>
                  <a:srgbClr val="CC00FF"/>
                </a:solidFill>
              </a:rPr>
              <a:t>trình</a:t>
            </a:r>
            <a:r>
              <a:rPr lang="en-US" altLang="en-US" sz="2800" b="1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 err="1">
                <a:solidFill>
                  <a:srgbClr val="CC00FF"/>
                </a:solidFill>
              </a:rPr>
              <a:t>chiếu</a:t>
            </a:r>
            <a:r>
              <a:rPr lang="en-US" altLang="en-US" sz="2800" b="1" dirty="0">
                <a:solidFill>
                  <a:srgbClr val="CC00FF"/>
                </a:solidFill>
              </a:rPr>
              <a:t>.</a:t>
            </a:r>
            <a:endParaRPr lang="en-US" altLang="en-US" sz="2800" dirty="0">
              <a:solidFill>
                <a:srgbClr val="CC00FF"/>
              </a:solidFill>
            </a:endParaRP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gray">
          <a:xfrm>
            <a:off x="1919371" y="1589842"/>
            <a:ext cx="547195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99"/>
                </a:solidFill>
              </a:rPr>
              <a:t>Biết ứng dụng của phần mềm trình chiếu</a:t>
            </a:r>
          </a:p>
        </p:txBody>
      </p:sp>
      <p:grpSp>
        <p:nvGrpSpPr>
          <p:cNvPr id="25605" name="Group 70"/>
          <p:cNvGrpSpPr>
            <a:grpSpLocks/>
          </p:cNvGrpSpPr>
          <p:nvPr/>
        </p:nvGrpSpPr>
        <p:grpSpPr bwMode="auto">
          <a:xfrm>
            <a:off x="1371684" y="2153845"/>
            <a:ext cx="557212" cy="604838"/>
            <a:chOff x="2078" y="1680"/>
            <a:chExt cx="1615" cy="1615"/>
          </a:xfrm>
        </p:grpSpPr>
        <p:sp>
          <p:nvSpPr>
            <p:cNvPr id="25630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31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253" y="1858"/>
              <a:ext cx="1265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3" name="Oval 7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340" y="1939"/>
              <a:ext cx="1090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5" name="Oval 7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5606" name="Group 77"/>
          <p:cNvGrpSpPr>
            <a:grpSpLocks/>
          </p:cNvGrpSpPr>
          <p:nvPr/>
        </p:nvGrpSpPr>
        <p:grpSpPr bwMode="auto">
          <a:xfrm>
            <a:off x="1752532" y="3315986"/>
            <a:ext cx="561975" cy="604837"/>
            <a:chOff x="2078" y="1680"/>
            <a:chExt cx="1615" cy="1615"/>
          </a:xfrm>
        </p:grpSpPr>
        <p:sp>
          <p:nvSpPr>
            <p:cNvPr id="25624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5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256" y="1858"/>
              <a:ext cx="1259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7" name="Oval 8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338" y="1939"/>
              <a:ext cx="1095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9" name="Oval 8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607" name="Rectangle 20"/>
          <p:cNvSpPr txBox="1">
            <a:spLocks noChangeArrowheads="1"/>
          </p:cNvSpPr>
          <p:nvPr/>
        </p:nvSpPr>
        <p:spPr bwMode="auto">
          <a:xfrm>
            <a:off x="0" y="3059871"/>
            <a:ext cx="1752600" cy="16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MỤC TIÊU</a:t>
            </a:r>
          </a:p>
        </p:txBody>
      </p:sp>
      <p:sp>
        <p:nvSpPr>
          <p:cNvPr id="25608" name="AutoShape 21"/>
          <p:cNvSpPr>
            <a:spLocks noChangeArrowheads="1"/>
          </p:cNvSpPr>
          <p:nvPr/>
        </p:nvSpPr>
        <p:spPr bwMode="gray">
          <a:xfrm>
            <a:off x="1920959" y="4449482"/>
            <a:ext cx="5470367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Làm quen phần mềm trình chiếu PowerPoint.</a:t>
            </a:r>
          </a:p>
        </p:txBody>
      </p:sp>
      <p:grpSp>
        <p:nvGrpSpPr>
          <p:cNvPr id="25609" name="Group 22"/>
          <p:cNvGrpSpPr>
            <a:grpSpLocks/>
          </p:cNvGrpSpPr>
          <p:nvPr/>
        </p:nvGrpSpPr>
        <p:grpSpPr bwMode="auto">
          <a:xfrm>
            <a:off x="1371684" y="4863928"/>
            <a:ext cx="609600" cy="604838"/>
            <a:chOff x="2078" y="1680"/>
            <a:chExt cx="1615" cy="1615"/>
          </a:xfrm>
        </p:grpSpPr>
        <p:sp>
          <p:nvSpPr>
            <p:cNvPr id="25618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9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1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3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-3327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714" y="1066862"/>
            <a:ext cx="8610374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377468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a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. PHỤC 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VỤ CUỘC HỌP, HỘI THẢO</a:t>
            </a:r>
          </a:p>
        </p:txBody>
      </p:sp>
      <p:pic>
        <p:nvPicPr>
          <p:cNvPr id="11" name="Picture 3" descr="CLB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" y="1651637"/>
            <a:ext cx="9130133" cy="47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410178" y="1722499"/>
            <a:ext cx="3733821" cy="1736646"/>
          </a:xfrm>
          <a:prstGeom prst="wedgeRoundRectCallout">
            <a:avLst>
              <a:gd name="adj1" fmla="val -36788"/>
              <a:gd name="adj2" fmla="val 84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Phần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mềm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bdtd_hinh_vuong_2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" y="1623906"/>
            <a:ext cx="9130129" cy="46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714" y="1066862"/>
            <a:ext cx="8610374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34" y="6286257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b. PHỤC 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VỤ VIỆC DẠY HỌC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-26872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136"/>
            <a:ext cx="2971800" cy="256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336"/>
            <a:ext cx="2971800" cy="272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714" y="1066862"/>
            <a:ext cx="8610374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377468"/>
            <a:ext cx="9144000" cy="519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c. TẠO </a:t>
            </a: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ALBUM 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ẢNH + Ca nhạc...</a:t>
            </a:r>
            <a:endParaRPr lang="en-US" altLang="en-US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justinl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48" y="1676336"/>
            <a:ext cx="4858134" cy="47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714" y="1066862"/>
            <a:ext cx="8610374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377468"/>
            <a:ext cx="91440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d</a:t>
            </a:r>
            <a:r>
              <a:rPr lang="en-US" altLang="en-U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altLang="en-US" sz="2800" b="1" dirty="0">
                <a:cs typeface="Times New Roman" panose="02020603050405020304" pitchFamily="18" charset="0"/>
              </a:rPr>
              <a:t>Q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uảng cáo trong </a:t>
            </a:r>
            <a:r>
              <a:rPr lang="en-US" altLang="en-US" sz="2800" b="1" dirty="0">
                <a:cs typeface="Times New Roman" panose="02020603050405020304" pitchFamily="18" charset="0"/>
              </a:rPr>
              <a:t>các cửa hàng, nơi công cộng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... 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" y="1978018"/>
            <a:ext cx="4169073" cy="3522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48" y="1978018"/>
            <a:ext cx="4123240" cy="3522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28714" y="1648629"/>
            <a:ext cx="8838967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a. </a:t>
            </a:r>
            <a:r>
              <a:rPr lang="en-US" altLang="en-US" sz="3000" b="1" dirty="0" smtClean="0">
                <a:latin typeface="+mn-lt"/>
                <a:cs typeface="Times New Roman" panose="02020603050405020304" pitchFamily="18" charset="0"/>
              </a:rPr>
              <a:t>Tạo 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bài trình chiếu phục vụ các cuộc họp hoặc hội thảo.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b. </a:t>
            </a:r>
            <a:r>
              <a:rPr lang="en-US" altLang="en-US" sz="3000" b="1" dirty="0" smtClean="0">
                <a:latin typeface="+mn-lt"/>
                <a:cs typeface="Times New Roman" panose="02020603050405020304" pitchFamily="18" charset="0"/>
              </a:rPr>
              <a:t>Tạo 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các bài giảng điện tử phục vụ dạy và học, các bài kiểm tra trắc nghiệm.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c. </a:t>
            </a:r>
            <a:r>
              <a:rPr lang="en-US" altLang="en-US" sz="3000" b="1" dirty="0" smtClean="0">
                <a:latin typeface="+mn-lt"/>
                <a:cs typeface="Times New Roman" panose="02020603050405020304" pitchFamily="18" charset="0"/>
              </a:rPr>
              <a:t>Tạo </a:t>
            </a: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các sản phẩm giải trí khác (album ảnh, album ca nhạc, …) với các hiệu ứng hoạt hình.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d. </a:t>
            </a:r>
            <a:r>
              <a:rPr lang="en-US" altLang="en-US" sz="2800" b="1" dirty="0" smtClean="0">
                <a:latin typeface="+mn-lt"/>
                <a:cs typeface="Times New Roman" panose="02020603050405020304" pitchFamily="18" charset="0"/>
              </a:rPr>
              <a:t>Trình </a:t>
            </a:r>
            <a:r>
              <a:rPr lang="en-US" altLang="en-US" sz="2800" b="1" dirty="0">
                <a:latin typeface="+mn-lt"/>
                <a:cs typeface="Times New Roman" panose="02020603050405020304" pitchFamily="18" charset="0"/>
              </a:rPr>
              <a:t>chiếu các thông báo hay quảng cáo trên máy tính trong các cửa hàng, nơi công cộng.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714" y="990664"/>
            <a:ext cx="8610374" cy="584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1222054"/>
            <a:ext cx="3827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NỘI </a:t>
            </a:r>
            <a:r>
              <a:rPr lang="en-US" altLang="en-US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DUNG CẦN ĐẠT:</a:t>
            </a:r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4114800" y="1066800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267200" y="2411413"/>
            <a:ext cx="472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</a:rPr>
              <a:t>HƯỚNG DẪN VỀ NHÀ :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</a:rPr>
              <a:t> Học </a:t>
            </a:r>
            <a:r>
              <a:rPr lang="en-US" altLang="en-US" sz="2400" dirty="0">
                <a:solidFill>
                  <a:srgbClr val="000000"/>
                </a:solidFill>
              </a:rPr>
              <a:t>bài, xem nội dung đã học.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</a:rPr>
              <a:t> Thực </a:t>
            </a:r>
            <a:r>
              <a:rPr lang="en-US" altLang="en-US" sz="2400" dirty="0">
                <a:solidFill>
                  <a:srgbClr val="000000"/>
                </a:solidFill>
              </a:rPr>
              <a:t>hành, làm các bài tập sách bài tập. 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 dirty="0" smtClean="0">
                <a:solidFill>
                  <a:srgbClr val="000000"/>
                </a:solidFill>
              </a:rPr>
              <a:t> Xem </a:t>
            </a:r>
            <a:r>
              <a:rPr lang="en-US" altLang="en-US" sz="2400" dirty="0">
                <a:solidFill>
                  <a:srgbClr val="000000"/>
                </a:solidFill>
              </a:rPr>
              <a:t>trước nôi dung bài học tiếp theo: 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Bài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8.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pic>
        <p:nvPicPr>
          <p:cNvPr id="5734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5257800" y="838200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gray">
          <a:xfrm>
            <a:off x="641350" y="3163071"/>
            <a:ext cx="3473450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9A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rgbClr val="9A0000"/>
                </a:solidFill>
              </a:rPr>
              <a:t>Phần</a:t>
            </a:r>
            <a:r>
              <a:rPr lang="en-US" altLang="en-US" sz="2000" b="1" dirty="0">
                <a:solidFill>
                  <a:srgbClr val="9A0000"/>
                </a:solidFill>
              </a:rPr>
              <a:t> </a:t>
            </a:r>
            <a:r>
              <a:rPr lang="en-US" altLang="en-US" sz="2000" b="1" err="1">
                <a:solidFill>
                  <a:srgbClr val="9A0000"/>
                </a:solidFill>
              </a:rPr>
              <a:t>mềm</a:t>
            </a:r>
            <a:r>
              <a:rPr lang="en-US" altLang="en-US" sz="2000" b="1">
                <a:solidFill>
                  <a:srgbClr val="9A0000"/>
                </a:solidFill>
              </a:rPr>
              <a:t> trình chiếu</a:t>
            </a:r>
            <a:r>
              <a:rPr lang="en-US" altLang="en-US" sz="2000" b="1" dirty="0">
                <a:solidFill>
                  <a:srgbClr val="9A0000"/>
                </a:solidFill>
              </a:rPr>
              <a:t>.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gray">
          <a:xfrm>
            <a:off x="641350" y="1944734"/>
            <a:ext cx="3451046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CC"/>
                </a:solidFill>
              </a:rPr>
              <a:t>1.</a:t>
            </a:r>
            <a:r>
              <a:rPr lang="en-US" altLang="en-US" sz="2000" b="1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bày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và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công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cụ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hỗ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trợ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000" b="1" dirty="0">
                <a:solidFill>
                  <a:srgbClr val="0000CC"/>
                </a:solidFill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</a:rPr>
              <a:t>bày</a:t>
            </a:r>
            <a:r>
              <a:rPr lang="en-US" altLang="en-US" sz="2000" b="1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57353" name="Group 9"/>
          <p:cNvGrpSpPr>
            <a:grpSpLocks/>
          </p:cNvGrpSpPr>
          <p:nvPr/>
        </p:nvGrpSpPr>
        <p:grpSpPr bwMode="auto">
          <a:xfrm>
            <a:off x="157163" y="2097163"/>
            <a:ext cx="609600" cy="604838"/>
            <a:chOff x="2078" y="1680"/>
            <a:chExt cx="1615" cy="1615"/>
          </a:xfrm>
        </p:grpSpPr>
        <p:sp>
          <p:nvSpPr>
            <p:cNvPr id="5737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8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354" name="Group 16"/>
          <p:cNvGrpSpPr>
            <a:grpSpLocks/>
          </p:cNvGrpSpPr>
          <p:nvPr/>
        </p:nvGrpSpPr>
        <p:grpSpPr bwMode="auto">
          <a:xfrm>
            <a:off x="169863" y="3329789"/>
            <a:ext cx="609600" cy="604837"/>
            <a:chOff x="2078" y="1680"/>
            <a:chExt cx="1615" cy="1615"/>
          </a:xfrm>
        </p:grpSpPr>
        <p:sp>
          <p:nvSpPr>
            <p:cNvPr id="5737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7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3" name="Oval 1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355" name="AutoShape 23"/>
          <p:cNvSpPr>
            <a:spLocks noChangeArrowheads="1"/>
          </p:cNvSpPr>
          <p:nvPr/>
        </p:nvSpPr>
        <p:spPr bwMode="gray">
          <a:xfrm>
            <a:off x="641350" y="4348857"/>
            <a:ext cx="3465376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0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mềm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2000" b="1" dirty="0">
                <a:solidFill>
                  <a:srgbClr val="FF0000"/>
                </a:solidFill>
              </a:rPr>
              <a:t> PowerPoint.</a:t>
            </a:r>
          </a:p>
        </p:txBody>
      </p:sp>
      <p:grpSp>
        <p:nvGrpSpPr>
          <p:cNvPr id="57356" name="Group 24"/>
          <p:cNvGrpSpPr>
            <a:grpSpLocks/>
          </p:cNvGrpSpPr>
          <p:nvPr/>
        </p:nvGrpSpPr>
        <p:grpSpPr bwMode="auto">
          <a:xfrm>
            <a:off x="169863" y="4515575"/>
            <a:ext cx="609600" cy="604837"/>
            <a:chOff x="2078" y="1680"/>
            <a:chExt cx="1615" cy="1615"/>
          </a:xfrm>
        </p:grpSpPr>
        <p:sp>
          <p:nvSpPr>
            <p:cNvPr id="57365" name="Oval 2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66" name="Oval 2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71" name="Oval 27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0973" name="Oval 29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7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7357" name="AutoShape 8"/>
          <p:cNvSpPr>
            <a:spLocks noChangeArrowheads="1"/>
          </p:cNvSpPr>
          <p:nvPr/>
        </p:nvSpPr>
        <p:spPr bwMode="gray">
          <a:xfrm>
            <a:off x="636588" y="5481498"/>
            <a:ext cx="3470138" cy="995422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B05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2000" b="1" dirty="0" err="1">
                <a:solidFill>
                  <a:srgbClr val="00B050"/>
                </a:solidFill>
              </a:rPr>
              <a:t>Ứng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dụng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của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phần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mềm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trình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chiếu</a:t>
            </a:r>
            <a:r>
              <a:rPr lang="en-US" altLang="en-US" sz="2000" b="1" dirty="0">
                <a:solidFill>
                  <a:srgbClr val="00B050"/>
                </a:solidFill>
              </a:rPr>
              <a:t>.</a:t>
            </a:r>
          </a:p>
        </p:txBody>
      </p:sp>
      <p:grpSp>
        <p:nvGrpSpPr>
          <p:cNvPr id="57358" name="Group 9"/>
          <p:cNvGrpSpPr>
            <a:grpSpLocks/>
          </p:cNvGrpSpPr>
          <p:nvPr/>
        </p:nvGrpSpPr>
        <p:grpSpPr bwMode="auto">
          <a:xfrm>
            <a:off x="152400" y="5633928"/>
            <a:ext cx="609600" cy="604838"/>
            <a:chOff x="2078" y="1680"/>
            <a:chExt cx="1615" cy="1615"/>
          </a:xfrm>
        </p:grpSpPr>
        <p:sp>
          <p:nvSpPr>
            <p:cNvPr id="5735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36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36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ltGray">
          <a:xfrm rot="5400000">
            <a:off x="-2427288" y="1506538"/>
            <a:ext cx="4824413" cy="45418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 rot="5400000" flipH="1">
            <a:off x="-2046287" y="1887537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gray">
          <a:xfrm>
            <a:off x="2236686" y="2845649"/>
            <a:ext cx="6907314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7D1D72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7D1D72"/>
                </a:solidFill>
              </a:rPr>
              <a:t>Phần</a:t>
            </a:r>
            <a:r>
              <a:rPr lang="en-US" altLang="en-US" sz="2800" b="1" dirty="0">
                <a:solidFill>
                  <a:srgbClr val="7D1D72"/>
                </a:solidFill>
              </a:rPr>
              <a:t> </a:t>
            </a:r>
            <a:r>
              <a:rPr lang="en-US" altLang="en-US" sz="2800" b="1" dirty="0" err="1">
                <a:solidFill>
                  <a:srgbClr val="7D1D72"/>
                </a:solidFill>
              </a:rPr>
              <a:t>mềm</a:t>
            </a:r>
            <a:r>
              <a:rPr lang="en-US" altLang="en-US" sz="2800" b="1" dirty="0">
                <a:solidFill>
                  <a:srgbClr val="7D1D72"/>
                </a:solidFill>
              </a:rPr>
              <a:t> </a:t>
            </a:r>
            <a:r>
              <a:rPr lang="en-US" altLang="en-US" sz="2800" b="1" dirty="0" err="1">
                <a:solidFill>
                  <a:srgbClr val="7D1D72"/>
                </a:solidFill>
              </a:rPr>
              <a:t>trình</a:t>
            </a:r>
            <a:r>
              <a:rPr lang="en-US" altLang="en-US" sz="2800" b="1" dirty="0">
                <a:solidFill>
                  <a:srgbClr val="7D1D72"/>
                </a:solidFill>
              </a:rPr>
              <a:t> </a:t>
            </a:r>
            <a:r>
              <a:rPr lang="en-US" altLang="en-US" sz="2800" b="1" dirty="0" err="1">
                <a:solidFill>
                  <a:srgbClr val="7D1D72"/>
                </a:solidFill>
              </a:rPr>
              <a:t>chiếu</a:t>
            </a:r>
            <a:r>
              <a:rPr lang="en-US" altLang="en-US" sz="2800" b="1" dirty="0">
                <a:solidFill>
                  <a:srgbClr val="7D1D72"/>
                </a:solidFill>
              </a:rPr>
              <a:t>.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gray">
          <a:xfrm>
            <a:off x="1766880" y="1855075"/>
            <a:ext cx="737700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CC"/>
                </a:solidFill>
              </a:rPr>
              <a:t>1. </a:t>
            </a:r>
            <a:r>
              <a:rPr lang="en-US" altLang="en-US" sz="2800" b="1">
                <a:solidFill>
                  <a:srgbClr val="0000CC"/>
                </a:solidFill>
              </a:rPr>
              <a:t>Trình </a:t>
            </a:r>
            <a:r>
              <a:rPr lang="en-US" altLang="en-US" sz="2800" b="1" dirty="0" err="1">
                <a:solidFill>
                  <a:srgbClr val="0000CC"/>
                </a:solidFill>
              </a:rPr>
              <a:t>bày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công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cụ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hỗ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trợ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trình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bày</a:t>
            </a:r>
            <a:r>
              <a:rPr lang="en-US" altLang="en-US" sz="2800" b="1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1219192" y="1941167"/>
            <a:ext cx="609600" cy="604837"/>
            <a:chOff x="2078" y="1680"/>
            <a:chExt cx="1615" cy="1615"/>
          </a:xfrm>
        </p:grpSpPr>
        <p:sp>
          <p:nvSpPr>
            <p:cNvPr id="28703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704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6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8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679" name="Group 13"/>
          <p:cNvGrpSpPr>
            <a:grpSpLocks/>
          </p:cNvGrpSpPr>
          <p:nvPr/>
        </p:nvGrpSpPr>
        <p:grpSpPr bwMode="auto">
          <a:xfrm>
            <a:off x="1701698" y="2882528"/>
            <a:ext cx="609600" cy="604838"/>
            <a:chOff x="2078" y="1680"/>
            <a:chExt cx="1615" cy="1615"/>
          </a:xfrm>
        </p:grpSpPr>
        <p:sp>
          <p:nvSpPr>
            <p:cNvPr id="28697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98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0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702" name="Oval 1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680" name="Rectangle 20"/>
          <p:cNvSpPr txBox="1">
            <a:spLocks noChangeArrowheads="1"/>
          </p:cNvSpPr>
          <p:nvPr/>
        </p:nvSpPr>
        <p:spPr bwMode="auto">
          <a:xfrm>
            <a:off x="0" y="2587625"/>
            <a:ext cx="1450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8681" name="AutoShape 21"/>
          <p:cNvSpPr>
            <a:spLocks noChangeArrowheads="1"/>
          </p:cNvSpPr>
          <p:nvPr/>
        </p:nvSpPr>
        <p:spPr bwMode="gray">
          <a:xfrm>
            <a:off x="2211388" y="3886188"/>
            <a:ext cx="6932612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mềm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chiếu</a:t>
            </a:r>
            <a:r>
              <a:rPr lang="en-US" altLang="en-US" sz="2800" b="1" dirty="0">
                <a:solidFill>
                  <a:srgbClr val="FF0000"/>
                </a:solidFill>
              </a:rPr>
              <a:t> PowerPoint.</a:t>
            </a:r>
          </a:p>
        </p:txBody>
      </p:sp>
      <p:grpSp>
        <p:nvGrpSpPr>
          <p:cNvPr id="28682" name="Group 22"/>
          <p:cNvGrpSpPr>
            <a:grpSpLocks/>
          </p:cNvGrpSpPr>
          <p:nvPr/>
        </p:nvGrpSpPr>
        <p:grpSpPr bwMode="auto">
          <a:xfrm>
            <a:off x="1676400" y="3923068"/>
            <a:ext cx="609600" cy="604838"/>
            <a:chOff x="2078" y="1680"/>
            <a:chExt cx="1615" cy="1615"/>
          </a:xfrm>
        </p:grpSpPr>
        <p:sp>
          <p:nvSpPr>
            <p:cNvPr id="28691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92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683" name="AutoShape 5"/>
          <p:cNvSpPr>
            <a:spLocks noChangeArrowheads="1"/>
          </p:cNvSpPr>
          <p:nvPr/>
        </p:nvSpPr>
        <p:spPr bwMode="gray">
          <a:xfrm>
            <a:off x="1766762" y="4902995"/>
            <a:ext cx="7377238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B050"/>
                </a:solidFill>
              </a:rPr>
              <a:t>Ứng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dụng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của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phần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mềm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trình</a:t>
            </a:r>
            <a:r>
              <a:rPr lang="en-US" altLang="en-US" sz="2800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</a:rPr>
              <a:t>chiếu</a:t>
            </a:r>
            <a:r>
              <a:rPr lang="en-US" altLang="en-US" sz="2800" b="1" dirty="0">
                <a:solidFill>
                  <a:srgbClr val="00B050"/>
                </a:solidFill>
              </a:rPr>
              <a:t>.</a:t>
            </a:r>
          </a:p>
        </p:txBody>
      </p:sp>
      <p:grpSp>
        <p:nvGrpSpPr>
          <p:cNvPr id="28684" name="Group 6"/>
          <p:cNvGrpSpPr>
            <a:grpSpLocks/>
          </p:cNvGrpSpPr>
          <p:nvPr/>
        </p:nvGrpSpPr>
        <p:grpSpPr bwMode="auto">
          <a:xfrm>
            <a:off x="1219074" y="4989088"/>
            <a:ext cx="609600" cy="604837"/>
            <a:chOff x="2078" y="1680"/>
            <a:chExt cx="1615" cy="1615"/>
          </a:xfrm>
        </p:grpSpPr>
        <p:sp>
          <p:nvSpPr>
            <p:cNvPr id="2868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8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88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690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b="1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1" name="Picture 11" descr="images362475_loph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20888" y="6196937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Thầy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giáo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đang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giảng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bài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019761" y="1556427"/>
            <a:ext cx="2964725" cy="1191816"/>
          </a:xfrm>
          <a:prstGeom prst="wedgeRoundRectCallout">
            <a:avLst>
              <a:gd name="adj1" fmla="val -94564"/>
              <a:gd name="adj2" fmla="val 564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TCAELYON7CAM49CFBCA41D7J6CA5O0CBCCAC1SLGJCABPVQO1CA2PFBJRCAR10FLACAD5TS73CA5BGCOLCAO5FVJJCAJGSASLCAKLYU5FCAFHP31KCA24AT63CAS9CCQ9CAFXHM8CCAXZU9FZCAZ2GE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174"/>
            <a:ext cx="9144000" cy="469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20888" y="6196937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Trình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bày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tưởng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5950561" y="4701601"/>
            <a:ext cx="2964725" cy="1191816"/>
          </a:xfrm>
          <a:prstGeom prst="wedgeRoundRectCallout">
            <a:avLst>
              <a:gd name="adj1" fmla="val -37552"/>
              <a:gd name="adj2" fmla="val -1458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1t08te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20888" y="6196937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 err="1"/>
              <a:t>Trình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bày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kiến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019761" y="1475204"/>
            <a:ext cx="2964725" cy="1191816"/>
          </a:xfrm>
          <a:prstGeom prst="wedgeRoundRectCallout">
            <a:avLst>
              <a:gd name="adj1" fmla="val -36150"/>
              <a:gd name="adj2" fmla="val 82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175"/>
            <a:ext cx="9144000" cy="469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20888" y="6196937"/>
            <a:ext cx="9164888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/>
              <a:t>Chia </a:t>
            </a:r>
            <a:r>
              <a:rPr lang="en-US" altLang="en-US" sz="3200" b="1" dirty="0" err="1"/>
              <a:t>sẻ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kiến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thức</a:t>
            </a:r>
            <a:endParaRPr lang="en-US" alt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200163" y="4496546"/>
            <a:ext cx="2964725" cy="1191816"/>
          </a:xfrm>
          <a:prstGeom prst="wedgeRoundRectCallout">
            <a:avLst>
              <a:gd name="adj1" fmla="val -64656"/>
              <a:gd name="adj2" fmla="val -1446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ảnh</a:t>
            </a:r>
            <a:r>
              <a:rPr lang="en-US" sz="3200" dirty="0">
                <a:solidFill>
                  <a:schemeClr val="tx1"/>
                </a:solidFill>
              </a:rPr>
              <a:t> minh </a:t>
            </a:r>
            <a:r>
              <a:rPr lang="en-US" sz="3200" dirty="0" err="1">
                <a:solidFill>
                  <a:schemeClr val="tx1"/>
                </a:solidFill>
              </a:rPr>
              <a:t>họa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0288" y="1575375"/>
            <a:ext cx="2202623" cy="1191816"/>
          </a:xfrm>
          <a:prstGeom prst="wedgeRoundRectCallout">
            <a:avLst>
              <a:gd name="adj1" fmla="val 82102"/>
              <a:gd name="adj2" fmla="val 113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gì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endParaRPr lang="en-GB" altLang="en-US" sz="2800" b="1" i="1" u="sng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1742226"/>
            <a:ext cx="86866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sẻ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kiến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ý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tưởng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nhiều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khác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nhằm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mục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đích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thay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đổi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thái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hoặc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thức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nghe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1056382"/>
            <a:ext cx="8686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hỗ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trình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bày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1109" y="4104382"/>
            <a:ext cx="85063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hiệu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ca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cần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cụ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hỗ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trợ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GB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bày</a:t>
            </a:r>
            <a:endParaRPr lang="en-GB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/>
          <p:cNvSpPr>
            <a:spLocks noChangeShapeType="1"/>
          </p:cNvSpPr>
          <p:nvPr/>
        </p:nvSpPr>
        <p:spPr bwMode="auto">
          <a:xfrm>
            <a:off x="4191000" y="1066800"/>
            <a:ext cx="1588" cy="4725988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740275" y="1143000"/>
            <a:ext cx="3825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GB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5065" name="Rectangle 9"/>
          <p:cNvSpPr>
            <a:spLocks noChangeArrowheads="1"/>
          </p:cNvSpPr>
          <p:nvPr/>
        </p:nvSpPr>
        <p:spPr bwMode="auto">
          <a:xfrm>
            <a:off x="2362200" y="1676400"/>
            <a:ext cx="1166813" cy="4873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740275" y="4419600"/>
            <a:ext cx="38258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GB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5067" name="Rectangle 11"/>
          <p:cNvSpPr>
            <a:spLocks noChangeArrowheads="1"/>
          </p:cNvSpPr>
          <p:nvPr/>
        </p:nvSpPr>
        <p:spPr bwMode="auto">
          <a:xfrm>
            <a:off x="400050" y="5112107"/>
            <a:ext cx="1504950" cy="5794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</a:t>
            </a:r>
          </a:p>
        </p:txBody>
      </p:sp>
      <p:pic>
        <p:nvPicPr>
          <p:cNvPr id="45071" name="Picture 15" descr="lamb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2" y="1185863"/>
            <a:ext cx="17621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 descr="thuyet tr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82" y="4102100"/>
            <a:ext cx="24320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0" y="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153400" y="0"/>
            <a:ext cx="990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bldLvl="0" animBg="1" autoUpdateAnimBg="0"/>
      <p:bldP spid="45066" grpId="0" autoUpdateAnimBg="0"/>
      <p:bldP spid="450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CHƯƠNG III PHẦN MỀM TRÌNH CHIẾU  Bài 7: PHẦN MỀM TRÌNH CHIẾU&amp;quot;&quot;/&gt;&lt;property id=&quot;20307&quot; value=&quot;269&quot;/&gt;&lt;/object&gt;&lt;object type=&quot;3&quot; unique_id=&quot;10006&quot;&gt;&lt;property id=&quot;20148&quot; value=&quot;5&quot;/&gt;&lt;property id=&quot;20300&quot; value=&quot;Slide 2&quot;/&gt;&lt;property id=&quot;20307&quot; value=&quot;417&quot;/&gt;&lt;/object&gt;&lt;object type=&quot;3&quot; unique_id=&quot;10007&quot;&gt;&lt;property id=&quot;20148&quot; value=&quot;5&quot;/&gt;&lt;property id=&quot;20300&quot; value=&quot;Slide 3&quot;/&gt;&lt;property id=&quot;20307&quot; value=&quot;418&quot;/&gt;&lt;/object&gt;&lt;object type=&quot;3&quot; unique_id=&quot;10008&quot;&gt;&lt;property id=&quot;20148&quot; value=&quot;5&quot;/&gt;&lt;property id=&quot;20300&quot; value=&quot;Slide 4&quot;/&gt;&lt;property id=&quot;20307&quot; value=&quot;419&quot;/&gt;&lt;/object&gt;&lt;object type=&quot;3&quot; unique_id=&quot;10009&quot;&gt;&lt;property id=&quot;20148&quot; value=&quot;5&quot;/&gt;&lt;property id=&quot;20300&quot; value=&quot;Slide 5&quot;/&gt;&lt;property id=&quot;20307&quot; value=&quot;420&quot;/&gt;&lt;/object&gt;&lt;object type=&quot;3&quot; unique_id=&quot;10010&quot;&gt;&lt;property id=&quot;20148&quot; value=&quot;5&quot;/&gt;&lt;property id=&quot;20300&quot; value=&quot;Slide 6&quot;/&gt;&lt;property id=&quot;20307&quot; value=&quot;421&quot;/&gt;&lt;/object&gt;&lt;object type=&quot;3&quot; unique_id=&quot;10011&quot;&gt;&lt;property id=&quot;20148&quot; value=&quot;5&quot;/&gt;&lt;property id=&quot;20300&quot; value=&quot;Slide 7&quot;/&gt;&lt;property id=&quot;20307&quot; value=&quot;266&quot;/&gt;&lt;/object&gt;&lt;object type=&quot;3&quot; unique_id=&quot;10012&quot;&gt;&lt;property id=&quot;20148&quot; value=&quot;5&quot;/&gt;&lt;property id=&quot;20300&quot; value=&quot;Slide 8&quot;/&gt;&lt;property id=&quot;20307&quot; value=&quot;416&quot;/&gt;&lt;/object&gt;&lt;object type=&quot;3&quot; unique_id=&quot;10013&quot;&gt;&lt;property id=&quot;20148&quot; value=&quot;5&quot;/&gt;&lt;property id=&quot;20300&quot; value=&quot;Slide 9&quot;/&gt;&lt;property id=&quot;20307&quot; value=&quot;272&quot;/&gt;&lt;/object&gt;&lt;object type=&quot;3&quot; unique_id=&quot;10014&quot;&gt;&lt;property id=&quot;20148&quot; value=&quot;5&quot;/&gt;&lt;property id=&quot;20300&quot; value=&quot;Slide 10&quot;/&gt;&lt;property id=&quot;20307&quot; value=&quot;273&quot;/&gt;&lt;/object&gt;&lt;object type=&quot;3&quot; unique_id=&quot;10016&quot;&gt;&lt;property id=&quot;20148&quot; value=&quot;5&quot;/&gt;&lt;property id=&quot;20300&quot; value=&quot;Slide 14&quot;/&gt;&lt;property id=&quot;20307&quot; value=&quot;361&quot;/&gt;&lt;/object&gt;&lt;object type=&quot;3&quot; unique_id=&quot;10017&quot;&gt;&lt;property id=&quot;20148&quot; value=&quot;5&quot;/&gt;&lt;property id=&quot;20300&quot; value=&quot;Slide 13&quot;/&gt;&lt;property id=&quot;20307&quot; value=&quot;362&quot;/&gt;&lt;/object&gt;&lt;object type=&quot;3&quot; unique_id=&quot;10018&quot;&gt;&lt;property id=&quot;20148&quot; value=&quot;5&quot;/&gt;&lt;property id=&quot;20300&quot; value=&quot;Slide 15&quot;/&gt;&lt;property id=&quot;20307&quot; value=&quot;396&quot;/&gt;&lt;/object&gt;&lt;object type=&quot;3&quot; unique_id=&quot;10021&quot;&gt;&lt;property id=&quot;20148&quot; value=&quot;5&quot;/&gt;&lt;property id=&quot;20300&quot; value=&quot;Slide 16&quot;/&gt;&lt;property id=&quot;20307&quot; value=&quot;399&quot;/&gt;&lt;/object&gt;&lt;object type=&quot;3&quot; unique_id=&quot;10024&quot;&gt;&lt;property id=&quot;20148&quot; value=&quot;5&quot;/&gt;&lt;property id=&quot;20300&quot; value=&quot;Slide 18&quot;/&gt;&lt;property id=&quot;20307&quot; value=&quot;402&quot;/&gt;&lt;/object&gt;&lt;object type=&quot;3&quot; unique_id=&quot;10042&quot;&gt;&lt;property id=&quot;20148&quot; value=&quot;5&quot;/&gt;&lt;property id=&quot;20300&quot; value=&quot;Slide 23&quot;/&gt;&lt;property id=&quot;20307&quot; value=&quot;423&quot;/&gt;&lt;/object&gt;&lt;object type=&quot;3&quot; unique_id=&quot;10164&quot;&gt;&lt;property id=&quot;20148&quot; value=&quot;5&quot;/&gt;&lt;property id=&quot;20300&quot; value=&quot;Slide 12&quot;/&gt;&lt;property id=&quot;20307&quot; value=&quot;424&quot;/&gt;&lt;/object&gt;&lt;object type=&quot;3&quot; unique_id=&quot;10771&quot;&gt;&lt;property id=&quot;20148&quot; value=&quot;5&quot;/&gt;&lt;property id=&quot;20300&quot; value=&quot;Slide 17&quot;/&gt;&lt;property id=&quot;20307&quot; value=&quot;426&quot;/&gt;&lt;/object&gt;&lt;object type=&quot;3&quot; unique_id=&quot;11102&quot;&gt;&lt;property id=&quot;20148&quot; value=&quot;5&quot;/&gt;&lt;property id=&quot;20300&quot; value=&quot;Slide 11&quot;/&gt;&lt;property id=&quot;20307&quot; value=&quot;428&quot;/&gt;&lt;/object&gt;&lt;object type=&quot;3&quot; unique_id=&quot;11377&quot;&gt;&lt;property id=&quot;20148&quot; value=&quot;5&quot;/&gt;&lt;property id=&quot;20300&quot; value=&quot;Slide 20&quot;/&gt;&lt;property id=&quot;20307&quot; value=&quot;429&quot;/&gt;&lt;/object&gt;&lt;object type=&quot;3&quot; unique_id=&quot;11378&quot;&gt;&lt;property id=&quot;20148&quot; value=&quot;5&quot;/&gt;&lt;property id=&quot;20300&quot; value=&quot;Slide 21&quot;/&gt;&lt;property id=&quot;20307&quot; value=&quot;430&quot;/&gt;&lt;/object&gt;&lt;object type=&quot;3&quot; unique_id=&quot;11584&quot;&gt;&lt;property id=&quot;20148&quot; value=&quot;5&quot;/&gt;&lt;property id=&quot;20300&quot; value=&quot;Slide 22 - &amp;quot;HƯỚNG DẪN VỀ NHÀ&amp;quot;&quot;/&gt;&lt;property id=&quot;20307&quot; value=&quot;431&quot;/&gt;&lt;/object&gt;&lt;object type=&quot;3&quot; unique_id=&quot;11921&quot;&gt;&lt;property id=&quot;20148&quot; value=&quot;5&quot;/&gt;&lt;property id=&quot;20300&quot; value=&quot;Slide 19&quot;/&gt;&lt;property id=&quot;20307&quot; value=&quot;4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_MAU">
  <a:themeElements>
    <a:clrScheme name="2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Pages>0</Pages>
  <Words>1025</Words>
  <Characters>0</Characters>
  <Application>Microsoft Office PowerPoint</Application>
  <DocSecurity>0</DocSecurity>
  <PresentationFormat>On-screen Show (4:3)</PresentationFormat>
  <Lines>0</Lines>
  <Paragraphs>97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4_MAU</vt:lpstr>
      <vt:lpstr>3_Custom Design</vt:lpstr>
      <vt:lpstr>4_Custom Design</vt:lpstr>
      <vt:lpstr>24_Blends</vt:lpstr>
      <vt:lpstr>5_Custom Design</vt:lpstr>
      <vt:lpstr>6_Custom Design</vt:lpstr>
      <vt:lpstr>7_Custom Design</vt:lpstr>
      <vt:lpstr>8_Custom Design</vt:lpstr>
      <vt:lpstr>CHƯƠNG III PHẦN MỀM TRÌNH CHIẾU  Bài 7: PHẦN MỀM TRÌNH CHIẾU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sunrise.tqb@gmail.com</dc:creator>
  <cp:lastModifiedBy>PC</cp:lastModifiedBy>
  <cp:revision>484</cp:revision>
  <dcterms:created xsi:type="dcterms:W3CDTF">2008-11-01T02:38:27Z</dcterms:created>
  <dcterms:modified xsi:type="dcterms:W3CDTF">2022-01-26T16:12:22Z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