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1" r:id="rId2"/>
    <p:sldMasterId id="2147483683" r:id="rId3"/>
    <p:sldMasterId id="2147483685" r:id="rId4"/>
    <p:sldMasterId id="2147483687" r:id="rId5"/>
    <p:sldMasterId id="2147483689" r:id="rId6"/>
    <p:sldMasterId id="2147483691" r:id="rId7"/>
  </p:sldMasterIdLst>
  <p:notesMasterIdLst>
    <p:notesMasterId r:id="rId36"/>
  </p:notesMasterIdLst>
  <p:sldIdLst>
    <p:sldId id="287" r:id="rId8"/>
    <p:sldId id="286" r:id="rId9"/>
    <p:sldId id="266" r:id="rId10"/>
    <p:sldId id="267" r:id="rId11"/>
    <p:sldId id="285" r:id="rId12"/>
    <p:sldId id="269" r:id="rId13"/>
    <p:sldId id="270" r:id="rId14"/>
    <p:sldId id="297" r:id="rId15"/>
    <p:sldId id="293" r:id="rId16"/>
    <p:sldId id="289" r:id="rId17"/>
    <p:sldId id="290" r:id="rId18"/>
    <p:sldId id="271" r:id="rId19"/>
    <p:sldId id="272" r:id="rId20"/>
    <p:sldId id="291" r:id="rId21"/>
    <p:sldId id="292" r:id="rId22"/>
    <p:sldId id="294" r:id="rId23"/>
    <p:sldId id="273" r:id="rId24"/>
    <p:sldId id="288" r:id="rId25"/>
    <p:sldId id="295" r:id="rId26"/>
    <p:sldId id="275" r:id="rId27"/>
    <p:sldId id="276" r:id="rId28"/>
    <p:sldId id="277" r:id="rId29"/>
    <p:sldId id="278" r:id="rId30"/>
    <p:sldId id="296" r:id="rId31"/>
    <p:sldId id="279" r:id="rId32"/>
    <p:sldId id="280" r:id="rId33"/>
    <p:sldId id="281" r:id="rId34"/>
    <p:sldId id="284" r:id="rId3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3FBAB"/>
    <a:srgbClr val="A3FBC7"/>
    <a:srgbClr val="CC0099"/>
    <a:srgbClr val="FFFFCC"/>
    <a:srgbClr val="E23600"/>
    <a:srgbClr val="FF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autoAdjust="0"/>
    <p:restoredTop sz="94737" autoAdjust="0"/>
  </p:normalViewPr>
  <p:slideViewPr>
    <p:cSldViewPr>
      <p:cViewPr varScale="1">
        <p:scale>
          <a:sx n="82" d="100"/>
          <a:sy n="82" d="100"/>
        </p:scale>
        <p:origin x="53"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3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a:solidFill>
                  <a:schemeClr val="tx1"/>
                </a:solidFill>
                <a:latin typeface="+mn-lt"/>
                <a:cs typeface="+mn-cs"/>
              </a:defRPr>
            </a:lvl1pPr>
          </a:lstStyle>
          <a:p>
            <a:pPr>
              <a:defRPr/>
            </a:pP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solidFill>
                  <a:schemeClr val="tx1"/>
                </a:solidFill>
                <a:latin typeface="+mn-lt"/>
                <a:cs typeface="+mn-cs"/>
              </a:defRPr>
            </a:lvl1pPr>
          </a:lstStyle>
          <a:p>
            <a:pPr>
              <a:defRPr/>
            </a:pPr>
            <a:endParaRPr lang="en-US" altLang="en-US"/>
          </a:p>
        </p:txBody>
      </p:sp>
      <p:sp>
        <p:nvSpPr>
          <p:cNvPr id="13316"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solidFill>
                  <a:schemeClr val="tx1"/>
                </a:solidFill>
                <a:latin typeface="+mn-lt"/>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solidFill>
                  <a:schemeClr val="tx1"/>
                </a:solidFill>
                <a:latin typeface="+mn-lt"/>
                <a:cs typeface="+mn-cs"/>
              </a:defRPr>
            </a:lvl1pPr>
          </a:lstStyle>
          <a:p>
            <a:pPr>
              <a:defRPr/>
            </a:pPr>
            <a:fld id="{430A4CBC-FE9A-46D0-B1BD-77436C6691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B106ECA-1746-4437-AB2D-23255DCC6F1E}"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
        <p:nvSpPr>
          <p:cNvPr id="1741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3CC69B7-14FB-477F-8F4F-97E1EA1EBF85}" type="slidenum">
              <a:rPr lang="en-US" altLang="en-US">
                <a:latin typeface="Calibri" panose="020F0502020204030204" pitchFamily="34" charset="0"/>
              </a:rPr>
              <a:pPr algn="r" eaLnBrk="1" hangingPunct="1">
                <a:spcBef>
                  <a:spcPct val="0"/>
                </a:spcBef>
              </a:pPr>
              <a:t>3</a:t>
            </a:fld>
            <a:endParaRPr lang="en-US" altLang="en-US">
              <a:latin typeface="Calibri" panose="020F0502020204030204" pitchFamily="34" charset="0"/>
            </a:endParaRPr>
          </a:p>
        </p:txBody>
      </p:sp>
      <p:sp>
        <p:nvSpPr>
          <p:cNvPr id="17412" name="Rectangle 2"/>
          <p:cNvSpPr>
            <a:spLocks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944C699-6729-4C2F-AC44-24BB837597C0}"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
        <p:nvSpPr>
          <p:cNvPr id="35843"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92A22D-14F5-4AAD-9E6A-67EF26DDA436}" type="slidenum">
              <a:rPr lang="en-US" altLang="en-US">
                <a:latin typeface="Calibri" panose="020F0502020204030204" pitchFamily="34" charset="0"/>
              </a:rPr>
              <a:pPr algn="r" eaLnBrk="1" hangingPunct="1">
                <a:spcBef>
                  <a:spcPct val="0"/>
                </a:spcBef>
              </a:pPr>
              <a:t>13</a:t>
            </a:fld>
            <a:endParaRPr lang="en-US" altLang="en-US">
              <a:latin typeface="Calibri" panose="020F0502020204030204" pitchFamily="34" charset="0"/>
            </a:endParaRPr>
          </a:p>
        </p:txBody>
      </p:sp>
      <p:sp>
        <p:nvSpPr>
          <p:cNvPr id="35844" name="Rectangle 2"/>
          <p:cNvSpPr>
            <a:spLocks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1020BDC-2823-4774-9854-70C0FC503261}"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
        <p:nvSpPr>
          <p:cNvPr id="39939"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7015E4-EC88-4862-B991-3DF1282F085A}" type="slidenum">
              <a:rPr lang="en-US" altLang="en-US">
                <a:latin typeface="Calibri" panose="020F0502020204030204" pitchFamily="34" charset="0"/>
              </a:rPr>
              <a:pPr algn="r" eaLnBrk="1" hangingPunct="1">
                <a:spcBef>
                  <a:spcPct val="0"/>
                </a:spcBef>
              </a:pPr>
              <a:t>14</a:t>
            </a:fld>
            <a:endParaRPr lang="en-US" altLang="en-US">
              <a:latin typeface="Calibri" panose="020F0502020204030204" pitchFamily="34" charset="0"/>
            </a:endParaRPr>
          </a:p>
        </p:txBody>
      </p:sp>
      <p:sp>
        <p:nvSpPr>
          <p:cNvPr id="39940" name="Rectangle 2"/>
          <p:cNvSpPr>
            <a:spLocks noChangeArrowheads="1" noTextEdit="1"/>
          </p:cNvSpPr>
          <p:nvPr>
            <p:ph type="sldImg"/>
          </p:nvPr>
        </p:nvSpPr>
        <p:spPr>
          <a:ln/>
        </p:spPr>
      </p:sp>
      <p:sp>
        <p:nvSpPr>
          <p:cNvPr id="3994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80EDFD8-7AC6-454B-BBA4-A444E3BBA46D}"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
        <p:nvSpPr>
          <p:cNvPr id="41987"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2C16408-93B1-4937-A1FC-B87BF70681E0}" type="slidenum">
              <a:rPr lang="en-US" altLang="en-US">
                <a:latin typeface="Calibri" panose="020F0502020204030204" pitchFamily="34" charset="0"/>
              </a:rPr>
              <a:pPr algn="r" eaLnBrk="1" hangingPunct="1">
                <a:spcBef>
                  <a:spcPct val="0"/>
                </a:spcBef>
              </a:pPr>
              <a:t>15</a:t>
            </a:fld>
            <a:endParaRPr lang="en-US" altLang="en-US">
              <a:latin typeface="Calibri" panose="020F0502020204030204" pitchFamily="34" charset="0"/>
            </a:endParaRPr>
          </a:p>
        </p:txBody>
      </p:sp>
      <p:sp>
        <p:nvSpPr>
          <p:cNvPr id="41988" name="Rectangle 2"/>
          <p:cNvSpPr>
            <a:spLocks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865729A-3813-4B7D-B91C-93D7053DF349}"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
        <p:nvSpPr>
          <p:cNvPr id="3789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8302B52-1E4A-4E5C-B1E3-24D06664FF2B}" type="slidenum">
              <a:rPr lang="en-US" altLang="en-US">
                <a:latin typeface="Calibri" panose="020F0502020204030204" pitchFamily="34" charset="0"/>
              </a:rPr>
              <a:pPr algn="r" eaLnBrk="1" hangingPunct="1">
                <a:spcBef>
                  <a:spcPct val="0"/>
                </a:spcBef>
              </a:pPr>
              <a:t>16</a:t>
            </a:fld>
            <a:endParaRPr lang="en-US" altLang="en-US">
              <a:latin typeface="Calibri" panose="020F0502020204030204" pitchFamily="34" charset="0"/>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6822F5B-4D7D-44B5-9043-07FB2B537CBD}"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
        <p:nvSpPr>
          <p:cNvPr id="4403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3DA63B-716D-4FC7-9CFE-91E0E8176C2C}" type="slidenum">
              <a:rPr lang="en-US" altLang="en-US">
                <a:latin typeface="Calibri" panose="020F0502020204030204" pitchFamily="34" charset="0"/>
              </a:rPr>
              <a:pPr algn="r" eaLnBrk="1" hangingPunct="1">
                <a:spcBef>
                  <a:spcPct val="0"/>
                </a:spcBef>
              </a:pPr>
              <a:t>17</a:t>
            </a:fld>
            <a:endParaRPr lang="en-US" altLang="en-US">
              <a:latin typeface="Calibri" panose="020F0502020204030204" pitchFamily="34" charset="0"/>
            </a:endParaRPr>
          </a:p>
        </p:txBody>
      </p:sp>
      <p:sp>
        <p:nvSpPr>
          <p:cNvPr id="44036" name="Rectangle 2"/>
          <p:cNvSpPr>
            <a:spLocks noChangeArrowheads="1" noTextEdit="1"/>
          </p:cNvSpPr>
          <p:nvPr>
            <p:ph type="sldImg"/>
          </p:nvPr>
        </p:nvSpPr>
        <p:spPr>
          <a:ln/>
        </p:spPr>
      </p:sp>
      <p:sp>
        <p:nvSpPr>
          <p:cNvPr id="4403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7D58D8A-0B16-4340-A196-0D18731C162D}"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
        <p:nvSpPr>
          <p:cNvPr id="46083"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A7D958-519E-4A02-9145-2CFD6D39625F}" type="slidenum">
              <a:rPr lang="en-US" altLang="en-US">
                <a:latin typeface="Calibri" panose="020F0502020204030204" pitchFamily="34" charset="0"/>
              </a:rPr>
              <a:pPr algn="r" eaLnBrk="1" hangingPunct="1">
                <a:spcBef>
                  <a:spcPct val="0"/>
                </a:spcBef>
              </a:pPr>
              <a:t>18</a:t>
            </a:fld>
            <a:endParaRPr lang="en-US" altLang="en-US">
              <a:latin typeface="Calibri" panose="020F0502020204030204" pitchFamily="34" charset="0"/>
            </a:endParaRPr>
          </a:p>
        </p:txBody>
      </p:sp>
      <p:sp>
        <p:nvSpPr>
          <p:cNvPr id="46084" name="Rectangle 2"/>
          <p:cNvSpPr>
            <a:spLocks noChangeArrowheads="1" noTextEdit="1"/>
          </p:cNvSpPr>
          <p:nvPr>
            <p:ph type="sldImg"/>
          </p:nvPr>
        </p:nvSpPr>
        <p:spPr>
          <a:ln/>
        </p:spPr>
      </p:sp>
      <p:sp>
        <p:nvSpPr>
          <p:cNvPr id="4608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7A8C25C-8311-474F-97BC-8239D02D53BE}"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
        <p:nvSpPr>
          <p:cNvPr id="4813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11F50D5-680C-4160-A855-80F7D1A0D238}" type="slidenum">
              <a:rPr lang="en-US" altLang="en-US">
                <a:latin typeface="Calibri" panose="020F0502020204030204" pitchFamily="34" charset="0"/>
              </a:rPr>
              <a:pPr algn="r" eaLnBrk="1" hangingPunct="1">
                <a:spcBef>
                  <a:spcPct val="0"/>
                </a:spcBef>
              </a:pPr>
              <a:t>19</a:t>
            </a:fld>
            <a:endParaRPr lang="en-US" altLang="en-US">
              <a:latin typeface="Calibri" panose="020F0502020204030204" pitchFamily="34" charset="0"/>
            </a:endParaRPr>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0D7BA5E-261B-4C8B-BDF6-09FAC3365CCC}"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
        <p:nvSpPr>
          <p:cNvPr id="50179"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2C014F4-5C2D-4A3C-9EB3-BD9E2767FEDE}" type="slidenum">
              <a:rPr lang="en-US" altLang="en-US">
                <a:latin typeface="Calibri" panose="020F0502020204030204" pitchFamily="34" charset="0"/>
              </a:rPr>
              <a:pPr algn="r" eaLnBrk="1" hangingPunct="1">
                <a:spcBef>
                  <a:spcPct val="0"/>
                </a:spcBef>
              </a:pPr>
              <a:t>20</a:t>
            </a:fld>
            <a:endParaRPr lang="en-US" altLang="en-US">
              <a:latin typeface="Calibri" panose="020F0502020204030204" pitchFamily="34" charset="0"/>
            </a:endParaRPr>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86D630E-37D8-4E24-BB58-84DFE0A510AD}"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
        <p:nvSpPr>
          <p:cNvPr id="52227"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5E35622-F422-47AE-8032-12F5BDD6401A}" type="slidenum">
              <a:rPr lang="en-US" altLang="en-US">
                <a:latin typeface="Calibri" panose="020F0502020204030204" pitchFamily="34" charset="0"/>
              </a:rPr>
              <a:pPr algn="r" eaLnBrk="1" hangingPunct="1">
                <a:spcBef>
                  <a:spcPct val="0"/>
                </a:spcBef>
              </a:pPr>
              <a:t>21</a:t>
            </a:fld>
            <a:endParaRPr lang="en-US" altLang="en-US">
              <a:latin typeface="Calibri" panose="020F0502020204030204" pitchFamily="34" charset="0"/>
            </a:endParaRPr>
          </a:p>
        </p:txBody>
      </p:sp>
      <p:sp>
        <p:nvSpPr>
          <p:cNvPr id="52228" name="Rectangle 2"/>
          <p:cNvSpPr>
            <a:spLocks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2F2E341-69B6-44C0-9E6C-869A2B8D6B89}"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
        <p:nvSpPr>
          <p:cNvPr id="5427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D660FA-99F4-46DD-993C-70E17EE68420}" type="slidenum">
              <a:rPr lang="en-US" altLang="en-US">
                <a:latin typeface="Calibri" panose="020F0502020204030204" pitchFamily="34" charset="0"/>
              </a:rPr>
              <a:pPr algn="r" eaLnBrk="1" hangingPunct="1">
                <a:spcBef>
                  <a:spcPct val="0"/>
                </a:spcBef>
              </a:pPr>
              <a:t>22</a:t>
            </a:fld>
            <a:endParaRPr lang="en-US" altLang="en-US">
              <a:latin typeface="Calibri" panose="020F0502020204030204" pitchFamily="34" charset="0"/>
            </a:endParaRPr>
          </a:p>
        </p:txBody>
      </p:sp>
      <p:sp>
        <p:nvSpPr>
          <p:cNvPr id="54276" name="Rectangle 2"/>
          <p:cNvSpPr>
            <a:spLocks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E399A5F-F97A-4C37-B2C8-7113B3790407}"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
        <p:nvSpPr>
          <p:cNvPr id="19459"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DD3342-85F9-46B0-87F7-D01A64358CCD}" type="slidenum">
              <a:rPr lang="en-US" altLang="en-US">
                <a:latin typeface="Calibri" panose="020F0502020204030204" pitchFamily="34" charset="0"/>
              </a:rPr>
              <a:pPr algn="r" eaLnBrk="1" hangingPunct="1">
                <a:spcBef>
                  <a:spcPct val="0"/>
                </a:spcBef>
              </a:pPr>
              <a:t>4</a:t>
            </a:fld>
            <a:endParaRPr lang="en-US" altLang="en-US">
              <a:latin typeface="Calibri" panose="020F0502020204030204" pitchFamily="34" charset="0"/>
            </a:endParaRPr>
          </a:p>
        </p:txBody>
      </p:sp>
      <p:sp>
        <p:nvSpPr>
          <p:cNvPr id="19460" name="Rectangle 2"/>
          <p:cNvSpPr>
            <a:spLocks noChangeArrowheads="1" noTextEdit="1"/>
          </p:cNvSpPr>
          <p:nvPr>
            <p:ph type="sldImg"/>
          </p:nvPr>
        </p:nvSpPr>
        <p:spPr>
          <a:ln/>
        </p:spPr>
      </p:sp>
      <p:sp>
        <p:nvSpPr>
          <p:cNvPr id="1946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7E5D253-192E-4BE5-B5BF-25C175DCBE0B}"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
        <p:nvSpPr>
          <p:cNvPr id="56323"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DA4E763-A820-49D2-A4DB-BC54B71E6210}" type="slidenum">
              <a:rPr lang="en-US" altLang="en-US">
                <a:latin typeface="Calibri" panose="020F0502020204030204" pitchFamily="34" charset="0"/>
              </a:rPr>
              <a:pPr algn="r" eaLnBrk="1" hangingPunct="1">
                <a:spcBef>
                  <a:spcPct val="0"/>
                </a:spcBef>
              </a:pPr>
              <a:t>23</a:t>
            </a:fld>
            <a:endParaRPr lang="en-US" altLang="en-US">
              <a:latin typeface="Calibri" panose="020F0502020204030204" pitchFamily="34" charset="0"/>
            </a:endParaRP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D339D34-8E22-4380-9E2F-07BE522BEA62}"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
        <p:nvSpPr>
          <p:cNvPr id="5837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62CDCDF-CB5F-4F0C-9232-338C4C3929CF}" type="slidenum">
              <a:rPr lang="en-US" altLang="en-US">
                <a:latin typeface="Calibri" panose="020F0502020204030204" pitchFamily="34" charset="0"/>
              </a:rPr>
              <a:pPr algn="r" eaLnBrk="1" hangingPunct="1">
                <a:spcBef>
                  <a:spcPct val="0"/>
                </a:spcBef>
              </a:pPr>
              <a:t>24</a:t>
            </a:fld>
            <a:endParaRPr lang="en-US" altLang="en-US">
              <a:latin typeface="Calibri" panose="020F0502020204030204" pitchFamily="34" charset="0"/>
            </a:endParaRPr>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877BCDD-DC4E-45A0-8904-E6A64C8F6BB0}"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9480B7D-9D66-4230-ABFE-7B066BF87A6C}" type="slidenum">
              <a:rPr lang="en-US" altLang="en-US"/>
              <a:pPr algn="r" eaLnBrk="1" hangingPunct="1">
                <a:spcBef>
                  <a:spcPct val="0"/>
                </a:spcBef>
              </a:pPr>
              <a:t>25</a:t>
            </a:fld>
            <a:endParaRPr lang="en-US" altLang="en-US"/>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D663E4A-1F0D-47CC-A92C-EEAD55A2DB76}"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
        <p:nvSpPr>
          <p:cNvPr id="62467"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98383B-4944-4DD9-A95D-EF4A5CDE3B5E}" type="slidenum">
              <a:rPr lang="en-US" altLang="en-US">
                <a:latin typeface="Calibri" panose="020F0502020204030204" pitchFamily="34" charset="0"/>
              </a:rPr>
              <a:pPr algn="r" eaLnBrk="1" hangingPunct="1">
                <a:spcBef>
                  <a:spcPct val="0"/>
                </a:spcBef>
              </a:pPr>
              <a:t>26</a:t>
            </a:fld>
            <a:endParaRPr lang="en-US" altLang="en-US">
              <a:latin typeface="Calibri" panose="020F0502020204030204" pitchFamily="34" charset="0"/>
            </a:endParaRPr>
          </a:p>
        </p:txBody>
      </p:sp>
      <p:sp>
        <p:nvSpPr>
          <p:cNvPr id="62468" name="Rectangle 2"/>
          <p:cNvSpPr>
            <a:spLocks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51187A1-1A95-49AF-9633-B0C771A66853}"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
        <p:nvSpPr>
          <p:cNvPr id="6451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B544581-A816-4916-8032-54E30AF6EFC5}" type="slidenum">
              <a:rPr lang="en-US" altLang="en-US">
                <a:latin typeface="Calibri" panose="020F0502020204030204" pitchFamily="34" charset="0"/>
              </a:rPr>
              <a:pPr algn="r" eaLnBrk="1" hangingPunct="1">
                <a:spcBef>
                  <a:spcPct val="0"/>
                </a:spcBef>
              </a:pPr>
              <a:t>27</a:t>
            </a:fld>
            <a:endParaRPr lang="en-US" altLang="en-US">
              <a:latin typeface="Calibri" panose="020F0502020204030204" pitchFamily="34" charset="0"/>
            </a:endParaRPr>
          </a:p>
        </p:txBody>
      </p:sp>
      <p:sp>
        <p:nvSpPr>
          <p:cNvPr id="64516" name="Rectangle 2"/>
          <p:cNvSpPr>
            <a:spLocks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3EC8D97-34EB-4415-BCF8-BFEB36771414}"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
        <p:nvSpPr>
          <p:cNvPr id="21507"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31154E-3E0E-47CF-83AB-2CA33C779536}" type="slidenum">
              <a:rPr lang="en-US" altLang="en-US">
                <a:latin typeface="Calibri" panose="020F0502020204030204" pitchFamily="34" charset="0"/>
              </a:rPr>
              <a:pPr algn="r" eaLnBrk="1" hangingPunct="1">
                <a:spcBef>
                  <a:spcPct val="0"/>
                </a:spcBef>
              </a:pPr>
              <a:t>5</a:t>
            </a:fld>
            <a:endParaRPr lang="en-US" altLang="en-US">
              <a:latin typeface="Calibri" panose="020F0502020204030204" pitchFamily="34" charset="0"/>
            </a:endParaRPr>
          </a:p>
        </p:txBody>
      </p:sp>
      <p:sp>
        <p:nvSpPr>
          <p:cNvPr id="21508" name="Rectangle 2"/>
          <p:cNvSpPr>
            <a:spLocks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9A726A3-1689-4161-840D-187297155806}"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
        <p:nvSpPr>
          <p:cNvPr id="2355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4C49221-07FD-4BD5-AB06-547A368C7C45}" type="slidenum">
              <a:rPr lang="en-US" altLang="en-US">
                <a:latin typeface="Calibri" panose="020F0502020204030204" pitchFamily="34" charset="0"/>
              </a:rPr>
              <a:pPr algn="r" eaLnBrk="1" hangingPunct="1">
                <a:spcBef>
                  <a:spcPct val="0"/>
                </a:spcBef>
              </a:pPr>
              <a:t>6</a:t>
            </a:fld>
            <a:endParaRPr lang="en-US" altLang="en-US">
              <a:latin typeface="Calibri" panose="020F0502020204030204" pitchFamily="34" charset="0"/>
            </a:endParaRPr>
          </a:p>
        </p:txBody>
      </p:sp>
      <p:sp>
        <p:nvSpPr>
          <p:cNvPr id="23556" name="Rectangle 2"/>
          <p:cNvSpPr>
            <a:spLocks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B0BC004-B9A5-4540-AC39-DE66E656C6DB}"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
        <p:nvSpPr>
          <p:cNvPr id="2765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95C25C4-E3D5-4320-9429-F3E3F8155F79}" type="slidenum">
              <a:rPr lang="en-US" altLang="en-US">
                <a:latin typeface="Calibri" panose="020F0502020204030204" pitchFamily="34" charset="0"/>
              </a:rPr>
              <a:pPr algn="r" eaLnBrk="1" hangingPunct="1">
                <a:spcBef>
                  <a:spcPct val="0"/>
                </a:spcBef>
              </a:pPr>
              <a:t>7</a:t>
            </a:fld>
            <a:endParaRPr lang="en-US" altLang="en-US">
              <a:latin typeface="Calibri" panose="020F0502020204030204" pitchFamily="34" charset="0"/>
            </a:endParaRPr>
          </a:p>
        </p:txBody>
      </p:sp>
      <p:sp>
        <p:nvSpPr>
          <p:cNvPr id="27652" name="Rectangle 2"/>
          <p:cNvSpPr>
            <a:spLocks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1CD9F8A5-2011-444C-B3C3-8E25CFB8F780}"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
        <p:nvSpPr>
          <p:cNvPr id="25603"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4CC0959-059B-4643-B304-78AFB65A9011}" type="slidenum">
              <a:rPr lang="en-US" altLang="en-US">
                <a:latin typeface="Calibri" panose="020F0502020204030204" pitchFamily="34" charset="0"/>
              </a:rPr>
              <a:pPr algn="r" eaLnBrk="1" hangingPunct="1">
                <a:spcBef>
                  <a:spcPct val="0"/>
                </a:spcBef>
              </a:pPr>
              <a:t>9</a:t>
            </a:fld>
            <a:endParaRPr lang="en-US" altLang="en-US">
              <a:latin typeface="Calibri" panose="020F0502020204030204" pitchFamily="34" charset="0"/>
            </a:endParaRPr>
          </a:p>
        </p:txBody>
      </p:sp>
      <p:sp>
        <p:nvSpPr>
          <p:cNvPr id="25604" name="Rectangle 2"/>
          <p:cNvSpPr>
            <a:spLocks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73839D9-9CD7-41B6-989F-AD018E380FA7}"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
        <p:nvSpPr>
          <p:cNvPr id="29699"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C8E99DF-6DB6-4170-A306-FE67D841B628}" type="slidenum">
              <a:rPr lang="en-US" altLang="en-US">
                <a:latin typeface="Calibri" panose="020F0502020204030204" pitchFamily="34" charset="0"/>
              </a:rPr>
              <a:pPr algn="r" eaLnBrk="1" hangingPunct="1">
                <a:spcBef>
                  <a:spcPct val="0"/>
                </a:spcBef>
              </a:pPr>
              <a:t>10</a:t>
            </a:fld>
            <a:endParaRPr lang="en-US" altLang="en-US">
              <a:latin typeface="Calibri" panose="020F0502020204030204" pitchFamily="34" charset="0"/>
            </a:endParaRPr>
          </a:p>
        </p:txBody>
      </p:sp>
      <p:sp>
        <p:nvSpPr>
          <p:cNvPr id="29700" name="Rectangle 2"/>
          <p:cNvSpPr>
            <a:spLocks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335A04B-3C90-48B1-A5CC-FC2C8410EAA9}"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
        <p:nvSpPr>
          <p:cNvPr id="31747"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C66A1AE-EF20-445B-9061-862CD30754D9}" type="slidenum">
              <a:rPr lang="en-US" altLang="en-US">
                <a:latin typeface="Calibri" panose="020F0502020204030204" pitchFamily="34" charset="0"/>
              </a:rPr>
              <a:pPr algn="r" eaLnBrk="1" hangingPunct="1">
                <a:spcBef>
                  <a:spcPct val="0"/>
                </a:spcBef>
              </a:pPr>
              <a:t>11</a:t>
            </a:fld>
            <a:endParaRPr lang="en-US" altLang="en-US">
              <a:latin typeface="Calibri" panose="020F0502020204030204" pitchFamily="34" charset="0"/>
            </a:endParaRPr>
          </a:p>
        </p:txBody>
      </p:sp>
      <p:sp>
        <p:nvSpPr>
          <p:cNvPr id="31748" name="Rectangle 2"/>
          <p:cNvSpPr>
            <a:spLocks noChangeArrowheads="1" noTextEdit="1"/>
          </p:cNvSpPr>
          <p:nvPr>
            <p:ph type="sldImg"/>
          </p:nvPr>
        </p:nvSpPr>
        <p:spPr>
          <a:ln/>
        </p:spPr>
      </p:sp>
      <p:sp>
        <p:nvSpPr>
          <p:cNvPr id="3174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F5C048B-0863-4448-B61B-4AD794BA58EE}"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
        <p:nvSpPr>
          <p:cNvPr id="3379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7591837-F54F-437D-A009-8199EBA91A5D}" type="slidenum">
              <a:rPr lang="en-US" altLang="en-US">
                <a:latin typeface="Calibri" panose="020F0502020204030204" pitchFamily="34" charset="0"/>
              </a:rPr>
              <a:pPr algn="r" eaLnBrk="1" hangingPunct="1">
                <a:spcBef>
                  <a:spcPct val="0"/>
                </a:spcBef>
              </a:pPr>
              <a:t>12</a:t>
            </a:fld>
            <a:endParaRPr lang="en-US" altLang="en-US">
              <a:latin typeface="Calibri" panose="020F0502020204030204" pitchFamily="34" charset="0"/>
            </a:endParaRPr>
          </a:p>
        </p:txBody>
      </p:sp>
      <p:sp>
        <p:nvSpPr>
          <p:cNvPr id="33796" name="Rectangle 2"/>
          <p:cNvSpPr>
            <a:spLocks noChangeArrowheads="1" noTextEdit="1"/>
          </p:cNvSpPr>
          <p:nvPr>
            <p:ph type="sldImg"/>
          </p:nvPr>
        </p:nvSpPr>
        <p:spPr>
          <a:ln/>
        </p:spPr>
      </p:sp>
      <p:sp>
        <p:nvSpPr>
          <p:cNvPr id="3379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1168209912"/>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Slide Number Placeholder 5"/>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fld id="{58BF933F-4240-44AD-A944-E4BC15BA2DD1}" type="slidenum">
              <a:rPr lang="en-US" altLang="en-US"/>
              <a:pPr>
                <a:defRPr/>
              </a:pPr>
              <a:t>‹#›</a:t>
            </a:fld>
            <a:endParaRPr lang="en-US" altLang="en-US"/>
          </a:p>
        </p:txBody>
      </p:sp>
    </p:spTree>
    <p:extLst>
      <p:ext uri="{BB962C8B-B14F-4D97-AF65-F5344CB8AC3E}">
        <p14:creationId xmlns:p14="http://schemas.microsoft.com/office/powerpoint/2010/main" val="2223441383"/>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Slide Number Placeholder 5"/>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fld id="{B281FEA7-C1C0-4917-A388-6149D3062856}" type="slidenum">
              <a:rPr lang="en-US" altLang="en-US"/>
              <a:pPr>
                <a:defRPr/>
              </a:pPr>
              <a:t>‹#›</a:t>
            </a:fld>
            <a:endParaRPr lang="en-US" altLang="en-US"/>
          </a:p>
        </p:txBody>
      </p:sp>
    </p:spTree>
    <p:extLst>
      <p:ext uri="{BB962C8B-B14F-4D97-AF65-F5344CB8AC3E}">
        <p14:creationId xmlns:p14="http://schemas.microsoft.com/office/powerpoint/2010/main" val="299881317"/>
      </p:ext>
    </p:extLst>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49771"/>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17818"/>
      </p:ext>
    </p:extLst>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16065"/>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fld id="{7D32B45C-8226-4D35-93A2-3D50008F2A59}" type="datetimeFigureOut">
              <a:rPr lang="en-US"/>
              <a:pPr>
                <a:defRPr/>
              </a:pPr>
              <a:t>11/7/2021</a:t>
            </a:fld>
            <a:endParaRPr lang="en-US"/>
          </a:p>
        </p:txBody>
      </p:sp>
      <p:sp>
        <p:nvSpPr>
          <p:cNvPr id="3" name="Footer Placeholder 2"/>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r>
              <a:rPr lang="en-US" altLang="en-US"/>
              <a:t>Võ Nhật Trường</a:t>
            </a:r>
          </a:p>
        </p:txBody>
      </p:sp>
      <p:sp>
        <p:nvSpPr>
          <p:cNvPr id="4" name="Slide Number Placeholder 3"/>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fld id="{66CCB034-0408-4145-AE85-3C29E548A4E7}" type="slidenum">
              <a:rPr lang="en-US"/>
              <a:pPr>
                <a:defRPr/>
              </a:pPr>
              <a:t>‹#›</a:t>
            </a:fld>
            <a:endParaRPr lang="en-US"/>
          </a:p>
        </p:txBody>
      </p:sp>
    </p:spTree>
    <p:extLst>
      <p:ext uri="{BB962C8B-B14F-4D97-AF65-F5344CB8AC3E}">
        <p14:creationId xmlns:p14="http://schemas.microsoft.com/office/powerpoint/2010/main" val="3470658031"/>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fld id="{F86DB6AC-377B-4F11-AD45-81406F55DB45}" type="datetimeFigureOut">
              <a:rPr lang="vi-VN" altLang="en-US"/>
              <a:pPr>
                <a:defRPr/>
              </a:pPr>
              <a:t>07/11/2021</a:t>
            </a:fld>
            <a:endParaRPr lang="en-US" altLang="en-US"/>
          </a:p>
        </p:txBody>
      </p:sp>
      <p:sp>
        <p:nvSpPr>
          <p:cNvPr id="3" name="Rectangle 22"/>
          <p:cNvSpPr>
            <a:spLocks noGrp="1" noChangeArrowheads="1"/>
          </p:cNvSpPr>
          <p:nvPr>
            <p:ph type="sldNum" sz="quarter" idx="11"/>
          </p:nvPr>
        </p:nvSpPr>
        <p:spPr>
          <a:ln/>
        </p:spPr>
        <p:txBody>
          <a:bodyPr/>
          <a:lstStyle>
            <a:lvl1pPr>
              <a:defRPr/>
            </a:lvl1pPr>
          </a:lstStyle>
          <a:p>
            <a:pPr>
              <a:defRPr/>
            </a:pPr>
            <a:fld id="{3DEDFF77-6F5F-4B52-881C-47D82CD1B6EC}" type="slidenum">
              <a:rPr lang="en-US" altLang="en-US"/>
              <a:pPr>
                <a:defRPr/>
              </a:pPr>
              <a:t>‹#›</a:t>
            </a:fld>
            <a:endParaRPr lang="en-US" altLang="en-US"/>
          </a:p>
        </p:txBody>
      </p:sp>
      <p:sp>
        <p:nvSpPr>
          <p:cNvPr id="4" name="Rectangle 23"/>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00650979"/>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r>
              <a:rPr lang="en-US" altLang="en-US"/>
              <a:t>Võ Nhật Trường</a:t>
            </a:r>
          </a:p>
        </p:txBody>
      </p:sp>
    </p:spTree>
    <p:extLst>
      <p:ext uri="{BB962C8B-B14F-4D97-AF65-F5344CB8AC3E}">
        <p14:creationId xmlns:p14="http://schemas.microsoft.com/office/powerpoint/2010/main" val="2270372509"/>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2915905152"/>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2.gi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gif"/><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heme" Target="../theme/theme7.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1.wmf"/><Relationship Id="rId5" Type="http://schemas.openxmlformats.org/officeDocument/2006/relationships/hyperlink" Target="../User/My%20Documents/132%20-%20Bong%20dien%20dien%20-%20Phi%20Nhung.mp3" TargetMode="External"/><Relationship Id="rId10" Type="http://schemas.openxmlformats.org/officeDocument/2006/relationships/image" Target="../media/image2.png"/><Relationship Id="rId4" Type="http://schemas.openxmlformats.org/officeDocument/2006/relationships/image" Target="../media/image20.jpeg"/><Relationship Id="rId9"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9753600" y="6583363"/>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r>
              <a:rPr lang="en-US" altLang="en-US"/>
              <a:t>Võ Nhật Trường</a:t>
            </a:r>
          </a:p>
        </p:txBody>
      </p:sp>
      <p:grpSp>
        <p:nvGrpSpPr>
          <p:cNvPr id="1027" name="Group 2"/>
          <p:cNvGrpSpPr>
            <a:grpSpLocks/>
          </p:cNvGrpSpPr>
          <p:nvPr userDrawn="1"/>
        </p:nvGrpSpPr>
        <p:grpSpPr bwMode="auto">
          <a:xfrm>
            <a:off x="91017" y="-22225"/>
            <a:ext cx="12192000" cy="990600"/>
            <a:chOff x="68263" y="-22225"/>
            <a:chExt cx="9144000" cy="990600"/>
          </a:xfrm>
        </p:grpSpPr>
        <p:grpSp>
          <p:nvGrpSpPr>
            <p:cNvPr id="1035" name="Group 3"/>
            <p:cNvGrpSpPr>
              <a:grpSpLocks/>
            </p:cNvGrpSpPr>
            <p:nvPr userDrawn="1"/>
          </p:nvGrpSpPr>
          <p:grpSpPr bwMode="auto">
            <a:xfrm>
              <a:off x="68263" y="-22225"/>
              <a:ext cx="9144000" cy="990600"/>
              <a:chOff x="43" y="-14"/>
              <a:chExt cx="5760" cy="624"/>
            </a:xfrm>
          </p:grpSpPr>
          <p:pic>
            <p:nvPicPr>
              <p:cNvPr id="1043"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 y="-14"/>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5"/>
              <p:cNvSpPr txBox="1">
                <a:spLocks noChangeArrowheads="1"/>
              </p:cNvSpPr>
              <p:nvPr userDrawn="1"/>
            </p:nvSpPr>
            <p:spPr bwMode="auto">
              <a:xfrm>
                <a:off x="5122" y="85"/>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400" b="1" smtClean="0">
                    <a:solidFill>
                      <a:srgbClr val="FFFFFF"/>
                    </a:solidFill>
                    <a:latin typeface="Times New Roman" panose="02020603050405020304" pitchFamily="18" charset="0"/>
                    <a:sym typeface="Wingdings" panose="05000000000000000000" pitchFamily="2" charset="2"/>
                  </a:rPr>
                  <a:t></a:t>
                </a:r>
                <a:r>
                  <a:rPr lang="en-US" altLang="en-US" sz="2400" b="1" smtClean="0">
                    <a:solidFill>
                      <a:srgbClr val="FF0000"/>
                    </a:solidFill>
                    <a:latin typeface="Times New Roman" panose="02020603050405020304" pitchFamily="18" charset="0"/>
                    <a:sym typeface="Wingdings" panose="05000000000000000000" pitchFamily="2" charset="2"/>
                  </a:rPr>
                  <a:t> </a:t>
                </a:r>
                <a:r>
                  <a:rPr lang="en-US" altLang="en-US" b="1" smtClean="0">
                    <a:solidFill>
                      <a:srgbClr val="FFFFFF"/>
                    </a:solidFill>
                    <a:latin typeface="Times New Roman" panose="02020603050405020304" pitchFamily="18" charset="0"/>
                    <a:sym typeface="Wingdings" panose="05000000000000000000" pitchFamily="2" charset="2"/>
                  </a:rPr>
                  <a:t>Tin 8</a:t>
                </a:r>
              </a:p>
            </p:txBody>
          </p:sp>
        </p:grpSp>
        <p:sp>
          <p:nvSpPr>
            <p:cNvPr id="1030"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sz="3200" b="1" smtClean="0"/>
            </a:p>
          </p:txBody>
        </p:sp>
        <p:grpSp>
          <p:nvGrpSpPr>
            <p:cNvPr id="1031" name="Group 19"/>
            <p:cNvGrpSpPr>
              <a:grpSpLocks/>
            </p:cNvGrpSpPr>
            <p:nvPr userDrawn="1"/>
          </p:nvGrpSpPr>
          <p:grpSpPr bwMode="auto">
            <a:xfrm>
              <a:off x="1438275" y="79375"/>
              <a:ext cx="1152525" cy="760413"/>
              <a:chOff x="839" y="194"/>
              <a:chExt cx="726" cy="390"/>
            </a:xfrm>
          </p:grpSpPr>
          <p:pic>
            <p:nvPicPr>
              <p:cNvPr id="103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39" y="358"/>
                <a:ext cx="35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smtClean="0">
                    <a:solidFill>
                      <a:srgbClr val="FF0000"/>
                    </a:solidFill>
                  </a:rPr>
                  <a:t>CĐề</a:t>
                </a:r>
                <a:endParaRPr lang="en-US" altLang="en-US" sz="1400" dirty="0">
                  <a:solidFill>
                    <a:srgbClr val="FF0000"/>
                  </a:solidFill>
                </a:endParaRPr>
              </a:p>
            </p:txBody>
          </p:sp>
          <p:sp>
            <p:nvSpPr>
              <p:cNvPr id="85014" name="Text Box 10"/>
              <p:cNvSpPr txBox="1">
                <a:spLocks noChangeArrowheads="1"/>
              </p:cNvSpPr>
              <p:nvPr userDrawn="1"/>
            </p:nvSpPr>
            <p:spPr bwMode="auto">
              <a:xfrm rot="-1852108">
                <a:off x="1143" y="194"/>
                <a:ext cx="35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dirty="0" smtClean="0">
                    <a:solidFill>
                      <a:srgbClr val="FF0000"/>
                    </a:solidFill>
                    <a:latin typeface="Times New Roman" panose="02020603050405020304" pitchFamily="18" charset="0"/>
                  </a:rPr>
                  <a:t>5</a:t>
                </a:r>
                <a:endParaRPr lang="en-US" altLang="en-US" sz="2000" b="1" dirty="0">
                  <a:solidFill>
                    <a:srgbClr val="FF0000"/>
                  </a:solidFill>
                  <a:latin typeface="Times New Roman" panose="02020603050405020304" pitchFamily="18" charset="0"/>
                </a:endParaRPr>
              </a:p>
            </p:txBody>
          </p:sp>
        </p:grpSp>
      </p:grpSp>
      <p:sp>
        <p:nvSpPr>
          <p:cNvPr id="1028" name="WordArt 18"/>
          <p:cNvSpPr>
            <a:spLocks noChangeArrowheads="1" noChangeShapeType="1" noTextEdit="1"/>
          </p:cNvSpPr>
          <p:nvPr userDrawn="1"/>
        </p:nvSpPr>
        <p:spPr bwMode="auto">
          <a:xfrm>
            <a:off x="3230563" y="15875"/>
            <a:ext cx="7564437"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a:r>
              <a:rPr lang="vi-VN" sz="2800" b="1" kern="10" dirty="0">
                <a:solidFill>
                  <a:srgbClr val="FF0000"/>
                </a:solidFill>
                <a:latin typeface="+mn-lt"/>
                <a:ea typeface="+mn-lt"/>
                <a:cs typeface="+mn-lt"/>
              </a:rPr>
              <a:t>TỪ BÀI TOÁN ĐẾN CHƯƠNG TRÌNH</a:t>
            </a:r>
            <a:endParaRPr lang="en-US" sz="2800" b="1" kern="10" dirty="0">
              <a:solidFill>
                <a:srgbClr val="FF0000"/>
              </a:solidFill>
              <a:latin typeface="+mn-lt"/>
              <a:ea typeface="+mn-lt"/>
              <a:cs typeface="+mn-lt"/>
            </a:endParaRPr>
          </a:p>
        </p:txBody>
      </p:sp>
    </p:spTree>
  </p:cSld>
  <p:clrMap bg1="lt1" tx1="dk1" bg2="lt2" tx2="dk2" accent1="accent1" accent2="accent2" accent3="accent3" accent4="accent4" accent5="accent5" accent6="accent6" hlink="hlink" folHlink="folHlink"/>
  <p:sldLayoutIdLst>
    <p:sldLayoutId id="2147483718" r:id="rId1"/>
    <p:sldLayoutId id="2147483722" r:id="rId2"/>
    <p:sldLayoutId id="2147483723" r:id="rId3"/>
  </p:sldLayoutIdLst>
  <p:transition>
    <p:wheel spokes="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2055" name="AutoShape 7"/>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2056" name="AutoShape 8"/>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2057" name="AutoShape 9"/>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2058" name="Rectangle 10"/>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86027" name="WordArt 11"/>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2063" name="WordArt 13"/>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Lst>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userDrawn="1"/>
        </p:nvSpPr>
        <p:spPr bwMode="auto">
          <a:xfrm>
            <a:off x="296863" y="2484438"/>
            <a:ext cx="687387" cy="515937"/>
          </a:xfrm>
          <a:custGeom>
            <a:avLst/>
            <a:gdLst>
              <a:gd name="T0" fmla="*/ 10945970 w 21600"/>
              <a:gd name="T1" fmla="*/ 0 h 21600"/>
              <a:gd name="T2" fmla="*/ 3205737 w 21600"/>
              <a:gd name="T3" fmla="*/ 1804609 h 21600"/>
              <a:gd name="T4" fmla="*/ 0 w 21600"/>
              <a:gd name="T5" fmla="*/ 6161840 h 21600"/>
              <a:gd name="T6" fmla="*/ 3205737 w 21600"/>
              <a:gd name="T7" fmla="*/ 10519048 h 21600"/>
              <a:gd name="T8" fmla="*/ 10945970 w 21600"/>
              <a:gd name="T9" fmla="*/ 12323657 h 21600"/>
              <a:gd name="T10" fmla="*/ 18686170 w 21600"/>
              <a:gd name="T11" fmla="*/ 10519048 h 21600"/>
              <a:gd name="T12" fmla="*/ 21891908 w 21600"/>
              <a:gd name="T13" fmla="*/ 6161840 h 21600"/>
              <a:gd name="T14" fmla="*/ 18686170 w 21600"/>
              <a:gd name="T15" fmla="*/ 18046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A</a:t>
            </a:r>
          </a:p>
        </p:txBody>
      </p:sp>
      <p:sp>
        <p:nvSpPr>
          <p:cNvPr id="3076" name="WordArt 4"/>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3077" name="WordArt 5"/>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3078" name="WordArt 6"/>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3079" name="Oval 7"/>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0" name="AutoShape 8"/>
          <p:cNvSpPr>
            <a:spLocks noChangeArrowheads="1"/>
          </p:cNvSpPr>
          <p:nvPr userDrawn="1"/>
        </p:nvSpPr>
        <p:spPr bwMode="auto">
          <a:xfrm>
            <a:off x="296863" y="3576638"/>
            <a:ext cx="687387" cy="515937"/>
          </a:xfrm>
          <a:custGeom>
            <a:avLst/>
            <a:gdLst>
              <a:gd name="T0" fmla="*/ 10945970 w 21600"/>
              <a:gd name="T1" fmla="*/ 0 h 21600"/>
              <a:gd name="T2" fmla="*/ 3205737 w 21600"/>
              <a:gd name="T3" fmla="*/ 1804609 h 21600"/>
              <a:gd name="T4" fmla="*/ 0 w 21600"/>
              <a:gd name="T5" fmla="*/ 6161840 h 21600"/>
              <a:gd name="T6" fmla="*/ 3205737 w 21600"/>
              <a:gd name="T7" fmla="*/ 10519048 h 21600"/>
              <a:gd name="T8" fmla="*/ 10945970 w 21600"/>
              <a:gd name="T9" fmla="*/ 12323657 h 21600"/>
              <a:gd name="T10" fmla="*/ 18686170 w 21600"/>
              <a:gd name="T11" fmla="*/ 10519048 h 21600"/>
              <a:gd name="T12" fmla="*/ 21891908 w 21600"/>
              <a:gd name="T13" fmla="*/ 6161840 h 21600"/>
              <a:gd name="T14" fmla="*/ 18686170 w 21600"/>
              <a:gd name="T15" fmla="*/ 18046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2" name="AutoShape 10"/>
          <p:cNvSpPr>
            <a:spLocks noChangeArrowheads="1"/>
          </p:cNvSpPr>
          <p:nvPr userDrawn="1"/>
        </p:nvSpPr>
        <p:spPr bwMode="auto">
          <a:xfrm>
            <a:off x="296863" y="4710113"/>
            <a:ext cx="687387" cy="515937"/>
          </a:xfrm>
          <a:custGeom>
            <a:avLst/>
            <a:gdLst>
              <a:gd name="T0" fmla="*/ 10945970 w 21600"/>
              <a:gd name="T1" fmla="*/ 0 h 21600"/>
              <a:gd name="T2" fmla="*/ 3205737 w 21600"/>
              <a:gd name="T3" fmla="*/ 1804609 h 21600"/>
              <a:gd name="T4" fmla="*/ 0 w 21600"/>
              <a:gd name="T5" fmla="*/ 6161840 h 21600"/>
              <a:gd name="T6" fmla="*/ 3205737 w 21600"/>
              <a:gd name="T7" fmla="*/ 10519048 h 21600"/>
              <a:gd name="T8" fmla="*/ 10945970 w 21600"/>
              <a:gd name="T9" fmla="*/ 12323657 h 21600"/>
              <a:gd name="T10" fmla="*/ 18686170 w 21600"/>
              <a:gd name="T11" fmla="*/ 10519048 h 21600"/>
              <a:gd name="T12" fmla="*/ 21891908 w 21600"/>
              <a:gd name="T13" fmla="*/ 6161840 h 21600"/>
              <a:gd name="T14" fmla="*/ 18686170 w 21600"/>
              <a:gd name="T15" fmla="*/ 18046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4" name="AutoShape 12"/>
          <p:cNvSpPr>
            <a:spLocks noChangeArrowheads="1"/>
          </p:cNvSpPr>
          <p:nvPr userDrawn="1"/>
        </p:nvSpPr>
        <p:spPr bwMode="auto">
          <a:xfrm>
            <a:off x="296863" y="5746750"/>
            <a:ext cx="687387" cy="515938"/>
          </a:xfrm>
          <a:custGeom>
            <a:avLst/>
            <a:gdLst>
              <a:gd name="T0" fmla="*/ 10945970 w 21600"/>
              <a:gd name="T1" fmla="*/ 0 h 21600"/>
              <a:gd name="T2" fmla="*/ 3205737 w 21600"/>
              <a:gd name="T3" fmla="*/ 1804613 h 21600"/>
              <a:gd name="T4" fmla="*/ 0 w 21600"/>
              <a:gd name="T5" fmla="*/ 6161852 h 21600"/>
              <a:gd name="T6" fmla="*/ 3205737 w 21600"/>
              <a:gd name="T7" fmla="*/ 10519092 h 21600"/>
              <a:gd name="T8" fmla="*/ 10945970 w 21600"/>
              <a:gd name="T9" fmla="*/ 12323705 h 21600"/>
              <a:gd name="T10" fmla="*/ 18686170 w 21600"/>
              <a:gd name="T11" fmla="*/ 10519092 h 21600"/>
              <a:gd name="T12" fmla="*/ 21891908 w 21600"/>
              <a:gd name="T13" fmla="*/ 6161852 h 21600"/>
              <a:gd name="T14" fmla="*/ 18686170 w 21600"/>
              <a:gd name="T15" fmla="*/ 18046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6" name="AutoShape 15"/>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7" name="AutoShape 16"/>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8" name="AutoShape 17"/>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89" name="AutoShape 18"/>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90" name="Rectangle 19"/>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sp>
        <p:nvSpPr>
          <p:cNvPr id="3091" name="WordArt 20"/>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3720" r:id="rId1"/>
  </p:sldLayoutIdLst>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WordArt 2"/>
          <p:cNvSpPr>
            <a:spLocks noChangeArrowheads="1" noChangeShapeType="1" noTextEdit="1"/>
          </p:cNvSpPr>
          <p:nvPr userDrawn="1"/>
        </p:nvSpPr>
        <p:spPr bwMode="auto">
          <a:xfrm>
            <a:off x="304800" y="76200"/>
            <a:ext cx="4470400" cy="6096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Kiểm tra bài</a:t>
            </a:r>
          </a:p>
        </p:txBody>
      </p:sp>
      <p:pic>
        <p:nvPicPr>
          <p:cNvPr id="4101" name="Picture 2" descr="icon-bieutuong_31"/>
          <p:cNvPicPr>
            <a:picLocks noChangeAspect="1" noChangeArrowheads="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55200" y="0"/>
            <a:ext cx="233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25200" y="990600"/>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55200" y="9906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4" r:id="rId1"/>
  </p:sldLayoutIdLst>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9090"/>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16"/>
          <p:cNvGrpSpPr>
            <a:grpSpLocks/>
          </p:cNvGrpSpPr>
          <p:nvPr userDrawn="1"/>
        </p:nvGrpSpPr>
        <p:grpSpPr bwMode="auto">
          <a:xfrm>
            <a:off x="0" y="990600"/>
            <a:ext cx="12192000" cy="5494338"/>
            <a:chOff x="0" y="625"/>
            <a:chExt cx="5760" cy="3461"/>
          </a:xfrm>
        </p:grpSpPr>
        <p:pic>
          <p:nvPicPr>
            <p:cNvPr id="5146" name="Picture 17" descr="Hinhdong003"/>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5"/>
              <a:ext cx="5760" cy="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18" descr="VoNhatTruong2013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91" y="820"/>
              <a:ext cx="1188"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19" descr="hinh_dep09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2168" y="1393"/>
              <a:ext cx="1397"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20" descr="Hinhdong002"/>
            <p:cNvPicPr>
              <a:picLocks noChangeAspect="1" noChangeArrowheads="1" noCrop="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5" y="1547"/>
              <a:ext cx="810"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57" name="Rectangle 21"/>
          <p:cNvSpPr>
            <a:spLocks noGrp="1" noChangeArrowheads="1"/>
          </p:cNvSpPr>
          <p:nvPr>
            <p:ph type="dt" sz="half" idx="2"/>
          </p:nvPr>
        </p:nvSpPr>
        <p:spPr bwMode="auto">
          <a:xfrm>
            <a:off x="304800" y="6477000"/>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800">
                <a:latin typeface="Times New Roman" panose="02020603050405020304" pitchFamily="18" charset="0"/>
                <a:cs typeface="+mn-cs"/>
              </a:defRPr>
            </a:lvl1pPr>
          </a:lstStyle>
          <a:p>
            <a:pPr>
              <a:defRPr/>
            </a:pPr>
            <a:fld id="{E8025902-B8CD-4E61-A4DF-AB1B48D641D6}" type="datetimeFigureOut">
              <a:rPr lang="vi-VN" altLang="en-US"/>
              <a:pPr>
                <a:defRPr/>
              </a:pPr>
              <a:t>07/11/2021</a:t>
            </a:fld>
            <a:endParaRPr lang="en-US" altLang="en-US"/>
          </a:p>
        </p:txBody>
      </p:sp>
      <p:sp>
        <p:nvSpPr>
          <p:cNvPr id="91158" name="Rectangle 22"/>
          <p:cNvSpPr>
            <a:spLocks noGrp="1" noChangeArrowheads="1"/>
          </p:cNvSpPr>
          <p:nvPr>
            <p:ph type="sldNum" sz="quarter" idx="4"/>
          </p:nvPr>
        </p:nvSpPr>
        <p:spPr bwMode="auto">
          <a:xfrm>
            <a:off x="9042400" y="6477000"/>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800" b="1">
                <a:latin typeface="Times New Roman" panose="02020603050405020304" pitchFamily="18" charset="0"/>
                <a:cs typeface="+mn-cs"/>
              </a:defRPr>
            </a:lvl1pPr>
          </a:lstStyle>
          <a:p>
            <a:pPr>
              <a:defRPr/>
            </a:pPr>
            <a:fld id="{C3DD85A6-BDF1-4501-ADE2-E30332F3D268}" type="slidenum">
              <a:rPr lang="en-US" altLang="en-US"/>
              <a:pPr>
                <a:defRPr/>
              </a:pPr>
              <a:t>‹#›</a:t>
            </a:fld>
            <a:endParaRPr lang="en-US" altLang="en-US"/>
          </a:p>
        </p:txBody>
      </p:sp>
      <p:sp>
        <p:nvSpPr>
          <p:cNvPr id="91159" name="Rectangle 23"/>
          <p:cNvSpPr>
            <a:spLocks noGrp="1" noChangeArrowheads="1"/>
          </p:cNvSpPr>
          <p:nvPr>
            <p:ph type="ftr" sz="quarter" idx="3"/>
          </p:nvPr>
        </p:nvSpPr>
        <p:spPr bwMode="auto">
          <a:xfrm>
            <a:off x="3333750" y="6477000"/>
            <a:ext cx="534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8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pic>
        <p:nvPicPr>
          <p:cNvPr id="5126" name="Picture 24" descr="hinhdonghay"/>
          <p:cNvPicPr>
            <a:picLocks noChangeAspect="1" noChangeArrowheads="1" noCrop="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19263" y="6511925"/>
            <a:ext cx="29797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5" descr="hinhdonghay"/>
          <p:cNvPicPr>
            <a:picLocks noChangeAspect="1" noChangeArrowheads="1" noCrop="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72350" y="6511925"/>
            <a:ext cx="40782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45"/>
          <p:cNvGrpSpPr>
            <a:grpSpLocks/>
          </p:cNvGrpSpPr>
          <p:nvPr userDrawn="1"/>
        </p:nvGrpSpPr>
        <p:grpSpPr bwMode="auto">
          <a:xfrm>
            <a:off x="0" y="0"/>
            <a:ext cx="12192000" cy="1033463"/>
            <a:chOff x="0" y="0"/>
            <a:chExt cx="9144000" cy="1033463"/>
          </a:xfrm>
        </p:grpSpPr>
        <p:grpSp>
          <p:nvGrpSpPr>
            <p:cNvPr id="5130" name="Group 2"/>
            <p:cNvGrpSpPr>
              <a:grpSpLocks/>
            </p:cNvGrpSpPr>
            <p:nvPr userDrawn="1"/>
          </p:nvGrpSpPr>
          <p:grpSpPr bwMode="auto">
            <a:xfrm>
              <a:off x="0" y="0"/>
              <a:ext cx="9144000" cy="1033463"/>
              <a:chOff x="0" y="0"/>
              <a:chExt cx="5760" cy="651"/>
            </a:xfrm>
          </p:grpSpPr>
          <p:grpSp>
            <p:nvGrpSpPr>
              <p:cNvPr id="5136" name="Group 3"/>
              <p:cNvGrpSpPr>
                <a:grpSpLocks/>
              </p:cNvGrpSpPr>
              <p:nvPr userDrawn="1"/>
            </p:nvGrpSpPr>
            <p:grpSpPr bwMode="auto">
              <a:xfrm>
                <a:off x="0" y="0"/>
                <a:ext cx="5760" cy="624"/>
                <a:chOff x="0" y="0"/>
                <a:chExt cx="5760" cy="624"/>
              </a:xfrm>
            </p:grpSpPr>
            <p:pic>
              <p:nvPicPr>
                <p:cNvPr id="5144" name="Picture 4" descr="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Text Box 5"/>
                <p:cNvSpPr txBox="1">
                  <a:spLocks noChangeArrowheads="1"/>
                </p:cNvSpPr>
                <p:nvPr userDrawn="1"/>
              </p:nvSpPr>
              <p:spPr bwMode="auto">
                <a:xfrm>
                  <a:off x="5122" y="85"/>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400" b="1" smtClean="0">
                      <a:solidFill>
                        <a:srgbClr val="FFFFFF"/>
                      </a:solidFill>
                      <a:latin typeface="Times New Roman" panose="02020603050405020304" pitchFamily="18" charset="0"/>
                      <a:sym typeface="Wingdings" panose="05000000000000000000" pitchFamily="2" charset="2"/>
                    </a:rPr>
                    <a:t></a:t>
                  </a:r>
                  <a:r>
                    <a:rPr lang="en-US" altLang="en-US" sz="2400" b="1" smtClean="0">
                      <a:solidFill>
                        <a:srgbClr val="FF0000"/>
                      </a:solidFill>
                      <a:latin typeface="Times New Roman" panose="02020603050405020304" pitchFamily="18" charset="0"/>
                      <a:sym typeface="Wingdings" panose="05000000000000000000" pitchFamily="2" charset="2"/>
                    </a:rPr>
                    <a:t> </a:t>
                  </a:r>
                  <a:r>
                    <a:rPr lang="en-US" altLang="en-US" b="1" smtClean="0">
                      <a:solidFill>
                        <a:srgbClr val="FFFFFF"/>
                      </a:solidFill>
                      <a:latin typeface="Times New Roman" panose="02020603050405020304" pitchFamily="18" charset="0"/>
                      <a:sym typeface="Wingdings" panose="05000000000000000000" pitchFamily="2" charset="2"/>
                    </a:rPr>
                    <a:t>Tin 8</a:t>
                  </a:r>
                </a:p>
              </p:txBody>
            </p:sp>
          </p:grpSp>
          <p:grpSp>
            <p:nvGrpSpPr>
              <p:cNvPr id="5137" name="Group 6"/>
              <p:cNvGrpSpPr>
                <a:grpSpLocks/>
              </p:cNvGrpSpPr>
              <p:nvPr userDrawn="1"/>
            </p:nvGrpSpPr>
            <p:grpSpPr bwMode="auto">
              <a:xfrm>
                <a:off x="0" y="48"/>
                <a:ext cx="802" cy="603"/>
                <a:chOff x="0" y="48"/>
                <a:chExt cx="816" cy="575"/>
              </a:xfrm>
            </p:grpSpPr>
            <p:sp>
              <p:nvSpPr>
                <p:cNvPr id="5138" name="Rectangle 7" descr="Horizontal brick"/>
                <p:cNvSpPr>
                  <a:spLocks noChangeArrowheads="1"/>
                </p:cNvSpPr>
                <p:nvPr userDrawn="1"/>
              </p:nvSpPr>
              <p:spPr bwMode="auto">
                <a:xfrm>
                  <a:off x="0" y="309"/>
                  <a:ext cx="816" cy="314"/>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p>
              </p:txBody>
            </p:sp>
            <p:grpSp>
              <p:nvGrpSpPr>
                <p:cNvPr id="5139" name="Group 8"/>
                <p:cNvGrpSpPr>
                  <a:grpSpLocks/>
                </p:cNvGrpSpPr>
                <p:nvPr userDrawn="1"/>
              </p:nvGrpSpPr>
              <p:grpSpPr bwMode="auto">
                <a:xfrm>
                  <a:off x="55" y="48"/>
                  <a:ext cx="714" cy="528"/>
                  <a:chOff x="55" y="48"/>
                  <a:chExt cx="714" cy="528"/>
                </a:xfrm>
              </p:grpSpPr>
              <p:pic>
                <p:nvPicPr>
                  <p:cNvPr id="5140" name="Picture 9" descr="Untitled-4 copy"/>
                  <p:cNvPicPr>
                    <a:picLocks noChangeAspect="1" noChangeArrowheads="1"/>
                  </p:cNvPicPr>
                  <p:nvPr userDrawn="1"/>
                </p:nvPicPr>
                <p:blipFill>
                  <a:blip r:embed="rId10"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1" name="Group 10"/>
                  <p:cNvGrpSpPr>
                    <a:grpSpLocks/>
                  </p:cNvGrpSpPr>
                  <p:nvPr userDrawn="1"/>
                </p:nvGrpSpPr>
                <p:grpSpPr bwMode="auto">
                  <a:xfrm>
                    <a:off x="55" y="48"/>
                    <a:ext cx="714" cy="528"/>
                    <a:chOff x="55" y="48"/>
                    <a:chExt cx="714" cy="528"/>
                  </a:xfrm>
                </p:grpSpPr>
                <p:sp>
                  <p:nvSpPr>
                    <p:cNvPr id="5142"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7"/>
                        </a:avLst>
                      </a:prstTxWarp>
                    </a:bodyPr>
                    <a:lstStyle/>
                    <a:p>
                      <a:pPr algn="ctr"/>
                      <a:r>
                        <a:rPr lang="en-US" sz="3600" b="1" kern="10">
                          <a:ln w="9525">
                            <a:solidFill>
                              <a:srgbClr val="FF6600"/>
                            </a:solidFill>
                            <a:round/>
                            <a:headEnd/>
                            <a:tailEnd/>
                          </a:ln>
                          <a:solidFill>
                            <a:schemeClr val="bg1"/>
                          </a:solidFill>
                          <a:latin typeface="Times New Roman" panose="02020603050405020304" pitchFamily="18" charset="0"/>
                          <a:cs typeface="Times New Roman" panose="02020603050405020304" pitchFamily="18" charset="0"/>
                        </a:rPr>
                        <a:t>THCS TAM QUAN BẮC</a:t>
                      </a:r>
                    </a:p>
                  </p:txBody>
                </p:sp>
                <p:sp>
                  <p:nvSpPr>
                    <p:cNvPr id="5143"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5131"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sz="3200" b="1" smtClean="0"/>
            </a:p>
          </p:txBody>
        </p:sp>
        <p:grpSp>
          <p:nvGrpSpPr>
            <p:cNvPr id="5132" name="Group 19"/>
            <p:cNvGrpSpPr>
              <a:grpSpLocks/>
            </p:cNvGrpSpPr>
            <p:nvPr userDrawn="1"/>
          </p:nvGrpSpPr>
          <p:grpSpPr bwMode="auto">
            <a:xfrm>
              <a:off x="1438275" y="79375"/>
              <a:ext cx="1152525" cy="760413"/>
              <a:chOff x="839" y="194"/>
              <a:chExt cx="726" cy="390"/>
            </a:xfrm>
          </p:grpSpPr>
          <p:pic>
            <p:nvPicPr>
              <p:cNvPr id="5133" name="Picture 7" descr="01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9"/>
              <p:cNvSpPr txBox="1">
                <a:spLocks noChangeArrowheads="1"/>
              </p:cNvSpPr>
              <p:nvPr userDrawn="1"/>
            </p:nvSpPr>
            <p:spPr bwMode="auto">
              <a:xfrm rot="19701635">
                <a:off x="839" y="358"/>
                <a:ext cx="35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smtClean="0">
                    <a:solidFill>
                      <a:srgbClr val="FF0000"/>
                    </a:solidFill>
                  </a:rPr>
                  <a:t>CĐề</a:t>
                </a:r>
                <a:endParaRPr lang="en-US" altLang="en-US" sz="1400" dirty="0">
                  <a:solidFill>
                    <a:srgbClr val="FF0000"/>
                  </a:solidFill>
                </a:endParaRPr>
              </a:p>
            </p:txBody>
          </p:sp>
          <p:sp>
            <p:nvSpPr>
              <p:cNvPr id="52" name="Text Box 10"/>
              <p:cNvSpPr txBox="1">
                <a:spLocks noChangeArrowheads="1"/>
              </p:cNvSpPr>
              <p:nvPr userDrawn="1"/>
            </p:nvSpPr>
            <p:spPr bwMode="auto">
              <a:xfrm rot="-1852108">
                <a:off x="1143" y="194"/>
                <a:ext cx="35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dirty="0" smtClean="0">
                    <a:solidFill>
                      <a:srgbClr val="FF0000"/>
                    </a:solidFill>
                    <a:latin typeface="Times New Roman" panose="02020603050405020304" pitchFamily="18" charset="0"/>
                  </a:rPr>
                  <a:t>5</a:t>
                </a:r>
                <a:endParaRPr lang="en-US" altLang="en-US" sz="2000" b="1" dirty="0">
                  <a:solidFill>
                    <a:srgbClr val="FF0000"/>
                  </a:solidFill>
                  <a:latin typeface="Times New Roman" panose="02020603050405020304" pitchFamily="18" charset="0"/>
                </a:endParaRPr>
              </a:p>
            </p:txBody>
          </p:sp>
        </p:grpSp>
      </p:grpSp>
      <p:sp>
        <p:nvSpPr>
          <p:cNvPr id="5129" name="WordArt 18"/>
          <p:cNvSpPr>
            <a:spLocks noChangeArrowheads="1" noChangeShapeType="1" noTextEdit="1"/>
          </p:cNvSpPr>
          <p:nvPr userDrawn="1"/>
        </p:nvSpPr>
        <p:spPr bwMode="auto">
          <a:xfrm>
            <a:off x="3230563" y="15875"/>
            <a:ext cx="7564437"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a:r>
              <a:rPr lang="vi-VN" sz="2800" b="1" kern="10">
                <a:solidFill>
                  <a:srgbClr val="FF0000"/>
                </a:solidFill>
                <a:latin typeface="+mn-lt"/>
                <a:ea typeface="+mn-lt"/>
                <a:cs typeface="+mn-lt"/>
              </a:rPr>
              <a:t>TỪ BÀI TOÁN ĐẾN CHƯƠNG TRÌNH</a:t>
            </a:r>
            <a:endParaRPr lang="en-US" sz="2800" b="1" kern="10">
              <a:solidFill>
                <a:srgbClr val="FF0000"/>
              </a:solidFill>
              <a:latin typeface="+mn-lt"/>
              <a:ea typeface="+mn-lt"/>
              <a:cs typeface="+mn-lt"/>
            </a:endParaRPr>
          </a:p>
        </p:txBody>
      </p:sp>
    </p:spTree>
  </p:cSld>
  <p:clrMap bg1="lt1" tx1="dk1" bg2="lt2" tx2="dk2" accent1="accent1" accent2="accent2" accent3="accent3" accent4="accent4" accent5="accent5" accent6="accent6" hlink="hlink" folHlink="folHlink"/>
  <p:sldLayoutIdLst>
    <p:sldLayoutId id="2147483721" r:id="rId1"/>
  </p:sldLayoutIdLst>
  <p:transition>
    <p:wheel spokes="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ransition>
    <p:wheel spokes="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r>
              <a:rPr lang="en-US" altLang="en-US"/>
              <a:t>Võ Nhật Trường</a:t>
            </a:r>
            <a:endParaRPr lang="en-US" altLang="en-US" dirty="0"/>
          </a:p>
        </p:txBody>
      </p:sp>
      <p:sp>
        <p:nvSpPr>
          <p:cNvPr id="6147" name="WordArt 7"/>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4" lon="20999974"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sp>
        <p:nvSpPr>
          <p:cNvPr id="9" name="Oval 8" descr="150409-163729"/>
          <p:cNvSpPr>
            <a:spLocks noChangeArrowheads="1"/>
          </p:cNvSpPr>
          <p:nvPr userDrawn="1"/>
        </p:nvSpPr>
        <p:spPr bwMode="auto">
          <a:xfrm>
            <a:off x="4165600" y="2819400"/>
            <a:ext cx="4064000" cy="2895600"/>
          </a:xfrm>
          <a:prstGeom prst="ellipse">
            <a:avLst/>
          </a:prstGeom>
          <a:blipFill dpi="0" rotWithShape="0">
            <a:blip r:embed="rId4"/>
            <a:srcRect/>
            <a:stretch>
              <a:fillRect/>
            </a:stretch>
          </a:blip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en-US" altLang="en-US" sz="1350" smtClean="0">
              <a:cs typeface="+mn-cs"/>
            </a:endParaRPr>
          </a:p>
        </p:txBody>
      </p:sp>
      <p:pic>
        <p:nvPicPr>
          <p:cNvPr id="6149" name="Picture 4" descr="SO00828_">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SO00828_"/>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SO00828_"/>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SO00828_"/>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SO00828_"/>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descr="SO00828_"/>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5" name="Group 29"/>
          <p:cNvGrpSpPr>
            <a:grpSpLocks/>
          </p:cNvGrpSpPr>
          <p:nvPr userDrawn="1"/>
        </p:nvGrpSpPr>
        <p:grpSpPr bwMode="auto">
          <a:xfrm>
            <a:off x="0" y="0"/>
            <a:ext cx="12192000" cy="1033463"/>
            <a:chOff x="0" y="0"/>
            <a:chExt cx="9144000" cy="1033463"/>
          </a:xfrm>
        </p:grpSpPr>
        <p:grpSp>
          <p:nvGrpSpPr>
            <p:cNvPr id="6157" name="Group 2"/>
            <p:cNvGrpSpPr>
              <a:grpSpLocks/>
            </p:cNvGrpSpPr>
            <p:nvPr userDrawn="1"/>
          </p:nvGrpSpPr>
          <p:grpSpPr bwMode="auto">
            <a:xfrm>
              <a:off x="0" y="0"/>
              <a:ext cx="9144000" cy="1033463"/>
              <a:chOff x="0" y="0"/>
              <a:chExt cx="5760" cy="651"/>
            </a:xfrm>
          </p:grpSpPr>
          <p:grpSp>
            <p:nvGrpSpPr>
              <p:cNvPr id="6163" name="Group 3"/>
              <p:cNvGrpSpPr>
                <a:grpSpLocks/>
              </p:cNvGrpSpPr>
              <p:nvPr userDrawn="1"/>
            </p:nvGrpSpPr>
            <p:grpSpPr bwMode="auto">
              <a:xfrm>
                <a:off x="0" y="0"/>
                <a:ext cx="5760" cy="624"/>
                <a:chOff x="0" y="0"/>
                <a:chExt cx="5760" cy="624"/>
              </a:xfrm>
            </p:grpSpPr>
            <p:pic>
              <p:nvPicPr>
                <p:cNvPr id="6171" name="Picture 4" descr="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Text Box 5"/>
                <p:cNvSpPr txBox="1">
                  <a:spLocks noChangeArrowheads="1"/>
                </p:cNvSpPr>
                <p:nvPr userDrawn="1"/>
              </p:nvSpPr>
              <p:spPr bwMode="auto">
                <a:xfrm>
                  <a:off x="5122" y="85"/>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400" b="1" smtClean="0">
                      <a:solidFill>
                        <a:srgbClr val="A5A5A5"/>
                      </a:solidFill>
                      <a:latin typeface="Times New Roman" panose="02020603050405020304" pitchFamily="18" charset="0"/>
                      <a:sym typeface="Wingdings" panose="05000000000000000000" pitchFamily="2" charset="2"/>
                    </a:rPr>
                    <a:t></a:t>
                  </a:r>
                  <a:r>
                    <a:rPr lang="en-US" altLang="en-US" sz="2400" b="1" smtClean="0">
                      <a:solidFill>
                        <a:srgbClr val="FF0000"/>
                      </a:solidFill>
                      <a:latin typeface="Times New Roman" panose="02020603050405020304" pitchFamily="18" charset="0"/>
                      <a:sym typeface="Wingdings" panose="05000000000000000000" pitchFamily="2" charset="2"/>
                    </a:rPr>
                    <a:t> </a:t>
                  </a:r>
                  <a:r>
                    <a:rPr lang="en-US" altLang="en-US" b="1" smtClean="0">
                      <a:solidFill>
                        <a:srgbClr val="FFFFFF"/>
                      </a:solidFill>
                      <a:latin typeface="Times New Roman" panose="02020603050405020304" pitchFamily="18" charset="0"/>
                      <a:sym typeface="Wingdings" panose="05000000000000000000" pitchFamily="2" charset="2"/>
                    </a:rPr>
                    <a:t>Tin 8</a:t>
                  </a:r>
                </a:p>
              </p:txBody>
            </p:sp>
          </p:grpSp>
          <p:grpSp>
            <p:nvGrpSpPr>
              <p:cNvPr id="6164" name="Group 6"/>
              <p:cNvGrpSpPr>
                <a:grpSpLocks/>
              </p:cNvGrpSpPr>
              <p:nvPr userDrawn="1"/>
            </p:nvGrpSpPr>
            <p:grpSpPr bwMode="auto">
              <a:xfrm>
                <a:off x="0" y="48"/>
                <a:ext cx="802" cy="603"/>
                <a:chOff x="0" y="48"/>
                <a:chExt cx="816" cy="575"/>
              </a:xfrm>
            </p:grpSpPr>
            <p:sp>
              <p:nvSpPr>
                <p:cNvPr id="6165" name="Rectangle 7" descr="Horizontal brick"/>
                <p:cNvSpPr>
                  <a:spLocks noChangeArrowheads="1"/>
                </p:cNvSpPr>
                <p:nvPr userDrawn="1"/>
              </p:nvSpPr>
              <p:spPr bwMode="auto">
                <a:xfrm>
                  <a:off x="0" y="309"/>
                  <a:ext cx="816" cy="314"/>
                </a:xfrm>
                <a:prstGeom prst="rect">
                  <a:avLst/>
                </a:prstGeom>
                <a:blipFill dpi="0" rotWithShape="0">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smtClean="0">
                    <a:latin typeface="Calibri" panose="020F0502020204030204" pitchFamily="34" charset="0"/>
                  </a:endParaRPr>
                </a:p>
              </p:txBody>
            </p:sp>
            <p:grpSp>
              <p:nvGrpSpPr>
                <p:cNvPr id="6166" name="Group 8"/>
                <p:cNvGrpSpPr>
                  <a:grpSpLocks/>
                </p:cNvGrpSpPr>
                <p:nvPr userDrawn="1"/>
              </p:nvGrpSpPr>
              <p:grpSpPr bwMode="auto">
                <a:xfrm>
                  <a:off x="55" y="48"/>
                  <a:ext cx="714" cy="528"/>
                  <a:chOff x="55" y="48"/>
                  <a:chExt cx="714" cy="528"/>
                </a:xfrm>
              </p:grpSpPr>
              <p:pic>
                <p:nvPicPr>
                  <p:cNvPr id="6167" name="Picture 9" descr="Untitled-4 copy"/>
                  <p:cNvPicPr>
                    <a:picLocks noChangeAspect="1" noChangeArrowheads="1"/>
                  </p:cNvPicPr>
                  <p:nvPr userDrawn="1"/>
                </p:nvPicPr>
                <p:blipFill>
                  <a:blip r:embed="rId9"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8" name="Group 10"/>
                  <p:cNvGrpSpPr>
                    <a:grpSpLocks/>
                  </p:cNvGrpSpPr>
                  <p:nvPr userDrawn="1"/>
                </p:nvGrpSpPr>
                <p:grpSpPr bwMode="auto">
                  <a:xfrm>
                    <a:off x="55" y="48"/>
                    <a:ext cx="714" cy="528"/>
                    <a:chOff x="55" y="48"/>
                    <a:chExt cx="714" cy="528"/>
                  </a:xfrm>
                </p:grpSpPr>
                <p:sp>
                  <p:nvSpPr>
                    <p:cNvPr id="6169"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7"/>
                        </a:avLst>
                      </a:prstTxWarp>
                    </a:bodyPr>
                    <a:lstStyle/>
                    <a:p>
                      <a:pPr algn="ctr"/>
                      <a:r>
                        <a:rPr lang="en-US" sz="3600" b="1" kern="10">
                          <a:ln w="9525">
                            <a:solidFill>
                              <a:srgbClr val="FF6600"/>
                            </a:solidFill>
                            <a:round/>
                            <a:headEnd/>
                            <a:tailEnd/>
                          </a:ln>
                          <a:solidFill>
                            <a:schemeClr val="bg1"/>
                          </a:solidFill>
                          <a:latin typeface="Times New Roman" panose="02020603050405020304" pitchFamily="18" charset="0"/>
                          <a:cs typeface="Times New Roman" panose="02020603050405020304" pitchFamily="18" charset="0"/>
                        </a:rPr>
                        <a:t>THCS TAM QUAN BẮC</a:t>
                      </a:r>
                    </a:p>
                  </p:txBody>
                </p:sp>
                <p:sp>
                  <p:nvSpPr>
                    <p:cNvPr id="6170"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6158"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sz="3200" b="1" smtClean="0">
                <a:latin typeface="Calibri" panose="020F0502020204030204" pitchFamily="34" charset="0"/>
              </a:endParaRPr>
            </a:p>
          </p:txBody>
        </p:sp>
        <p:grpSp>
          <p:nvGrpSpPr>
            <p:cNvPr id="6159" name="Group 19"/>
            <p:cNvGrpSpPr>
              <a:grpSpLocks/>
            </p:cNvGrpSpPr>
            <p:nvPr userDrawn="1"/>
          </p:nvGrpSpPr>
          <p:grpSpPr bwMode="auto">
            <a:xfrm>
              <a:off x="1438275" y="79375"/>
              <a:ext cx="1152525" cy="760413"/>
              <a:chOff x="839" y="194"/>
              <a:chExt cx="726" cy="390"/>
            </a:xfrm>
          </p:grpSpPr>
          <p:pic>
            <p:nvPicPr>
              <p:cNvPr id="6160" name="Picture 7" descr="01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9"/>
              <p:cNvSpPr txBox="1">
                <a:spLocks noChangeArrowheads="1"/>
              </p:cNvSpPr>
              <p:nvPr userDrawn="1"/>
            </p:nvSpPr>
            <p:spPr bwMode="auto">
              <a:xfrm rot="19701635">
                <a:off x="839" y="358"/>
                <a:ext cx="35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smtClean="0">
                    <a:solidFill>
                      <a:srgbClr val="FF0000"/>
                    </a:solidFill>
                  </a:rPr>
                  <a:t>CĐề</a:t>
                </a:r>
                <a:endParaRPr lang="en-US" altLang="en-US" sz="1400" dirty="0">
                  <a:solidFill>
                    <a:srgbClr val="FF0000"/>
                  </a:solidFill>
                </a:endParaRPr>
              </a:p>
            </p:txBody>
          </p:sp>
          <p:sp>
            <p:nvSpPr>
              <p:cNvPr id="38" name="Text Box 10"/>
              <p:cNvSpPr txBox="1">
                <a:spLocks noChangeArrowheads="1"/>
              </p:cNvSpPr>
              <p:nvPr userDrawn="1"/>
            </p:nvSpPr>
            <p:spPr bwMode="auto">
              <a:xfrm rot="-1852108">
                <a:off x="1143" y="194"/>
                <a:ext cx="35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dirty="0" smtClean="0">
                    <a:solidFill>
                      <a:srgbClr val="FF0000"/>
                    </a:solidFill>
                    <a:latin typeface="Times New Roman" panose="02020603050405020304" pitchFamily="18" charset="0"/>
                  </a:rPr>
                  <a:t>5</a:t>
                </a:r>
                <a:endParaRPr lang="en-US" altLang="en-US" sz="2000" b="1" dirty="0">
                  <a:solidFill>
                    <a:srgbClr val="FF0000"/>
                  </a:solidFill>
                  <a:latin typeface="Times New Roman" panose="02020603050405020304" pitchFamily="18" charset="0"/>
                </a:endParaRPr>
              </a:p>
            </p:txBody>
          </p:sp>
        </p:grpSp>
      </p:grpSp>
      <p:sp>
        <p:nvSpPr>
          <p:cNvPr id="6156" name="WordArt 18"/>
          <p:cNvSpPr>
            <a:spLocks noChangeArrowheads="1" noChangeShapeType="1" noTextEdit="1"/>
          </p:cNvSpPr>
          <p:nvPr userDrawn="1"/>
        </p:nvSpPr>
        <p:spPr bwMode="auto">
          <a:xfrm>
            <a:off x="3230563" y="15875"/>
            <a:ext cx="7564437"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a:r>
              <a:rPr lang="vi-VN" sz="2800" b="1" kern="10">
                <a:solidFill>
                  <a:srgbClr val="FF0000"/>
                </a:solidFill>
                <a:latin typeface="+mn-lt"/>
                <a:ea typeface="+mn-lt"/>
                <a:cs typeface="+mn-lt"/>
              </a:rPr>
              <a:t>TỪ BÀI TOÁN ĐẾN CHƯƠNG TRÌNH</a:t>
            </a:r>
            <a:endParaRPr lang="en-US" sz="2800" b="1" kern="10">
              <a:solidFill>
                <a:srgbClr val="FF0000"/>
              </a:solidFill>
              <a:latin typeface="+mn-lt"/>
              <a:ea typeface="+mn-lt"/>
              <a:cs typeface="+mn-lt"/>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Lst>
  <p:transition>
    <p:wheel spokes="1"/>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7" name="Picture 7" descr="hands-up-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4926013"/>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381000" y="2762250"/>
            <a:ext cx="11288713" cy="2062163"/>
          </a:xfrm>
          <a:prstGeom prst="rect">
            <a:avLst/>
          </a:prstGeom>
          <a:solidFill>
            <a:srgbClr val="CCFFCC"/>
          </a:soli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fontAlgn="auto" hangingPunct="1">
              <a:spcBef>
                <a:spcPts val="0"/>
              </a:spcBef>
              <a:spcAft>
                <a:spcPts val="0"/>
              </a:spcAft>
              <a:defRPr/>
            </a:pPr>
            <a:r>
              <a:rPr lang="nl-NL" altLang="en-US" sz="32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Cú pháp khai báo biến trong Pascal </a:t>
            </a:r>
          </a:p>
          <a:p>
            <a:pPr algn="just" eaLnBrk="1" fontAlgn="auto" hangingPunct="1">
              <a:spcBef>
                <a:spcPts val="0"/>
              </a:spcBef>
              <a:spcAft>
                <a:spcPts val="0"/>
              </a:spcAft>
              <a:defRPr/>
            </a:pPr>
            <a:r>
              <a:rPr lang="nl-NL" altLang="en-US" sz="32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Var &lt;danh sách biến&gt;: &lt;kiểu dữ liệu&gt;;</a:t>
            </a:r>
          </a:p>
          <a:p>
            <a:pPr algn="just" eaLnBrk="1" fontAlgn="auto" hangingPunct="1">
              <a:spcBef>
                <a:spcPts val="0"/>
              </a:spcBef>
              <a:spcAft>
                <a:spcPts val="0"/>
              </a:spcAft>
              <a:defRPr/>
            </a:pPr>
            <a:r>
              <a:rPr lang="nl-NL" altLang="en-US" sz="32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 đó danh sách biến gồm tên các biến và được cách nhau bởi dấu phẩy.</a:t>
            </a:r>
            <a:r>
              <a:rPr lang="en-US" altLang="en-US" sz="3200">
                <a:solidFill>
                  <a:schemeClr val="tx2"/>
                </a:solidFill>
                <a:latin typeface="Times New Roman" panose="02020603050405020304" pitchFamily="18" charset="0"/>
                <a:cs typeface="Times New Roman" panose="02020603050405020304" pitchFamily="18" charset="0"/>
              </a:rPr>
              <a:t> </a:t>
            </a:r>
          </a:p>
        </p:txBody>
      </p:sp>
      <p:sp>
        <p:nvSpPr>
          <p:cNvPr id="97283" name="AutoShape 3"/>
          <p:cNvSpPr>
            <a:spLocks noChangeArrowheads="1"/>
          </p:cNvSpPr>
          <p:nvPr/>
        </p:nvSpPr>
        <p:spPr bwMode="auto">
          <a:xfrm>
            <a:off x="1066800" y="5108575"/>
            <a:ext cx="6019800" cy="1222375"/>
          </a:xfrm>
          <a:prstGeom prst="foldedCorner">
            <a:avLst>
              <a:gd name="adj" fmla="val 12130"/>
            </a:avLst>
          </a:prstGeom>
          <a:gradFill rotWithShape="1">
            <a:gsLst>
              <a:gs pos="0">
                <a:srgbClr val="FFFF00"/>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Cú pháp lệnh gán trong Pascal:</a:t>
            </a:r>
          </a:p>
          <a:p>
            <a:r>
              <a:rPr lang="en-US" altLang="en-US" sz="3200">
                <a:latin typeface="Times New Roman" panose="02020603050405020304" pitchFamily="18" charset="0"/>
                <a:cs typeface="Times New Roman" panose="02020603050405020304" pitchFamily="18" charset="0"/>
              </a:rPr>
              <a:t>              &lt;Biến&gt;:=&lt;Biểu thức&gt;;</a:t>
            </a:r>
          </a:p>
        </p:txBody>
      </p:sp>
      <p:sp>
        <p:nvSpPr>
          <p:cNvPr id="89091" name="AutoShape 3"/>
          <p:cNvSpPr>
            <a:spLocks noChangeArrowheads="1"/>
          </p:cNvSpPr>
          <p:nvPr/>
        </p:nvSpPr>
        <p:spPr bwMode="auto">
          <a:xfrm>
            <a:off x="4768850" y="914400"/>
            <a:ext cx="7440613" cy="1639888"/>
          </a:xfrm>
          <a:prstGeom prst="cloudCallout">
            <a:avLst>
              <a:gd name="adj1" fmla="val -13782"/>
              <a:gd name="adj2" fmla="val 53366"/>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tx2"/>
                </a:solidFill>
                <a:latin typeface="Times New Roman" panose="02020603050405020304" pitchFamily="18" charset="0"/>
                <a:cs typeface="Times New Roman" panose="02020603050405020304" pitchFamily="18" charset="0"/>
              </a:rPr>
              <a:t>Em hãy trình bày khai báo biến trong Pascal?</a:t>
            </a:r>
          </a:p>
        </p:txBody>
      </p:sp>
      <p:sp>
        <p:nvSpPr>
          <p:cNvPr id="3" name="AutoShape 3"/>
          <p:cNvSpPr>
            <a:spLocks noChangeArrowheads="1"/>
          </p:cNvSpPr>
          <p:nvPr/>
        </p:nvSpPr>
        <p:spPr bwMode="auto">
          <a:xfrm>
            <a:off x="-25400" y="989013"/>
            <a:ext cx="6172200" cy="1639887"/>
          </a:xfrm>
          <a:prstGeom prst="cloudCallout">
            <a:avLst>
              <a:gd name="adj1" fmla="val 37023"/>
              <a:gd name="adj2" fmla="val 36704"/>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tx2"/>
                </a:solidFill>
                <a:latin typeface="Times New Roman" panose="02020603050405020304" pitchFamily="18" charset="0"/>
                <a:cs typeface="Times New Roman" panose="02020603050405020304" pitchFamily="18" charset="0"/>
              </a:rPr>
              <a:t>Em hãy trình bày lệnh gán trong Pascal?</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7287"/>
                                        </p:tgtEl>
                                        <p:attrNameLst>
                                          <p:attrName>style.visibility</p:attrName>
                                        </p:attrNameLst>
                                      </p:cBhvr>
                                      <p:to>
                                        <p:strVal val="visible"/>
                                      </p:to>
                                    </p:set>
                                    <p:animEffect transition="in" filter="fade">
                                      <p:cBhvr>
                                        <p:cTn id="12" dur="2000"/>
                                        <p:tgtEl>
                                          <p:spTgt spid="972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7283"/>
                                        </p:tgtEl>
                                        <p:attrNameLst>
                                          <p:attrName>style.visibility</p:attrName>
                                        </p:attrNameLst>
                                      </p:cBhvr>
                                      <p:to>
                                        <p:strVal val="visible"/>
                                      </p:to>
                                    </p:set>
                                    <p:anim calcmode="lin" valueType="num">
                                      <p:cBhvr additive="base">
                                        <p:cTn id="29" dur="500" fill="hold"/>
                                        <p:tgtEl>
                                          <p:spTgt spid="97283"/>
                                        </p:tgtEl>
                                        <p:attrNameLst>
                                          <p:attrName>ppt_x</p:attrName>
                                        </p:attrNameLst>
                                      </p:cBhvr>
                                      <p:tavLst>
                                        <p:tav tm="0">
                                          <p:val>
                                            <p:strVal val="#ppt_x"/>
                                          </p:val>
                                        </p:tav>
                                        <p:tav tm="100000">
                                          <p:val>
                                            <p:strVal val="#ppt_x"/>
                                          </p:val>
                                        </p:tav>
                                      </p:tavLst>
                                    </p:anim>
                                    <p:anim calcmode="lin" valueType="num">
                                      <p:cBhvr additive="base">
                                        <p:cTn id="30" dur="500" fill="hold"/>
                                        <p:tgtEl>
                                          <p:spTgt spid="97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97283" grpId="0" animBg="1"/>
      <p:bldP spid="89091" grpId="0" animBg="1" autoUpdateAnimBg="0"/>
      <p:bldP spid="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860800" y="5546725"/>
            <a:ext cx="7391400" cy="647700"/>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nl-NL" altLang="en-US" sz="3600">
                <a:solidFill>
                  <a:srgbClr val="0000CC"/>
                </a:solidFill>
                <a:latin typeface="Times New Roman" panose="02020603050405020304" pitchFamily="18" charset="0"/>
                <a:cs typeface="Times New Roman" panose="02020603050405020304" pitchFamily="18" charset="0"/>
              </a:rPr>
              <a:t>Chén trà đã pha để mời khách.</a:t>
            </a:r>
            <a:endParaRPr lang="en-US" altLang="en-US" sz="3600">
              <a:solidFill>
                <a:srgbClr val="0000CC"/>
              </a:solidFill>
              <a:latin typeface="Times New Roman" panose="02020603050405020304" pitchFamily="18" charset="0"/>
              <a:cs typeface="Times New Roman" panose="02020603050405020304" pitchFamily="18" charset="0"/>
            </a:endParaRPr>
          </a:p>
        </p:txBody>
      </p:sp>
      <p:sp>
        <p:nvSpPr>
          <p:cNvPr id="100355" name="Text Box 3"/>
          <p:cNvSpPr txBox="1">
            <a:spLocks noChangeArrowheads="1"/>
          </p:cNvSpPr>
          <p:nvPr/>
        </p:nvSpPr>
        <p:spPr bwMode="auto">
          <a:xfrm>
            <a:off x="3886200" y="4478338"/>
            <a:ext cx="7391400"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nl-NL" altLang="en-US" sz="3600">
                <a:solidFill>
                  <a:srgbClr val="0000CC"/>
                </a:solidFill>
                <a:latin typeface="Times New Roman" panose="02020603050405020304" pitchFamily="18" charset="0"/>
                <a:cs typeface="Times New Roman" panose="02020603050405020304" pitchFamily="18" charset="0"/>
              </a:rPr>
              <a:t>Trà, nước sôi, ấm và chén.</a:t>
            </a:r>
            <a:endParaRPr lang="en-US" altLang="en-US" sz="3600">
              <a:solidFill>
                <a:srgbClr val="0000CC"/>
              </a:solidFill>
              <a:latin typeface="Times New Roman" panose="02020603050405020304" pitchFamily="18" charset="0"/>
              <a:cs typeface="Times New Roman" panose="02020603050405020304" pitchFamily="18" charset="0"/>
            </a:endParaRPr>
          </a:p>
        </p:txBody>
      </p:sp>
      <p:sp>
        <p:nvSpPr>
          <p:cNvPr id="100357" name="Text Box 5"/>
          <p:cNvSpPr txBox="1">
            <a:spLocks noChangeArrowheads="1"/>
          </p:cNvSpPr>
          <p:nvPr/>
        </p:nvSpPr>
        <p:spPr bwMode="auto">
          <a:xfrm>
            <a:off x="3859213" y="5546725"/>
            <a:ext cx="7418387" cy="6477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100356" name="Text Box 4"/>
          <p:cNvSpPr txBox="1">
            <a:spLocks noChangeArrowheads="1"/>
          </p:cNvSpPr>
          <p:nvPr/>
        </p:nvSpPr>
        <p:spPr bwMode="auto">
          <a:xfrm>
            <a:off x="3887788" y="4441825"/>
            <a:ext cx="7389812" cy="646113"/>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6148" name="Text Box 4"/>
          <p:cNvSpPr txBox="1">
            <a:spLocks noChangeArrowheads="1"/>
          </p:cNvSpPr>
          <p:nvPr/>
        </p:nvSpPr>
        <p:spPr bwMode="auto">
          <a:xfrm>
            <a:off x="457200" y="1085850"/>
            <a:ext cx="92964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FF0000"/>
                </a:solidFill>
                <a:latin typeface="Times New Roman" panose="02020603050405020304" pitchFamily="18" charset="0"/>
                <a:cs typeface="Times New Roman" panose="02020603050405020304" pitchFamily="18" charset="0"/>
              </a:rPr>
              <a:t>3./ </a:t>
            </a:r>
            <a:r>
              <a:rPr lang="en-US" altLang="en-US" sz="32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89091" name="AutoShape 3"/>
          <p:cNvSpPr>
            <a:spLocks noChangeArrowheads="1"/>
          </p:cNvSpPr>
          <p:nvPr/>
        </p:nvSpPr>
        <p:spPr bwMode="auto">
          <a:xfrm>
            <a:off x="457200" y="1731963"/>
            <a:ext cx="8763000" cy="1639887"/>
          </a:xfrm>
          <a:prstGeom prst="cloudCallout">
            <a:avLst>
              <a:gd name="adj1" fmla="val 45509"/>
              <a:gd name="adj2" fmla="val 67296"/>
            </a:avLst>
          </a:prstGeom>
          <a:gradFill rotWithShape="1">
            <a:gsLst>
              <a:gs pos="0">
                <a:srgbClr val="FFFF00"/>
              </a:gs>
              <a:gs pos="100000">
                <a:srgbClr val="FFFF99"/>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200" i="1">
                <a:solidFill>
                  <a:srgbClr val="000066"/>
                </a:solidFill>
                <a:latin typeface="Times New Roman" panose="02020603050405020304" pitchFamily="18" charset="0"/>
                <a:cs typeface="Times New Roman" panose="02020603050405020304" pitchFamily="18" charset="0"/>
              </a:rPr>
              <a:t>Em hãy mô tả thuật toán pha trà mời khách?</a:t>
            </a:r>
            <a:endParaRPr lang="en-US" altLang="en-US" sz="3200" i="1">
              <a:solidFill>
                <a:srgbClr val="000066"/>
              </a:solidFill>
              <a:latin typeface="Times New Roman" panose="02020603050405020304" pitchFamily="18" charset="0"/>
              <a:cs typeface="Times New Roman" panose="02020603050405020304" pitchFamily="18" charset="0"/>
            </a:endParaRPr>
          </a:p>
        </p:txBody>
      </p:sp>
      <p:sp>
        <p:nvSpPr>
          <p:cNvPr id="100360" name="Text Box 8"/>
          <p:cNvSpPr txBox="1">
            <a:spLocks noChangeArrowheads="1"/>
          </p:cNvSpPr>
          <p:nvPr/>
        </p:nvSpPr>
        <p:spPr bwMode="auto">
          <a:xfrm>
            <a:off x="457200" y="3409950"/>
            <a:ext cx="4892675" cy="584200"/>
          </a:xfrm>
          <a:prstGeom prst="rect">
            <a:avLst/>
          </a:prstGeom>
          <a:solidFill>
            <a:srgbClr val="CCFFCC"/>
          </a:solidFill>
          <a:ln w="25400" cmpd="dbl">
            <a:solidFill>
              <a:srgbClr val="FF0000"/>
            </a:solidFill>
            <a:miter lim="800000"/>
            <a:headEnd/>
            <a:tailEnd/>
          </a:ln>
          <a:effectLst>
            <a:prstShdw prst="shdw17" dist="17961" dir="2700000">
              <a:srgbClr val="990000"/>
            </a:prst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800000"/>
                </a:solidFill>
                <a:latin typeface="Times New Roman" panose="02020603050405020304" pitchFamily="18" charset="0"/>
                <a:cs typeface="Times New Roman" panose="02020603050405020304" pitchFamily="18" charset="0"/>
              </a:rPr>
              <a:t>a) Xác định bài toán:</a:t>
            </a:r>
            <a:endParaRPr lang="en-US" altLang="en-US" sz="3200" b="1">
              <a:solidFill>
                <a:srgbClr val="000099"/>
              </a:solidFill>
              <a:latin typeface="Times New Roman" panose="02020603050405020304" pitchFamily="18" charset="0"/>
              <a:cs typeface="Times New Roman" panose="02020603050405020304" pitchFamily="18" charset="0"/>
            </a:endParaRPr>
          </a:p>
        </p:txBody>
      </p:sp>
      <p:sp>
        <p:nvSpPr>
          <p:cNvPr id="100361" name="Text Box 9"/>
          <p:cNvSpPr txBox="1">
            <a:spLocks noChangeArrowheads="1"/>
          </p:cNvSpPr>
          <p:nvPr/>
        </p:nvSpPr>
        <p:spPr bwMode="auto">
          <a:xfrm>
            <a:off x="1058863" y="4408488"/>
            <a:ext cx="1905000" cy="584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INPUT</a:t>
            </a:r>
          </a:p>
        </p:txBody>
      </p:sp>
      <p:sp>
        <p:nvSpPr>
          <p:cNvPr id="100362" name="Text Box 10"/>
          <p:cNvSpPr txBox="1">
            <a:spLocks noChangeArrowheads="1"/>
          </p:cNvSpPr>
          <p:nvPr/>
        </p:nvSpPr>
        <p:spPr bwMode="auto">
          <a:xfrm>
            <a:off x="1058863" y="5499100"/>
            <a:ext cx="1905000" cy="584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OUTPUT</a:t>
            </a:r>
          </a:p>
        </p:txBody>
      </p:sp>
      <p:sp>
        <p:nvSpPr>
          <p:cNvPr id="100363" name="Line 11"/>
          <p:cNvSpPr>
            <a:spLocks noChangeShapeType="1"/>
          </p:cNvSpPr>
          <p:nvPr/>
        </p:nvSpPr>
        <p:spPr bwMode="auto">
          <a:xfrm flipV="1">
            <a:off x="2995613" y="4733925"/>
            <a:ext cx="461962" cy="79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0364" name="Line 12"/>
          <p:cNvSpPr>
            <a:spLocks noChangeShapeType="1"/>
          </p:cNvSpPr>
          <p:nvPr/>
        </p:nvSpPr>
        <p:spPr bwMode="auto">
          <a:xfrm flipV="1">
            <a:off x="2960688" y="5791200"/>
            <a:ext cx="5334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0365" name="AutoShape 13"/>
          <p:cNvSpPr>
            <a:spLocks/>
          </p:cNvSpPr>
          <p:nvPr/>
        </p:nvSpPr>
        <p:spPr bwMode="auto">
          <a:xfrm rot="10800000">
            <a:off x="457200" y="4876800"/>
            <a:ext cx="519113" cy="652463"/>
          </a:xfrm>
          <a:prstGeom prst="rightBrace">
            <a:avLst>
              <a:gd name="adj1" fmla="val 23677"/>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pic>
        <p:nvPicPr>
          <p:cNvPr id="100366" name="Picture 14"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041400"/>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0360"/>
                                        </p:tgtEl>
                                        <p:attrNameLst>
                                          <p:attrName>style.visibility</p:attrName>
                                        </p:attrNameLst>
                                      </p:cBhvr>
                                      <p:to>
                                        <p:strVal val="visible"/>
                                      </p:to>
                                    </p:set>
                                    <p:animEffect transition="in" filter="wipe(left)">
                                      <p:cBhvr>
                                        <p:cTn id="13" dur="500"/>
                                        <p:tgtEl>
                                          <p:spTgt spid="1003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0361"/>
                                        </p:tgtEl>
                                        <p:attrNameLst>
                                          <p:attrName>style.visibility</p:attrName>
                                        </p:attrNameLst>
                                      </p:cBhvr>
                                      <p:to>
                                        <p:strVal val="visible"/>
                                      </p:to>
                                    </p:set>
                                    <p:animEffect transition="in" filter="wipe(left)">
                                      <p:cBhvr>
                                        <p:cTn id="18" dur="500"/>
                                        <p:tgtEl>
                                          <p:spTgt spid="10036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362"/>
                                        </p:tgtEl>
                                        <p:attrNameLst>
                                          <p:attrName>style.visibility</p:attrName>
                                        </p:attrNameLst>
                                      </p:cBhvr>
                                      <p:to>
                                        <p:strVal val="visible"/>
                                      </p:to>
                                    </p:set>
                                    <p:animEffect transition="in" filter="wipe(left)">
                                      <p:cBhvr>
                                        <p:cTn id="21" dur="500"/>
                                        <p:tgtEl>
                                          <p:spTgt spid="100362"/>
                                        </p:tgtEl>
                                      </p:cBhvr>
                                    </p:animEffect>
                                  </p:childTnLst>
                                </p:cTn>
                              </p:par>
                              <p:par>
                                <p:cTn id="22" presetID="4" presetClass="entr" presetSubtype="32" fill="hold" nodeType="withEffect">
                                  <p:stCondLst>
                                    <p:cond delay="0"/>
                                  </p:stCondLst>
                                  <p:childTnLst>
                                    <p:set>
                                      <p:cBhvr>
                                        <p:cTn id="23" dur="1" fill="hold">
                                          <p:stCondLst>
                                            <p:cond delay="0"/>
                                          </p:stCondLst>
                                        </p:cTn>
                                        <p:tgtEl>
                                          <p:spTgt spid="100365"/>
                                        </p:tgtEl>
                                        <p:attrNameLst>
                                          <p:attrName>style.visibility</p:attrName>
                                        </p:attrNameLst>
                                      </p:cBhvr>
                                      <p:to>
                                        <p:strVal val="visible"/>
                                      </p:to>
                                    </p:set>
                                    <p:animEffect transition="in" filter="box(out)">
                                      <p:cBhvr>
                                        <p:cTn id="24" dur="500"/>
                                        <p:tgtEl>
                                          <p:spTgt spid="100365"/>
                                        </p:tgtEl>
                                      </p:cBhvr>
                                    </p:animEffect>
                                  </p:childTnLst>
                                </p:cTn>
                              </p:par>
                              <p:par>
                                <p:cTn id="25" presetID="22" presetClass="entr" presetSubtype="8" fill="hold" nodeType="withEffect">
                                  <p:stCondLst>
                                    <p:cond delay="0"/>
                                  </p:stCondLst>
                                  <p:childTnLst>
                                    <p:set>
                                      <p:cBhvr>
                                        <p:cTn id="26" dur="1" fill="hold">
                                          <p:stCondLst>
                                            <p:cond delay="0"/>
                                          </p:stCondLst>
                                        </p:cTn>
                                        <p:tgtEl>
                                          <p:spTgt spid="100363"/>
                                        </p:tgtEl>
                                        <p:attrNameLst>
                                          <p:attrName>style.visibility</p:attrName>
                                        </p:attrNameLst>
                                      </p:cBhvr>
                                      <p:to>
                                        <p:strVal val="visible"/>
                                      </p:to>
                                    </p:set>
                                    <p:animEffect transition="in" filter="wipe(left)">
                                      <p:cBhvr>
                                        <p:cTn id="27" dur="1000"/>
                                        <p:tgtEl>
                                          <p:spTgt spid="100363"/>
                                        </p:tgtEl>
                                      </p:cBhvr>
                                    </p:animEffect>
                                  </p:childTnLst>
                                </p:cTn>
                              </p:par>
                              <p:par>
                                <p:cTn id="28" presetID="22" presetClass="entr" presetSubtype="8" fill="hold" nodeType="withEffect">
                                  <p:stCondLst>
                                    <p:cond delay="0"/>
                                  </p:stCondLst>
                                  <p:childTnLst>
                                    <p:set>
                                      <p:cBhvr>
                                        <p:cTn id="29" dur="1" fill="hold">
                                          <p:stCondLst>
                                            <p:cond delay="0"/>
                                          </p:stCondLst>
                                        </p:cTn>
                                        <p:tgtEl>
                                          <p:spTgt spid="100364"/>
                                        </p:tgtEl>
                                        <p:attrNameLst>
                                          <p:attrName>style.visibility</p:attrName>
                                        </p:attrNameLst>
                                      </p:cBhvr>
                                      <p:to>
                                        <p:strVal val="visible"/>
                                      </p:to>
                                    </p:set>
                                    <p:animEffect transition="in" filter="wipe(left)">
                                      <p:cBhvr>
                                        <p:cTn id="30" dur="1000"/>
                                        <p:tgtEl>
                                          <p:spTgt spid="10036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0356"/>
                                        </p:tgtEl>
                                        <p:attrNameLst>
                                          <p:attrName>style.visibility</p:attrName>
                                        </p:attrNameLst>
                                      </p:cBhvr>
                                      <p:to>
                                        <p:strVal val="visible"/>
                                      </p:to>
                                    </p:set>
                                    <p:animEffect transition="in" filter="wipe(left)">
                                      <p:cBhvr>
                                        <p:cTn id="33" dur="500"/>
                                        <p:tgtEl>
                                          <p:spTgt spid="10035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0357"/>
                                        </p:tgtEl>
                                        <p:attrNameLst>
                                          <p:attrName>style.visibility</p:attrName>
                                        </p:attrNameLst>
                                      </p:cBhvr>
                                      <p:to>
                                        <p:strVal val="visible"/>
                                      </p:to>
                                    </p:set>
                                    <p:animEffect transition="in" filter="wipe(left)">
                                      <p:cBhvr>
                                        <p:cTn id="36" dur="500"/>
                                        <p:tgtEl>
                                          <p:spTgt spid="100357"/>
                                        </p:tgtEl>
                                      </p:cBhvr>
                                    </p:animEffect>
                                  </p:childTnLst>
                                </p:cTn>
                              </p:par>
                              <p:par>
                                <p:cTn id="37" presetID="10" presetClass="entr" presetSubtype="0" fill="hold" nodeType="withEffect">
                                  <p:stCondLst>
                                    <p:cond delay="0"/>
                                  </p:stCondLst>
                                  <p:childTnLst>
                                    <p:set>
                                      <p:cBhvr>
                                        <p:cTn id="38" dur="1" fill="hold">
                                          <p:stCondLst>
                                            <p:cond delay="0"/>
                                          </p:stCondLst>
                                        </p:cTn>
                                        <p:tgtEl>
                                          <p:spTgt spid="100366"/>
                                        </p:tgtEl>
                                        <p:attrNameLst>
                                          <p:attrName>style.visibility</p:attrName>
                                        </p:attrNameLst>
                                      </p:cBhvr>
                                      <p:to>
                                        <p:strVal val="visible"/>
                                      </p:to>
                                    </p:set>
                                    <p:animEffect transition="in" filter="fade">
                                      <p:cBhvr>
                                        <p:cTn id="39" dur="2000"/>
                                        <p:tgtEl>
                                          <p:spTgt spid="1003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1" nodeType="clickEffect">
                                  <p:stCondLst>
                                    <p:cond delay="0"/>
                                  </p:stCondLst>
                                  <p:childTnLst>
                                    <p:animEffect transition="out" filter="blinds(horizontal)">
                                      <p:cBhvr>
                                        <p:cTn id="43" dur="500"/>
                                        <p:tgtEl>
                                          <p:spTgt spid="100356"/>
                                        </p:tgtEl>
                                      </p:cBhvr>
                                    </p:animEffect>
                                    <p:set>
                                      <p:cBhvr>
                                        <p:cTn id="44" dur="1" fill="hold">
                                          <p:stCondLst>
                                            <p:cond delay="499"/>
                                          </p:stCondLst>
                                        </p:cTn>
                                        <p:tgtEl>
                                          <p:spTgt spid="100356"/>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100355"/>
                                        </p:tgtEl>
                                        <p:attrNameLst>
                                          <p:attrName>style.visibility</p:attrName>
                                        </p:attrNameLst>
                                      </p:cBhvr>
                                      <p:to>
                                        <p:strVal val="visible"/>
                                      </p:to>
                                    </p:set>
                                    <p:animEffect transition="in" filter="wipe(left)">
                                      <p:cBhvr>
                                        <p:cTn id="47" dur="500"/>
                                        <p:tgtEl>
                                          <p:spTgt spid="1003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00357"/>
                                        </p:tgtEl>
                                      </p:cBhvr>
                                    </p:animEffect>
                                    <p:set>
                                      <p:cBhvr>
                                        <p:cTn id="52" dur="1" fill="hold">
                                          <p:stCondLst>
                                            <p:cond delay="499"/>
                                          </p:stCondLst>
                                        </p:cTn>
                                        <p:tgtEl>
                                          <p:spTgt spid="100357"/>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100354"/>
                                        </p:tgtEl>
                                        <p:attrNameLst>
                                          <p:attrName>style.visibility</p:attrName>
                                        </p:attrNameLst>
                                      </p:cBhvr>
                                      <p:to>
                                        <p:strVal val="visible"/>
                                      </p:to>
                                    </p:set>
                                    <p:animEffect transition="in" filter="wipe(left)">
                                      <p:cBhvr>
                                        <p:cTn id="55"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animBg="1"/>
      <p:bldP spid="100357" grpId="0" animBg="1"/>
      <p:bldP spid="100357" grpId="1" animBg="1"/>
      <p:bldP spid="100356" grpId="0" animBg="1"/>
      <p:bldP spid="100356" grpId="1" animBg="1"/>
      <p:bldP spid="89091" grpId="0" animBg="1" autoUpdateAnimBg="0"/>
      <p:bldP spid="100360" grpId="0" animBg="1"/>
      <p:bldP spid="100361" grpId="0" animBg="1"/>
      <p:bldP spid="1003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1066800"/>
            <a:ext cx="105918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dirty="0">
                <a:solidFill>
                  <a:srgbClr val="FF0066"/>
                </a:solidFill>
                <a:latin typeface="Times New Roman" panose="02020603050405020304" pitchFamily="18" charset="0"/>
                <a:cs typeface="Times New Roman" panose="02020603050405020304" pitchFamily="18" charset="0"/>
              </a:rPr>
              <a:t>3./ </a:t>
            </a:r>
            <a:r>
              <a:rPr lang="en-US" altLang="en-US" sz="32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102405" name="Text Box 5"/>
          <p:cNvSpPr txBox="1">
            <a:spLocks noChangeArrowheads="1"/>
          </p:cNvSpPr>
          <p:nvPr/>
        </p:nvSpPr>
        <p:spPr bwMode="auto">
          <a:xfrm>
            <a:off x="533400" y="1743075"/>
            <a:ext cx="4876800" cy="584200"/>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dirty="0">
                <a:solidFill>
                  <a:srgbClr val="800000"/>
                </a:solidFill>
                <a:latin typeface="Times New Roman" panose="02020603050405020304" pitchFamily="18" charset="0"/>
                <a:cs typeface="Times New Roman" panose="02020603050405020304" pitchFamily="18" charset="0"/>
              </a:rPr>
              <a:t>b) </a:t>
            </a:r>
            <a:r>
              <a:rPr lang="en-US" altLang="en-US" sz="3200" dirty="0" err="1">
                <a:solidFill>
                  <a:srgbClr val="800000"/>
                </a:solidFill>
                <a:latin typeface="Times New Roman" panose="02020603050405020304" pitchFamily="18" charset="0"/>
                <a:cs typeface="Times New Roman" panose="02020603050405020304" pitchFamily="18" charset="0"/>
              </a:rPr>
              <a:t>Mô</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800000"/>
                </a:solidFill>
                <a:latin typeface="Times New Roman" panose="02020603050405020304" pitchFamily="18" charset="0"/>
                <a:cs typeface="Times New Roman" panose="02020603050405020304" pitchFamily="18" charset="0"/>
              </a:rPr>
              <a:t>tả</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800000"/>
                </a:solidFill>
                <a:latin typeface="Times New Roman" panose="02020603050405020304" pitchFamily="18" charset="0"/>
                <a:cs typeface="Times New Roman" panose="02020603050405020304" pitchFamily="18" charset="0"/>
              </a:rPr>
              <a:t>thuật</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800000"/>
                </a:solidFill>
                <a:latin typeface="Times New Roman" panose="02020603050405020304" pitchFamily="18" charset="0"/>
                <a:cs typeface="Times New Roman" panose="02020603050405020304" pitchFamily="18" charset="0"/>
              </a:rPr>
              <a:t>toán</a:t>
            </a:r>
            <a:r>
              <a:rPr lang="en-US" altLang="en-US" sz="3200" dirty="0">
                <a:solidFill>
                  <a:srgbClr val="800000"/>
                </a:solidFill>
                <a:latin typeface="Times New Roman" panose="02020603050405020304" pitchFamily="18" charset="0"/>
                <a:cs typeface="Times New Roman" panose="02020603050405020304" pitchFamily="18" charset="0"/>
              </a:rPr>
              <a:t>:</a:t>
            </a:r>
            <a:endParaRPr lang="en-US" altLang="en-US" sz="3200" dirty="0">
              <a:solidFill>
                <a:srgbClr val="000099"/>
              </a:solidFill>
              <a:latin typeface="Times New Roman" panose="02020603050405020304" pitchFamily="18" charset="0"/>
              <a:cs typeface="Times New Roman" panose="02020603050405020304" pitchFamily="18" charset="0"/>
            </a:endParaRPr>
          </a:p>
        </p:txBody>
      </p:sp>
      <p:sp>
        <p:nvSpPr>
          <p:cNvPr id="102406" name="AutoShape 6"/>
          <p:cNvSpPr>
            <a:spLocks noChangeArrowheads="1"/>
          </p:cNvSpPr>
          <p:nvPr/>
        </p:nvSpPr>
        <p:spPr bwMode="auto">
          <a:xfrm>
            <a:off x="304800" y="2419350"/>
            <a:ext cx="11604625" cy="2341563"/>
          </a:xfrm>
          <a:prstGeom prst="foldedCorner">
            <a:avLst>
              <a:gd name="adj" fmla="val 12130"/>
            </a:avLst>
          </a:prstGeom>
          <a:gradFill rotWithShape="1">
            <a:gsLst>
              <a:gs pos="0">
                <a:srgbClr val="FFFF00">
                  <a:alpha val="50000"/>
                </a:srgb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en-US" sz="3200" b="1">
                <a:solidFill>
                  <a:srgbClr val="0000CC"/>
                </a:solidFill>
                <a:latin typeface="Times New Roman" panose="02020603050405020304" pitchFamily="18" charset="0"/>
                <a:cs typeface="Times New Roman" panose="02020603050405020304" pitchFamily="18" charset="0"/>
              </a:rPr>
              <a:t>B1 : </a:t>
            </a:r>
            <a:r>
              <a:rPr lang="nl-NL" altLang="en-US" sz="3200" b="1">
                <a:solidFill>
                  <a:srgbClr val="0000CC"/>
                </a:solidFill>
                <a:latin typeface="Times New Roman" panose="02020603050405020304" pitchFamily="18" charset="0"/>
                <a:cs typeface="Times New Roman" panose="02020603050405020304" pitchFamily="18" charset="0"/>
              </a:rPr>
              <a:t>Tráng ấm chén bằng nước sôi.</a:t>
            </a:r>
          </a:p>
          <a:p>
            <a:pPr lvl="1" eaLnBrk="1" hangingPunct="1"/>
            <a:r>
              <a:rPr lang="en-US" altLang="en-US" sz="3200" b="1">
                <a:solidFill>
                  <a:srgbClr val="0000CC"/>
                </a:solidFill>
                <a:latin typeface="Times New Roman" panose="02020603050405020304" pitchFamily="18" charset="0"/>
                <a:cs typeface="Times New Roman" panose="02020603050405020304" pitchFamily="18" charset="0"/>
              </a:rPr>
              <a:t>B2 : </a:t>
            </a:r>
            <a:r>
              <a:rPr lang="nl-NL" altLang="en-US" sz="3200" b="1">
                <a:solidFill>
                  <a:srgbClr val="0000CC"/>
                </a:solidFill>
                <a:latin typeface="Times New Roman" panose="02020603050405020304" pitchFamily="18" charset="0"/>
                <a:cs typeface="Times New Roman" panose="02020603050405020304" pitchFamily="18" charset="0"/>
              </a:rPr>
              <a:t>Cho trà vào ấm.</a:t>
            </a:r>
          </a:p>
          <a:p>
            <a:pPr lvl="1" eaLnBrk="1" hangingPunct="1"/>
            <a:r>
              <a:rPr lang="en-US" altLang="en-US" sz="3200" b="1">
                <a:solidFill>
                  <a:srgbClr val="0000CC"/>
                </a:solidFill>
                <a:latin typeface="Times New Roman" panose="02020603050405020304" pitchFamily="18" charset="0"/>
                <a:cs typeface="Times New Roman" panose="02020603050405020304" pitchFamily="18" charset="0"/>
              </a:rPr>
              <a:t>B3 : </a:t>
            </a:r>
            <a:r>
              <a:rPr lang="nl-NL" altLang="en-US" sz="3200" b="1">
                <a:solidFill>
                  <a:srgbClr val="0000CC"/>
                </a:solidFill>
                <a:latin typeface="Times New Roman" panose="02020603050405020304" pitchFamily="18" charset="0"/>
                <a:cs typeface="Times New Roman" panose="02020603050405020304" pitchFamily="18" charset="0"/>
              </a:rPr>
              <a:t>Rót nước sôi vào ấm và đợi khoảng 3 đến 4 phút.</a:t>
            </a:r>
          </a:p>
          <a:p>
            <a:pPr lvl="1" eaLnBrk="1" hangingPunct="1"/>
            <a:r>
              <a:rPr lang="en-US" altLang="en-US" sz="3200" b="1">
                <a:solidFill>
                  <a:srgbClr val="0000CC"/>
                </a:solidFill>
                <a:latin typeface="Times New Roman" panose="02020603050405020304" pitchFamily="18" charset="0"/>
                <a:cs typeface="Times New Roman" panose="02020603050405020304" pitchFamily="18" charset="0"/>
              </a:rPr>
              <a:t>B4 : </a:t>
            </a:r>
            <a:r>
              <a:rPr lang="nl-NL" altLang="en-US" sz="3200" b="1">
                <a:solidFill>
                  <a:srgbClr val="0000CC"/>
                </a:solidFill>
                <a:latin typeface="Times New Roman" panose="02020603050405020304" pitchFamily="18" charset="0"/>
                <a:cs typeface="Times New Roman" panose="02020603050405020304" pitchFamily="18" charset="0"/>
              </a:rPr>
              <a:t>Rót trà ra chén để mời khách.</a:t>
            </a:r>
            <a:endParaRPr lang="en-US" altLang="en-US" sz="3200" b="1">
              <a:solidFill>
                <a:srgbClr val="0000CC"/>
              </a:solidFill>
              <a:latin typeface="Times New Roman" panose="02020603050405020304" pitchFamily="18" charset="0"/>
              <a:cs typeface="Times New Roman" panose="02020603050405020304" pitchFamily="18" charset="0"/>
            </a:endParaRPr>
          </a:p>
        </p:txBody>
      </p:sp>
      <p:sp>
        <p:nvSpPr>
          <p:cNvPr id="102408" name="Text Box 8"/>
          <p:cNvSpPr txBox="1">
            <a:spLocks noChangeArrowheads="1"/>
          </p:cNvSpPr>
          <p:nvPr/>
        </p:nvSpPr>
        <p:spPr bwMode="auto">
          <a:xfrm>
            <a:off x="762000" y="4565650"/>
            <a:ext cx="10744200" cy="2060575"/>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nl-NL" altLang="en-US" sz="3200">
                <a:latin typeface="Times New Roman" panose="02020603050405020304" pitchFamily="18" charset="0"/>
                <a:cs typeface="Times New Roman" panose="02020603050405020304" pitchFamily="18" charset="0"/>
              </a:rPr>
              <a:t>Cách </a:t>
            </a:r>
            <a:r>
              <a:rPr lang="nl-NL" altLang="en-US" sz="3200" i="1">
                <a:latin typeface="Times New Roman" panose="02020603050405020304" pitchFamily="18" charset="0"/>
                <a:cs typeface="Times New Roman" panose="02020603050405020304" pitchFamily="18" charset="0"/>
              </a:rPr>
              <a:t>liệt kê</a:t>
            </a:r>
            <a:r>
              <a:rPr lang="nl-NL" altLang="en-US" sz="3200">
                <a:latin typeface="Times New Roman" panose="02020603050405020304" pitchFamily="18" charset="0"/>
                <a:cs typeface="Times New Roman" panose="02020603050405020304" pitchFamily="18" charset="0"/>
              </a:rPr>
              <a:t> các bước như trên là một phương pháp thường dùng để </a:t>
            </a:r>
            <a:r>
              <a:rPr lang="nl-NL" altLang="en-US" sz="3200" i="1">
                <a:latin typeface="Times New Roman" panose="02020603050405020304" pitchFamily="18" charset="0"/>
                <a:cs typeface="Times New Roman" panose="02020603050405020304" pitchFamily="18" charset="0"/>
              </a:rPr>
              <a:t>mô tả thuật toán. </a:t>
            </a:r>
            <a:r>
              <a:rPr lang="nl-NL" altLang="en-US" sz="3200">
                <a:latin typeface="Times New Roman" panose="02020603050405020304" pitchFamily="18" charset="0"/>
                <a:cs typeface="Times New Roman" panose="02020603050405020304" pitchFamily="18" charset="0"/>
              </a:rPr>
              <a:t>Nếu không có mô tả gì khác trong thuật toán, các bước của thuật toán được thực hiện một cách tuần tự theo trình tự như đã được chỉ ra.</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wipe(left)">
                                      <p:cBhvr>
                                        <p:cTn id="7" dur="500"/>
                                        <p:tgtEl>
                                          <p:spTgt spid="1024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06">
                                            <p:bg/>
                                          </p:spTgt>
                                        </p:tgtEl>
                                        <p:attrNameLst>
                                          <p:attrName>style.visibility</p:attrName>
                                        </p:attrNameLst>
                                      </p:cBhvr>
                                      <p:to>
                                        <p:strVal val="visible"/>
                                      </p:to>
                                    </p:set>
                                    <p:animEffect transition="in" filter="blinds(horizontal)">
                                      <p:cBhvr>
                                        <p:cTn id="10" dur="500"/>
                                        <p:tgtEl>
                                          <p:spTgt spid="102406">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02406">
                                            <p:txEl>
                                              <p:pRg st="0" end="0"/>
                                            </p:txEl>
                                          </p:spTgt>
                                        </p:tgtEl>
                                        <p:attrNameLst>
                                          <p:attrName>style.visibility</p:attrName>
                                        </p:attrNameLst>
                                      </p:cBhvr>
                                      <p:to>
                                        <p:strVal val="visible"/>
                                      </p:to>
                                    </p:set>
                                    <p:anim calcmode="discrete" valueType="clr">
                                      <p:cBhvr override="childStyle">
                                        <p:cTn id="15" dur="80"/>
                                        <p:tgtEl>
                                          <p:spTgt spid="1024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2406">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02406">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102406">
                                            <p:txEl>
                                              <p:pRg st="1" end="1"/>
                                            </p:txEl>
                                          </p:spTgt>
                                        </p:tgtEl>
                                        <p:attrNameLst>
                                          <p:attrName>style.visibility</p:attrName>
                                        </p:attrNameLst>
                                      </p:cBhvr>
                                      <p:to>
                                        <p:strVal val="visible"/>
                                      </p:to>
                                    </p:set>
                                    <p:anim calcmode="discrete" valueType="clr">
                                      <p:cBhvr override="childStyle">
                                        <p:cTn id="22" dur="80"/>
                                        <p:tgtEl>
                                          <p:spTgt spid="10240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02406">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102406">
                                            <p:txEl>
                                              <p:pRg st="1" end="1"/>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02406">
                                            <p:txEl>
                                              <p:pRg st="2" end="2"/>
                                            </p:txEl>
                                          </p:spTgt>
                                        </p:tgtEl>
                                        <p:attrNameLst>
                                          <p:attrName>style.visibility</p:attrName>
                                        </p:attrNameLst>
                                      </p:cBhvr>
                                      <p:to>
                                        <p:strVal val="visible"/>
                                      </p:to>
                                    </p:set>
                                    <p:anim calcmode="discrete" valueType="clr">
                                      <p:cBhvr override="childStyle">
                                        <p:cTn id="29" dur="80"/>
                                        <p:tgtEl>
                                          <p:spTgt spid="10240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2406">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102406">
                                            <p:txEl>
                                              <p:pRg st="2" end="2"/>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02406">
                                            <p:txEl>
                                              <p:pRg st="3" end="3"/>
                                            </p:txEl>
                                          </p:spTgt>
                                        </p:tgtEl>
                                        <p:attrNameLst>
                                          <p:attrName>style.visibility</p:attrName>
                                        </p:attrNameLst>
                                      </p:cBhvr>
                                      <p:to>
                                        <p:strVal val="visible"/>
                                      </p:to>
                                    </p:set>
                                    <p:anim calcmode="discrete" valueType="clr">
                                      <p:cBhvr override="childStyle">
                                        <p:cTn id="36" dur="80"/>
                                        <p:tgtEl>
                                          <p:spTgt spid="10240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02406">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102406">
                                            <p:txEl>
                                              <p:pRg st="3" end="3"/>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2408"/>
                                        </p:tgtEl>
                                        <p:attrNameLst>
                                          <p:attrName>style.visibility</p:attrName>
                                        </p:attrNameLst>
                                      </p:cBhvr>
                                      <p:to>
                                        <p:strVal val="visible"/>
                                      </p:to>
                                    </p:set>
                                    <p:animEffect transition="in" filter="wipe(left)">
                                      <p:cBhvr>
                                        <p:cTn id="43"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nimBg="1"/>
      <p:bldP spid="102406" grpId="0" build="allAtOnce" animBg="1"/>
      <p:bldP spid="1024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4" name="Text Box 10"/>
          <p:cNvSpPr txBox="1">
            <a:spLocks noChangeArrowheads="1"/>
          </p:cNvSpPr>
          <p:nvPr/>
        </p:nvSpPr>
        <p:spPr bwMode="auto">
          <a:xfrm>
            <a:off x="4002088" y="5192713"/>
            <a:ext cx="7046912" cy="585787"/>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200">
                <a:solidFill>
                  <a:srgbClr val="000099"/>
                </a:solidFill>
                <a:latin typeface="Times New Roman" panose="02020603050405020304" pitchFamily="18" charset="0"/>
                <a:cs typeface="Times New Roman" panose="02020603050405020304" pitchFamily="18" charset="0"/>
              </a:rPr>
              <a:t>Nghiệm của phương trình bậc nhất</a:t>
            </a:r>
            <a:endParaRPr lang="en-US" altLang="en-US" sz="3200">
              <a:solidFill>
                <a:srgbClr val="800000"/>
              </a:solidFill>
              <a:latin typeface="Times New Roman" panose="02020603050405020304" pitchFamily="18" charset="0"/>
              <a:cs typeface="Times New Roman" panose="02020603050405020304" pitchFamily="18" charset="0"/>
            </a:endParaRPr>
          </a:p>
        </p:txBody>
      </p:sp>
      <p:sp>
        <p:nvSpPr>
          <p:cNvPr id="67593" name="Text Box 9"/>
          <p:cNvSpPr txBox="1">
            <a:spLocks noChangeArrowheads="1"/>
          </p:cNvSpPr>
          <p:nvPr/>
        </p:nvSpPr>
        <p:spPr bwMode="auto">
          <a:xfrm>
            <a:off x="4038600" y="4265613"/>
            <a:ext cx="7010400"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Các hệ số b và c</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67596" name="Text Box 12"/>
          <p:cNvSpPr txBox="1">
            <a:spLocks noChangeArrowheads="1"/>
          </p:cNvSpPr>
          <p:nvPr/>
        </p:nvSpPr>
        <p:spPr bwMode="auto">
          <a:xfrm>
            <a:off x="4022725" y="4281488"/>
            <a:ext cx="7026275" cy="6477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67597" name="Text Box 13"/>
          <p:cNvSpPr txBox="1">
            <a:spLocks noChangeArrowheads="1"/>
          </p:cNvSpPr>
          <p:nvPr/>
        </p:nvSpPr>
        <p:spPr bwMode="auto">
          <a:xfrm>
            <a:off x="3998913" y="5227638"/>
            <a:ext cx="7050087" cy="5842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t>
            </a:r>
          </a:p>
        </p:txBody>
      </p:sp>
      <p:sp>
        <p:nvSpPr>
          <p:cNvPr id="6148" name="Text Box 4"/>
          <p:cNvSpPr txBox="1">
            <a:spLocks noChangeArrowheads="1"/>
          </p:cNvSpPr>
          <p:nvPr/>
        </p:nvSpPr>
        <p:spPr bwMode="auto">
          <a:xfrm>
            <a:off x="609600" y="1106488"/>
            <a:ext cx="84582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FF0000"/>
                </a:solidFill>
                <a:latin typeface="Times New Roman" panose="02020603050405020304" pitchFamily="18" charset="0"/>
                <a:cs typeface="Times New Roman" panose="02020603050405020304" pitchFamily="18" charset="0"/>
              </a:rPr>
              <a:t>3./ </a:t>
            </a:r>
            <a:r>
              <a:rPr lang="en-US" altLang="en-US" sz="32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89091" name="AutoShape 3"/>
          <p:cNvSpPr>
            <a:spLocks noChangeArrowheads="1"/>
          </p:cNvSpPr>
          <p:nvPr/>
        </p:nvSpPr>
        <p:spPr bwMode="auto">
          <a:xfrm>
            <a:off x="484188" y="1660525"/>
            <a:ext cx="9478962" cy="1639888"/>
          </a:xfrm>
          <a:prstGeom prst="cloudCallout">
            <a:avLst>
              <a:gd name="adj1" fmla="val 45509"/>
              <a:gd name="adj2" fmla="val 67296"/>
            </a:avLst>
          </a:prstGeom>
          <a:gradFill rotWithShape="1">
            <a:gsLst>
              <a:gs pos="0">
                <a:srgbClr val="FFFF00"/>
              </a:gs>
              <a:gs pos="100000">
                <a:srgbClr val="FFFF99"/>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i="1">
                <a:solidFill>
                  <a:srgbClr val="0000CC"/>
                </a:solidFill>
                <a:latin typeface="Times New Roman" panose="02020603050405020304" pitchFamily="18" charset="0"/>
                <a:cs typeface="Times New Roman" panose="02020603050405020304" pitchFamily="18" charset="0"/>
              </a:rPr>
              <a:t>Xét bài toáṇ : Giải phương trình bậc nhất dạng tổng quát bx + c = 0</a:t>
            </a:r>
          </a:p>
        </p:txBody>
      </p:sp>
      <p:sp>
        <p:nvSpPr>
          <p:cNvPr id="67588" name="Text Box 4"/>
          <p:cNvSpPr txBox="1">
            <a:spLocks noChangeArrowheads="1"/>
          </p:cNvSpPr>
          <p:nvPr/>
        </p:nvSpPr>
        <p:spPr bwMode="auto">
          <a:xfrm>
            <a:off x="631825" y="3384550"/>
            <a:ext cx="3992563" cy="585788"/>
          </a:xfrm>
          <a:prstGeom prst="rect">
            <a:avLst/>
          </a:prstGeom>
          <a:solidFill>
            <a:srgbClr val="CCFFCC"/>
          </a:solidFill>
          <a:ln w="25400" cmpd="dbl">
            <a:solidFill>
              <a:srgbClr val="FF0000"/>
            </a:solidFill>
            <a:miter lim="800000"/>
            <a:headEnd/>
            <a:tailEnd/>
          </a:ln>
          <a:effectLst>
            <a:prstShdw prst="shdw17" dist="17961" dir="2700000">
              <a:srgbClr val="990000"/>
            </a:prst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800000"/>
                </a:solidFill>
                <a:latin typeface="Times New Roman" panose="02020603050405020304" pitchFamily="18" charset="0"/>
                <a:cs typeface="Times New Roman" panose="02020603050405020304" pitchFamily="18" charset="0"/>
              </a:rPr>
              <a:t>a) Xác định bài toán:</a:t>
            </a:r>
            <a:endParaRPr lang="en-US" altLang="en-US" sz="3200" b="1">
              <a:solidFill>
                <a:srgbClr val="000099"/>
              </a:solidFill>
              <a:latin typeface="Times New Roman" panose="02020603050405020304" pitchFamily="18" charset="0"/>
              <a:cs typeface="Times New Roman" panose="02020603050405020304" pitchFamily="18" charset="0"/>
            </a:endParaRPr>
          </a:p>
        </p:txBody>
      </p:sp>
      <p:sp>
        <p:nvSpPr>
          <p:cNvPr id="67589" name="Text Box 5"/>
          <p:cNvSpPr txBox="1">
            <a:spLocks noChangeArrowheads="1"/>
          </p:cNvSpPr>
          <p:nvPr/>
        </p:nvSpPr>
        <p:spPr bwMode="auto">
          <a:xfrm>
            <a:off x="1217613" y="4233863"/>
            <a:ext cx="1982787" cy="585787"/>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99"/>
                </a:solidFill>
                <a:latin typeface="Times New Roman" panose="02020603050405020304" pitchFamily="18" charset="0"/>
                <a:cs typeface="Times New Roman" panose="02020603050405020304" pitchFamily="18" charset="0"/>
              </a:rPr>
              <a:t>INPUT</a:t>
            </a:r>
            <a:endParaRPr lang="en-US" altLang="en-US" sz="3200">
              <a:solidFill>
                <a:srgbClr val="800000"/>
              </a:solidFill>
              <a:latin typeface="Times New Roman" panose="02020603050405020304" pitchFamily="18" charset="0"/>
              <a:cs typeface="Times New Roman" panose="02020603050405020304" pitchFamily="18" charset="0"/>
            </a:endParaRPr>
          </a:p>
        </p:txBody>
      </p:sp>
      <p:sp>
        <p:nvSpPr>
          <p:cNvPr id="67590" name="Text Box 6"/>
          <p:cNvSpPr txBox="1">
            <a:spLocks noChangeArrowheads="1"/>
          </p:cNvSpPr>
          <p:nvPr/>
        </p:nvSpPr>
        <p:spPr bwMode="auto">
          <a:xfrm>
            <a:off x="1219200" y="5229225"/>
            <a:ext cx="1981200" cy="584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99"/>
                </a:solidFill>
                <a:latin typeface="Times New Roman" panose="02020603050405020304" pitchFamily="18" charset="0"/>
                <a:cs typeface="Times New Roman" panose="02020603050405020304" pitchFamily="18" charset="0"/>
              </a:rPr>
              <a:t>OUTPUT</a:t>
            </a:r>
          </a:p>
        </p:txBody>
      </p:sp>
      <p:sp>
        <p:nvSpPr>
          <p:cNvPr id="67591" name="Line 7"/>
          <p:cNvSpPr>
            <a:spLocks noChangeShapeType="1"/>
          </p:cNvSpPr>
          <p:nvPr/>
        </p:nvSpPr>
        <p:spPr bwMode="auto">
          <a:xfrm flipV="1">
            <a:off x="3233738" y="4519613"/>
            <a:ext cx="461962" cy="793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592" name="Line 8"/>
          <p:cNvSpPr>
            <a:spLocks noChangeShapeType="1"/>
          </p:cNvSpPr>
          <p:nvPr/>
        </p:nvSpPr>
        <p:spPr bwMode="auto">
          <a:xfrm flipV="1">
            <a:off x="3233738" y="5521325"/>
            <a:ext cx="5334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595" name="AutoShape 11"/>
          <p:cNvSpPr>
            <a:spLocks/>
          </p:cNvSpPr>
          <p:nvPr/>
        </p:nvSpPr>
        <p:spPr bwMode="auto">
          <a:xfrm rot="10800000">
            <a:off x="695325" y="4702175"/>
            <a:ext cx="519113" cy="652463"/>
          </a:xfrm>
          <a:prstGeom prst="rightBrace">
            <a:avLst>
              <a:gd name="adj1" fmla="val 23677"/>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pic>
        <p:nvPicPr>
          <p:cNvPr id="67598" name="Picture 14"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990600"/>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Effect transition="in" filter="wipe(left)">
                                      <p:cBhvr>
                                        <p:cTn id="13" dur="500"/>
                                        <p:tgtEl>
                                          <p:spTgt spid="675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7589"/>
                                        </p:tgtEl>
                                        <p:attrNameLst>
                                          <p:attrName>style.visibility</p:attrName>
                                        </p:attrNameLst>
                                      </p:cBhvr>
                                      <p:to>
                                        <p:strVal val="visible"/>
                                      </p:to>
                                    </p:set>
                                    <p:animEffect transition="in" filter="wipe(left)">
                                      <p:cBhvr>
                                        <p:cTn id="18" dur="500"/>
                                        <p:tgtEl>
                                          <p:spTgt spid="6758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7590"/>
                                        </p:tgtEl>
                                        <p:attrNameLst>
                                          <p:attrName>style.visibility</p:attrName>
                                        </p:attrNameLst>
                                      </p:cBhvr>
                                      <p:to>
                                        <p:strVal val="visible"/>
                                      </p:to>
                                    </p:set>
                                    <p:animEffect transition="in" filter="wipe(left)">
                                      <p:cBhvr>
                                        <p:cTn id="21" dur="500"/>
                                        <p:tgtEl>
                                          <p:spTgt spid="67590"/>
                                        </p:tgtEl>
                                      </p:cBhvr>
                                    </p:animEffect>
                                  </p:childTnLst>
                                </p:cTn>
                              </p:par>
                              <p:par>
                                <p:cTn id="22" presetID="4" presetClass="entr" presetSubtype="32" fill="hold" nodeType="withEffect">
                                  <p:stCondLst>
                                    <p:cond delay="0"/>
                                  </p:stCondLst>
                                  <p:childTnLst>
                                    <p:set>
                                      <p:cBhvr>
                                        <p:cTn id="23" dur="1" fill="hold">
                                          <p:stCondLst>
                                            <p:cond delay="0"/>
                                          </p:stCondLst>
                                        </p:cTn>
                                        <p:tgtEl>
                                          <p:spTgt spid="67595"/>
                                        </p:tgtEl>
                                        <p:attrNameLst>
                                          <p:attrName>style.visibility</p:attrName>
                                        </p:attrNameLst>
                                      </p:cBhvr>
                                      <p:to>
                                        <p:strVal val="visible"/>
                                      </p:to>
                                    </p:set>
                                    <p:animEffect transition="in" filter="box(out)">
                                      <p:cBhvr>
                                        <p:cTn id="24" dur="500"/>
                                        <p:tgtEl>
                                          <p:spTgt spid="67595"/>
                                        </p:tgtEl>
                                      </p:cBhvr>
                                    </p:animEffect>
                                  </p:childTnLst>
                                </p:cTn>
                              </p:par>
                              <p:par>
                                <p:cTn id="25" presetID="22" presetClass="entr" presetSubtype="8" fill="hold" nodeType="withEffect">
                                  <p:stCondLst>
                                    <p:cond delay="0"/>
                                  </p:stCondLst>
                                  <p:childTnLst>
                                    <p:set>
                                      <p:cBhvr>
                                        <p:cTn id="26" dur="1" fill="hold">
                                          <p:stCondLst>
                                            <p:cond delay="0"/>
                                          </p:stCondLst>
                                        </p:cTn>
                                        <p:tgtEl>
                                          <p:spTgt spid="67591"/>
                                        </p:tgtEl>
                                        <p:attrNameLst>
                                          <p:attrName>style.visibility</p:attrName>
                                        </p:attrNameLst>
                                      </p:cBhvr>
                                      <p:to>
                                        <p:strVal val="visible"/>
                                      </p:to>
                                    </p:set>
                                    <p:animEffect transition="in" filter="wipe(left)">
                                      <p:cBhvr>
                                        <p:cTn id="27" dur="1000"/>
                                        <p:tgtEl>
                                          <p:spTgt spid="67591"/>
                                        </p:tgtEl>
                                      </p:cBhvr>
                                    </p:animEffect>
                                  </p:childTnLst>
                                </p:cTn>
                              </p:par>
                              <p:par>
                                <p:cTn id="28" presetID="22" presetClass="entr" presetSubtype="8" fill="hold" nodeType="withEffect">
                                  <p:stCondLst>
                                    <p:cond delay="0"/>
                                  </p:stCondLst>
                                  <p:childTnLst>
                                    <p:set>
                                      <p:cBhvr>
                                        <p:cTn id="29" dur="1" fill="hold">
                                          <p:stCondLst>
                                            <p:cond delay="0"/>
                                          </p:stCondLst>
                                        </p:cTn>
                                        <p:tgtEl>
                                          <p:spTgt spid="67592"/>
                                        </p:tgtEl>
                                        <p:attrNameLst>
                                          <p:attrName>style.visibility</p:attrName>
                                        </p:attrNameLst>
                                      </p:cBhvr>
                                      <p:to>
                                        <p:strVal val="visible"/>
                                      </p:to>
                                    </p:set>
                                    <p:animEffect transition="in" filter="wipe(left)">
                                      <p:cBhvr>
                                        <p:cTn id="30" dur="1000"/>
                                        <p:tgtEl>
                                          <p:spTgt spid="6759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7596"/>
                                        </p:tgtEl>
                                        <p:attrNameLst>
                                          <p:attrName>style.visibility</p:attrName>
                                        </p:attrNameLst>
                                      </p:cBhvr>
                                      <p:to>
                                        <p:strVal val="visible"/>
                                      </p:to>
                                    </p:set>
                                    <p:animEffect transition="in" filter="wipe(left)">
                                      <p:cBhvr>
                                        <p:cTn id="33" dur="500"/>
                                        <p:tgtEl>
                                          <p:spTgt spid="6759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7597"/>
                                        </p:tgtEl>
                                        <p:attrNameLst>
                                          <p:attrName>style.visibility</p:attrName>
                                        </p:attrNameLst>
                                      </p:cBhvr>
                                      <p:to>
                                        <p:strVal val="visible"/>
                                      </p:to>
                                    </p:set>
                                    <p:animEffect transition="in" filter="wipe(left)">
                                      <p:cBhvr>
                                        <p:cTn id="36" dur="500"/>
                                        <p:tgtEl>
                                          <p:spTgt spid="67597"/>
                                        </p:tgtEl>
                                      </p:cBhvr>
                                    </p:animEffect>
                                  </p:childTnLst>
                                </p:cTn>
                              </p:par>
                              <p:par>
                                <p:cTn id="37" presetID="10" presetClass="entr" presetSubtype="0" fill="hold" nodeType="withEffect">
                                  <p:stCondLst>
                                    <p:cond delay="0"/>
                                  </p:stCondLst>
                                  <p:childTnLst>
                                    <p:set>
                                      <p:cBhvr>
                                        <p:cTn id="38" dur="1" fill="hold">
                                          <p:stCondLst>
                                            <p:cond delay="0"/>
                                          </p:stCondLst>
                                        </p:cTn>
                                        <p:tgtEl>
                                          <p:spTgt spid="67598"/>
                                        </p:tgtEl>
                                        <p:attrNameLst>
                                          <p:attrName>style.visibility</p:attrName>
                                        </p:attrNameLst>
                                      </p:cBhvr>
                                      <p:to>
                                        <p:strVal val="visible"/>
                                      </p:to>
                                    </p:set>
                                    <p:animEffect transition="in" filter="fade">
                                      <p:cBhvr>
                                        <p:cTn id="39" dur="2000"/>
                                        <p:tgtEl>
                                          <p:spTgt spid="6759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1" nodeType="clickEffect">
                                  <p:stCondLst>
                                    <p:cond delay="0"/>
                                  </p:stCondLst>
                                  <p:childTnLst>
                                    <p:animEffect transition="out" filter="blinds(horizontal)">
                                      <p:cBhvr>
                                        <p:cTn id="43" dur="500"/>
                                        <p:tgtEl>
                                          <p:spTgt spid="67596"/>
                                        </p:tgtEl>
                                      </p:cBhvr>
                                    </p:animEffect>
                                    <p:set>
                                      <p:cBhvr>
                                        <p:cTn id="44" dur="1" fill="hold">
                                          <p:stCondLst>
                                            <p:cond delay="499"/>
                                          </p:stCondLst>
                                        </p:cTn>
                                        <p:tgtEl>
                                          <p:spTgt spid="67596"/>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67593"/>
                                        </p:tgtEl>
                                        <p:attrNameLst>
                                          <p:attrName>style.visibility</p:attrName>
                                        </p:attrNameLst>
                                      </p:cBhvr>
                                      <p:to>
                                        <p:strVal val="visible"/>
                                      </p:to>
                                    </p:set>
                                    <p:animEffect transition="in" filter="wipe(left)">
                                      <p:cBhvr>
                                        <p:cTn id="47" dur="500"/>
                                        <p:tgtEl>
                                          <p:spTgt spid="675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67597"/>
                                        </p:tgtEl>
                                      </p:cBhvr>
                                    </p:animEffect>
                                    <p:set>
                                      <p:cBhvr>
                                        <p:cTn id="52" dur="1" fill="hold">
                                          <p:stCondLst>
                                            <p:cond delay="499"/>
                                          </p:stCondLst>
                                        </p:cTn>
                                        <p:tgtEl>
                                          <p:spTgt spid="67597"/>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67594"/>
                                        </p:tgtEl>
                                        <p:attrNameLst>
                                          <p:attrName>style.visibility</p:attrName>
                                        </p:attrNameLst>
                                      </p:cBhvr>
                                      <p:to>
                                        <p:strVal val="visible"/>
                                      </p:to>
                                    </p:set>
                                    <p:animEffect transition="in" filter="wipe(left)">
                                      <p:cBhvr>
                                        <p:cTn id="55"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3" grpId="0" animBg="1"/>
      <p:bldP spid="67596" grpId="0" animBg="1"/>
      <p:bldP spid="67596" grpId="1" animBg="1"/>
      <p:bldP spid="67597" grpId="0" animBg="1"/>
      <p:bldP spid="67597" grpId="1" animBg="1"/>
      <p:bldP spid="89091" grpId="0" animBg="1" autoUpdateAnimBg="0"/>
      <p:bldP spid="67588" grpId="0" animBg="1"/>
      <p:bldP spid="67589" grpId="0" animBg="1"/>
      <p:bldP spid="675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57200" y="1062038"/>
            <a:ext cx="95250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FF0066"/>
                </a:solidFill>
                <a:latin typeface="Times New Roman" panose="02020603050405020304" pitchFamily="18" charset="0"/>
                <a:cs typeface="Times New Roman" panose="02020603050405020304" pitchFamily="18" charset="0"/>
              </a:rPr>
              <a:t>3./ </a:t>
            </a:r>
            <a:r>
              <a:rPr lang="en-US" altLang="en-US" sz="320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69644" name="Text Box 12"/>
          <p:cNvSpPr txBox="1">
            <a:spLocks noChangeArrowheads="1"/>
          </p:cNvSpPr>
          <p:nvPr/>
        </p:nvSpPr>
        <p:spPr bwMode="auto">
          <a:xfrm>
            <a:off x="457200" y="1846263"/>
            <a:ext cx="4419600" cy="585787"/>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34820" name="TextBox 1"/>
          <p:cNvSpPr txBox="1">
            <a:spLocks noChangeArrowheads="1"/>
          </p:cNvSpPr>
          <p:nvPr/>
        </p:nvSpPr>
        <p:spPr bwMode="auto">
          <a:xfrm>
            <a:off x="0" y="2514600"/>
            <a:ext cx="119634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1 : Xác định hệ số b, c;</a:t>
            </a:r>
          </a:p>
          <a:p>
            <a:pPr lvl="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2 : Nếu b = 0 và c = 0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3200" b="1">
                <a:solidFill>
                  <a:srgbClr val="0000CC"/>
                </a:solidFill>
                <a:latin typeface="Times New Roman" panose="02020603050405020304" pitchFamily="18" charset="0"/>
                <a:cs typeface="Times New Roman" panose="02020603050405020304" pitchFamily="18" charset="0"/>
              </a:rPr>
              <a:t> phương trình vô số nghiệm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B5</a:t>
            </a:r>
            <a:r>
              <a:rPr lang="en-US" altLang="en-US" sz="3200" b="1">
                <a:solidFill>
                  <a:srgbClr val="0000CC"/>
                </a:solidFill>
                <a:latin typeface="Times New Roman" panose="02020603050405020304" pitchFamily="18" charset="0"/>
                <a:cs typeface="Times New Roman" panose="02020603050405020304" pitchFamily="18" charset="0"/>
              </a:rPr>
              <a:t>;</a:t>
            </a:r>
          </a:p>
          <a:p>
            <a:pPr lvl="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3 : Nếu b = 0 và c ≠ 0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3200" b="1">
                <a:solidFill>
                  <a:srgbClr val="0000CC"/>
                </a:solidFill>
                <a:latin typeface="Times New Roman" panose="02020603050405020304" pitchFamily="18" charset="0"/>
                <a:cs typeface="Times New Roman" panose="02020603050405020304" pitchFamily="18" charset="0"/>
              </a:rPr>
              <a:t> phương trình vô nghiệm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 B5</a:t>
            </a:r>
            <a:r>
              <a:rPr lang="en-US" altLang="en-US" sz="3200" b="1">
                <a:solidFill>
                  <a:srgbClr val="0000CC"/>
                </a:solidFill>
                <a:latin typeface="Times New Roman" panose="02020603050405020304" pitchFamily="18" charset="0"/>
                <a:cs typeface="Times New Roman" panose="02020603050405020304" pitchFamily="18" charset="0"/>
              </a:rPr>
              <a:t>;</a:t>
            </a:r>
          </a:p>
          <a:p>
            <a:pPr lvl="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4 : Nếu b ≠ 0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3200" b="1">
                <a:solidFill>
                  <a:srgbClr val="0000CC"/>
                </a:solidFill>
                <a:latin typeface="Times New Roman" panose="02020603050405020304" pitchFamily="18" charset="0"/>
                <a:cs typeface="Times New Roman" panose="02020603050405020304" pitchFamily="18" charset="0"/>
              </a:rPr>
              <a:t> phương trình có nghiệm x = -c/b </a:t>
            </a:r>
            <a:r>
              <a:rPr lang="en-US" altLang="en-US" sz="3200" b="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 B5</a:t>
            </a:r>
            <a:r>
              <a:rPr lang="en-US" altLang="en-US" sz="3200" b="1">
                <a:solidFill>
                  <a:srgbClr val="0000CC"/>
                </a:solidFill>
                <a:latin typeface="Times New Roman" panose="02020603050405020304" pitchFamily="18" charset="0"/>
                <a:cs typeface="Times New Roman" panose="02020603050405020304" pitchFamily="18" charset="0"/>
              </a:rPr>
              <a:t>;</a:t>
            </a:r>
          </a:p>
          <a:p>
            <a:pPr lvl="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5 : Kết thúc.</a:t>
            </a: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962400" y="5467350"/>
            <a:ext cx="7391400" cy="646113"/>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pt-BR" altLang="en-US" sz="3600">
                <a:solidFill>
                  <a:srgbClr val="0000CC"/>
                </a:solidFill>
                <a:latin typeface="Times New Roman" panose="02020603050405020304" pitchFamily="18" charset="0"/>
                <a:cs typeface="Times New Roman" panose="02020603050405020304" pitchFamily="18" charset="0"/>
              </a:rPr>
              <a:t>Trứng tráng</a:t>
            </a:r>
            <a:r>
              <a:rPr lang="en-US" altLang="en-US" sz="3600">
                <a:solidFill>
                  <a:srgbClr val="0000CC"/>
                </a:solidFill>
                <a:latin typeface="Times New Roman" panose="02020603050405020304" pitchFamily="18" charset="0"/>
                <a:cs typeface="Times New Roman" panose="02020603050405020304" pitchFamily="18" charset="0"/>
              </a:rPr>
              <a:t> </a:t>
            </a:r>
          </a:p>
        </p:txBody>
      </p:sp>
      <p:sp>
        <p:nvSpPr>
          <p:cNvPr id="104451" name="Text Box 3"/>
          <p:cNvSpPr txBox="1">
            <a:spLocks noChangeArrowheads="1"/>
          </p:cNvSpPr>
          <p:nvPr/>
        </p:nvSpPr>
        <p:spPr bwMode="auto">
          <a:xfrm>
            <a:off x="3978275" y="4525963"/>
            <a:ext cx="7375525"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pt-BR" altLang="en-US" sz="3600">
                <a:solidFill>
                  <a:srgbClr val="0000CC"/>
                </a:solidFill>
                <a:latin typeface="Times New Roman" panose="02020603050405020304" pitchFamily="18" charset="0"/>
                <a:cs typeface="Times New Roman" panose="02020603050405020304" pitchFamily="18" charset="0"/>
              </a:rPr>
              <a:t>Trứng, dầu ăn, muối và hành</a:t>
            </a:r>
            <a:r>
              <a:rPr lang="en-US" altLang="en-US" sz="3600">
                <a:solidFill>
                  <a:srgbClr val="0000CC"/>
                </a:solidFill>
                <a:latin typeface="Times New Roman" panose="02020603050405020304" pitchFamily="18" charset="0"/>
                <a:cs typeface="Times New Roman" panose="02020603050405020304" pitchFamily="18" charset="0"/>
              </a:rPr>
              <a:t> </a:t>
            </a:r>
          </a:p>
        </p:txBody>
      </p:sp>
      <p:sp>
        <p:nvSpPr>
          <p:cNvPr id="104453" name="Text Box 5"/>
          <p:cNvSpPr txBox="1">
            <a:spLocks noChangeArrowheads="1"/>
          </p:cNvSpPr>
          <p:nvPr/>
        </p:nvSpPr>
        <p:spPr bwMode="auto">
          <a:xfrm>
            <a:off x="3978275" y="5454650"/>
            <a:ext cx="7375525" cy="6477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104452" name="Text Box 4"/>
          <p:cNvSpPr txBox="1">
            <a:spLocks noChangeArrowheads="1"/>
          </p:cNvSpPr>
          <p:nvPr/>
        </p:nvSpPr>
        <p:spPr bwMode="auto">
          <a:xfrm>
            <a:off x="3978275" y="4525963"/>
            <a:ext cx="7375525"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6148" name="Text Box 4"/>
          <p:cNvSpPr txBox="1">
            <a:spLocks noChangeArrowheads="1"/>
          </p:cNvSpPr>
          <p:nvPr/>
        </p:nvSpPr>
        <p:spPr bwMode="auto">
          <a:xfrm>
            <a:off x="579438" y="1143000"/>
            <a:ext cx="9326562"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a:solidFill>
                  <a:srgbClr val="FF0000"/>
                </a:solidFill>
                <a:latin typeface="Times New Roman" panose="02020603050405020304" pitchFamily="18" charset="0"/>
                <a:cs typeface="Times New Roman" panose="02020603050405020304" pitchFamily="18" charset="0"/>
              </a:rPr>
              <a:t>3./ </a:t>
            </a:r>
            <a:r>
              <a:rPr lang="en-US" altLang="en-US" sz="360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38919" name="Text Box 8"/>
          <p:cNvSpPr txBox="1">
            <a:spLocks noChangeArrowheads="1"/>
          </p:cNvSpPr>
          <p:nvPr/>
        </p:nvSpPr>
        <p:spPr bwMode="auto">
          <a:xfrm>
            <a:off x="685800" y="3460750"/>
            <a:ext cx="4953000" cy="646113"/>
          </a:xfrm>
          <a:prstGeom prst="rect">
            <a:avLst/>
          </a:prstGeom>
          <a:solidFill>
            <a:srgbClr val="CCFFCC"/>
          </a:solidFill>
          <a:ln w="25400" cmpd="dbl">
            <a:solidFill>
              <a:srgbClr val="FF0000"/>
            </a:solidFill>
            <a:miter lim="800000"/>
            <a:headEnd/>
            <a:tailEnd/>
          </a:ln>
          <a:effectLst>
            <a:prstShdw prst="shdw17" dist="17961" dir="2700000">
              <a:srgbClr val="990000"/>
            </a:prst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rgbClr val="800000"/>
                </a:solidFill>
                <a:latin typeface="Times New Roman" panose="02020603050405020304" pitchFamily="18" charset="0"/>
                <a:cs typeface="Times New Roman" panose="02020603050405020304" pitchFamily="18" charset="0"/>
              </a:rPr>
              <a:t>a) Xác định bài toán:</a:t>
            </a: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104457" name="Text Box 9"/>
          <p:cNvSpPr txBox="1">
            <a:spLocks noChangeArrowheads="1"/>
          </p:cNvSpPr>
          <p:nvPr/>
        </p:nvSpPr>
        <p:spPr bwMode="auto">
          <a:xfrm>
            <a:off x="1096963" y="4533900"/>
            <a:ext cx="2027237" cy="6477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CC"/>
                </a:solidFill>
                <a:latin typeface="Times New Roman" panose="02020603050405020304" pitchFamily="18" charset="0"/>
                <a:cs typeface="Times New Roman" panose="02020603050405020304" pitchFamily="18" charset="0"/>
              </a:rPr>
              <a:t>INPUT</a:t>
            </a:r>
          </a:p>
        </p:txBody>
      </p:sp>
      <p:sp>
        <p:nvSpPr>
          <p:cNvPr id="104458" name="Text Box 10"/>
          <p:cNvSpPr txBox="1">
            <a:spLocks noChangeArrowheads="1"/>
          </p:cNvSpPr>
          <p:nvPr/>
        </p:nvSpPr>
        <p:spPr bwMode="auto">
          <a:xfrm>
            <a:off x="1096963" y="5467350"/>
            <a:ext cx="2027237" cy="6461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CC"/>
                </a:solidFill>
                <a:latin typeface="Times New Roman" panose="02020603050405020304" pitchFamily="18" charset="0"/>
                <a:cs typeface="Times New Roman" panose="02020603050405020304" pitchFamily="18" charset="0"/>
              </a:rPr>
              <a:t>OUTPUT</a:t>
            </a:r>
          </a:p>
        </p:txBody>
      </p:sp>
      <p:sp>
        <p:nvSpPr>
          <p:cNvPr id="104459" name="Line 11"/>
          <p:cNvSpPr>
            <a:spLocks noChangeShapeType="1"/>
          </p:cNvSpPr>
          <p:nvPr/>
        </p:nvSpPr>
        <p:spPr bwMode="auto">
          <a:xfrm flipV="1">
            <a:off x="3124200" y="4857750"/>
            <a:ext cx="461963" cy="79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60" name="Line 12"/>
          <p:cNvSpPr>
            <a:spLocks noChangeShapeType="1"/>
          </p:cNvSpPr>
          <p:nvPr/>
        </p:nvSpPr>
        <p:spPr bwMode="auto">
          <a:xfrm flipV="1">
            <a:off x="3124200" y="5780088"/>
            <a:ext cx="5334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61" name="AutoShape 13"/>
          <p:cNvSpPr>
            <a:spLocks/>
          </p:cNvSpPr>
          <p:nvPr/>
        </p:nvSpPr>
        <p:spPr bwMode="auto">
          <a:xfrm rot="10800000">
            <a:off x="579438" y="4916488"/>
            <a:ext cx="517525" cy="715962"/>
          </a:xfrm>
          <a:prstGeom prst="rightBrace">
            <a:avLst>
              <a:gd name="adj1" fmla="val 23787"/>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600">
              <a:latin typeface="Times New Roman" panose="02020603050405020304" pitchFamily="18" charset="0"/>
              <a:cs typeface="Times New Roman" panose="02020603050405020304" pitchFamily="18" charset="0"/>
            </a:endParaRPr>
          </a:p>
        </p:txBody>
      </p:sp>
      <p:pic>
        <p:nvPicPr>
          <p:cNvPr id="104462" name="Picture 14"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143000"/>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AutoShape 3"/>
          <p:cNvSpPr>
            <a:spLocks noChangeArrowheads="1"/>
          </p:cNvSpPr>
          <p:nvPr/>
        </p:nvSpPr>
        <p:spPr bwMode="auto">
          <a:xfrm>
            <a:off x="1447800" y="1768475"/>
            <a:ext cx="6324600" cy="1827213"/>
          </a:xfrm>
          <a:prstGeom prst="cloudCallout">
            <a:avLst>
              <a:gd name="adj1" fmla="val 52269"/>
              <a:gd name="adj2" fmla="val 69861"/>
            </a:avLst>
          </a:prstGeom>
          <a:gradFill rotWithShape="1">
            <a:gsLst>
              <a:gs pos="0">
                <a:srgbClr val="FFFF00"/>
              </a:gs>
              <a:gs pos="100000">
                <a:srgbClr val="FFFF99"/>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600" b="1" i="1">
                <a:solidFill>
                  <a:srgbClr val="0000CC"/>
                </a:solidFill>
                <a:latin typeface="Times New Roman" panose="02020603050405020304" pitchFamily="18" charset="0"/>
                <a:cs typeface="Times New Roman" panose="02020603050405020304" pitchFamily="18" charset="0"/>
              </a:rPr>
              <a:t>Xét bài toán: làm món trứng tráng</a:t>
            </a:r>
            <a:r>
              <a:rPr lang="en-US" altLang="en-US" sz="3600" b="1">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Effect transition="in" filter="wipe(left)">
                                      <p:cBhvr>
                                        <p:cTn id="7" dur="500"/>
                                        <p:tgtEl>
                                          <p:spTgt spid="1044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458"/>
                                        </p:tgtEl>
                                        <p:attrNameLst>
                                          <p:attrName>style.visibility</p:attrName>
                                        </p:attrNameLst>
                                      </p:cBhvr>
                                      <p:to>
                                        <p:strVal val="visible"/>
                                      </p:to>
                                    </p:set>
                                    <p:animEffect transition="in" filter="wipe(left)">
                                      <p:cBhvr>
                                        <p:cTn id="10" dur="500"/>
                                        <p:tgtEl>
                                          <p:spTgt spid="104458"/>
                                        </p:tgtEl>
                                      </p:cBhvr>
                                    </p:animEffect>
                                  </p:childTnLst>
                                </p:cTn>
                              </p:par>
                              <p:par>
                                <p:cTn id="11" presetID="4" presetClass="entr" presetSubtype="32" fill="hold" nodeType="withEffect">
                                  <p:stCondLst>
                                    <p:cond delay="0"/>
                                  </p:stCondLst>
                                  <p:childTnLst>
                                    <p:set>
                                      <p:cBhvr>
                                        <p:cTn id="12" dur="1" fill="hold">
                                          <p:stCondLst>
                                            <p:cond delay="0"/>
                                          </p:stCondLst>
                                        </p:cTn>
                                        <p:tgtEl>
                                          <p:spTgt spid="104461"/>
                                        </p:tgtEl>
                                        <p:attrNameLst>
                                          <p:attrName>style.visibility</p:attrName>
                                        </p:attrNameLst>
                                      </p:cBhvr>
                                      <p:to>
                                        <p:strVal val="visible"/>
                                      </p:to>
                                    </p:set>
                                    <p:animEffect transition="in" filter="box(out)">
                                      <p:cBhvr>
                                        <p:cTn id="13" dur="500"/>
                                        <p:tgtEl>
                                          <p:spTgt spid="104461"/>
                                        </p:tgtEl>
                                      </p:cBhvr>
                                    </p:animEffect>
                                  </p:childTnLst>
                                </p:cTn>
                              </p:par>
                              <p:par>
                                <p:cTn id="14" presetID="22" presetClass="entr" presetSubtype="8" fill="hold" nodeType="withEffect">
                                  <p:stCondLst>
                                    <p:cond delay="0"/>
                                  </p:stCondLst>
                                  <p:childTnLst>
                                    <p:set>
                                      <p:cBhvr>
                                        <p:cTn id="15" dur="1" fill="hold">
                                          <p:stCondLst>
                                            <p:cond delay="0"/>
                                          </p:stCondLst>
                                        </p:cTn>
                                        <p:tgtEl>
                                          <p:spTgt spid="104459"/>
                                        </p:tgtEl>
                                        <p:attrNameLst>
                                          <p:attrName>style.visibility</p:attrName>
                                        </p:attrNameLst>
                                      </p:cBhvr>
                                      <p:to>
                                        <p:strVal val="visible"/>
                                      </p:to>
                                    </p:set>
                                    <p:animEffect transition="in" filter="wipe(left)">
                                      <p:cBhvr>
                                        <p:cTn id="16" dur="1000"/>
                                        <p:tgtEl>
                                          <p:spTgt spid="104459"/>
                                        </p:tgtEl>
                                      </p:cBhvr>
                                    </p:animEffect>
                                  </p:childTnLst>
                                </p:cTn>
                              </p:par>
                              <p:par>
                                <p:cTn id="17" presetID="22" presetClass="entr" presetSubtype="8" fill="hold" nodeType="withEffect">
                                  <p:stCondLst>
                                    <p:cond delay="0"/>
                                  </p:stCondLst>
                                  <p:childTnLst>
                                    <p:set>
                                      <p:cBhvr>
                                        <p:cTn id="18" dur="1" fill="hold">
                                          <p:stCondLst>
                                            <p:cond delay="0"/>
                                          </p:stCondLst>
                                        </p:cTn>
                                        <p:tgtEl>
                                          <p:spTgt spid="104460"/>
                                        </p:tgtEl>
                                        <p:attrNameLst>
                                          <p:attrName>style.visibility</p:attrName>
                                        </p:attrNameLst>
                                      </p:cBhvr>
                                      <p:to>
                                        <p:strVal val="visible"/>
                                      </p:to>
                                    </p:set>
                                    <p:animEffect transition="in" filter="wipe(left)">
                                      <p:cBhvr>
                                        <p:cTn id="19" dur="1000"/>
                                        <p:tgtEl>
                                          <p:spTgt spid="1044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4452"/>
                                        </p:tgtEl>
                                        <p:attrNameLst>
                                          <p:attrName>style.visibility</p:attrName>
                                        </p:attrNameLst>
                                      </p:cBhvr>
                                      <p:to>
                                        <p:strVal val="visible"/>
                                      </p:to>
                                    </p:set>
                                    <p:animEffect transition="in" filter="wipe(left)">
                                      <p:cBhvr>
                                        <p:cTn id="22" dur="500"/>
                                        <p:tgtEl>
                                          <p:spTgt spid="10445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4453"/>
                                        </p:tgtEl>
                                        <p:attrNameLst>
                                          <p:attrName>style.visibility</p:attrName>
                                        </p:attrNameLst>
                                      </p:cBhvr>
                                      <p:to>
                                        <p:strVal val="visible"/>
                                      </p:to>
                                    </p:set>
                                    <p:animEffect transition="in" filter="wipe(left)">
                                      <p:cBhvr>
                                        <p:cTn id="25" dur="500"/>
                                        <p:tgtEl>
                                          <p:spTgt spid="104453"/>
                                        </p:tgtEl>
                                      </p:cBhvr>
                                    </p:animEffect>
                                  </p:childTnLst>
                                </p:cTn>
                              </p:par>
                              <p:par>
                                <p:cTn id="26" presetID="10" presetClass="entr" presetSubtype="0" fill="hold" nodeType="withEffect">
                                  <p:stCondLst>
                                    <p:cond delay="0"/>
                                  </p:stCondLst>
                                  <p:childTnLst>
                                    <p:set>
                                      <p:cBhvr>
                                        <p:cTn id="27" dur="1" fill="hold">
                                          <p:stCondLst>
                                            <p:cond delay="0"/>
                                          </p:stCondLst>
                                        </p:cTn>
                                        <p:tgtEl>
                                          <p:spTgt spid="104462"/>
                                        </p:tgtEl>
                                        <p:attrNameLst>
                                          <p:attrName>style.visibility</p:attrName>
                                        </p:attrNameLst>
                                      </p:cBhvr>
                                      <p:to>
                                        <p:strVal val="visible"/>
                                      </p:to>
                                    </p:set>
                                    <p:animEffect transition="in" filter="fade">
                                      <p:cBhvr>
                                        <p:cTn id="28" dur="2000"/>
                                        <p:tgtEl>
                                          <p:spTgt spid="1044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04452"/>
                                        </p:tgtEl>
                                      </p:cBhvr>
                                    </p:animEffect>
                                    <p:set>
                                      <p:cBhvr>
                                        <p:cTn id="33" dur="1" fill="hold">
                                          <p:stCondLst>
                                            <p:cond delay="499"/>
                                          </p:stCondLst>
                                        </p:cTn>
                                        <p:tgtEl>
                                          <p:spTgt spid="104452"/>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04451"/>
                                        </p:tgtEl>
                                        <p:attrNameLst>
                                          <p:attrName>style.visibility</p:attrName>
                                        </p:attrNameLst>
                                      </p:cBhvr>
                                      <p:to>
                                        <p:strVal val="visible"/>
                                      </p:to>
                                    </p:set>
                                    <p:animEffect transition="in" filter="wipe(left)">
                                      <p:cBhvr>
                                        <p:cTn id="36" dur="500"/>
                                        <p:tgtEl>
                                          <p:spTgt spid="1044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04453"/>
                                        </p:tgtEl>
                                      </p:cBhvr>
                                    </p:animEffect>
                                    <p:set>
                                      <p:cBhvr>
                                        <p:cTn id="41" dur="1" fill="hold">
                                          <p:stCondLst>
                                            <p:cond delay="499"/>
                                          </p:stCondLst>
                                        </p:cTn>
                                        <p:tgtEl>
                                          <p:spTgt spid="104453"/>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04450"/>
                                        </p:tgtEl>
                                        <p:attrNameLst>
                                          <p:attrName>style.visibility</p:attrName>
                                        </p:attrNameLst>
                                      </p:cBhvr>
                                      <p:to>
                                        <p:strVal val="visible"/>
                                      </p:to>
                                    </p:set>
                                    <p:animEffect transition="in" filter="wipe(left)">
                                      <p:cBhvr>
                                        <p:cTn id="44"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3" grpId="0" animBg="1"/>
      <p:bldP spid="104453" grpId="1" animBg="1"/>
      <p:bldP spid="104452" grpId="0" animBg="1"/>
      <p:bldP spid="104452" grpId="1" animBg="1"/>
      <p:bldP spid="104457" grpId="0" animBg="1"/>
      <p:bldP spid="1044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1125538"/>
            <a:ext cx="91440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FF0066"/>
                </a:solidFill>
                <a:latin typeface="Times New Roman" panose="02020603050405020304" pitchFamily="18" charset="0"/>
                <a:cs typeface="Times New Roman" panose="02020603050405020304" pitchFamily="18" charset="0"/>
              </a:rPr>
              <a:t>3./ </a:t>
            </a:r>
            <a:r>
              <a:rPr lang="en-US" altLang="en-US" sz="320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pic>
        <p:nvPicPr>
          <p:cNvPr id="40963" name="Picture 4"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463" y="1003300"/>
            <a:ext cx="1851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5"/>
          <p:cNvSpPr txBox="1">
            <a:spLocks noChangeArrowheads="1"/>
          </p:cNvSpPr>
          <p:nvPr/>
        </p:nvSpPr>
        <p:spPr bwMode="auto">
          <a:xfrm>
            <a:off x="609600" y="1879600"/>
            <a:ext cx="4495800" cy="585788"/>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40965" name="TextBox 1"/>
          <p:cNvSpPr txBox="1">
            <a:spLocks noChangeArrowheads="1"/>
          </p:cNvSpPr>
          <p:nvPr/>
        </p:nvSpPr>
        <p:spPr bwMode="auto">
          <a:xfrm>
            <a:off x="0" y="2586038"/>
            <a:ext cx="11201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eaLnBrk="1" hangingPunct="1"/>
            <a:r>
              <a:rPr lang="pt-BR" altLang="en-US" sz="3200" b="1">
                <a:solidFill>
                  <a:srgbClr val="0000CC"/>
                </a:solidFill>
                <a:latin typeface="Times New Roman" panose="02020603050405020304" pitchFamily="18" charset="0"/>
                <a:cs typeface="Times New Roman" panose="02020603050405020304" pitchFamily="18" charset="0"/>
              </a:rPr>
              <a:t>-B1. Đập trứng, tách vỏ và cho trứng vào bát.</a:t>
            </a:r>
          </a:p>
          <a:p>
            <a:pPr lvl="1" algn="just" eaLnBrk="1" hangingPunct="1"/>
            <a:r>
              <a:rPr lang="pt-BR" altLang="en-US" sz="3200" b="1">
                <a:solidFill>
                  <a:srgbClr val="0000CC"/>
                </a:solidFill>
                <a:latin typeface="Times New Roman" panose="02020603050405020304" pitchFamily="18" charset="0"/>
                <a:cs typeface="Times New Roman" panose="02020603050405020304" pitchFamily="18" charset="0"/>
              </a:rPr>
              <a:t>-B2. Cho một chút muối và hành tươi thái nhỏ vào bát trứng. Dùng đũa khuấy mạnh cho đến khi đều.</a:t>
            </a:r>
          </a:p>
          <a:p>
            <a:pPr lvl="1" algn="just" eaLnBrk="1" hangingPunct="1"/>
            <a:r>
              <a:rPr lang="pt-BR" altLang="en-US" sz="3200" b="1">
                <a:solidFill>
                  <a:srgbClr val="0000CC"/>
                </a:solidFill>
                <a:latin typeface="Times New Roman" panose="02020603050405020304" pitchFamily="18" charset="0"/>
                <a:cs typeface="Times New Roman" panose="02020603050405020304" pitchFamily="18" charset="0"/>
              </a:rPr>
              <a:t>-B3. Cho một thìa dầu ăn vào chảo, đun nóng đều rồi đổ trứng vào đun tiếp trong khoảng 1 phút.</a:t>
            </a:r>
          </a:p>
          <a:p>
            <a:pPr lvl="1" algn="just" eaLnBrk="1" hangingPunct="1"/>
            <a:r>
              <a:rPr lang="pt-BR" altLang="en-US" sz="3200" b="1">
                <a:solidFill>
                  <a:srgbClr val="0000CC"/>
                </a:solidFill>
                <a:latin typeface="Times New Roman" panose="02020603050405020304" pitchFamily="18" charset="0"/>
                <a:cs typeface="Times New Roman" panose="02020603050405020304" pitchFamily="18" charset="0"/>
              </a:rPr>
              <a:t>-B4. Lật mặt trên của miếng trứng úp xuống dưới. Đun tiếp trong khoảng 1phút.</a:t>
            </a:r>
          </a:p>
          <a:p>
            <a:pPr lvl="1" algn="just" eaLnBrk="1" hangingPunct="1"/>
            <a:r>
              <a:rPr lang="pt-BR" altLang="en-US" sz="3200" b="1">
                <a:solidFill>
                  <a:srgbClr val="0000CC"/>
                </a:solidFill>
                <a:latin typeface="Times New Roman" panose="02020603050405020304" pitchFamily="18" charset="0"/>
                <a:cs typeface="Times New Roman" panose="02020603050405020304" pitchFamily="18" charset="0"/>
              </a:rPr>
              <a:t>-B5. Lấy trứng ra đĩa.</a:t>
            </a:r>
            <a:r>
              <a:rPr lang="en-US" altLang="en-US" sz="3200">
                <a:solidFill>
                  <a:srgbClr val="0000CC"/>
                </a:solidFill>
                <a:latin typeface="Times New Roman" panose="02020603050405020304" pitchFamily="18" charset="0"/>
                <a:cs typeface="Times New Roman" panose="02020603050405020304" pitchFamily="18" charset="0"/>
              </a:rPr>
              <a:t> </a:t>
            </a:r>
          </a:p>
          <a:p>
            <a:pPr eaLnBrk="1" hangingPunct="1"/>
            <a:endParaRPr lang="en-US" altLang="en-US"/>
          </a:p>
        </p:txBody>
      </p:sp>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1" name="Text Box 9"/>
          <p:cNvSpPr txBox="1">
            <a:spLocks noChangeArrowheads="1"/>
          </p:cNvSpPr>
          <p:nvPr/>
        </p:nvSpPr>
        <p:spPr bwMode="auto">
          <a:xfrm>
            <a:off x="457200" y="4267200"/>
            <a:ext cx="11049000" cy="1754188"/>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b="1" dirty="0" err="1">
                <a:solidFill>
                  <a:srgbClr val="800000"/>
                </a:solidFill>
                <a:latin typeface="Times New Roman" panose="02020603050405020304" pitchFamily="18" charset="0"/>
                <a:cs typeface="Times New Roman" panose="02020603050405020304" pitchFamily="18" charset="0"/>
              </a:rPr>
              <a:t>Thuật</a:t>
            </a:r>
            <a:r>
              <a:rPr lang="en-US" altLang="en-US" sz="3600" b="1" dirty="0">
                <a:solidFill>
                  <a:srgbClr val="800000"/>
                </a:solidFill>
                <a:latin typeface="Times New Roman" panose="02020603050405020304" pitchFamily="18" charset="0"/>
                <a:cs typeface="Times New Roman" panose="02020603050405020304" pitchFamily="18" charset="0"/>
              </a:rPr>
              <a:t> </a:t>
            </a:r>
            <a:r>
              <a:rPr lang="en-US" altLang="en-US" sz="3600" b="1" dirty="0" err="1">
                <a:solidFill>
                  <a:srgbClr val="800000"/>
                </a:solidFill>
                <a:latin typeface="Times New Roman" panose="02020603050405020304" pitchFamily="18" charset="0"/>
                <a:cs typeface="Times New Roman" panose="02020603050405020304" pitchFamily="18" charset="0"/>
              </a:rPr>
              <a:t>toán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là</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dãy</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hữu</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hạn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các</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thao</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tác</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cần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thực</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hiện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theo</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một</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trình</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tư</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xác</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định</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đê</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từ</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INPUT</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của</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bài</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toán</a:t>
            </a:r>
            <a:r>
              <a:rPr lang="en-US" altLang="en-US" sz="3600" dirty="0">
                <a:solidFill>
                  <a:srgbClr val="800000"/>
                </a:solidFill>
                <a:latin typeface="Times New Roman" panose="02020603050405020304" pitchFamily="18" charset="0"/>
                <a:cs typeface="Times New Roman" panose="02020603050405020304" pitchFamily="18" charset="0"/>
              </a:rPr>
              <a:t> ta </a:t>
            </a:r>
            <a:r>
              <a:rPr lang="en-US" altLang="en-US" sz="3600" dirty="0" err="1">
                <a:solidFill>
                  <a:srgbClr val="800000"/>
                </a:solidFill>
                <a:latin typeface="Times New Roman" panose="02020603050405020304" pitchFamily="18" charset="0"/>
                <a:cs typeface="Times New Roman" panose="02020603050405020304" pitchFamily="18" charset="0"/>
              </a:rPr>
              <a:t>nhận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được</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OUTPUT</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cần</a:t>
            </a:r>
            <a:r>
              <a:rPr lang="en-US" altLang="en-US" sz="3600" dirty="0">
                <a:solidFill>
                  <a:srgbClr val="800000"/>
                </a:solidFill>
                <a:latin typeface="Times New Roman" panose="02020603050405020304" pitchFamily="18" charset="0"/>
                <a:cs typeface="Times New Roman" panose="02020603050405020304" pitchFamily="18" charset="0"/>
              </a:rPr>
              <a:t> </a:t>
            </a:r>
            <a:r>
              <a:rPr lang="en-US" altLang="en-US" sz="3600" dirty="0" err="1">
                <a:solidFill>
                  <a:srgbClr val="800000"/>
                </a:solidFill>
                <a:latin typeface="Times New Roman" panose="02020603050405020304" pitchFamily="18" charset="0"/>
                <a:cs typeface="Times New Roman" panose="02020603050405020304" pitchFamily="18" charset="0"/>
              </a:rPr>
              <a:t>tìm</a:t>
            </a:r>
            <a:r>
              <a:rPr lang="en-US" altLang="en-US" sz="3600" dirty="0">
                <a:solidFill>
                  <a:srgbClr val="800000"/>
                </a:solidFill>
                <a:latin typeface="Times New Roman" panose="02020603050405020304" pitchFamily="18" charset="0"/>
                <a:cs typeface="Times New Roman" panose="02020603050405020304" pitchFamily="18" charset="0"/>
              </a:rPr>
              <a:t>.</a:t>
            </a:r>
            <a:endParaRPr lang="en-US" altLang="en-US" sz="3600" dirty="0">
              <a:solidFill>
                <a:srgbClr val="000099"/>
              </a:solidFill>
              <a:latin typeface="Times New Roman" panose="02020603050405020304" pitchFamily="18" charset="0"/>
              <a:cs typeface="Times New Roman" panose="02020603050405020304" pitchFamily="18" charset="0"/>
            </a:endParaRPr>
          </a:p>
        </p:txBody>
      </p:sp>
      <p:sp>
        <p:nvSpPr>
          <p:cNvPr id="6148" name="Text Box 4"/>
          <p:cNvSpPr txBox="1">
            <a:spLocks noChangeArrowheads="1"/>
          </p:cNvSpPr>
          <p:nvPr/>
        </p:nvSpPr>
        <p:spPr bwMode="auto">
          <a:xfrm>
            <a:off x="457200" y="1062038"/>
            <a:ext cx="95250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FF0066"/>
                </a:solidFill>
                <a:latin typeface="Times New Roman" panose="02020603050405020304" pitchFamily="18" charset="0"/>
                <a:cs typeface="Times New Roman" panose="02020603050405020304" pitchFamily="18" charset="0"/>
              </a:rPr>
              <a:t>3./ </a:t>
            </a:r>
            <a:r>
              <a:rPr lang="en-US" altLang="en-US" sz="320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THUẬT TOÁN VÀ MÔ TẢ THUẬT TOÁN</a:t>
            </a:r>
          </a:p>
        </p:txBody>
      </p:sp>
      <p:sp>
        <p:nvSpPr>
          <p:cNvPr id="69644" name="Text Box 12"/>
          <p:cNvSpPr txBox="1">
            <a:spLocks noChangeArrowheads="1"/>
          </p:cNvSpPr>
          <p:nvPr/>
        </p:nvSpPr>
        <p:spPr bwMode="auto">
          <a:xfrm>
            <a:off x="457200" y="1857375"/>
            <a:ext cx="4419600" cy="584200"/>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41"/>
                                        </p:tgtEl>
                                        <p:attrNameLst>
                                          <p:attrName>style.visibility</p:attrName>
                                        </p:attrNameLst>
                                      </p:cBhvr>
                                      <p:to>
                                        <p:strVal val="visible"/>
                                      </p:to>
                                    </p:set>
                                    <p:animEffect transition="in" filter="wipe(left)">
                                      <p:cBhvr>
                                        <p:cTn id="7"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3" name="Text Box 13"/>
          <p:cNvSpPr txBox="1">
            <a:spLocks noChangeArrowheads="1"/>
          </p:cNvSpPr>
          <p:nvPr/>
        </p:nvSpPr>
        <p:spPr bwMode="auto">
          <a:xfrm>
            <a:off x="436563" y="1655763"/>
            <a:ext cx="1849437" cy="58420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Ví dụ 2:</a:t>
            </a:r>
          </a:p>
        </p:txBody>
      </p:sp>
      <p:pic>
        <p:nvPicPr>
          <p:cNvPr id="71691" name="Picture 11"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95800"/>
            <a:ext cx="286861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4" name="Group 4"/>
          <p:cNvGrpSpPr>
            <a:grpSpLocks/>
          </p:cNvGrpSpPr>
          <p:nvPr/>
        </p:nvGrpSpPr>
        <p:grpSpPr bwMode="auto">
          <a:xfrm>
            <a:off x="4252913" y="4343400"/>
            <a:ext cx="4003675" cy="2160588"/>
            <a:chOff x="1111" y="2296"/>
            <a:chExt cx="2522" cy="1361"/>
          </a:xfrm>
        </p:grpSpPr>
        <p:sp>
          <p:nvSpPr>
            <p:cNvPr id="43016" name="Oval 5"/>
            <p:cNvSpPr>
              <a:spLocks noChangeArrowheads="1"/>
            </p:cNvSpPr>
            <p:nvPr/>
          </p:nvSpPr>
          <p:spPr bwMode="auto">
            <a:xfrm>
              <a:off x="2481" y="2505"/>
              <a:ext cx="1152" cy="1152"/>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7" name="Rectangle 6"/>
            <p:cNvSpPr>
              <a:spLocks noChangeArrowheads="1"/>
            </p:cNvSpPr>
            <p:nvPr/>
          </p:nvSpPr>
          <p:spPr bwMode="auto">
            <a:xfrm>
              <a:off x="1381" y="2505"/>
              <a:ext cx="1678" cy="1152"/>
            </a:xfrm>
            <a:prstGeom prst="rect">
              <a:avLst/>
            </a:prstGeom>
            <a:solidFill>
              <a:srgbClr val="A5B59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8" name="Line 7"/>
            <p:cNvSpPr>
              <a:spLocks noChangeShapeType="1"/>
            </p:cNvSpPr>
            <p:nvPr/>
          </p:nvSpPr>
          <p:spPr bwMode="auto">
            <a:xfrm flipV="1">
              <a:off x="3061" y="2886"/>
              <a:ext cx="545" cy="18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9" name="Text Box 8"/>
            <p:cNvSpPr txBox="1">
              <a:spLocks noChangeArrowheads="1"/>
            </p:cNvSpPr>
            <p:nvPr/>
          </p:nvSpPr>
          <p:spPr bwMode="auto">
            <a:xfrm>
              <a:off x="2200" y="2296"/>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b</a:t>
              </a:r>
            </a:p>
          </p:txBody>
        </p:sp>
        <p:sp>
          <p:nvSpPr>
            <p:cNvPr id="43020" name="Text Box 9"/>
            <p:cNvSpPr txBox="1">
              <a:spLocks noChangeArrowheads="1"/>
            </p:cNvSpPr>
            <p:nvPr/>
          </p:nvSpPr>
          <p:spPr bwMode="auto">
            <a:xfrm>
              <a:off x="1111" y="2976"/>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2a</a:t>
              </a:r>
            </a:p>
          </p:txBody>
        </p:sp>
        <p:sp>
          <p:nvSpPr>
            <p:cNvPr id="43021" name="Text Box 10"/>
            <p:cNvSpPr txBox="1">
              <a:spLocks noChangeArrowheads="1"/>
            </p:cNvSpPr>
            <p:nvPr/>
          </p:nvSpPr>
          <p:spPr bwMode="auto">
            <a:xfrm>
              <a:off x="3198" y="2972"/>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a</a:t>
              </a:r>
            </a:p>
          </p:txBody>
        </p:sp>
      </p:grpSp>
      <p:sp>
        <p:nvSpPr>
          <p:cNvPr id="6148" name="Text Box 4"/>
          <p:cNvSpPr txBox="1">
            <a:spLocks noChangeArrowheads="1"/>
          </p:cNvSpPr>
          <p:nvPr/>
        </p:nvSpPr>
        <p:spPr bwMode="auto">
          <a:xfrm>
            <a:off x="436563" y="1046163"/>
            <a:ext cx="7793037"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CC0066"/>
                </a:solidFill>
                <a:latin typeface="Times New Roman" panose="02020603050405020304" pitchFamily="18" charset="0"/>
                <a:cs typeface="Times New Roman" panose="02020603050405020304" pitchFamily="18" charset="0"/>
              </a:rPr>
              <a:t>4./ </a:t>
            </a:r>
            <a:r>
              <a:rPr lang="en-US" altLang="en-US" sz="32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MỘT SỐ VÍ DỤ VỀ THUẬT TOÁN:</a:t>
            </a:r>
          </a:p>
        </p:txBody>
      </p:sp>
      <p:sp>
        <p:nvSpPr>
          <p:cNvPr id="89091" name="AutoShape 3"/>
          <p:cNvSpPr>
            <a:spLocks noChangeArrowheads="1"/>
          </p:cNvSpPr>
          <p:nvPr/>
        </p:nvSpPr>
        <p:spPr bwMode="auto">
          <a:xfrm>
            <a:off x="427038" y="1762125"/>
            <a:ext cx="12233275" cy="2389188"/>
          </a:xfrm>
          <a:prstGeom prst="cloudCallout">
            <a:avLst>
              <a:gd name="adj1" fmla="val -32782"/>
              <a:gd name="adj2" fmla="val 57824"/>
            </a:avLst>
          </a:prstGeom>
          <a:gradFill rotWithShape="1">
            <a:gsLst>
              <a:gs pos="0">
                <a:srgbClr val="FFFF00"/>
              </a:gs>
              <a:gs pos="100000">
                <a:srgbClr val="FFFFB2"/>
              </a:gs>
            </a:gsLst>
            <a:path path="rect">
              <a:fillToRect l="50000" t="50000" r="50000" b="50000"/>
            </a:path>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i="1">
                <a:solidFill>
                  <a:srgbClr val="0000CC"/>
                </a:solidFill>
                <a:latin typeface="Times New Roman" panose="02020603050405020304" pitchFamily="18" charset="0"/>
                <a:cs typeface="Times New Roman" panose="02020603050405020304" pitchFamily="18" charset="0"/>
              </a:rPr>
              <a:t>Ví dụ 2: Một hình A được ghép từ một hình chữ nhật với chiều rộng là 2a, chiều dài là b và một hình bán nguyệt bán kính a như hình</a:t>
            </a:r>
          </a:p>
        </p:txBody>
      </p:sp>
      <p:sp>
        <p:nvSpPr>
          <p:cNvPr id="2" name="AutoShape 3"/>
          <p:cNvSpPr>
            <a:spLocks noChangeArrowheads="1"/>
          </p:cNvSpPr>
          <p:nvPr/>
        </p:nvSpPr>
        <p:spPr bwMode="auto">
          <a:xfrm>
            <a:off x="2427288" y="1762125"/>
            <a:ext cx="7631112" cy="889000"/>
          </a:xfrm>
          <a:prstGeom prst="cloudCallout">
            <a:avLst>
              <a:gd name="adj1" fmla="val -29093"/>
              <a:gd name="adj2" fmla="val 137866"/>
            </a:avLst>
          </a:prstGeom>
          <a:gradFill rotWithShape="1">
            <a:gsLst>
              <a:gs pos="0">
                <a:srgbClr val="FFFF00"/>
              </a:gs>
              <a:gs pos="100000">
                <a:srgbClr val="FFFFB2"/>
              </a:gs>
            </a:gsLst>
            <a:path path="rect">
              <a:fillToRect l="50000" t="50000" r="50000" b="50000"/>
            </a:path>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i="1">
                <a:solidFill>
                  <a:srgbClr val="0000CC"/>
                </a:solidFill>
                <a:latin typeface="Times New Roman" panose="02020603050405020304" pitchFamily="18" charset="0"/>
                <a:cs typeface="Times New Roman" panose="02020603050405020304" pitchFamily="18" charset="0"/>
              </a:rPr>
              <a:t>Em hãy trình bày ví dụ 2?</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box(out)">
                                      <p:cBhvr>
                                        <p:cTn id="7" dur="500"/>
                                        <p:tgtEl>
                                          <p:spTgt spid="71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71691"/>
                                        </p:tgtEl>
                                        <p:attrNameLst>
                                          <p:attrName>style.visibility</p:attrName>
                                        </p:attrNameLst>
                                      </p:cBhvr>
                                      <p:to>
                                        <p:strVal val="visible"/>
                                      </p:to>
                                    </p:set>
                                    <p:animEffect transition="in" filter="fade">
                                      <p:cBhvr>
                                        <p:cTn id="16" dur="1000"/>
                                        <p:tgtEl>
                                          <p:spTgt spid="71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7" presetClass="entr" presetSubtype="10" fill="hold" grpId="0" nodeType="withEffect">
                                  <p:stCondLst>
                                    <p:cond delay="0"/>
                                  </p:stCondLst>
                                  <p:childTnLst>
                                    <p:set>
                                      <p:cBhvr>
                                        <p:cTn id="23" dur="1" fill="hold">
                                          <p:stCondLst>
                                            <p:cond delay="0"/>
                                          </p:stCondLst>
                                        </p:cTn>
                                        <p:tgtEl>
                                          <p:spTgt spid="89091"/>
                                        </p:tgtEl>
                                        <p:attrNameLst>
                                          <p:attrName>style.visibility</p:attrName>
                                        </p:attrNameLst>
                                      </p:cBhvr>
                                      <p:to>
                                        <p:strVal val="visible"/>
                                      </p:to>
                                    </p:set>
                                    <p:anim calcmode="lin" valueType="num">
                                      <p:cBhvr>
                                        <p:cTn id="24" dur="500" fill="hold"/>
                                        <p:tgtEl>
                                          <p:spTgt spid="89091"/>
                                        </p:tgtEl>
                                        <p:attrNameLst>
                                          <p:attrName>ppt_w</p:attrName>
                                        </p:attrNameLst>
                                      </p:cBhvr>
                                      <p:tavLst>
                                        <p:tav tm="0">
                                          <p:val>
                                            <p:fltVal val="0"/>
                                          </p:val>
                                        </p:tav>
                                        <p:tav tm="100000">
                                          <p:val>
                                            <p:strVal val="#ppt_w"/>
                                          </p:val>
                                        </p:tav>
                                      </p:tavLst>
                                    </p:anim>
                                    <p:anim calcmode="lin" valueType="num">
                                      <p:cBhvr>
                                        <p:cTn id="25" dur="500" fill="hold"/>
                                        <p:tgtEl>
                                          <p:spTgt spid="89091"/>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71684"/>
                                        </p:tgtEl>
                                        <p:attrNameLst>
                                          <p:attrName>style.visibility</p:attrName>
                                        </p:attrNameLst>
                                      </p:cBhvr>
                                      <p:to>
                                        <p:strVal val="visible"/>
                                      </p:to>
                                    </p:set>
                                    <p:animEffect transition="in" filter="fade">
                                      <p:cBhvr>
                                        <p:cTn id="29"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3" grpId="0" animBg="1"/>
      <p:bldP spid="89091" grpId="0" animBg="1" autoUpdateAnimBg="0"/>
      <p:bldP spid="2" grpId="0" animBg="1" autoUpdateAnimBg="0"/>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590550" y="2173288"/>
            <a:ext cx="4191000" cy="646112"/>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 Xác định bài toán:</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45059" name="Text Box 18"/>
          <p:cNvSpPr txBox="1">
            <a:spLocks noChangeArrowheads="1"/>
          </p:cNvSpPr>
          <p:nvPr/>
        </p:nvSpPr>
        <p:spPr bwMode="auto">
          <a:xfrm>
            <a:off x="623888" y="1295400"/>
            <a:ext cx="2576512" cy="6461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Ví dụ 2:</a:t>
            </a:r>
          </a:p>
        </p:txBody>
      </p:sp>
      <p:sp>
        <p:nvSpPr>
          <p:cNvPr id="98325" name="Text Box 21"/>
          <p:cNvSpPr txBox="1">
            <a:spLocks noChangeArrowheads="1"/>
          </p:cNvSpPr>
          <p:nvPr/>
        </p:nvSpPr>
        <p:spPr bwMode="auto">
          <a:xfrm>
            <a:off x="885825" y="3921125"/>
            <a:ext cx="2360613" cy="6461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INPUT</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98326" name="Text Box 22"/>
          <p:cNvSpPr txBox="1">
            <a:spLocks noChangeArrowheads="1"/>
          </p:cNvSpPr>
          <p:nvPr/>
        </p:nvSpPr>
        <p:spPr bwMode="auto">
          <a:xfrm>
            <a:off x="969963" y="4986338"/>
            <a:ext cx="2276475" cy="646112"/>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OUTPUT</a:t>
            </a:r>
          </a:p>
        </p:txBody>
      </p:sp>
      <p:sp>
        <p:nvSpPr>
          <p:cNvPr id="98327" name="Line 23"/>
          <p:cNvSpPr>
            <a:spLocks noChangeShapeType="1"/>
          </p:cNvSpPr>
          <p:nvPr/>
        </p:nvSpPr>
        <p:spPr bwMode="auto">
          <a:xfrm flipV="1">
            <a:off x="3405188" y="4244975"/>
            <a:ext cx="461962" cy="79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8328" name="Line 24"/>
          <p:cNvSpPr>
            <a:spLocks noChangeShapeType="1"/>
          </p:cNvSpPr>
          <p:nvPr/>
        </p:nvSpPr>
        <p:spPr bwMode="auto">
          <a:xfrm flipV="1">
            <a:off x="3333750" y="5308600"/>
            <a:ext cx="5334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8329" name="Text Box 25"/>
          <p:cNvSpPr txBox="1">
            <a:spLocks noChangeArrowheads="1"/>
          </p:cNvSpPr>
          <p:nvPr/>
        </p:nvSpPr>
        <p:spPr bwMode="auto">
          <a:xfrm>
            <a:off x="4343400" y="3960813"/>
            <a:ext cx="6705600" cy="6477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Các hệ số a và b</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98330" name="Text Box 26"/>
          <p:cNvSpPr txBox="1">
            <a:spLocks noChangeArrowheads="1"/>
          </p:cNvSpPr>
          <p:nvPr/>
        </p:nvSpPr>
        <p:spPr bwMode="auto">
          <a:xfrm>
            <a:off x="4343400" y="4986338"/>
            <a:ext cx="6705600" cy="646112"/>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Diện tích S của hình A</a:t>
            </a:r>
          </a:p>
        </p:txBody>
      </p:sp>
      <p:sp>
        <p:nvSpPr>
          <p:cNvPr id="98331" name="AutoShape 27"/>
          <p:cNvSpPr>
            <a:spLocks/>
          </p:cNvSpPr>
          <p:nvPr/>
        </p:nvSpPr>
        <p:spPr bwMode="auto">
          <a:xfrm rot="10800000">
            <a:off x="336550" y="4405313"/>
            <a:ext cx="517525" cy="695325"/>
          </a:xfrm>
          <a:prstGeom prst="rightBrace">
            <a:avLst>
              <a:gd name="adj1" fmla="val 16770"/>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600">
              <a:latin typeface="Times New Roman" panose="02020603050405020304" pitchFamily="18" charset="0"/>
              <a:cs typeface="Times New Roman" panose="02020603050405020304" pitchFamily="18" charset="0"/>
            </a:endParaRPr>
          </a:p>
        </p:txBody>
      </p:sp>
      <p:sp>
        <p:nvSpPr>
          <p:cNvPr id="98332" name="Text Box 28"/>
          <p:cNvSpPr txBox="1">
            <a:spLocks noChangeArrowheads="1"/>
          </p:cNvSpPr>
          <p:nvPr/>
        </p:nvSpPr>
        <p:spPr bwMode="auto">
          <a:xfrm>
            <a:off x="4343400" y="4000500"/>
            <a:ext cx="6705600" cy="646113"/>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98333" name="Text Box 29"/>
          <p:cNvSpPr txBox="1">
            <a:spLocks noChangeArrowheads="1"/>
          </p:cNvSpPr>
          <p:nvPr/>
        </p:nvSpPr>
        <p:spPr bwMode="auto">
          <a:xfrm>
            <a:off x="4343400" y="4986338"/>
            <a:ext cx="6705600"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grpSp>
        <p:nvGrpSpPr>
          <p:cNvPr id="45069" name="Group 4"/>
          <p:cNvGrpSpPr>
            <a:grpSpLocks/>
          </p:cNvGrpSpPr>
          <p:nvPr/>
        </p:nvGrpSpPr>
        <p:grpSpPr bwMode="auto">
          <a:xfrm>
            <a:off x="5770563" y="1141413"/>
            <a:ext cx="5278437" cy="2520950"/>
            <a:chOff x="1111" y="2296"/>
            <a:chExt cx="2522" cy="1361"/>
          </a:xfrm>
        </p:grpSpPr>
        <p:sp>
          <p:nvSpPr>
            <p:cNvPr id="45070" name="Oval 5"/>
            <p:cNvSpPr>
              <a:spLocks noChangeArrowheads="1"/>
            </p:cNvSpPr>
            <p:nvPr/>
          </p:nvSpPr>
          <p:spPr bwMode="auto">
            <a:xfrm>
              <a:off x="2481" y="2505"/>
              <a:ext cx="1152" cy="1152"/>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1" name="Rectangle 6"/>
            <p:cNvSpPr>
              <a:spLocks noChangeArrowheads="1"/>
            </p:cNvSpPr>
            <p:nvPr/>
          </p:nvSpPr>
          <p:spPr bwMode="auto">
            <a:xfrm>
              <a:off x="1381" y="2505"/>
              <a:ext cx="1678" cy="1152"/>
            </a:xfrm>
            <a:prstGeom prst="rect">
              <a:avLst/>
            </a:prstGeom>
            <a:solidFill>
              <a:srgbClr val="A5B59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72" name="Line 7"/>
            <p:cNvSpPr>
              <a:spLocks noChangeShapeType="1"/>
            </p:cNvSpPr>
            <p:nvPr/>
          </p:nvSpPr>
          <p:spPr bwMode="auto">
            <a:xfrm flipV="1">
              <a:off x="3061" y="2886"/>
              <a:ext cx="545" cy="18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Text Box 8"/>
            <p:cNvSpPr txBox="1">
              <a:spLocks noChangeArrowheads="1"/>
            </p:cNvSpPr>
            <p:nvPr/>
          </p:nvSpPr>
          <p:spPr bwMode="auto">
            <a:xfrm>
              <a:off x="2200" y="2296"/>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b</a:t>
              </a:r>
            </a:p>
          </p:txBody>
        </p:sp>
        <p:sp>
          <p:nvSpPr>
            <p:cNvPr id="45074" name="Text Box 9"/>
            <p:cNvSpPr txBox="1">
              <a:spLocks noChangeArrowheads="1"/>
            </p:cNvSpPr>
            <p:nvPr/>
          </p:nvSpPr>
          <p:spPr bwMode="auto">
            <a:xfrm>
              <a:off x="1111" y="2976"/>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2a</a:t>
              </a:r>
            </a:p>
          </p:txBody>
        </p:sp>
        <p:sp>
          <p:nvSpPr>
            <p:cNvPr id="45075" name="Text Box 10"/>
            <p:cNvSpPr txBox="1">
              <a:spLocks noChangeArrowheads="1"/>
            </p:cNvSpPr>
            <p:nvPr/>
          </p:nvSpPr>
          <p:spPr bwMode="auto">
            <a:xfrm>
              <a:off x="3198" y="2972"/>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a</a:t>
              </a: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25"/>
                                        </p:tgtEl>
                                        <p:attrNameLst>
                                          <p:attrName>style.visibility</p:attrName>
                                        </p:attrNameLst>
                                      </p:cBhvr>
                                      <p:to>
                                        <p:strVal val="visible"/>
                                      </p:to>
                                    </p:set>
                                    <p:animEffect transition="in" filter="wipe(left)">
                                      <p:cBhvr>
                                        <p:cTn id="7" dur="500"/>
                                        <p:tgtEl>
                                          <p:spTgt spid="983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326"/>
                                        </p:tgtEl>
                                        <p:attrNameLst>
                                          <p:attrName>style.visibility</p:attrName>
                                        </p:attrNameLst>
                                      </p:cBhvr>
                                      <p:to>
                                        <p:strVal val="visible"/>
                                      </p:to>
                                    </p:set>
                                    <p:animEffect transition="in" filter="wipe(left)">
                                      <p:cBhvr>
                                        <p:cTn id="10" dur="500"/>
                                        <p:tgtEl>
                                          <p:spTgt spid="98326"/>
                                        </p:tgtEl>
                                      </p:cBhvr>
                                    </p:animEffect>
                                  </p:childTnLst>
                                </p:cTn>
                              </p:par>
                              <p:par>
                                <p:cTn id="11" presetID="4" presetClass="entr" presetSubtype="32" fill="hold" nodeType="withEffect">
                                  <p:stCondLst>
                                    <p:cond delay="0"/>
                                  </p:stCondLst>
                                  <p:childTnLst>
                                    <p:set>
                                      <p:cBhvr>
                                        <p:cTn id="12" dur="1" fill="hold">
                                          <p:stCondLst>
                                            <p:cond delay="0"/>
                                          </p:stCondLst>
                                        </p:cTn>
                                        <p:tgtEl>
                                          <p:spTgt spid="98331"/>
                                        </p:tgtEl>
                                        <p:attrNameLst>
                                          <p:attrName>style.visibility</p:attrName>
                                        </p:attrNameLst>
                                      </p:cBhvr>
                                      <p:to>
                                        <p:strVal val="visible"/>
                                      </p:to>
                                    </p:set>
                                    <p:animEffect transition="in" filter="box(out)">
                                      <p:cBhvr>
                                        <p:cTn id="13" dur="500"/>
                                        <p:tgtEl>
                                          <p:spTgt spid="98331"/>
                                        </p:tgtEl>
                                      </p:cBhvr>
                                    </p:animEffect>
                                  </p:childTnLst>
                                </p:cTn>
                              </p:par>
                              <p:par>
                                <p:cTn id="14" presetID="22" presetClass="entr" presetSubtype="8" fill="hold" nodeType="withEffect">
                                  <p:stCondLst>
                                    <p:cond delay="0"/>
                                  </p:stCondLst>
                                  <p:childTnLst>
                                    <p:set>
                                      <p:cBhvr>
                                        <p:cTn id="15" dur="1" fill="hold">
                                          <p:stCondLst>
                                            <p:cond delay="0"/>
                                          </p:stCondLst>
                                        </p:cTn>
                                        <p:tgtEl>
                                          <p:spTgt spid="98327"/>
                                        </p:tgtEl>
                                        <p:attrNameLst>
                                          <p:attrName>style.visibility</p:attrName>
                                        </p:attrNameLst>
                                      </p:cBhvr>
                                      <p:to>
                                        <p:strVal val="visible"/>
                                      </p:to>
                                    </p:set>
                                    <p:animEffect transition="in" filter="wipe(left)">
                                      <p:cBhvr>
                                        <p:cTn id="16" dur="500"/>
                                        <p:tgtEl>
                                          <p:spTgt spid="98327"/>
                                        </p:tgtEl>
                                      </p:cBhvr>
                                    </p:animEffect>
                                  </p:childTnLst>
                                </p:cTn>
                              </p:par>
                              <p:par>
                                <p:cTn id="17" presetID="22" presetClass="entr" presetSubtype="8" fill="hold" nodeType="withEffect">
                                  <p:stCondLst>
                                    <p:cond delay="0"/>
                                  </p:stCondLst>
                                  <p:childTnLst>
                                    <p:set>
                                      <p:cBhvr>
                                        <p:cTn id="18" dur="1" fill="hold">
                                          <p:stCondLst>
                                            <p:cond delay="0"/>
                                          </p:stCondLst>
                                        </p:cTn>
                                        <p:tgtEl>
                                          <p:spTgt spid="98328"/>
                                        </p:tgtEl>
                                        <p:attrNameLst>
                                          <p:attrName>style.visibility</p:attrName>
                                        </p:attrNameLst>
                                      </p:cBhvr>
                                      <p:to>
                                        <p:strVal val="visible"/>
                                      </p:to>
                                    </p:set>
                                    <p:animEffect transition="in" filter="wipe(left)">
                                      <p:cBhvr>
                                        <p:cTn id="19" dur="500"/>
                                        <p:tgtEl>
                                          <p:spTgt spid="983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8332"/>
                                        </p:tgtEl>
                                        <p:attrNameLst>
                                          <p:attrName>style.visibility</p:attrName>
                                        </p:attrNameLst>
                                      </p:cBhvr>
                                      <p:to>
                                        <p:strVal val="visible"/>
                                      </p:to>
                                    </p:set>
                                    <p:animEffect transition="in" filter="wipe(left)">
                                      <p:cBhvr>
                                        <p:cTn id="22" dur="500"/>
                                        <p:tgtEl>
                                          <p:spTgt spid="983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8333"/>
                                        </p:tgtEl>
                                        <p:attrNameLst>
                                          <p:attrName>style.visibility</p:attrName>
                                        </p:attrNameLst>
                                      </p:cBhvr>
                                      <p:to>
                                        <p:strVal val="visible"/>
                                      </p:to>
                                    </p:set>
                                    <p:animEffect transition="in" filter="wipe(left)">
                                      <p:cBhvr>
                                        <p:cTn id="25" dur="500"/>
                                        <p:tgtEl>
                                          <p:spTgt spid="983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98332"/>
                                        </p:tgtEl>
                                      </p:cBhvr>
                                    </p:animEffect>
                                    <p:set>
                                      <p:cBhvr>
                                        <p:cTn id="30" dur="1" fill="hold">
                                          <p:stCondLst>
                                            <p:cond delay="499"/>
                                          </p:stCondLst>
                                        </p:cTn>
                                        <p:tgtEl>
                                          <p:spTgt spid="98332"/>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98329"/>
                                        </p:tgtEl>
                                        <p:attrNameLst>
                                          <p:attrName>style.visibility</p:attrName>
                                        </p:attrNameLst>
                                      </p:cBhvr>
                                      <p:to>
                                        <p:strVal val="visible"/>
                                      </p:to>
                                    </p:set>
                                    <p:animEffect transition="in" filter="wipe(left)">
                                      <p:cBhvr>
                                        <p:cTn id="33" dur="500"/>
                                        <p:tgtEl>
                                          <p:spTgt spid="983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98333"/>
                                        </p:tgtEl>
                                      </p:cBhvr>
                                    </p:animEffect>
                                    <p:set>
                                      <p:cBhvr>
                                        <p:cTn id="38" dur="1" fill="hold">
                                          <p:stCondLst>
                                            <p:cond delay="499"/>
                                          </p:stCondLst>
                                        </p:cTn>
                                        <p:tgtEl>
                                          <p:spTgt spid="98333"/>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98330"/>
                                        </p:tgtEl>
                                        <p:attrNameLst>
                                          <p:attrName>style.visibility</p:attrName>
                                        </p:attrNameLst>
                                      </p:cBhvr>
                                      <p:to>
                                        <p:strVal val="visible"/>
                                      </p:to>
                                    </p:set>
                                    <p:animEffect transition="in" filter="wipe(left)">
                                      <p:cBhvr>
                                        <p:cTn id="41" dur="500"/>
                                        <p:tgtEl>
                                          <p:spTgt spid="98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5" grpId="0" animBg="1"/>
      <p:bldP spid="98326" grpId="0" animBg="1"/>
      <p:bldP spid="98329" grpId="0" animBg="1"/>
      <p:bldP spid="98330" grpId="0" animBg="1"/>
      <p:bldP spid="98332" grpId="0" animBg="1"/>
      <p:bldP spid="98332" grpId="1" animBg="1"/>
      <p:bldP spid="98333" grpId="0" animBg="1"/>
      <p:bldP spid="983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1" name="Text Box 7"/>
          <p:cNvSpPr txBox="1">
            <a:spLocks noChangeArrowheads="1"/>
          </p:cNvSpPr>
          <p:nvPr/>
        </p:nvSpPr>
        <p:spPr bwMode="auto">
          <a:xfrm>
            <a:off x="460375" y="2179638"/>
            <a:ext cx="4416425" cy="584200"/>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98321" name="AutoShape 17"/>
          <p:cNvSpPr>
            <a:spLocks noChangeArrowheads="1"/>
          </p:cNvSpPr>
          <p:nvPr/>
        </p:nvSpPr>
        <p:spPr bwMode="auto">
          <a:xfrm>
            <a:off x="534988" y="3232150"/>
            <a:ext cx="10587037" cy="3459163"/>
          </a:xfrm>
          <a:prstGeom prst="foldedCorner">
            <a:avLst>
              <a:gd name="adj" fmla="val 12130"/>
            </a:avLst>
          </a:prstGeom>
          <a:gradFill rotWithShape="1">
            <a:gsLst>
              <a:gs pos="0">
                <a:srgbClr val="FFFF00"/>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en-US" sz="3200">
                <a:solidFill>
                  <a:srgbClr val="0000CC"/>
                </a:solidFill>
                <a:latin typeface="Times New Roman" panose="02020603050405020304" pitchFamily="18" charset="0"/>
                <a:cs typeface="Times New Roman" panose="02020603050405020304" pitchFamily="18" charset="0"/>
              </a:rPr>
              <a:t>Bước 1 : Xác định hệ số b, a;</a:t>
            </a:r>
          </a:p>
          <a:p>
            <a:pPr lvl="1" eaLnBrk="1" hangingPunct="1"/>
            <a:r>
              <a:rPr lang="en-US" altLang="en-US" sz="3200">
                <a:solidFill>
                  <a:srgbClr val="0000CC"/>
                </a:solidFill>
                <a:latin typeface="Times New Roman" panose="02020603050405020304" pitchFamily="18" charset="0"/>
                <a:cs typeface="Times New Roman" panose="02020603050405020304" pitchFamily="18" charset="0"/>
              </a:rPr>
              <a:t>Bước 2 : Tính S1 ← 2ab;</a:t>
            </a:r>
          </a:p>
          <a:p>
            <a:pPr lvl="1" eaLnBrk="1" hangingPunct="1"/>
            <a:endParaRPr lang="en-US" altLang="en-US" sz="3200">
              <a:solidFill>
                <a:srgbClr val="0000CC"/>
              </a:solidFill>
              <a:latin typeface="Times New Roman" panose="02020603050405020304" pitchFamily="18" charset="0"/>
              <a:cs typeface="Times New Roman" panose="02020603050405020304" pitchFamily="18" charset="0"/>
            </a:endParaRPr>
          </a:p>
          <a:p>
            <a:pPr lvl="1" eaLnBrk="1" hangingPunct="1"/>
            <a:r>
              <a:rPr lang="en-US" altLang="en-US" sz="3200">
                <a:solidFill>
                  <a:srgbClr val="0000CC"/>
                </a:solidFill>
                <a:latin typeface="Times New Roman" panose="02020603050405020304" pitchFamily="18" charset="0"/>
                <a:cs typeface="Times New Roman" panose="02020603050405020304" pitchFamily="18" charset="0"/>
              </a:rPr>
              <a:t>Bước 3 : Tính S2 ←                           ;</a:t>
            </a:r>
          </a:p>
          <a:p>
            <a:pPr lvl="1" eaLnBrk="1" hangingPunct="1"/>
            <a:r>
              <a:rPr lang="en-US" altLang="en-US" sz="3200">
                <a:solidFill>
                  <a:srgbClr val="0000CC"/>
                </a:solidFill>
                <a:latin typeface="Times New Roman" panose="02020603050405020304" pitchFamily="18" charset="0"/>
                <a:cs typeface="Times New Roman" panose="02020603050405020304" pitchFamily="18" charset="0"/>
              </a:rPr>
              <a:t>Bước 4 : S ← S1 + S2</a:t>
            </a:r>
          </a:p>
          <a:p>
            <a:pPr lvl="1" eaLnBrk="1" hangingPunct="1"/>
            <a:r>
              <a:rPr lang="en-US" altLang="en-US" sz="3200">
                <a:solidFill>
                  <a:srgbClr val="0000CC"/>
                </a:solidFill>
                <a:latin typeface="Times New Roman" panose="02020603050405020304" pitchFamily="18" charset="0"/>
                <a:cs typeface="Times New Roman" panose="02020603050405020304" pitchFamily="18" charset="0"/>
              </a:rPr>
              <a:t>Bước 5 : Kết thúc.</a:t>
            </a:r>
          </a:p>
        </p:txBody>
      </p:sp>
      <p:graphicFrame>
        <p:nvGraphicFramePr>
          <p:cNvPr id="98319" name="Object 15"/>
          <p:cNvGraphicFramePr>
            <a:graphicFrameLocks noChangeAspect="1"/>
          </p:cNvGraphicFramePr>
          <p:nvPr/>
        </p:nvGraphicFramePr>
        <p:xfrm>
          <a:off x="5570538" y="4114800"/>
          <a:ext cx="1516062" cy="1363663"/>
        </p:xfrm>
        <a:graphic>
          <a:graphicData uri="http://schemas.openxmlformats.org/presentationml/2006/ole">
            <mc:AlternateContent xmlns:mc="http://schemas.openxmlformats.org/markup-compatibility/2006">
              <mc:Choice xmlns:v="urn:schemas-microsoft-com:vml" Requires="v">
                <p:oleObj spid="_x0000_s47118" name="Equation" r:id="rId4" imgW="304668" imgH="418918" progId="Equation.3">
                  <p:embed/>
                </p:oleObj>
              </mc:Choice>
              <mc:Fallback>
                <p:oleObj name="Equation" r:id="rId4" imgW="304668" imgH="418918"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538" y="4114800"/>
                        <a:ext cx="15160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9" name="Text Box 18"/>
          <p:cNvSpPr txBox="1">
            <a:spLocks noChangeArrowheads="1"/>
          </p:cNvSpPr>
          <p:nvPr/>
        </p:nvSpPr>
        <p:spPr bwMode="auto">
          <a:xfrm>
            <a:off x="609600" y="1141413"/>
            <a:ext cx="1676400" cy="58420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99"/>
                </a:solidFill>
                <a:latin typeface="Times New Roman" panose="02020603050405020304" pitchFamily="18" charset="0"/>
                <a:cs typeface="Times New Roman" panose="02020603050405020304" pitchFamily="18" charset="0"/>
              </a:rPr>
              <a:t>Ví dụ 2:</a:t>
            </a:r>
          </a:p>
        </p:txBody>
      </p:sp>
      <p:grpSp>
        <p:nvGrpSpPr>
          <p:cNvPr id="47110" name="Group 4"/>
          <p:cNvGrpSpPr>
            <a:grpSpLocks/>
          </p:cNvGrpSpPr>
          <p:nvPr/>
        </p:nvGrpSpPr>
        <p:grpSpPr bwMode="auto">
          <a:xfrm>
            <a:off x="7086600" y="990600"/>
            <a:ext cx="4003675" cy="2160588"/>
            <a:chOff x="1111" y="2296"/>
            <a:chExt cx="2522" cy="1361"/>
          </a:xfrm>
        </p:grpSpPr>
        <p:sp>
          <p:nvSpPr>
            <p:cNvPr id="47111" name="Oval 5"/>
            <p:cNvSpPr>
              <a:spLocks noChangeArrowheads="1"/>
            </p:cNvSpPr>
            <p:nvPr/>
          </p:nvSpPr>
          <p:spPr bwMode="auto">
            <a:xfrm>
              <a:off x="2481" y="2505"/>
              <a:ext cx="1152" cy="1152"/>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2" name="Rectangle 6"/>
            <p:cNvSpPr>
              <a:spLocks noChangeArrowheads="1"/>
            </p:cNvSpPr>
            <p:nvPr/>
          </p:nvSpPr>
          <p:spPr bwMode="auto">
            <a:xfrm>
              <a:off x="1381" y="2505"/>
              <a:ext cx="1678" cy="1152"/>
            </a:xfrm>
            <a:prstGeom prst="rect">
              <a:avLst/>
            </a:prstGeom>
            <a:solidFill>
              <a:srgbClr val="A5B59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3" name="Line 7"/>
            <p:cNvSpPr>
              <a:spLocks noChangeShapeType="1"/>
            </p:cNvSpPr>
            <p:nvPr/>
          </p:nvSpPr>
          <p:spPr bwMode="auto">
            <a:xfrm flipV="1">
              <a:off x="3061" y="2886"/>
              <a:ext cx="545" cy="18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Text Box 8"/>
            <p:cNvSpPr txBox="1">
              <a:spLocks noChangeArrowheads="1"/>
            </p:cNvSpPr>
            <p:nvPr/>
          </p:nvSpPr>
          <p:spPr bwMode="auto">
            <a:xfrm>
              <a:off x="2200" y="2296"/>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b</a:t>
              </a:r>
            </a:p>
          </p:txBody>
        </p:sp>
        <p:sp>
          <p:nvSpPr>
            <p:cNvPr id="47115" name="Text Box 9"/>
            <p:cNvSpPr txBox="1">
              <a:spLocks noChangeArrowheads="1"/>
            </p:cNvSpPr>
            <p:nvPr/>
          </p:nvSpPr>
          <p:spPr bwMode="auto">
            <a:xfrm>
              <a:off x="1111" y="2976"/>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2a</a:t>
              </a:r>
            </a:p>
          </p:txBody>
        </p:sp>
        <p:sp>
          <p:nvSpPr>
            <p:cNvPr id="47116" name="Text Box 10"/>
            <p:cNvSpPr txBox="1">
              <a:spLocks noChangeArrowheads="1"/>
            </p:cNvSpPr>
            <p:nvPr/>
          </p:nvSpPr>
          <p:spPr bwMode="auto">
            <a:xfrm>
              <a:off x="3198" y="2972"/>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800000"/>
                  </a:solidFill>
                </a:rPr>
                <a:t>a</a:t>
              </a: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wipe(left)">
                                      <p:cBhvr>
                                        <p:cTn id="7" dur="500"/>
                                        <p:tgtEl>
                                          <p:spTgt spid="983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321">
                                            <p:bg/>
                                          </p:spTgt>
                                        </p:tgtEl>
                                        <p:attrNameLst>
                                          <p:attrName>style.visibility</p:attrName>
                                        </p:attrNameLst>
                                      </p:cBhvr>
                                      <p:to>
                                        <p:strVal val="visible"/>
                                      </p:to>
                                    </p:set>
                                    <p:animEffect transition="in" filter="blinds(horizontal)">
                                      <p:cBhvr>
                                        <p:cTn id="10" dur="500"/>
                                        <p:tgtEl>
                                          <p:spTgt spid="98321">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8321">
                                            <p:txEl>
                                              <p:pRg st="0" end="0"/>
                                            </p:txEl>
                                          </p:spTgt>
                                        </p:tgtEl>
                                        <p:attrNameLst>
                                          <p:attrName>style.visibility</p:attrName>
                                        </p:attrNameLst>
                                      </p:cBhvr>
                                      <p:to>
                                        <p:strVal val="visible"/>
                                      </p:to>
                                    </p:set>
                                    <p:animEffect transition="in" filter="wipe(left)">
                                      <p:cBhvr>
                                        <p:cTn id="15" dur="500"/>
                                        <p:tgtEl>
                                          <p:spTgt spid="9832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98321">
                                            <p:txEl>
                                              <p:pRg st="1" end="1"/>
                                            </p:txEl>
                                          </p:spTgt>
                                        </p:tgtEl>
                                        <p:attrNameLst>
                                          <p:attrName>style.visibility</p:attrName>
                                        </p:attrNameLst>
                                      </p:cBhvr>
                                      <p:to>
                                        <p:strVal val="visible"/>
                                      </p:to>
                                    </p:set>
                                    <p:animEffect transition="in" filter="wipe(left)">
                                      <p:cBhvr>
                                        <p:cTn id="20" dur="500"/>
                                        <p:tgtEl>
                                          <p:spTgt spid="9832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8321">
                                            <p:txEl>
                                              <p:pRg st="3" end="3"/>
                                            </p:txEl>
                                          </p:spTgt>
                                        </p:tgtEl>
                                        <p:attrNameLst>
                                          <p:attrName>style.visibility</p:attrName>
                                        </p:attrNameLst>
                                      </p:cBhvr>
                                      <p:to>
                                        <p:strVal val="visible"/>
                                      </p:to>
                                    </p:set>
                                    <p:animEffect transition="in" filter="wipe(left)">
                                      <p:cBhvr>
                                        <p:cTn id="25" dur="500"/>
                                        <p:tgtEl>
                                          <p:spTgt spid="98321">
                                            <p:txEl>
                                              <p:pRg st="3" end="3"/>
                                            </p:txEl>
                                          </p:spTgt>
                                        </p:tgtEl>
                                      </p:cBhvr>
                                    </p:animEffect>
                                  </p:childTnLst>
                                </p:cTn>
                              </p:par>
                              <p:par>
                                <p:cTn id="26" presetID="4" presetClass="entr" presetSubtype="32" fill="hold" nodeType="withEffect">
                                  <p:stCondLst>
                                    <p:cond delay="0"/>
                                  </p:stCondLst>
                                  <p:childTnLst>
                                    <p:set>
                                      <p:cBhvr>
                                        <p:cTn id="27" dur="1" fill="hold">
                                          <p:stCondLst>
                                            <p:cond delay="0"/>
                                          </p:stCondLst>
                                        </p:cTn>
                                        <p:tgtEl>
                                          <p:spTgt spid="98319"/>
                                        </p:tgtEl>
                                        <p:attrNameLst>
                                          <p:attrName>style.visibility</p:attrName>
                                        </p:attrNameLst>
                                      </p:cBhvr>
                                      <p:to>
                                        <p:strVal val="visible"/>
                                      </p:to>
                                    </p:set>
                                    <p:animEffect transition="in" filter="box(out)">
                                      <p:cBhvr>
                                        <p:cTn id="28" dur="500"/>
                                        <p:tgtEl>
                                          <p:spTgt spid="983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98321">
                                            <p:txEl>
                                              <p:pRg st="4" end="4"/>
                                            </p:txEl>
                                          </p:spTgt>
                                        </p:tgtEl>
                                        <p:attrNameLst>
                                          <p:attrName>style.visibility</p:attrName>
                                        </p:attrNameLst>
                                      </p:cBhvr>
                                      <p:to>
                                        <p:strVal val="visible"/>
                                      </p:to>
                                    </p:set>
                                    <p:animEffect transition="in" filter="wipe(left)">
                                      <p:cBhvr>
                                        <p:cTn id="33" dur="500"/>
                                        <p:tgtEl>
                                          <p:spTgt spid="9832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98321">
                                            <p:txEl>
                                              <p:pRg st="5" end="5"/>
                                            </p:txEl>
                                          </p:spTgt>
                                        </p:tgtEl>
                                        <p:attrNameLst>
                                          <p:attrName>style.visibility</p:attrName>
                                        </p:attrNameLst>
                                      </p:cBhvr>
                                      <p:to>
                                        <p:strVal val="visible"/>
                                      </p:to>
                                    </p:set>
                                    <p:animEffect transition="in" filter="wipe(left)">
                                      <p:cBhvr>
                                        <p:cTn id="38" dur="500"/>
                                        <p:tgtEl>
                                          <p:spTgt spid="983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animBg="1"/>
      <p:bldP spid="98321"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17525" y="3652838"/>
            <a:ext cx="6400800" cy="1077912"/>
          </a:xfrm>
          <a:prstGeom prst="rect">
            <a:avLst/>
          </a:prstGeom>
          <a:solidFill>
            <a:srgbClr val="CCFFCC"/>
          </a:soli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nl-NL" altLang="en-US" sz="3200"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 toán thường gặp ở các môn như: toán, vật lý, hoá học…</a:t>
            </a:r>
            <a:endParaRPr lang="en-US" altLang="en-US" sz="3200"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96263" name="AutoShape 7"/>
          <p:cNvSpPr>
            <a:spLocks noChangeArrowheads="1"/>
          </p:cNvSpPr>
          <p:nvPr/>
        </p:nvSpPr>
        <p:spPr bwMode="auto">
          <a:xfrm>
            <a:off x="533400" y="5181600"/>
            <a:ext cx="10515600" cy="1222375"/>
          </a:xfrm>
          <a:prstGeom prst="foldedCorner">
            <a:avLst>
              <a:gd name="adj" fmla="val 12130"/>
            </a:avLst>
          </a:prstGeom>
          <a:gradFill rotWithShape="1">
            <a:gsLst>
              <a:gs pos="0">
                <a:srgbClr val="FFFF00"/>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a:latin typeface="Times New Roman" panose="02020603050405020304" pitchFamily="18" charset="0"/>
                <a:cs typeface="Times New Roman" panose="02020603050405020304" pitchFamily="18" charset="0"/>
              </a:rPr>
              <a:t>VD: tính tổng các số tự nhiên từ 1 đến 100, tính quảng đường ô tô đi được trong 3 giờ với vận tốc 60 km/giờ.</a:t>
            </a:r>
            <a:endParaRPr lang="en-US" altLang="en-US" sz="3200">
              <a:latin typeface="Times New Roman" panose="02020603050405020304" pitchFamily="18" charset="0"/>
              <a:cs typeface="Times New Roman" panose="02020603050405020304" pitchFamily="18" charset="0"/>
            </a:endParaRPr>
          </a:p>
        </p:txBody>
      </p:sp>
      <p:sp>
        <p:nvSpPr>
          <p:cNvPr id="89091" name="AutoShape 3"/>
          <p:cNvSpPr>
            <a:spLocks noChangeArrowheads="1"/>
          </p:cNvSpPr>
          <p:nvPr/>
        </p:nvSpPr>
        <p:spPr bwMode="auto">
          <a:xfrm>
            <a:off x="762000" y="1752600"/>
            <a:ext cx="9296400" cy="1639888"/>
          </a:xfrm>
          <a:prstGeom prst="cloudCallout">
            <a:avLst>
              <a:gd name="adj1" fmla="val -8333"/>
              <a:gd name="adj2" fmla="val 52917"/>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200">
                <a:solidFill>
                  <a:schemeClr val="tx2"/>
                </a:solidFill>
                <a:latin typeface="Times New Roman" panose="02020603050405020304" pitchFamily="18" charset="0"/>
                <a:cs typeface="Times New Roman" panose="02020603050405020304" pitchFamily="18" charset="0"/>
              </a:rPr>
              <a:t>Bài toán là khái niệm quen thuộc ta thường gặp ở những môn học nào?</a:t>
            </a:r>
            <a:endParaRPr lang="en-US" altLang="en-US" sz="3200">
              <a:solidFill>
                <a:schemeClr val="tx2"/>
              </a:solidFill>
              <a:latin typeface="Times New Roman" panose="02020603050405020304" pitchFamily="18" charset="0"/>
              <a:cs typeface="Times New Roman" panose="02020603050405020304" pitchFamily="18" charset="0"/>
            </a:endParaRPr>
          </a:p>
        </p:txBody>
      </p:sp>
      <p:sp>
        <p:nvSpPr>
          <p:cNvPr id="2" name="Text Box 4"/>
          <p:cNvSpPr txBox="1">
            <a:spLocks noChangeArrowheads="1"/>
          </p:cNvSpPr>
          <p:nvPr/>
        </p:nvSpPr>
        <p:spPr bwMode="auto">
          <a:xfrm>
            <a:off x="381000" y="1085850"/>
            <a:ext cx="86868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dirty="0">
                <a:solidFill>
                  <a:srgbClr val="CC0066"/>
                </a:solidFill>
                <a:latin typeface="Times New Roman" panose="02020603050405020304" pitchFamily="18" charset="0"/>
                <a:cs typeface="Times New Roman" panose="02020603050405020304" pitchFamily="18" charset="0"/>
              </a:rPr>
              <a:t>1</a:t>
            </a:r>
            <a:r>
              <a:rPr lang="en-US" altLang="en-US" sz="3200" b="1" dirty="0" smtClean="0">
                <a:solidFill>
                  <a:srgbClr val="CC0066"/>
                </a:solidFill>
                <a:latin typeface="Times New Roman" panose="02020603050405020304" pitchFamily="18" charset="0"/>
                <a:cs typeface="Times New Roman" panose="02020603050405020304" pitchFamily="18" charset="0"/>
              </a:rPr>
              <a:t>.</a:t>
            </a:r>
            <a:r>
              <a:rPr lang="en-US" altLang="en-US" sz="3200" dirty="0" smtClean="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dirty="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XÁC ĐỊNH BÀI TOÁN:</a:t>
            </a:r>
          </a:p>
        </p:txBody>
      </p:sp>
      <p:sp>
        <p:nvSpPr>
          <p:cNvPr id="3" name="AutoShape 3"/>
          <p:cNvSpPr>
            <a:spLocks noChangeArrowheads="1"/>
          </p:cNvSpPr>
          <p:nvPr/>
        </p:nvSpPr>
        <p:spPr bwMode="auto">
          <a:xfrm>
            <a:off x="6934200" y="3209925"/>
            <a:ext cx="5105400" cy="1639888"/>
          </a:xfrm>
          <a:prstGeom prst="cloudCallout">
            <a:avLst>
              <a:gd name="adj1" fmla="val -4259"/>
              <a:gd name="adj2" fmla="val 59671"/>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200" dirty="0">
                <a:solidFill>
                  <a:schemeClr val="tx2"/>
                </a:solidFill>
                <a:latin typeface="Times New Roman" panose="02020603050405020304" pitchFamily="18" charset="0"/>
                <a:cs typeface="Times New Roman" panose="02020603050405020304" pitchFamily="18" charset="0"/>
              </a:rPr>
              <a:t>Em hãy cho những ví dụ về bài toán?</a:t>
            </a:r>
            <a:r>
              <a:rPr lang="en-US" altLang="en-US" sz="3200" dirty="0">
                <a:solidFill>
                  <a:schemeClr val="tx2"/>
                </a:solidFill>
                <a:latin typeface="Times New Roman" panose="02020603050405020304" pitchFamily="18" charset="0"/>
                <a:cs typeface="Times New Roman" panose="02020603050405020304" pitchFamily="18" charset="0"/>
              </a:rPr>
              <a:t> </a:t>
            </a:r>
          </a:p>
        </p:txBody>
      </p:sp>
      <p:pic>
        <p:nvPicPr>
          <p:cNvPr id="96279" name="Picture 23" descr="hands-up-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975" y="1074738"/>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6279"/>
                                        </p:tgtEl>
                                        <p:attrNameLst>
                                          <p:attrName>style.visibility</p:attrName>
                                        </p:attrNameLst>
                                      </p:cBhvr>
                                      <p:to>
                                        <p:strVal val="visible"/>
                                      </p:to>
                                    </p:set>
                                    <p:animEffect transition="in" filter="fade">
                                      <p:cBhvr>
                                        <p:cTn id="12" dur="2000"/>
                                        <p:tgtEl>
                                          <p:spTgt spid="96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6263"/>
                                        </p:tgtEl>
                                        <p:attrNameLst>
                                          <p:attrName>style.visibility</p:attrName>
                                        </p:attrNameLst>
                                      </p:cBhvr>
                                      <p:to>
                                        <p:strVal val="visible"/>
                                      </p:to>
                                    </p:set>
                                    <p:anim calcmode="lin" valueType="num">
                                      <p:cBhvr additive="base">
                                        <p:cTn id="29" dur="500" fill="hold"/>
                                        <p:tgtEl>
                                          <p:spTgt spid="96263"/>
                                        </p:tgtEl>
                                        <p:attrNameLst>
                                          <p:attrName>ppt_x</p:attrName>
                                        </p:attrNameLst>
                                      </p:cBhvr>
                                      <p:tavLst>
                                        <p:tav tm="0">
                                          <p:val>
                                            <p:strVal val="#ppt_x"/>
                                          </p:val>
                                        </p:tav>
                                        <p:tav tm="100000">
                                          <p:val>
                                            <p:strVal val="#ppt_x"/>
                                          </p:val>
                                        </p:tav>
                                      </p:tavLst>
                                    </p:anim>
                                    <p:anim calcmode="lin" valueType="num">
                                      <p:cBhvr additive="base">
                                        <p:cTn id="30"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96263" grpId="0" animBg="1"/>
      <p:bldP spid="89091" grpId="0" animBg="1" autoUpdateAnimBg="0"/>
      <p:bldP spid="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3505200" y="1758950"/>
            <a:ext cx="8001000" cy="984250"/>
          </a:xfrm>
          <a:prstGeom prst="cloudCallout">
            <a:avLst>
              <a:gd name="adj1" fmla="val 30412"/>
              <a:gd name="adj2" fmla="val 73468"/>
            </a:avLst>
          </a:prstGeom>
          <a:gradFill rotWithShape="1">
            <a:gsLst>
              <a:gs pos="0">
                <a:srgbClr val="FFFF00"/>
              </a:gs>
              <a:gs pos="100000">
                <a:srgbClr val="FFFFB2"/>
              </a:gs>
            </a:gsLst>
            <a:path path="rect">
              <a:fillToRect l="50000" t="50000" r="50000" b="50000"/>
            </a:path>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i="1">
                <a:solidFill>
                  <a:srgbClr val="000099"/>
                </a:solidFill>
                <a:latin typeface="Times New Roman" panose="02020603050405020304" pitchFamily="18" charset="0"/>
                <a:cs typeface="Times New Roman" panose="02020603050405020304" pitchFamily="18" charset="0"/>
              </a:rPr>
              <a:t>Em hãy trình bày ví dụ 3?</a:t>
            </a:r>
          </a:p>
        </p:txBody>
      </p:sp>
      <p:sp>
        <p:nvSpPr>
          <p:cNvPr id="2" name="AutoShape 3"/>
          <p:cNvSpPr>
            <a:spLocks noChangeArrowheads="1"/>
          </p:cNvSpPr>
          <p:nvPr/>
        </p:nvSpPr>
        <p:spPr bwMode="auto">
          <a:xfrm>
            <a:off x="3505200" y="1689100"/>
            <a:ext cx="8001000" cy="1827213"/>
          </a:xfrm>
          <a:prstGeom prst="cloudCallout">
            <a:avLst>
              <a:gd name="adj1" fmla="val 21278"/>
              <a:gd name="adj2" fmla="val 71565"/>
            </a:avLst>
          </a:prstGeom>
          <a:gradFill rotWithShape="1">
            <a:gsLst>
              <a:gs pos="0">
                <a:srgbClr val="FFFF00"/>
              </a:gs>
              <a:gs pos="100000">
                <a:srgbClr val="FFFFA7"/>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i="1">
                <a:solidFill>
                  <a:srgbClr val="0000CC"/>
                </a:solidFill>
                <a:latin typeface="Times New Roman" panose="02020603050405020304" pitchFamily="18" charset="0"/>
                <a:cs typeface="Times New Roman" panose="02020603050405020304" pitchFamily="18" charset="0"/>
              </a:rPr>
              <a:t>Ví dụ 3: Tính tổng của 100 số tự nhiên đầu tiên</a:t>
            </a:r>
          </a:p>
        </p:txBody>
      </p:sp>
      <p:sp>
        <p:nvSpPr>
          <p:cNvPr id="49156" name="Text Box 8"/>
          <p:cNvSpPr txBox="1">
            <a:spLocks noChangeArrowheads="1"/>
          </p:cNvSpPr>
          <p:nvPr/>
        </p:nvSpPr>
        <p:spPr bwMode="auto">
          <a:xfrm>
            <a:off x="685800" y="1952625"/>
            <a:ext cx="2362200" cy="6461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CC"/>
                </a:solidFill>
                <a:latin typeface="Times New Roman" panose="02020603050405020304" pitchFamily="18" charset="0"/>
                <a:cs typeface="Times New Roman" panose="02020603050405020304" pitchFamily="18" charset="0"/>
              </a:rPr>
              <a:t>Ví dụ 3:</a:t>
            </a:r>
          </a:p>
        </p:txBody>
      </p:sp>
      <p:sp>
        <p:nvSpPr>
          <p:cNvPr id="75787" name="Text Box 11"/>
          <p:cNvSpPr txBox="1">
            <a:spLocks noChangeArrowheads="1"/>
          </p:cNvSpPr>
          <p:nvPr/>
        </p:nvSpPr>
        <p:spPr bwMode="auto">
          <a:xfrm>
            <a:off x="566738" y="3097213"/>
            <a:ext cx="4081462" cy="646112"/>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 Xác định bài toán:</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75788" name="Text Box 12"/>
          <p:cNvSpPr txBox="1">
            <a:spLocks noChangeArrowheads="1"/>
          </p:cNvSpPr>
          <p:nvPr/>
        </p:nvSpPr>
        <p:spPr bwMode="auto">
          <a:xfrm>
            <a:off x="912813" y="4575175"/>
            <a:ext cx="2100262" cy="6461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INPUT</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75789" name="Text Box 13"/>
          <p:cNvSpPr txBox="1">
            <a:spLocks noChangeArrowheads="1"/>
          </p:cNvSpPr>
          <p:nvPr/>
        </p:nvSpPr>
        <p:spPr bwMode="auto">
          <a:xfrm>
            <a:off x="863600" y="5619750"/>
            <a:ext cx="2149475" cy="6477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OUTPUT</a:t>
            </a:r>
          </a:p>
        </p:txBody>
      </p:sp>
      <p:sp>
        <p:nvSpPr>
          <p:cNvPr id="75790" name="Line 14"/>
          <p:cNvSpPr>
            <a:spLocks noChangeShapeType="1"/>
          </p:cNvSpPr>
          <p:nvPr/>
        </p:nvSpPr>
        <p:spPr bwMode="auto">
          <a:xfrm flipV="1">
            <a:off x="3048000" y="4905375"/>
            <a:ext cx="309563" cy="79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91" name="Line 15"/>
          <p:cNvSpPr>
            <a:spLocks noChangeShapeType="1"/>
          </p:cNvSpPr>
          <p:nvPr/>
        </p:nvSpPr>
        <p:spPr bwMode="auto">
          <a:xfrm flipV="1">
            <a:off x="3052763" y="5969000"/>
            <a:ext cx="304800" cy="47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92" name="Text Box 16"/>
          <p:cNvSpPr txBox="1">
            <a:spLocks noChangeArrowheads="1"/>
          </p:cNvSpPr>
          <p:nvPr/>
        </p:nvSpPr>
        <p:spPr bwMode="auto">
          <a:xfrm>
            <a:off x="3581400" y="4500563"/>
            <a:ext cx="8153400"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dirty="0" err="1">
                <a:solidFill>
                  <a:srgbClr val="000099"/>
                </a:solidFill>
                <a:latin typeface="Times New Roman" panose="02020603050405020304" pitchFamily="18" charset="0"/>
                <a:cs typeface="Times New Roman" panose="02020603050405020304" pitchFamily="18" charset="0"/>
              </a:rPr>
              <a:t>Dãy</a:t>
            </a:r>
            <a:r>
              <a:rPr lang="en-US" altLang="en-US" sz="3600" dirty="0">
                <a:solidFill>
                  <a:srgbClr val="000099"/>
                </a:solidFill>
                <a:latin typeface="Times New Roman" panose="02020603050405020304" pitchFamily="18" charset="0"/>
                <a:cs typeface="Times New Roman" panose="02020603050405020304" pitchFamily="18" charset="0"/>
              </a:rPr>
              <a:t> 100 </a:t>
            </a:r>
            <a:r>
              <a:rPr lang="en-US" altLang="en-US" sz="3600" dirty="0" err="1">
                <a:solidFill>
                  <a:srgbClr val="000099"/>
                </a:solidFill>
                <a:latin typeface="Times New Roman" panose="02020603050405020304" pitchFamily="18" charset="0"/>
                <a:cs typeface="Times New Roman" panose="02020603050405020304" pitchFamily="18" charset="0"/>
              </a:rPr>
              <a:t>sô</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err="1">
                <a:solidFill>
                  <a:srgbClr val="000099"/>
                </a:solidFill>
                <a:latin typeface="Times New Roman" panose="02020603050405020304" pitchFamily="18" charset="0"/>
                <a:cs typeface="Times New Roman" panose="02020603050405020304" pitchFamily="18" charset="0"/>
              </a:rPr>
              <a:t>tư</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err="1">
                <a:solidFill>
                  <a:srgbClr val="000099"/>
                </a:solidFill>
                <a:latin typeface="Times New Roman" panose="02020603050405020304" pitchFamily="18" charset="0"/>
                <a:cs typeface="Times New Roman" panose="02020603050405020304" pitchFamily="18" charset="0"/>
              </a:rPr>
              <a:t>nhiên</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err="1">
                <a:solidFill>
                  <a:srgbClr val="000099"/>
                </a:solidFill>
                <a:latin typeface="Times New Roman" panose="02020603050405020304" pitchFamily="18" charset="0"/>
                <a:cs typeface="Times New Roman" panose="02020603050405020304" pitchFamily="18" charset="0"/>
              </a:rPr>
              <a:t>đầu</a:t>
            </a:r>
            <a:r>
              <a:rPr lang="en-US" altLang="en-US" sz="3600" dirty="0">
                <a:solidFill>
                  <a:srgbClr val="000099"/>
                </a:solidFill>
                <a:latin typeface="Times New Roman" panose="02020603050405020304" pitchFamily="18" charset="0"/>
                <a:cs typeface="Times New Roman" panose="02020603050405020304" pitchFamily="18" charset="0"/>
              </a:rPr>
              <a:t> </a:t>
            </a:r>
            <a:r>
              <a:rPr lang="en-US" altLang="en-US" sz="3600" dirty="0" err="1">
                <a:solidFill>
                  <a:srgbClr val="000099"/>
                </a:solidFill>
                <a:latin typeface="Times New Roman" panose="02020603050405020304" pitchFamily="18" charset="0"/>
                <a:cs typeface="Times New Roman" panose="02020603050405020304" pitchFamily="18" charset="0"/>
              </a:rPr>
              <a:t>tiên</a:t>
            </a:r>
            <a:r>
              <a:rPr lang="en-US" altLang="en-US" sz="3600" dirty="0">
                <a:solidFill>
                  <a:srgbClr val="000099"/>
                </a:solidFill>
                <a:latin typeface="Times New Roman" panose="02020603050405020304" pitchFamily="18" charset="0"/>
                <a:cs typeface="Times New Roman" panose="02020603050405020304" pitchFamily="18" charset="0"/>
              </a:rPr>
              <a:t>: 1, 2, …, 100</a:t>
            </a:r>
          </a:p>
        </p:txBody>
      </p:sp>
      <p:sp>
        <p:nvSpPr>
          <p:cNvPr id="75793" name="Text Box 17"/>
          <p:cNvSpPr txBox="1">
            <a:spLocks noChangeArrowheads="1"/>
          </p:cNvSpPr>
          <p:nvPr/>
        </p:nvSpPr>
        <p:spPr bwMode="auto">
          <a:xfrm>
            <a:off x="3521075" y="5672138"/>
            <a:ext cx="8213725" cy="646112"/>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Giá trị của tổng 1+2+…+100</a:t>
            </a:r>
          </a:p>
        </p:txBody>
      </p:sp>
      <p:sp>
        <p:nvSpPr>
          <p:cNvPr id="75794" name="AutoShape 18"/>
          <p:cNvSpPr>
            <a:spLocks/>
          </p:cNvSpPr>
          <p:nvPr/>
        </p:nvSpPr>
        <p:spPr bwMode="auto">
          <a:xfrm rot="10800000">
            <a:off x="307975" y="5084763"/>
            <a:ext cx="519113" cy="696912"/>
          </a:xfrm>
          <a:prstGeom prst="rightBrace">
            <a:avLst>
              <a:gd name="adj1" fmla="val 16756"/>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600">
              <a:latin typeface="Times New Roman" panose="02020603050405020304" pitchFamily="18" charset="0"/>
              <a:cs typeface="Times New Roman" panose="02020603050405020304" pitchFamily="18" charset="0"/>
            </a:endParaRPr>
          </a:p>
        </p:txBody>
      </p:sp>
      <p:sp>
        <p:nvSpPr>
          <p:cNvPr id="75795" name="Text Box 19"/>
          <p:cNvSpPr txBox="1">
            <a:spLocks noChangeArrowheads="1"/>
          </p:cNvSpPr>
          <p:nvPr/>
        </p:nvSpPr>
        <p:spPr bwMode="auto">
          <a:xfrm>
            <a:off x="3557588" y="4500563"/>
            <a:ext cx="8177212"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75796" name="Text Box 20"/>
          <p:cNvSpPr txBox="1">
            <a:spLocks noChangeArrowheads="1"/>
          </p:cNvSpPr>
          <p:nvPr/>
        </p:nvSpPr>
        <p:spPr bwMode="auto">
          <a:xfrm>
            <a:off x="3495675" y="5646738"/>
            <a:ext cx="8239125"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6148" name="Text Box 4"/>
          <p:cNvSpPr txBox="1">
            <a:spLocks noChangeArrowheads="1"/>
          </p:cNvSpPr>
          <p:nvPr/>
        </p:nvSpPr>
        <p:spPr bwMode="auto">
          <a:xfrm>
            <a:off x="685800" y="1143000"/>
            <a:ext cx="8153400"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a:solidFill>
                  <a:srgbClr val="CC0066"/>
                </a:solidFill>
                <a:latin typeface="Times New Roman" panose="02020603050405020304" pitchFamily="18" charset="0"/>
                <a:cs typeface="Times New Roman" panose="02020603050405020304" pitchFamily="18" charset="0"/>
              </a:rPr>
              <a:t>4./ </a:t>
            </a:r>
            <a:r>
              <a:rPr lang="en-US" altLang="en-US" sz="36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MỘT SỐ VÍ DỤ VỀ THUẬT TOÁN:</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9091"/>
                                        </p:tgtEl>
                                      </p:cBhvr>
                                    </p:animEffect>
                                    <p:set>
                                      <p:cBhvr>
                                        <p:cTn id="13" dur="1" fill="hold">
                                          <p:stCondLst>
                                            <p:cond delay="499"/>
                                          </p:stCondLst>
                                        </p:cTn>
                                        <p:tgtEl>
                                          <p:spTgt spid="89091"/>
                                        </p:tgtEl>
                                        <p:attrNameLst>
                                          <p:attrName>style.visibility</p:attrName>
                                        </p:attrNameLst>
                                      </p:cBhvr>
                                      <p:to>
                                        <p:strVal val="hidden"/>
                                      </p:to>
                                    </p:set>
                                  </p:childTnLst>
                                </p:cTn>
                              </p:par>
                              <p:par>
                                <p:cTn id="14" presetID="17"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87"/>
                                        </p:tgtEl>
                                        <p:attrNameLst>
                                          <p:attrName>style.visibility</p:attrName>
                                        </p:attrNameLst>
                                      </p:cBhvr>
                                      <p:to>
                                        <p:strVal val="visible"/>
                                      </p:to>
                                    </p:set>
                                    <p:animEffect transition="in" filter="wipe(left)">
                                      <p:cBhvr>
                                        <p:cTn id="22" dur="500"/>
                                        <p:tgtEl>
                                          <p:spTgt spid="757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788"/>
                                        </p:tgtEl>
                                        <p:attrNameLst>
                                          <p:attrName>style.visibility</p:attrName>
                                        </p:attrNameLst>
                                      </p:cBhvr>
                                      <p:to>
                                        <p:strVal val="visible"/>
                                      </p:to>
                                    </p:set>
                                    <p:animEffect transition="in" filter="wipe(left)">
                                      <p:cBhvr>
                                        <p:cTn id="27" dur="500"/>
                                        <p:tgtEl>
                                          <p:spTgt spid="757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5789"/>
                                        </p:tgtEl>
                                        <p:attrNameLst>
                                          <p:attrName>style.visibility</p:attrName>
                                        </p:attrNameLst>
                                      </p:cBhvr>
                                      <p:to>
                                        <p:strVal val="visible"/>
                                      </p:to>
                                    </p:set>
                                    <p:animEffect transition="in" filter="wipe(left)">
                                      <p:cBhvr>
                                        <p:cTn id="30" dur="500"/>
                                        <p:tgtEl>
                                          <p:spTgt spid="75789"/>
                                        </p:tgtEl>
                                      </p:cBhvr>
                                    </p:animEffect>
                                  </p:childTnLst>
                                </p:cTn>
                              </p:par>
                              <p:par>
                                <p:cTn id="31" presetID="4" presetClass="entr" presetSubtype="32" fill="hold" nodeType="withEffect">
                                  <p:stCondLst>
                                    <p:cond delay="0"/>
                                  </p:stCondLst>
                                  <p:childTnLst>
                                    <p:set>
                                      <p:cBhvr>
                                        <p:cTn id="32" dur="1" fill="hold">
                                          <p:stCondLst>
                                            <p:cond delay="0"/>
                                          </p:stCondLst>
                                        </p:cTn>
                                        <p:tgtEl>
                                          <p:spTgt spid="75794"/>
                                        </p:tgtEl>
                                        <p:attrNameLst>
                                          <p:attrName>style.visibility</p:attrName>
                                        </p:attrNameLst>
                                      </p:cBhvr>
                                      <p:to>
                                        <p:strVal val="visible"/>
                                      </p:to>
                                    </p:set>
                                    <p:animEffect transition="in" filter="box(out)">
                                      <p:cBhvr>
                                        <p:cTn id="33" dur="500"/>
                                        <p:tgtEl>
                                          <p:spTgt spid="75794"/>
                                        </p:tgtEl>
                                      </p:cBhvr>
                                    </p:animEffect>
                                  </p:childTnLst>
                                </p:cTn>
                              </p:par>
                              <p:par>
                                <p:cTn id="34" presetID="22" presetClass="entr" presetSubtype="8" fill="hold" nodeType="withEffect">
                                  <p:stCondLst>
                                    <p:cond delay="0"/>
                                  </p:stCondLst>
                                  <p:childTnLst>
                                    <p:set>
                                      <p:cBhvr>
                                        <p:cTn id="35" dur="1" fill="hold">
                                          <p:stCondLst>
                                            <p:cond delay="0"/>
                                          </p:stCondLst>
                                        </p:cTn>
                                        <p:tgtEl>
                                          <p:spTgt spid="75790"/>
                                        </p:tgtEl>
                                        <p:attrNameLst>
                                          <p:attrName>style.visibility</p:attrName>
                                        </p:attrNameLst>
                                      </p:cBhvr>
                                      <p:to>
                                        <p:strVal val="visible"/>
                                      </p:to>
                                    </p:set>
                                    <p:animEffect transition="in" filter="wipe(left)">
                                      <p:cBhvr>
                                        <p:cTn id="36" dur="500"/>
                                        <p:tgtEl>
                                          <p:spTgt spid="75790"/>
                                        </p:tgtEl>
                                      </p:cBhvr>
                                    </p:animEffect>
                                  </p:childTnLst>
                                </p:cTn>
                              </p:par>
                              <p:par>
                                <p:cTn id="37" presetID="22" presetClass="entr" presetSubtype="8" fill="hold" nodeType="withEffect">
                                  <p:stCondLst>
                                    <p:cond delay="0"/>
                                  </p:stCondLst>
                                  <p:childTnLst>
                                    <p:set>
                                      <p:cBhvr>
                                        <p:cTn id="38" dur="1" fill="hold">
                                          <p:stCondLst>
                                            <p:cond delay="0"/>
                                          </p:stCondLst>
                                        </p:cTn>
                                        <p:tgtEl>
                                          <p:spTgt spid="75791"/>
                                        </p:tgtEl>
                                        <p:attrNameLst>
                                          <p:attrName>style.visibility</p:attrName>
                                        </p:attrNameLst>
                                      </p:cBhvr>
                                      <p:to>
                                        <p:strVal val="visible"/>
                                      </p:to>
                                    </p:set>
                                    <p:animEffect transition="in" filter="wipe(left)">
                                      <p:cBhvr>
                                        <p:cTn id="39" dur="500"/>
                                        <p:tgtEl>
                                          <p:spTgt spid="7579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5795"/>
                                        </p:tgtEl>
                                        <p:attrNameLst>
                                          <p:attrName>style.visibility</p:attrName>
                                        </p:attrNameLst>
                                      </p:cBhvr>
                                      <p:to>
                                        <p:strVal val="visible"/>
                                      </p:to>
                                    </p:set>
                                    <p:animEffect transition="in" filter="wipe(left)">
                                      <p:cBhvr>
                                        <p:cTn id="42" dur="500"/>
                                        <p:tgtEl>
                                          <p:spTgt spid="7579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5796"/>
                                        </p:tgtEl>
                                        <p:attrNameLst>
                                          <p:attrName>style.visibility</p:attrName>
                                        </p:attrNameLst>
                                      </p:cBhvr>
                                      <p:to>
                                        <p:strVal val="visible"/>
                                      </p:to>
                                    </p:set>
                                    <p:animEffect transition="in" filter="wipe(left)">
                                      <p:cBhvr>
                                        <p:cTn id="45" dur="500"/>
                                        <p:tgtEl>
                                          <p:spTgt spid="7579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500"/>
                                        <p:tgtEl>
                                          <p:spTgt spid="75795"/>
                                        </p:tgtEl>
                                      </p:cBhvr>
                                    </p:animEffect>
                                    <p:set>
                                      <p:cBhvr>
                                        <p:cTn id="50" dur="1" fill="hold">
                                          <p:stCondLst>
                                            <p:cond delay="499"/>
                                          </p:stCondLst>
                                        </p:cTn>
                                        <p:tgtEl>
                                          <p:spTgt spid="75795"/>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75792"/>
                                        </p:tgtEl>
                                        <p:attrNameLst>
                                          <p:attrName>style.visibility</p:attrName>
                                        </p:attrNameLst>
                                      </p:cBhvr>
                                      <p:to>
                                        <p:strVal val="visible"/>
                                      </p:to>
                                    </p:set>
                                    <p:animEffect transition="in" filter="wipe(left)">
                                      <p:cBhvr>
                                        <p:cTn id="53" dur="500"/>
                                        <p:tgtEl>
                                          <p:spTgt spid="7579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75796"/>
                                        </p:tgtEl>
                                      </p:cBhvr>
                                    </p:animEffect>
                                    <p:set>
                                      <p:cBhvr>
                                        <p:cTn id="58" dur="1" fill="hold">
                                          <p:stCondLst>
                                            <p:cond delay="499"/>
                                          </p:stCondLst>
                                        </p:cTn>
                                        <p:tgtEl>
                                          <p:spTgt spid="75796"/>
                                        </p:tgtEl>
                                        <p:attrNameLst>
                                          <p:attrName>style.visibility</p:attrName>
                                        </p:attrNameLst>
                                      </p:cBhvr>
                                      <p:to>
                                        <p:strVal val="hidden"/>
                                      </p:to>
                                    </p:set>
                                  </p:childTnLst>
                                </p:cTn>
                              </p:par>
                              <p:par>
                                <p:cTn id="59" presetID="22" presetClass="entr" presetSubtype="8" fill="hold" grpId="0" nodeType="withEffect">
                                  <p:stCondLst>
                                    <p:cond delay="0"/>
                                  </p:stCondLst>
                                  <p:childTnLst>
                                    <p:set>
                                      <p:cBhvr>
                                        <p:cTn id="60" dur="1" fill="hold">
                                          <p:stCondLst>
                                            <p:cond delay="0"/>
                                          </p:stCondLst>
                                        </p:cTn>
                                        <p:tgtEl>
                                          <p:spTgt spid="75793"/>
                                        </p:tgtEl>
                                        <p:attrNameLst>
                                          <p:attrName>style.visibility</p:attrName>
                                        </p:attrNameLst>
                                      </p:cBhvr>
                                      <p:to>
                                        <p:strVal val="visible"/>
                                      </p:to>
                                    </p:set>
                                    <p:animEffect transition="in" filter="wipe(left)">
                                      <p:cBhvr>
                                        <p:cTn id="61" dur="500"/>
                                        <p:tgtEl>
                                          <p:spTgt spid="75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1" grpId="1" animBg="1"/>
      <p:bldP spid="2" grpId="0" animBg="1" autoUpdateAnimBg="0"/>
      <p:bldP spid="75787" grpId="0" animBg="1"/>
      <p:bldP spid="75788" grpId="0" animBg="1"/>
      <p:bldP spid="75789" grpId="0" animBg="1"/>
      <p:bldP spid="75792" grpId="0" animBg="1"/>
      <p:bldP spid="75793" grpId="0" animBg="1"/>
      <p:bldP spid="75795" grpId="0" animBg="1"/>
      <p:bldP spid="75795" grpId="1" animBg="1"/>
      <p:bldP spid="75796" grpId="0" animBg="1"/>
      <p:bldP spid="7579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1173163"/>
            <a:ext cx="7772400" cy="585787"/>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CC0066"/>
                </a:solidFill>
                <a:latin typeface="Times New Roman" panose="02020603050405020304" pitchFamily="18" charset="0"/>
                <a:cs typeface="Times New Roman" panose="02020603050405020304" pitchFamily="18" charset="0"/>
              </a:rPr>
              <a:t>4./ </a:t>
            </a:r>
            <a:r>
              <a:rPr lang="en-US" altLang="en-US" sz="32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MỘT SỐ VÍ DỤ VỀ THUẬT TOÁN:</a:t>
            </a:r>
          </a:p>
        </p:txBody>
      </p:sp>
      <p:sp>
        <p:nvSpPr>
          <p:cNvPr id="51203" name="Text Box 8"/>
          <p:cNvSpPr txBox="1">
            <a:spLocks noChangeArrowheads="1"/>
          </p:cNvSpPr>
          <p:nvPr/>
        </p:nvSpPr>
        <p:spPr bwMode="auto">
          <a:xfrm>
            <a:off x="533400" y="1931988"/>
            <a:ext cx="1676400" cy="585787"/>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Ví dụ 3:</a:t>
            </a:r>
          </a:p>
        </p:txBody>
      </p:sp>
      <p:sp>
        <p:nvSpPr>
          <p:cNvPr id="77833" name="Text Box 9"/>
          <p:cNvSpPr txBox="1">
            <a:spLocks noChangeArrowheads="1"/>
          </p:cNvSpPr>
          <p:nvPr/>
        </p:nvSpPr>
        <p:spPr bwMode="auto">
          <a:xfrm>
            <a:off x="512763" y="2794000"/>
            <a:ext cx="4059237" cy="585788"/>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77834" name="AutoShape 10"/>
          <p:cNvSpPr>
            <a:spLocks noChangeArrowheads="1"/>
          </p:cNvSpPr>
          <p:nvPr/>
        </p:nvSpPr>
        <p:spPr bwMode="auto">
          <a:xfrm>
            <a:off x="512763" y="3621088"/>
            <a:ext cx="11145837" cy="2900362"/>
          </a:xfrm>
          <a:prstGeom prst="foldedCorner">
            <a:avLst>
              <a:gd name="adj" fmla="val 12130"/>
            </a:avLst>
          </a:prstGeom>
          <a:gradFill rotWithShape="1">
            <a:gsLst>
              <a:gs pos="0">
                <a:srgbClr val="FFFF00"/>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Bước 1 : SUM ← 0; i ← 0;</a:t>
            </a:r>
            <a:endParaRPr lang="en-US" altLang="en-US" sz="3200">
              <a:solidFill>
                <a:srgbClr val="0000CC"/>
              </a:solidFill>
              <a:latin typeface="Times New Roman" panose="02020603050405020304" pitchFamily="18" charset="0"/>
              <a:cs typeface="Times New Roman" panose="02020603050405020304" pitchFamily="18" charset="0"/>
            </a:endParaRPr>
          </a:p>
          <a:p>
            <a:pPr eaLnBrk="1" hangingPunct="1"/>
            <a:r>
              <a:rPr lang="en-US" altLang="en-US" sz="3200" b="1">
                <a:solidFill>
                  <a:srgbClr val="0000CC"/>
                </a:solidFill>
                <a:latin typeface="Times New Roman" panose="02020603050405020304" pitchFamily="18" charset="0"/>
                <a:cs typeface="Times New Roman" panose="02020603050405020304" pitchFamily="18" charset="0"/>
              </a:rPr>
              <a:t>Bước 2 : i ← i + 1;</a:t>
            </a:r>
            <a:endParaRPr lang="en-US" altLang="en-US" sz="3200">
              <a:solidFill>
                <a:srgbClr val="0000CC"/>
              </a:solidFill>
              <a:latin typeface="Times New Roman" panose="02020603050405020304" pitchFamily="18" charset="0"/>
              <a:cs typeface="Times New Roman" panose="02020603050405020304" pitchFamily="18" charset="0"/>
            </a:endParaRPr>
          </a:p>
          <a:p>
            <a:pPr eaLnBrk="1" hangingPunct="1"/>
            <a:r>
              <a:rPr lang="en-US" altLang="en-US" sz="3200" b="1">
                <a:solidFill>
                  <a:srgbClr val="0000CC"/>
                </a:solidFill>
                <a:latin typeface="Times New Roman" panose="02020603050405020304" pitchFamily="18" charset="0"/>
                <a:cs typeface="Times New Roman" panose="02020603050405020304" pitchFamily="18" charset="0"/>
              </a:rPr>
              <a:t>Bước 3 : Nếu i ≤ 100,  thì SUM ← SUM + i </a:t>
            </a:r>
          </a:p>
          <a:p>
            <a:pPr eaLnBrk="1" hangingPunct="1"/>
            <a:r>
              <a:rPr lang="en-US" altLang="en-US" sz="3200" b="1">
                <a:solidFill>
                  <a:srgbClr val="0000CC"/>
                </a:solidFill>
                <a:latin typeface="Times New Roman" panose="02020603050405020304" pitchFamily="18" charset="0"/>
                <a:cs typeface="Times New Roman" panose="02020603050405020304" pitchFamily="18" charset="0"/>
              </a:rPr>
              <a:t>               và quay lại bước 2 ;</a:t>
            </a:r>
            <a:endParaRPr lang="en-US" altLang="en-US" sz="3200">
              <a:solidFill>
                <a:srgbClr val="0000CC"/>
              </a:solidFill>
              <a:latin typeface="Times New Roman" panose="02020603050405020304" pitchFamily="18" charset="0"/>
              <a:cs typeface="Times New Roman" panose="02020603050405020304" pitchFamily="18" charset="0"/>
            </a:endParaRPr>
          </a:p>
          <a:p>
            <a:pPr eaLnBrk="1" hangingPunct="1"/>
            <a:r>
              <a:rPr lang="en-US" altLang="en-US" sz="3200" b="1">
                <a:solidFill>
                  <a:srgbClr val="0000CC"/>
                </a:solidFill>
                <a:latin typeface="Times New Roman" panose="02020603050405020304" pitchFamily="18" charset="0"/>
                <a:cs typeface="Times New Roman" panose="02020603050405020304" pitchFamily="18" charset="0"/>
              </a:rPr>
              <a:t>Bước 4 : Thông báo kết quả và kết thúc bài toán.</a:t>
            </a:r>
          </a:p>
        </p:txBody>
      </p:sp>
      <p:sp>
        <p:nvSpPr>
          <p:cNvPr id="51206" name="AutoShape 3"/>
          <p:cNvSpPr>
            <a:spLocks noChangeArrowheads="1"/>
          </p:cNvSpPr>
          <p:nvPr/>
        </p:nvSpPr>
        <p:spPr bwMode="auto">
          <a:xfrm>
            <a:off x="4743450" y="1758950"/>
            <a:ext cx="6527800" cy="1639888"/>
          </a:xfrm>
          <a:prstGeom prst="cloudCallout">
            <a:avLst>
              <a:gd name="adj1" fmla="val 21278"/>
              <a:gd name="adj2" fmla="val 71565"/>
            </a:avLst>
          </a:prstGeom>
          <a:gradFill rotWithShape="1">
            <a:gsLst>
              <a:gs pos="0">
                <a:srgbClr val="FFFF00"/>
              </a:gs>
              <a:gs pos="100000">
                <a:srgbClr val="FFFFA7"/>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i="1">
                <a:solidFill>
                  <a:srgbClr val="0000CC"/>
                </a:solidFill>
                <a:latin typeface="Times New Roman" panose="02020603050405020304" pitchFamily="18" charset="0"/>
                <a:cs typeface="Times New Roman" panose="02020603050405020304" pitchFamily="18" charset="0"/>
              </a:rPr>
              <a:t>Ví dụ 3: Tính tổng của 100 số tự nhiên đầu tiên</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wipe(left)">
                                      <p:cBhvr>
                                        <p:cTn id="7" dur="500"/>
                                        <p:tgtEl>
                                          <p:spTgt spid="778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34">
                                            <p:bg/>
                                          </p:spTgt>
                                        </p:tgtEl>
                                        <p:attrNameLst>
                                          <p:attrName>style.visibility</p:attrName>
                                        </p:attrNameLst>
                                      </p:cBhvr>
                                      <p:to>
                                        <p:strVal val="visible"/>
                                      </p:to>
                                    </p:set>
                                    <p:animEffect transition="in" filter="blinds(horizontal)">
                                      <p:cBhvr>
                                        <p:cTn id="10" dur="500"/>
                                        <p:tgtEl>
                                          <p:spTgt spid="77834">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77834">
                                            <p:txEl>
                                              <p:pRg st="0" end="0"/>
                                            </p:txEl>
                                          </p:spTgt>
                                        </p:tgtEl>
                                        <p:attrNameLst>
                                          <p:attrName>style.visibility</p:attrName>
                                        </p:attrNameLst>
                                      </p:cBhvr>
                                      <p:to>
                                        <p:strVal val="visible"/>
                                      </p:to>
                                    </p:set>
                                    <p:anim calcmode="discrete" valueType="clr">
                                      <p:cBhvr override="childStyle">
                                        <p:cTn id="15" dur="80"/>
                                        <p:tgtEl>
                                          <p:spTgt spid="778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7834">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77834">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77834">
                                            <p:txEl>
                                              <p:pRg st="1" end="1"/>
                                            </p:txEl>
                                          </p:spTgt>
                                        </p:tgtEl>
                                        <p:attrNameLst>
                                          <p:attrName>style.visibility</p:attrName>
                                        </p:attrNameLst>
                                      </p:cBhvr>
                                      <p:to>
                                        <p:strVal val="visible"/>
                                      </p:to>
                                    </p:set>
                                    <p:anim calcmode="discrete" valueType="clr">
                                      <p:cBhvr override="childStyle">
                                        <p:cTn id="22" dur="80"/>
                                        <p:tgtEl>
                                          <p:spTgt spid="778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7834">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77834">
                                            <p:txEl>
                                              <p:pRg st="1" end="1"/>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77834">
                                            <p:txEl>
                                              <p:pRg st="2" end="2"/>
                                            </p:txEl>
                                          </p:spTgt>
                                        </p:tgtEl>
                                        <p:attrNameLst>
                                          <p:attrName>style.visibility</p:attrName>
                                        </p:attrNameLst>
                                      </p:cBhvr>
                                      <p:to>
                                        <p:strVal val="visible"/>
                                      </p:to>
                                    </p:set>
                                    <p:anim calcmode="discrete" valueType="clr">
                                      <p:cBhvr override="childStyle">
                                        <p:cTn id="29" dur="80"/>
                                        <p:tgtEl>
                                          <p:spTgt spid="7783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7834">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77834">
                                            <p:txEl>
                                              <p:pRg st="2" end="2"/>
                                            </p:txEl>
                                          </p:spTgt>
                                        </p:tgtEl>
                                        <p:attrNameLst>
                                          <p:attrName>fill.type</p:attrName>
                                        </p:attrNameLst>
                                      </p:cBhvr>
                                      <p:to>
                                        <p:strVal val="solid"/>
                                      </p:to>
                                    </p:set>
                                  </p:childTnLst>
                                </p:cTn>
                              </p:par>
                            </p:childTnLst>
                          </p:cTn>
                        </p:par>
                        <p:par>
                          <p:cTn id="32" fill="hold" nodeType="afterGroup">
                            <p:stCondLst>
                              <p:cond delay="120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77834">
                                            <p:txEl>
                                              <p:pRg st="3" end="3"/>
                                            </p:txEl>
                                          </p:spTgt>
                                        </p:tgtEl>
                                        <p:attrNameLst>
                                          <p:attrName>style.visibility</p:attrName>
                                        </p:attrNameLst>
                                      </p:cBhvr>
                                      <p:to>
                                        <p:strVal val="visible"/>
                                      </p:to>
                                    </p:set>
                                    <p:anim calcmode="discrete" valueType="clr">
                                      <p:cBhvr override="childStyle">
                                        <p:cTn id="35" dur="80"/>
                                        <p:tgtEl>
                                          <p:spTgt spid="7783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7834">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77834">
                                            <p:txEl>
                                              <p:pRg st="3" end="3"/>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77834">
                                            <p:txEl>
                                              <p:pRg st="4" end="4"/>
                                            </p:txEl>
                                          </p:spTgt>
                                        </p:tgtEl>
                                        <p:attrNameLst>
                                          <p:attrName>style.visibility</p:attrName>
                                        </p:attrNameLst>
                                      </p:cBhvr>
                                      <p:to>
                                        <p:strVal val="visible"/>
                                      </p:to>
                                    </p:set>
                                    <p:anim calcmode="discrete" valueType="clr">
                                      <p:cBhvr override="childStyle">
                                        <p:cTn id="42" dur="80"/>
                                        <p:tgtEl>
                                          <p:spTgt spid="7783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7834">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7783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7783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7239000" y="1412875"/>
            <a:ext cx="4343400" cy="1498600"/>
          </a:xfrm>
          <a:prstGeom prst="cloudCallout">
            <a:avLst>
              <a:gd name="adj1" fmla="val -42250"/>
              <a:gd name="adj2" fmla="val 46278"/>
            </a:avLst>
          </a:prstGeom>
          <a:gradFill rotWithShape="1">
            <a:gsLst>
              <a:gs pos="0">
                <a:srgbClr val="FFFF00"/>
              </a:gs>
              <a:gs pos="100000">
                <a:srgbClr val="FFFF99"/>
              </a:gs>
            </a:gsLst>
            <a:path path="rect">
              <a:fillToRect l="50000" t="50000" r="50000" b="50000"/>
            </a:path>
          </a:gradFill>
          <a:ln w="9525">
            <a:solidFill>
              <a:schemeClr val="tx1"/>
            </a:solidFill>
            <a:round/>
            <a:headEnd/>
            <a:tailEnd/>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i="1">
                <a:solidFill>
                  <a:srgbClr val="0000CC"/>
                </a:solidFill>
                <a:latin typeface="Times New Roman" panose="02020603050405020304" pitchFamily="18" charset="0"/>
                <a:cs typeface="Times New Roman" panose="02020603050405020304" pitchFamily="18" charset="0"/>
              </a:rPr>
              <a:t>Em hãy trình bày </a:t>
            </a:r>
          </a:p>
          <a:p>
            <a:pPr algn="ctr"/>
            <a:r>
              <a:rPr lang="en-US" altLang="en-US" sz="3200" i="1">
                <a:solidFill>
                  <a:srgbClr val="0000CC"/>
                </a:solidFill>
                <a:latin typeface="Times New Roman" panose="02020603050405020304" pitchFamily="18" charset="0"/>
                <a:cs typeface="Times New Roman" panose="02020603050405020304" pitchFamily="18" charset="0"/>
              </a:rPr>
              <a:t>ví dụ 4?</a:t>
            </a:r>
          </a:p>
        </p:txBody>
      </p:sp>
      <p:sp>
        <p:nvSpPr>
          <p:cNvPr id="2" name="AutoShape 3"/>
          <p:cNvSpPr>
            <a:spLocks noChangeArrowheads="1"/>
          </p:cNvSpPr>
          <p:nvPr/>
        </p:nvSpPr>
        <p:spPr bwMode="auto">
          <a:xfrm>
            <a:off x="6778625" y="1571625"/>
            <a:ext cx="4883150" cy="1498600"/>
          </a:xfrm>
          <a:prstGeom prst="cloudCallout">
            <a:avLst>
              <a:gd name="adj1" fmla="val 22005"/>
              <a:gd name="adj2" fmla="val 43870"/>
            </a:avLst>
          </a:prstGeom>
          <a:gradFill rotWithShape="1">
            <a:gsLst>
              <a:gs pos="0">
                <a:srgbClr val="FFFF00"/>
              </a:gs>
              <a:gs pos="100000">
                <a:srgbClr val="FFFF99"/>
              </a:gs>
            </a:gsLst>
            <a:path path="rect">
              <a:fillToRect l="50000" t="50000" r="50000" b="50000"/>
            </a:path>
          </a:gradFill>
          <a:ln w="9525">
            <a:solidFill>
              <a:schemeClr val="tx1"/>
            </a:solidFill>
            <a:round/>
            <a:headEnd/>
            <a:tailEnd/>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i="1">
                <a:solidFill>
                  <a:srgbClr val="0000CC"/>
                </a:solidFill>
                <a:latin typeface="Times New Roman" panose="02020603050405020304" pitchFamily="18" charset="0"/>
                <a:cs typeface="Times New Roman" panose="02020603050405020304" pitchFamily="18" charset="0"/>
              </a:rPr>
              <a:t>Ví dụ 4: Đổi giá trị của hai biến x và y</a:t>
            </a:r>
          </a:p>
        </p:txBody>
      </p:sp>
      <p:sp>
        <p:nvSpPr>
          <p:cNvPr id="79880" name="Text Box 8"/>
          <p:cNvSpPr txBox="1">
            <a:spLocks noChangeArrowheads="1"/>
          </p:cNvSpPr>
          <p:nvPr/>
        </p:nvSpPr>
        <p:spPr bwMode="auto">
          <a:xfrm>
            <a:off x="628650" y="4570413"/>
            <a:ext cx="3486150" cy="493712"/>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lIns="0" tIns="0" rIns="0" bIns="0">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0423" name="Text Box 7"/>
          <p:cNvSpPr txBox="1">
            <a:spLocks noChangeArrowheads="1"/>
          </p:cNvSpPr>
          <p:nvPr/>
        </p:nvSpPr>
        <p:spPr bwMode="auto">
          <a:xfrm>
            <a:off x="4495800" y="4510088"/>
            <a:ext cx="4648200" cy="6143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4000">
                <a:solidFill>
                  <a:schemeClr val="bg1"/>
                </a:solidFill>
                <a:latin typeface="Times New Roman" panose="02020603050405020304" pitchFamily="18" charset="0"/>
                <a:cs typeface="Times New Roman" panose="02020603050405020304" pitchFamily="18" charset="0"/>
              </a:rPr>
              <a:t>Bước1 : z ← x; </a:t>
            </a:r>
          </a:p>
        </p:txBody>
      </p:sp>
      <p:sp>
        <p:nvSpPr>
          <p:cNvPr id="60424" name="Text Box 8"/>
          <p:cNvSpPr txBox="1">
            <a:spLocks noChangeArrowheads="1"/>
          </p:cNvSpPr>
          <p:nvPr/>
        </p:nvSpPr>
        <p:spPr bwMode="auto">
          <a:xfrm>
            <a:off x="4495800" y="5240338"/>
            <a:ext cx="4648200" cy="615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4000">
                <a:solidFill>
                  <a:schemeClr val="bg1"/>
                </a:solidFill>
                <a:latin typeface="Times New Roman" panose="02020603050405020304" pitchFamily="18" charset="0"/>
                <a:cs typeface="Times New Roman" panose="02020603050405020304" pitchFamily="18" charset="0"/>
              </a:rPr>
              <a:t>Bước 2 : x ← y; </a:t>
            </a:r>
          </a:p>
        </p:txBody>
      </p:sp>
      <p:sp>
        <p:nvSpPr>
          <p:cNvPr id="60426" name="Text Box 10"/>
          <p:cNvSpPr txBox="1">
            <a:spLocks noChangeArrowheads="1"/>
          </p:cNvSpPr>
          <p:nvPr/>
        </p:nvSpPr>
        <p:spPr bwMode="auto">
          <a:xfrm>
            <a:off x="4495800" y="5972175"/>
            <a:ext cx="4648200" cy="615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4000">
                <a:solidFill>
                  <a:schemeClr val="bg1"/>
                </a:solidFill>
                <a:latin typeface="Times New Roman" panose="02020603050405020304" pitchFamily="18" charset="0"/>
                <a:cs typeface="Times New Roman" panose="02020603050405020304" pitchFamily="18" charset="0"/>
              </a:rPr>
              <a:t>Bước 3 : y ← z; </a:t>
            </a:r>
          </a:p>
        </p:txBody>
      </p:sp>
      <p:sp>
        <p:nvSpPr>
          <p:cNvPr id="6148" name="Text Box 4"/>
          <p:cNvSpPr txBox="1">
            <a:spLocks noChangeArrowheads="1"/>
          </p:cNvSpPr>
          <p:nvPr/>
        </p:nvSpPr>
        <p:spPr bwMode="auto">
          <a:xfrm>
            <a:off x="685800" y="1143000"/>
            <a:ext cx="7162800" cy="492125"/>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lIns="0" tIns="0" rIns="0" bIns="0">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CC0066"/>
                </a:solidFill>
                <a:latin typeface="Times New Roman" panose="02020603050405020304" pitchFamily="18" charset="0"/>
                <a:cs typeface="Times New Roman" panose="02020603050405020304" pitchFamily="18" charset="0"/>
              </a:rPr>
              <a:t>4./ </a:t>
            </a:r>
            <a:r>
              <a:rPr lang="en-US" altLang="en-US" sz="32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MỘT SỐ VÍ DỤ VỀ THUẬT TOÁN:</a:t>
            </a:r>
          </a:p>
        </p:txBody>
      </p:sp>
      <p:sp>
        <p:nvSpPr>
          <p:cNvPr id="53257" name="Text Box 13"/>
          <p:cNvSpPr txBox="1">
            <a:spLocks noChangeArrowheads="1"/>
          </p:cNvSpPr>
          <p:nvPr/>
        </p:nvSpPr>
        <p:spPr bwMode="auto">
          <a:xfrm>
            <a:off x="685800" y="1752600"/>
            <a:ext cx="1878013" cy="492125"/>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99"/>
                </a:solidFill>
                <a:latin typeface="Times New Roman" panose="02020603050405020304" pitchFamily="18" charset="0"/>
                <a:cs typeface="Times New Roman" panose="02020603050405020304" pitchFamily="18" charset="0"/>
              </a:rPr>
              <a:t>Ví dụ 4:</a:t>
            </a:r>
          </a:p>
        </p:txBody>
      </p:sp>
      <p:sp>
        <p:nvSpPr>
          <p:cNvPr id="79887" name="Text Box 15"/>
          <p:cNvSpPr txBox="1">
            <a:spLocks noChangeArrowheads="1"/>
          </p:cNvSpPr>
          <p:nvPr/>
        </p:nvSpPr>
        <p:spPr bwMode="auto">
          <a:xfrm>
            <a:off x="685800" y="2438400"/>
            <a:ext cx="4343400" cy="492125"/>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lIns="0" tIns="0" rIns="0" bIns="0">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 Xác định bài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79888" name="Text Box 16"/>
          <p:cNvSpPr txBox="1">
            <a:spLocks noChangeArrowheads="1"/>
          </p:cNvSpPr>
          <p:nvPr/>
        </p:nvSpPr>
        <p:spPr bwMode="auto">
          <a:xfrm>
            <a:off x="652463" y="3154363"/>
            <a:ext cx="1911350" cy="554037"/>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INPUT</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79889" name="Text Box 17"/>
          <p:cNvSpPr txBox="1">
            <a:spLocks noChangeArrowheads="1"/>
          </p:cNvSpPr>
          <p:nvPr/>
        </p:nvSpPr>
        <p:spPr bwMode="auto">
          <a:xfrm>
            <a:off x="652463" y="3833813"/>
            <a:ext cx="1911350" cy="554037"/>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OUTPUT</a:t>
            </a:r>
          </a:p>
        </p:txBody>
      </p:sp>
      <p:sp>
        <p:nvSpPr>
          <p:cNvPr id="79890" name="Line 18"/>
          <p:cNvSpPr>
            <a:spLocks noChangeShapeType="1"/>
          </p:cNvSpPr>
          <p:nvPr/>
        </p:nvSpPr>
        <p:spPr bwMode="auto">
          <a:xfrm flipV="1">
            <a:off x="2563813" y="3352800"/>
            <a:ext cx="538162" cy="301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79891" name="Line 19"/>
          <p:cNvSpPr>
            <a:spLocks noChangeShapeType="1"/>
          </p:cNvSpPr>
          <p:nvPr/>
        </p:nvSpPr>
        <p:spPr bwMode="auto">
          <a:xfrm flipV="1">
            <a:off x="2603500" y="4079875"/>
            <a:ext cx="498475" cy="25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79892" name="Text Box 20"/>
          <p:cNvSpPr txBox="1">
            <a:spLocks noChangeArrowheads="1"/>
          </p:cNvSpPr>
          <p:nvPr/>
        </p:nvSpPr>
        <p:spPr bwMode="auto">
          <a:xfrm>
            <a:off x="3429000" y="3094038"/>
            <a:ext cx="8382000" cy="4937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fontAlgn="auto">
              <a:spcBef>
                <a:spcPct val="50000"/>
              </a:spcBef>
              <a:spcAft>
                <a:spcPts val="0"/>
              </a:spcAft>
              <a:defRPr/>
            </a:pPr>
            <a:r>
              <a:rPr lang="en-US" altLang="en-US" sz="3200">
                <a:solidFill>
                  <a:srgbClr val="000099"/>
                </a:solidFill>
                <a:latin typeface="Times New Roman" panose="02020603050405020304" pitchFamily="18" charset="0"/>
                <a:cs typeface="Times New Roman" panose="02020603050405020304" pitchFamily="18" charset="0"/>
              </a:rPr>
              <a:t>Hai biến x và y có giá trị tương ứng là a và b</a:t>
            </a:r>
          </a:p>
        </p:txBody>
      </p:sp>
      <p:sp>
        <p:nvSpPr>
          <p:cNvPr id="79893" name="Text Box 21"/>
          <p:cNvSpPr txBox="1">
            <a:spLocks noChangeArrowheads="1"/>
          </p:cNvSpPr>
          <p:nvPr/>
        </p:nvSpPr>
        <p:spPr bwMode="auto">
          <a:xfrm>
            <a:off x="3429000" y="3833813"/>
            <a:ext cx="8382000" cy="492125"/>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fontAlgn="auto">
              <a:spcBef>
                <a:spcPct val="50000"/>
              </a:spcBef>
              <a:spcAft>
                <a:spcPts val="0"/>
              </a:spcAft>
              <a:defRPr/>
            </a:pPr>
            <a:r>
              <a:rPr lang="en-US" altLang="en-US" sz="3200">
                <a:solidFill>
                  <a:srgbClr val="000099"/>
                </a:solidFill>
                <a:latin typeface="Times New Roman" panose="02020603050405020304" pitchFamily="18" charset="0"/>
                <a:cs typeface="Times New Roman" panose="02020603050405020304" pitchFamily="18" charset="0"/>
              </a:rPr>
              <a:t>Hai biến x và y có giá trị tương ứng là b và a</a:t>
            </a:r>
          </a:p>
        </p:txBody>
      </p:sp>
      <p:sp>
        <p:nvSpPr>
          <p:cNvPr id="79895" name="Text Box 23"/>
          <p:cNvSpPr txBox="1">
            <a:spLocks noChangeArrowheads="1"/>
          </p:cNvSpPr>
          <p:nvPr/>
        </p:nvSpPr>
        <p:spPr bwMode="auto">
          <a:xfrm>
            <a:off x="3392488" y="3090863"/>
            <a:ext cx="8418512" cy="492125"/>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t>
            </a:r>
          </a:p>
        </p:txBody>
      </p:sp>
      <p:sp>
        <p:nvSpPr>
          <p:cNvPr id="79896" name="Text Box 24"/>
          <p:cNvSpPr txBox="1">
            <a:spLocks noChangeArrowheads="1"/>
          </p:cNvSpPr>
          <p:nvPr/>
        </p:nvSpPr>
        <p:spPr bwMode="auto">
          <a:xfrm>
            <a:off x="3376613" y="3833813"/>
            <a:ext cx="8434387" cy="492125"/>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9091"/>
                                        </p:tgtEl>
                                      </p:cBhvr>
                                    </p:animEffect>
                                    <p:set>
                                      <p:cBhvr>
                                        <p:cTn id="13" dur="1" fill="hold">
                                          <p:stCondLst>
                                            <p:cond delay="499"/>
                                          </p:stCondLst>
                                        </p:cTn>
                                        <p:tgtEl>
                                          <p:spTgt spid="89091"/>
                                        </p:tgtEl>
                                        <p:attrNameLst>
                                          <p:attrName>style.visibility</p:attrName>
                                        </p:attrNameLst>
                                      </p:cBhvr>
                                      <p:to>
                                        <p:strVal val="hidden"/>
                                      </p:to>
                                    </p:set>
                                  </p:childTnLst>
                                </p:cTn>
                              </p:par>
                              <p:par>
                                <p:cTn id="14" presetID="17"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87"/>
                                        </p:tgtEl>
                                        <p:attrNameLst>
                                          <p:attrName>style.visibility</p:attrName>
                                        </p:attrNameLst>
                                      </p:cBhvr>
                                      <p:to>
                                        <p:strVal val="visible"/>
                                      </p:to>
                                    </p:set>
                                    <p:animEffect transition="in" filter="wipe(left)">
                                      <p:cBhvr>
                                        <p:cTn id="22" dur="500"/>
                                        <p:tgtEl>
                                          <p:spTgt spid="798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888"/>
                                        </p:tgtEl>
                                        <p:attrNameLst>
                                          <p:attrName>style.visibility</p:attrName>
                                        </p:attrNameLst>
                                      </p:cBhvr>
                                      <p:to>
                                        <p:strVal val="visible"/>
                                      </p:to>
                                    </p:set>
                                    <p:animEffect transition="in" filter="wipe(left)">
                                      <p:cBhvr>
                                        <p:cTn id="27" dur="500"/>
                                        <p:tgtEl>
                                          <p:spTgt spid="798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9889"/>
                                        </p:tgtEl>
                                        <p:attrNameLst>
                                          <p:attrName>style.visibility</p:attrName>
                                        </p:attrNameLst>
                                      </p:cBhvr>
                                      <p:to>
                                        <p:strVal val="visible"/>
                                      </p:to>
                                    </p:set>
                                    <p:animEffect transition="in" filter="wipe(left)">
                                      <p:cBhvr>
                                        <p:cTn id="30" dur="500"/>
                                        <p:tgtEl>
                                          <p:spTgt spid="79889"/>
                                        </p:tgtEl>
                                      </p:cBhvr>
                                    </p:animEffect>
                                  </p:childTnLst>
                                </p:cTn>
                              </p:par>
                              <p:par>
                                <p:cTn id="31" presetID="22" presetClass="entr" presetSubtype="8" fill="hold" nodeType="withEffect">
                                  <p:stCondLst>
                                    <p:cond delay="0"/>
                                  </p:stCondLst>
                                  <p:childTnLst>
                                    <p:set>
                                      <p:cBhvr>
                                        <p:cTn id="32" dur="1" fill="hold">
                                          <p:stCondLst>
                                            <p:cond delay="0"/>
                                          </p:stCondLst>
                                        </p:cTn>
                                        <p:tgtEl>
                                          <p:spTgt spid="79890"/>
                                        </p:tgtEl>
                                        <p:attrNameLst>
                                          <p:attrName>style.visibility</p:attrName>
                                        </p:attrNameLst>
                                      </p:cBhvr>
                                      <p:to>
                                        <p:strVal val="visible"/>
                                      </p:to>
                                    </p:set>
                                    <p:animEffect transition="in" filter="wipe(left)">
                                      <p:cBhvr>
                                        <p:cTn id="33" dur="500"/>
                                        <p:tgtEl>
                                          <p:spTgt spid="79890"/>
                                        </p:tgtEl>
                                      </p:cBhvr>
                                    </p:animEffect>
                                  </p:childTnLst>
                                </p:cTn>
                              </p:par>
                              <p:par>
                                <p:cTn id="34" presetID="22" presetClass="entr" presetSubtype="8" fill="hold" nodeType="withEffect">
                                  <p:stCondLst>
                                    <p:cond delay="0"/>
                                  </p:stCondLst>
                                  <p:childTnLst>
                                    <p:set>
                                      <p:cBhvr>
                                        <p:cTn id="35" dur="1" fill="hold">
                                          <p:stCondLst>
                                            <p:cond delay="0"/>
                                          </p:stCondLst>
                                        </p:cTn>
                                        <p:tgtEl>
                                          <p:spTgt spid="79891"/>
                                        </p:tgtEl>
                                        <p:attrNameLst>
                                          <p:attrName>style.visibility</p:attrName>
                                        </p:attrNameLst>
                                      </p:cBhvr>
                                      <p:to>
                                        <p:strVal val="visible"/>
                                      </p:to>
                                    </p:set>
                                    <p:animEffect transition="in" filter="wipe(left)">
                                      <p:cBhvr>
                                        <p:cTn id="36" dur="500"/>
                                        <p:tgtEl>
                                          <p:spTgt spid="798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9895"/>
                                        </p:tgtEl>
                                        <p:attrNameLst>
                                          <p:attrName>style.visibility</p:attrName>
                                        </p:attrNameLst>
                                      </p:cBhvr>
                                      <p:to>
                                        <p:strVal val="visible"/>
                                      </p:to>
                                    </p:set>
                                    <p:animEffect transition="in" filter="wipe(left)">
                                      <p:cBhvr>
                                        <p:cTn id="39" dur="500"/>
                                        <p:tgtEl>
                                          <p:spTgt spid="7989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896"/>
                                        </p:tgtEl>
                                        <p:attrNameLst>
                                          <p:attrName>style.visibility</p:attrName>
                                        </p:attrNameLst>
                                      </p:cBhvr>
                                      <p:to>
                                        <p:strVal val="visible"/>
                                      </p:to>
                                    </p:set>
                                    <p:animEffect transition="in" filter="wipe(left)">
                                      <p:cBhvr>
                                        <p:cTn id="42" dur="500"/>
                                        <p:tgtEl>
                                          <p:spTgt spid="798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79895"/>
                                        </p:tgtEl>
                                      </p:cBhvr>
                                    </p:animEffect>
                                    <p:set>
                                      <p:cBhvr>
                                        <p:cTn id="47" dur="1" fill="hold">
                                          <p:stCondLst>
                                            <p:cond delay="499"/>
                                          </p:stCondLst>
                                        </p:cTn>
                                        <p:tgtEl>
                                          <p:spTgt spid="79895"/>
                                        </p:tgtEl>
                                        <p:attrNameLst>
                                          <p:attrName>style.visibility</p:attrName>
                                        </p:attrNameLst>
                                      </p:cBhvr>
                                      <p:to>
                                        <p:strVal val="hidden"/>
                                      </p:to>
                                    </p:set>
                                  </p:childTnLst>
                                </p:cTn>
                              </p:par>
                              <p:par>
                                <p:cTn id="48" presetID="22" presetClass="entr" presetSubtype="8" fill="hold" grpId="0" nodeType="withEffect">
                                  <p:stCondLst>
                                    <p:cond delay="0"/>
                                  </p:stCondLst>
                                  <p:iterate type="lt">
                                    <p:tmPct val="0"/>
                                  </p:iterate>
                                  <p:childTnLst>
                                    <p:set>
                                      <p:cBhvr>
                                        <p:cTn id="49" dur="1" fill="hold">
                                          <p:stCondLst>
                                            <p:cond delay="0"/>
                                          </p:stCondLst>
                                        </p:cTn>
                                        <p:tgtEl>
                                          <p:spTgt spid="79892"/>
                                        </p:tgtEl>
                                        <p:attrNameLst>
                                          <p:attrName>style.visibility</p:attrName>
                                        </p:attrNameLst>
                                      </p:cBhvr>
                                      <p:to>
                                        <p:strVal val="visible"/>
                                      </p:to>
                                    </p:set>
                                    <p:animEffect transition="in" filter="wipe(left)">
                                      <p:cBhvr>
                                        <p:cTn id="50" dur="500"/>
                                        <p:tgtEl>
                                          <p:spTgt spid="798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79896"/>
                                        </p:tgtEl>
                                      </p:cBhvr>
                                    </p:animEffect>
                                    <p:set>
                                      <p:cBhvr>
                                        <p:cTn id="55" dur="1" fill="hold">
                                          <p:stCondLst>
                                            <p:cond delay="499"/>
                                          </p:stCondLst>
                                        </p:cTn>
                                        <p:tgtEl>
                                          <p:spTgt spid="79896"/>
                                        </p:tgtEl>
                                        <p:attrNameLst>
                                          <p:attrName>style.visibility</p:attrName>
                                        </p:attrNameLst>
                                      </p:cBhvr>
                                      <p:to>
                                        <p:strVal val="hidden"/>
                                      </p:to>
                                    </p:set>
                                  </p:childTnLst>
                                </p:cTn>
                              </p:par>
                              <p:par>
                                <p:cTn id="56" presetID="22" presetClass="entr" presetSubtype="8" fill="hold" grpId="0" nodeType="withEffect">
                                  <p:stCondLst>
                                    <p:cond delay="0"/>
                                  </p:stCondLst>
                                  <p:childTnLst>
                                    <p:set>
                                      <p:cBhvr>
                                        <p:cTn id="57" dur="1" fill="hold">
                                          <p:stCondLst>
                                            <p:cond delay="0"/>
                                          </p:stCondLst>
                                        </p:cTn>
                                        <p:tgtEl>
                                          <p:spTgt spid="79893"/>
                                        </p:tgtEl>
                                        <p:attrNameLst>
                                          <p:attrName>style.visibility</p:attrName>
                                        </p:attrNameLst>
                                      </p:cBhvr>
                                      <p:to>
                                        <p:strVal val="visible"/>
                                      </p:to>
                                    </p:set>
                                    <p:animEffect transition="in" filter="wipe(left)">
                                      <p:cBhvr>
                                        <p:cTn id="58" dur="500"/>
                                        <p:tgtEl>
                                          <p:spTgt spid="798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9880"/>
                                        </p:tgtEl>
                                        <p:attrNameLst>
                                          <p:attrName>style.visibility</p:attrName>
                                        </p:attrNameLst>
                                      </p:cBhvr>
                                      <p:to>
                                        <p:strVal val="visible"/>
                                      </p:to>
                                    </p:set>
                                    <p:animEffect transition="in" filter="wipe(left)">
                                      <p:cBhvr>
                                        <p:cTn id="63" dur="500"/>
                                        <p:tgtEl>
                                          <p:spTgt spid="798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60423"/>
                                        </p:tgtEl>
                                        <p:attrNameLst>
                                          <p:attrName>style.visibility</p:attrName>
                                        </p:attrNameLst>
                                      </p:cBhvr>
                                      <p:to>
                                        <p:strVal val="visible"/>
                                      </p:to>
                                    </p:set>
                                    <p:anim calcmode="discrete" valueType="clr">
                                      <p:cBhvr override="childStyle">
                                        <p:cTn id="68" dur="80"/>
                                        <p:tgtEl>
                                          <p:spTgt spid="6042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60423"/>
                                        </p:tgtEl>
                                        <p:attrNameLst>
                                          <p:attrName>fillcolor</p:attrName>
                                        </p:attrNameLst>
                                      </p:cBhvr>
                                      <p:tavLst>
                                        <p:tav tm="0">
                                          <p:val>
                                            <p:clrVal>
                                              <a:schemeClr val="accent2"/>
                                            </p:clrVal>
                                          </p:val>
                                        </p:tav>
                                        <p:tav tm="50000">
                                          <p:val>
                                            <p:clrVal>
                                              <a:schemeClr val="hlink"/>
                                            </p:clrVal>
                                          </p:val>
                                        </p:tav>
                                      </p:tavLst>
                                    </p:anim>
                                    <p:set>
                                      <p:cBhvr>
                                        <p:cTn id="70" dur="80"/>
                                        <p:tgtEl>
                                          <p:spTgt spid="6042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60424"/>
                                        </p:tgtEl>
                                        <p:attrNameLst>
                                          <p:attrName>style.visibility</p:attrName>
                                        </p:attrNameLst>
                                      </p:cBhvr>
                                      <p:to>
                                        <p:strVal val="visible"/>
                                      </p:to>
                                    </p:set>
                                    <p:anim calcmode="discrete" valueType="clr">
                                      <p:cBhvr override="childStyle">
                                        <p:cTn id="75" dur="80"/>
                                        <p:tgtEl>
                                          <p:spTgt spid="60424"/>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60424"/>
                                        </p:tgtEl>
                                        <p:attrNameLst>
                                          <p:attrName>fillcolor</p:attrName>
                                        </p:attrNameLst>
                                      </p:cBhvr>
                                      <p:tavLst>
                                        <p:tav tm="0">
                                          <p:val>
                                            <p:clrVal>
                                              <a:schemeClr val="accent2"/>
                                            </p:clrVal>
                                          </p:val>
                                        </p:tav>
                                        <p:tav tm="50000">
                                          <p:val>
                                            <p:clrVal>
                                              <a:schemeClr val="hlink"/>
                                            </p:clrVal>
                                          </p:val>
                                        </p:tav>
                                      </p:tavLst>
                                    </p:anim>
                                    <p:set>
                                      <p:cBhvr>
                                        <p:cTn id="77" dur="80"/>
                                        <p:tgtEl>
                                          <p:spTgt spid="60424"/>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60426"/>
                                        </p:tgtEl>
                                        <p:attrNameLst>
                                          <p:attrName>style.visibility</p:attrName>
                                        </p:attrNameLst>
                                      </p:cBhvr>
                                      <p:to>
                                        <p:strVal val="visible"/>
                                      </p:to>
                                    </p:set>
                                    <p:anim calcmode="discrete" valueType="clr">
                                      <p:cBhvr override="childStyle">
                                        <p:cTn id="82" dur="80"/>
                                        <p:tgtEl>
                                          <p:spTgt spid="60426"/>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60426"/>
                                        </p:tgtEl>
                                        <p:attrNameLst>
                                          <p:attrName>fillcolor</p:attrName>
                                        </p:attrNameLst>
                                      </p:cBhvr>
                                      <p:tavLst>
                                        <p:tav tm="0">
                                          <p:val>
                                            <p:clrVal>
                                              <a:schemeClr val="accent2"/>
                                            </p:clrVal>
                                          </p:val>
                                        </p:tav>
                                        <p:tav tm="50000">
                                          <p:val>
                                            <p:clrVal>
                                              <a:schemeClr val="hlink"/>
                                            </p:clrVal>
                                          </p:val>
                                        </p:tav>
                                      </p:tavLst>
                                    </p:anim>
                                    <p:set>
                                      <p:cBhvr>
                                        <p:cTn id="84" dur="80"/>
                                        <p:tgtEl>
                                          <p:spTgt spid="604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1" grpId="1" animBg="1"/>
      <p:bldP spid="2" grpId="0" animBg="1" autoUpdateAnimBg="0"/>
      <p:bldP spid="79880" grpId="0" animBg="1"/>
      <p:bldP spid="60423" grpId="0" animBg="1"/>
      <p:bldP spid="60424" grpId="0" animBg="1"/>
      <p:bldP spid="60426" grpId="0" animBg="1"/>
      <p:bldP spid="79887" grpId="0" animBg="1"/>
      <p:bldP spid="79888" grpId="0" animBg="1"/>
      <p:bldP spid="79889" grpId="0" animBg="1"/>
      <p:bldP spid="79892" grpId="0" animBg="1"/>
      <p:bldP spid="79893" grpId="0" animBg="1"/>
      <p:bldP spid="79895" grpId="0" animBg="1"/>
      <p:bldP spid="79895" grpId="1" animBg="1"/>
      <p:bldP spid="79896" grpId="0" animBg="1"/>
      <p:bldP spid="7989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3"/>
          <p:cNvSpPr txBox="1">
            <a:spLocks noChangeArrowheads="1"/>
          </p:cNvSpPr>
          <p:nvPr/>
        </p:nvSpPr>
        <p:spPr bwMode="auto">
          <a:xfrm>
            <a:off x="609600" y="1147763"/>
            <a:ext cx="2286000" cy="646112"/>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Ví dụ 5:</a:t>
            </a:r>
          </a:p>
        </p:txBody>
      </p:sp>
      <p:sp>
        <p:nvSpPr>
          <p:cNvPr id="81934" name="Text Box 14"/>
          <p:cNvSpPr txBox="1">
            <a:spLocks noChangeArrowheads="1"/>
          </p:cNvSpPr>
          <p:nvPr/>
        </p:nvSpPr>
        <p:spPr bwMode="auto">
          <a:xfrm>
            <a:off x="574675" y="3382963"/>
            <a:ext cx="4727575" cy="647700"/>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 Xác định bài toán:</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81935" name="Text Box 15"/>
          <p:cNvSpPr txBox="1">
            <a:spLocks noChangeArrowheads="1"/>
          </p:cNvSpPr>
          <p:nvPr/>
        </p:nvSpPr>
        <p:spPr bwMode="auto">
          <a:xfrm>
            <a:off x="630238" y="4362450"/>
            <a:ext cx="2139950" cy="6461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INPUT</a:t>
            </a: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636588" y="5614988"/>
            <a:ext cx="2133600" cy="646112"/>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0099"/>
                </a:solidFill>
                <a:latin typeface="Times New Roman" panose="02020603050405020304" pitchFamily="18" charset="0"/>
                <a:cs typeface="Times New Roman" panose="02020603050405020304" pitchFamily="18" charset="0"/>
              </a:rPr>
              <a:t>OUTPUT</a:t>
            </a:r>
          </a:p>
        </p:txBody>
      </p:sp>
      <p:sp>
        <p:nvSpPr>
          <p:cNvPr id="81937" name="Line 17"/>
          <p:cNvSpPr>
            <a:spLocks noChangeShapeType="1"/>
          </p:cNvSpPr>
          <p:nvPr/>
        </p:nvSpPr>
        <p:spPr bwMode="auto">
          <a:xfrm flipV="1">
            <a:off x="2892425" y="4665663"/>
            <a:ext cx="536575"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38" name="Line 18"/>
          <p:cNvSpPr>
            <a:spLocks noChangeShapeType="1"/>
          </p:cNvSpPr>
          <p:nvPr/>
        </p:nvSpPr>
        <p:spPr bwMode="auto">
          <a:xfrm flipV="1">
            <a:off x="2892425" y="5986463"/>
            <a:ext cx="536575"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39" name="Text Box 19"/>
          <p:cNvSpPr txBox="1">
            <a:spLocks noChangeArrowheads="1"/>
          </p:cNvSpPr>
          <p:nvPr/>
        </p:nvSpPr>
        <p:spPr bwMode="auto">
          <a:xfrm>
            <a:off x="3654425" y="4408488"/>
            <a:ext cx="7470775"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Hai số thực a và b</a:t>
            </a:r>
          </a:p>
        </p:txBody>
      </p:sp>
      <p:sp>
        <p:nvSpPr>
          <p:cNvPr id="81940" name="Text Box 20"/>
          <p:cNvSpPr txBox="1">
            <a:spLocks noChangeArrowheads="1"/>
          </p:cNvSpPr>
          <p:nvPr/>
        </p:nvSpPr>
        <p:spPr bwMode="auto">
          <a:xfrm>
            <a:off x="3657600" y="5654675"/>
            <a:ext cx="7467600" cy="646113"/>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600">
                <a:solidFill>
                  <a:srgbClr val="000099"/>
                </a:solidFill>
                <a:latin typeface="Times New Roman" panose="02020603050405020304" pitchFamily="18" charset="0"/>
                <a:cs typeface="Times New Roman" panose="02020603050405020304" pitchFamily="18" charset="0"/>
              </a:rPr>
              <a:t>Kết quả so sánh</a:t>
            </a:r>
          </a:p>
        </p:txBody>
      </p:sp>
      <p:sp>
        <p:nvSpPr>
          <p:cNvPr id="81942" name="Text Box 22"/>
          <p:cNvSpPr txBox="1">
            <a:spLocks noChangeArrowheads="1"/>
          </p:cNvSpPr>
          <p:nvPr/>
        </p:nvSpPr>
        <p:spPr bwMode="auto">
          <a:xfrm>
            <a:off x="3654425" y="4408488"/>
            <a:ext cx="7470775" cy="646112"/>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81943" name="Text Box 23"/>
          <p:cNvSpPr txBox="1">
            <a:spLocks noChangeArrowheads="1"/>
          </p:cNvSpPr>
          <p:nvPr/>
        </p:nvSpPr>
        <p:spPr bwMode="auto">
          <a:xfrm>
            <a:off x="3654425" y="5664200"/>
            <a:ext cx="7470775" cy="646113"/>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55308" name="Text Box 4"/>
          <p:cNvSpPr txBox="1">
            <a:spLocks noChangeArrowheads="1"/>
          </p:cNvSpPr>
          <p:nvPr/>
        </p:nvSpPr>
        <p:spPr bwMode="auto">
          <a:xfrm>
            <a:off x="574675" y="2019300"/>
            <a:ext cx="11118850" cy="1200150"/>
          </a:xfrm>
          <a:prstGeom prst="rect">
            <a:avLst/>
          </a:prstGeom>
          <a:solidFill>
            <a:srgbClr val="CCFFCC"/>
          </a:soli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i="1">
                <a:solidFill>
                  <a:srgbClr val="000099"/>
                </a:solidFill>
                <a:latin typeface="Times New Roman" panose="02020603050405020304" pitchFamily="18" charset="0"/>
                <a:cs typeface="Times New Roman" panose="02020603050405020304" pitchFamily="18" charset="0"/>
              </a:rPr>
              <a:t>Cho hai số thực a và b. Hãy cho biết kết quả so sánh hai số đó dưới dạng “a lớn hơn b”, “a nhỏ hơn b”, “a bằng b”.</a:t>
            </a:r>
            <a:r>
              <a:rPr lang="en-US" altLang="en-US" sz="3600">
                <a:solidFill>
                  <a:schemeClr val="tx2"/>
                </a:solidFill>
                <a:latin typeface="Times New Roman" panose="02020603050405020304" pitchFamily="18" charset="0"/>
                <a:cs typeface="Times New Roman" panose="02020603050405020304" pitchFamily="18" charset="0"/>
              </a:rPr>
              <a:t>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35"/>
                                        </p:tgtEl>
                                        <p:attrNameLst>
                                          <p:attrName>style.visibility</p:attrName>
                                        </p:attrNameLst>
                                      </p:cBhvr>
                                      <p:to>
                                        <p:strVal val="visible"/>
                                      </p:to>
                                    </p:set>
                                    <p:animEffect transition="in" filter="wipe(left)">
                                      <p:cBhvr>
                                        <p:cTn id="7" dur="500"/>
                                        <p:tgtEl>
                                          <p:spTgt spid="819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36"/>
                                        </p:tgtEl>
                                        <p:attrNameLst>
                                          <p:attrName>style.visibility</p:attrName>
                                        </p:attrNameLst>
                                      </p:cBhvr>
                                      <p:to>
                                        <p:strVal val="visible"/>
                                      </p:to>
                                    </p:set>
                                    <p:animEffect transition="in" filter="wipe(left)">
                                      <p:cBhvr>
                                        <p:cTn id="10" dur="500"/>
                                        <p:tgtEl>
                                          <p:spTgt spid="81936"/>
                                        </p:tgtEl>
                                      </p:cBhvr>
                                    </p:animEffect>
                                  </p:childTnLst>
                                </p:cTn>
                              </p:par>
                              <p:par>
                                <p:cTn id="11" presetID="22" presetClass="entr" presetSubtype="8" fill="hold" nodeType="withEffect">
                                  <p:stCondLst>
                                    <p:cond delay="0"/>
                                  </p:stCondLst>
                                  <p:childTnLst>
                                    <p:set>
                                      <p:cBhvr>
                                        <p:cTn id="12" dur="1" fill="hold">
                                          <p:stCondLst>
                                            <p:cond delay="0"/>
                                          </p:stCondLst>
                                        </p:cTn>
                                        <p:tgtEl>
                                          <p:spTgt spid="81937"/>
                                        </p:tgtEl>
                                        <p:attrNameLst>
                                          <p:attrName>style.visibility</p:attrName>
                                        </p:attrNameLst>
                                      </p:cBhvr>
                                      <p:to>
                                        <p:strVal val="visible"/>
                                      </p:to>
                                    </p:set>
                                    <p:animEffect transition="in" filter="wipe(left)">
                                      <p:cBhvr>
                                        <p:cTn id="13" dur="500"/>
                                        <p:tgtEl>
                                          <p:spTgt spid="81937"/>
                                        </p:tgtEl>
                                      </p:cBhvr>
                                    </p:animEffect>
                                  </p:childTnLst>
                                </p:cTn>
                              </p:par>
                              <p:par>
                                <p:cTn id="14" presetID="22" presetClass="entr" presetSubtype="8" fill="hold" nodeType="withEffect">
                                  <p:stCondLst>
                                    <p:cond delay="0"/>
                                  </p:stCondLst>
                                  <p:childTnLst>
                                    <p:set>
                                      <p:cBhvr>
                                        <p:cTn id="15" dur="1" fill="hold">
                                          <p:stCondLst>
                                            <p:cond delay="0"/>
                                          </p:stCondLst>
                                        </p:cTn>
                                        <p:tgtEl>
                                          <p:spTgt spid="81938"/>
                                        </p:tgtEl>
                                        <p:attrNameLst>
                                          <p:attrName>style.visibility</p:attrName>
                                        </p:attrNameLst>
                                      </p:cBhvr>
                                      <p:to>
                                        <p:strVal val="visible"/>
                                      </p:to>
                                    </p:set>
                                    <p:animEffect transition="in" filter="wipe(left)">
                                      <p:cBhvr>
                                        <p:cTn id="16" dur="500"/>
                                        <p:tgtEl>
                                          <p:spTgt spid="819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1942"/>
                                        </p:tgtEl>
                                        <p:attrNameLst>
                                          <p:attrName>style.visibility</p:attrName>
                                        </p:attrNameLst>
                                      </p:cBhvr>
                                      <p:to>
                                        <p:strVal val="visible"/>
                                      </p:to>
                                    </p:set>
                                    <p:animEffect transition="in" filter="wipe(left)">
                                      <p:cBhvr>
                                        <p:cTn id="19" dur="500"/>
                                        <p:tgtEl>
                                          <p:spTgt spid="8194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1943"/>
                                        </p:tgtEl>
                                        <p:attrNameLst>
                                          <p:attrName>style.visibility</p:attrName>
                                        </p:attrNameLst>
                                      </p:cBhvr>
                                      <p:to>
                                        <p:strVal val="visible"/>
                                      </p:to>
                                    </p:set>
                                    <p:animEffect transition="in" filter="wipe(left)">
                                      <p:cBhvr>
                                        <p:cTn id="22" dur="500"/>
                                        <p:tgtEl>
                                          <p:spTgt spid="819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1942"/>
                                        </p:tgtEl>
                                      </p:cBhvr>
                                    </p:animEffect>
                                    <p:set>
                                      <p:cBhvr>
                                        <p:cTn id="27" dur="1" fill="hold">
                                          <p:stCondLst>
                                            <p:cond delay="499"/>
                                          </p:stCondLst>
                                        </p:cTn>
                                        <p:tgtEl>
                                          <p:spTgt spid="81942"/>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81939"/>
                                        </p:tgtEl>
                                        <p:attrNameLst>
                                          <p:attrName>style.visibility</p:attrName>
                                        </p:attrNameLst>
                                      </p:cBhvr>
                                      <p:to>
                                        <p:strVal val="visible"/>
                                      </p:to>
                                    </p:set>
                                    <p:animEffect transition="in" filter="wipe(left)">
                                      <p:cBhvr>
                                        <p:cTn id="30" dur="500"/>
                                        <p:tgtEl>
                                          <p:spTgt spid="819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81943"/>
                                        </p:tgtEl>
                                      </p:cBhvr>
                                    </p:animEffect>
                                    <p:set>
                                      <p:cBhvr>
                                        <p:cTn id="35" dur="1" fill="hold">
                                          <p:stCondLst>
                                            <p:cond delay="499"/>
                                          </p:stCondLst>
                                        </p:cTn>
                                        <p:tgtEl>
                                          <p:spTgt spid="81943"/>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81940"/>
                                        </p:tgtEl>
                                        <p:attrNameLst>
                                          <p:attrName>style.visibility</p:attrName>
                                        </p:attrNameLst>
                                      </p:cBhvr>
                                      <p:to>
                                        <p:strVal val="visible"/>
                                      </p:to>
                                    </p:set>
                                    <p:animEffect transition="in" filter="wipe(left)">
                                      <p:cBhvr>
                                        <p:cTn id="38" dur="500"/>
                                        <p:tgtEl>
                                          <p:spTgt spid="8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5" grpId="0" animBg="1"/>
      <p:bldP spid="81936" grpId="0" animBg="1"/>
      <p:bldP spid="81939" grpId="0" animBg="1"/>
      <p:bldP spid="81940" grpId="0" animBg="1"/>
      <p:bldP spid="81942" grpId="0" animBg="1"/>
      <p:bldP spid="81942" grpId="1" animBg="1"/>
      <p:bldP spid="81943" grpId="0" animBg="1"/>
      <p:bldP spid="8194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a:off x="625475" y="1130300"/>
            <a:ext cx="2819400" cy="6461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0800" cmpd="dbl">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Ví dụ 5:</a:t>
            </a:r>
          </a:p>
        </p:txBody>
      </p:sp>
      <p:sp>
        <p:nvSpPr>
          <p:cNvPr id="81944" name="Text Box 24"/>
          <p:cNvSpPr txBox="1">
            <a:spLocks noChangeArrowheads="1"/>
          </p:cNvSpPr>
          <p:nvPr/>
        </p:nvSpPr>
        <p:spPr bwMode="auto">
          <a:xfrm>
            <a:off x="609600" y="3386138"/>
            <a:ext cx="2286000" cy="1200150"/>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600">
                <a:solidFill>
                  <a:srgbClr val="800000"/>
                </a:solidFill>
                <a:latin typeface="Times New Roman" panose="02020603050405020304" pitchFamily="18" charset="0"/>
                <a:cs typeface="Times New Roman" panose="02020603050405020304" pitchFamily="18" charset="0"/>
              </a:rPr>
              <a:t>b) Mô tả thuật toán:</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81945" name="AutoShape 25"/>
          <p:cNvSpPr>
            <a:spLocks noChangeArrowheads="1"/>
          </p:cNvSpPr>
          <p:nvPr/>
        </p:nvSpPr>
        <p:spPr bwMode="auto">
          <a:xfrm>
            <a:off x="3124200" y="3386138"/>
            <a:ext cx="8686800" cy="2900362"/>
          </a:xfrm>
          <a:prstGeom prst="foldedCorner">
            <a:avLst>
              <a:gd name="adj" fmla="val 12130"/>
            </a:avLst>
          </a:prstGeom>
          <a:gradFill rotWithShape="1">
            <a:gsLst>
              <a:gs pos="0">
                <a:srgbClr val="FFFF00"/>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000099"/>
                </a:solidFill>
                <a:latin typeface="Times New Roman" panose="02020603050405020304" pitchFamily="18" charset="0"/>
                <a:cs typeface="Times New Roman" panose="02020603050405020304" pitchFamily="18" charset="0"/>
              </a:rPr>
              <a:t>Bước 1 : Nếu a &gt; b, kết quả là “a lớn hơn b”;</a:t>
            </a:r>
            <a:endParaRPr lang="en-US" altLang="en-US" sz="3200" b="1">
              <a:latin typeface="Times New Roman" panose="02020603050405020304" pitchFamily="18" charset="0"/>
              <a:cs typeface="Times New Roman" panose="02020603050405020304" pitchFamily="18" charset="0"/>
            </a:endParaRPr>
          </a:p>
          <a:p>
            <a:pPr algn="just">
              <a:spcBef>
                <a:spcPct val="50000"/>
              </a:spcBef>
            </a:pPr>
            <a:r>
              <a:rPr lang="en-US" altLang="en-US" sz="3200" b="1">
                <a:solidFill>
                  <a:srgbClr val="000099"/>
                </a:solidFill>
                <a:latin typeface="Times New Roman" panose="02020603050405020304" pitchFamily="18" charset="0"/>
                <a:cs typeface="Times New Roman" panose="02020603050405020304" pitchFamily="18" charset="0"/>
              </a:rPr>
              <a:t>Bước 2 : Nếu a &lt; b, kết quả là “a nhỏ hơn b”; ngược lại là “a bằng b”; </a:t>
            </a:r>
          </a:p>
          <a:p>
            <a:pPr algn="just">
              <a:spcBef>
                <a:spcPct val="50000"/>
              </a:spcBef>
            </a:pPr>
            <a:r>
              <a:rPr lang="en-US" altLang="en-US" sz="3200" b="1">
                <a:solidFill>
                  <a:srgbClr val="000099"/>
                </a:solidFill>
                <a:latin typeface="Times New Roman" panose="02020603050405020304" pitchFamily="18" charset="0"/>
                <a:cs typeface="Times New Roman" panose="02020603050405020304" pitchFamily="18" charset="0"/>
              </a:rPr>
              <a:t>Bước 3 : Kết thúc thuật toán;</a:t>
            </a:r>
          </a:p>
        </p:txBody>
      </p:sp>
      <p:sp>
        <p:nvSpPr>
          <p:cNvPr id="57349" name="Text Box 4"/>
          <p:cNvSpPr txBox="1">
            <a:spLocks noChangeArrowheads="1"/>
          </p:cNvSpPr>
          <p:nvPr/>
        </p:nvSpPr>
        <p:spPr bwMode="auto">
          <a:xfrm>
            <a:off x="609600" y="1981200"/>
            <a:ext cx="11201400" cy="1200150"/>
          </a:xfrm>
          <a:prstGeom prst="rect">
            <a:avLst/>
          </a:prstGeom>
          <a:solidFill>
            <a:srgbClr val="CCFFCC"/>
          </a:soli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i="1">
                <a:solidFill>
                  <a:srgbClr val="000099"/>
                </a:solidFill>
                <a:latin typeface="Times New Roman" panose="02020603050405020304" pitchFamily="18" charset="0"/>
                <a:cs typeface="Times New Roman" panose="02020603050405020304" pitchFamily="18" charset="0"/>
              </a:rPr>
              <a:t>Cho hai số thực a và b. Hãy cho biết kết quả so sánh hai số đó dưới dạng “a lớn hơn b”, “a nhỏ hơn b”, “a bằng b”.</a:t>
            </a:r>
            <a:r>
              <a:rPr lang="en-US" altLang="en-US" sz="3600">
                <a:solidFill>
                  <a:schemeClr val="tx2"/>
                </a:solidFill>
                <a:latin typeface="Times New Roman" panose="02020603050405020304" pitchFamily="18" charset="0"/>
                <a:cs typeface="Times New Roman" panose="02020603050405020304" pitchFamily="18" charset="0"/>
              </a:rPr>
              <a:t>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45">
                                            <p:txEl>
                                              <p:pRg st="0" end="0"/>
                                            </p:txEl>
                                          </p:spTgt>
                                        </p:tgtEl>
                                        <p:attrNameLst>
                                          <p:attrName>style.visibility</p:attrName>
                                        </p:attrNameLst>
                                      </p:cBhvr>
                                      <p:to>
                                        <p:strVal val="visible"/>
                                      </p:to>
                                    </p:set>
                                    <p:anim calcmode="discrete" valueType="clr">
                                      <p:cBhvr override="childStyle">
                                        <p:cTn id="7" dur="80"/>
                                        <p:tgtEl>
                                          <p:spTgt spid="819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4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4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1945">
                                            <p:txEl>
                                              <p:pRg st="1" end="1"/>
                                            </p:txEl>
                                          </p:spTgt>
                                        </p:tgtEl>
                                        <p:attrNameLst>
                                          <p:attrName>style.visibility</p:attrName>
                                        </p:attrNameLst>
                                      </p:cBhvr>
                                      <p:to>
                                        <p:strVal val="visible"/>
                                      </p:to>
                                    </p:set>
                                    <p:anim calcmode="discrete" valueType="clr">
                                      <p:cBhvr override="childStyle">
                                        <p:cTn id="14" dur="80"/>
                                        <p:tgtEl>
                                          <p:spTgt spid="8194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4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194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1945">
                                            <p:txEl>
                                              <p:pRg st="2" end="2"/>
                                            </p:txEl>
                                          </p:spTgt>
                                        </p:tgtEl>
                                        <p:attrNameLst>
                                          <p:attrName>style.visibility</p:attrName>
                                        </p:attrNameLst>
                                      </p:cBhvr>
                                      <p:to>
                                        <p:strVal val="visible"/>
                                      </p:to>
                                    </p:set>
                                    <p:anim calcmode="discrete" valueType="clr">
                                      <p:cBhvr override="childStyle">
                                        <p:cTn id="21" dur="80"/>
                                        <p:tgtEl>
                                          <p:spTgt spid="8194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4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8194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7"/>
          <p:cNvSpPr txBox="1">
            <a:spLocks noChangeArrowheads="1"/>
          </p:cNvSpPr>
          <p:nvPr/>
        </p:nvSpPr>
        <p:spPr bwMode="auto">
          <a:xfrm>
            <a:off x="425450" y="1209675"/>
            <a:ext cx="1676400" cy="58420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ffectLst/>
          <a:extLst>
            <a:ext uri="{91240B29-F687-4F45-9708-019B960494DF}">
              <a14:hiddenLine xmlns:a14="http://schemas.microsoft.com/office/drawing/2010/main" w="50800" cmpd="dbl">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Ví dụ 6:</a:t>
            </a:r>
          </a:p>
        </p:txBody>
      </p:sp>
      <p:pic>
        <p:nvPicPr>
          <p:cNvPr id="59395" name="Picture 2" descr="onli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onli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onli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96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descr="onli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onli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7" descr="kitt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288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8" descr="kitt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05225"/>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AutoShape 9"/>
          <p:cNvSpPr>
            <a:spLocks noChangeArrowheads="1"/>
          </p:cNvSpPr>
          <p:nvPr/>
        </p:nvSpPr>
        <p:spPr bwMode="auto">
          <a:xfrm>
            <a:off x="2133600" y="2438400"/>
            <a:ext cx="2362200" cy="1295400"/>
          </a:xfrm>
          <a:prstGeom prst="cloudCallout">
            <a:avLst>
              <a:gd name="adj1" fmla="val -31856"/>
              <a:gd name="adj2" fmla="val 81005"/>
            </a:avLst>
          </a:prstGeom>
          <a:gradFill rotWithShape="1">
            <a:gsLst>
              <a:gs pos="0">
                <a:srgbClr val="FFFFFF"/>
              </a:gs>
              <a:gs pos="100000">
                <a:srgbClr val="FF99FF"/>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66"/>
                </a:solidFill>
              </a:rPr>
              <a:t>Quả này lớn nhất</a:t>
            </a:r>
          </a:p>
        </p:txBody>
      </p:sp>
      <p:sp>
        <p:nvSpPr>
          <p:cNvPr id="112650" name="AutoShape 10"/>
          <p:cNvSpPr>
            <a:spLocks noChangeArrowheads="1"/>
          </p:cNvSpPr>
          <p:nvPr/>
        </p:nvSpPr>
        <p:spPr bwMode="auto">
          <a:xfrm>
            <a:off x="4953000" y="2286000"/>
            <a:ext cx="2362200" cy="1295400"/>
          </a:xfrm>
          <a:prstGeom prst="cloudCallout">
            <a:avLst>
              <a:gd name="adj1" fmla="val -33199"/>
              <a:gd name="adj2" fmla="val 81005"/>
            </a:avLst>
          </a:prstGeom>
          <a:gradFill rotWithShape="1">
            <a:gsLst>
              <a:gs pos="0">
                <a:srgbClr val="FFFFFF"/>
              </a:gs>
              <a:gs pos="100000">
                <a:srgbClr val="FF99FF"/>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66"/>
                </a:solidFill>
              </a:rPr>
              <a:t>Quả này mới lớn nhất ?</a:t>
            </a:r>
          </a:p>
        </p:txBody>
      </p:sp>
      <p:sp>
        <p:nvSpPr>
          <p:cNvPr id="112651" name="AutoShape 11"/>
          <p:cNvSpPr>
            <a:spLocks noChangeArrowheads="1"/>
          </p:cNvSpPr>
          <p:nvPr/>
        </p:nvSpPr>
        <p:spPr bwMode="auto">
          <a:xfrm>
            <a:off x="7315200" y="2209800"/>
            <a:ext cx="2362200" cy="1295400"/>
          </a:xfrm>
          <a:prstGeom prst="cloudCallout">
            <a:avLst>
              <a:gd name="adj1" fmla="val -35685"/>
              <a:gd name="adj2" fmla="val 79903"/>
            </a:avLst>
          </a:prstGeom>
          <a:gradFill rotWithShape="1">
            <a:gsLst>
              <a:gs pos="0">
                <a:srgbClr val="FFFFFF"/>
              </a:gs>
              <a:gs pos="100000">
                <a:srgbClr val="FF99FF"/>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66"/>
                </a:solidFill>
              </a:rPr>
              <a:t>Ồ ! Quả này lớn hơn </a:t>
            </a:r>
          </a:p>
        </p:txBody>
      </p:sp>
      <p:sp>
        <p:nvSpPr>
          <p:cNvPr id="112652" name="AutoShape 12"/>
          <p:cNvSpPr>
            <a:spLocks noChangeArrowheads="1"/>
          </p:cNvSpPr>
          <p:nvPr/>
        </p:nvSpPr>
        <p:spPr bwMode="auto">
          <a:xfrm>
            <a:off x="7391400" y="2205038"/>
            <a:ext cx="2449513" cy="1223962"/>
          </a:xfrm>
          <a:prstGeom prst="cloudCallout">
            <a:avLst>
              <a:gd name="adj1" fmla="val -39111"/>
              <a:gd name="adj2" fmla="val 88394"/>
            </a:avLst>
          </a:prstGeom>
          <a:gradFill rotWithShape="1">
            <a:gsLst>
              <a:gs pos="0">
                <a:srgbClr val="FFFFFF"/>
              </a:gs>
              <a:gs pos="100000">
                <a:srgbClr val="FF99FF"/>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66"/>
                </a:solidFill>
              </a:rPr>
              <a:t>Tìm ra quả lớn nhất rồi</a:t>
            </a:r>
          </a:p>
        </p:txBody>
      </p:sp>
      <p:grpSp>
        <p:nvGrpSpPr>
          <p:cNvPr id="2" name="Group 14"/>
          <p:cNvGrpSpPr>
            <a:grpSpLocks/>
          </p:cNvGrpSpPr>
          <p:nvPr/>
        </p:nvGrpSpPr>
        <p:grpSpPr bwMode="auto">
          <a:xfrm>
            <a:off x="2209800" y="5181600"/>
            <a:ext cx="1143000" cy="1143000"/>
            <a:chOff x="432" y="3168"/>
            <a:chExt cx="720" cy="912"/>
          </a:xfrm>
        </p:grpSpPr>
        <p:sp>
          <p:nvSpPr>
            <p:cNvPr id="59409" name="AutoShape 15"/>
            <p:cNvSpPr>
              <a:spLocks noChangeArrowheads="1"/>
            </p:cNvSpPr>
            <p:nvPr/>
          </p:nvSpPr>
          <p:spPr bwMode="auto">
            <a:xfrm>
              <a:off x="672" y="3168"/>
              <a:ext cx="240" cy="432"/>
            </a:xfrm>
            <a:prstGeom prst="upArrow">
              <a:avLst>
                <a:gd name="adj1" fmla="val 50000"/>
                <a:gd name="adj2" fmla="val 45000"/>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9410" name="Rectangle 16"/>
            <p:cNvSpPr>
              <a:spLocks noChangeArrowheads="1"/>
            </p:cNvSpPr>
            <p:nvPr/>
          </p:nvSpPr>
          <p:spPr bwMode="auto">
            <a:xfrm>
              <a:off x="432" y="3792"/>
              <a:ext cx="720"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MAX</a:t>
              </a:r>
            </a:p>
          </p:txBody>
        </p:sp>
      </p:grpSp>
      <p:sp>
        <p:nvSpPr>
          <p:cNvPr id="59407" name="Text Box 4"/>
          <p:cNvSpPr txBox="1">
            <a:spLocks noChangeArrowheads="1"/>
          </p:cNvSpPr>
          <p:nvPr/>
        </p:nvSpPr>
        <p:spPr bwMode="auto">
          <a:xfrm>
            <a:off x="2324100" y="1214438"/>
            <a:ext cx="9105900" cy="58420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50800" cmpd="dbl">
                <a:solidFill>
                  <a:srgbClr val="99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i="1">
                <a:solidFill>
                  <a:srgbClr val="0000CC"/>
                </a:solidFill>
                <a:latin typeface="Times New Roman" panose="02020603050405020304" pitchFamily="18" charset="0"/>
                <a:cs typeface="Times New Roman" panose="02020603050405020304" pitchFamily="18" charset="0"/>
              </a:rPr>
              <a:t>Tìm số lớn nhất trong dãy số A các số a1, a2, …,an</a:t>
            </a:r>
          </a:p>
        </p:txBody>
      </p:sp>
      <p:sp>
        <p:nvSpPr>
          <p:cNvPr id="83989" name="Text Box 21"/>
          <p:cNvSpPr txBox="1">
            <a:spLocks noChangeArrowheads="1"/>
          </p:cNvSpPr>
          <p:nvPr/>
        </p:nvSpPr>
        <p:spPr bwMode="auto">
          <a:xfrm>
            <a:off x="1447800" y="1828800"/>
            <a:ext cx="9144000" cy="4897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83989"/>
                                        </p:tgtEl>
                                      </p:cBhvr>
                                    </p:animEffect>
                                    <p:set>
                                      <p:cBhvr>
                                        <p:cTn id="7" dur="1" fill="hold">
                                          <p:stCondLst>
                                            <p:cond delay="1999"/>
                                          </p:stCondLst>
                                        </p:cTn>
                                        <p:tgtEl>
                                          <p:spTgt spid="839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6.93889E-18 -2.22222E-6 L 6.93889E-18 0.23334 " pathEditMode="relative" rAng="0" ptsTypes="AA">
                                      <p:cBhvr>
                                        <p:cTn id="11" dur="2000" fill="hold"/>
                                        <p:tgtEl>
                                          <p:spTgt spid="112647"/>
                                        </p:tgtEl>
                                        <p:attrNameLst>
                                          <p:attrName>ppt_x</p:attrName>
                                          <p:attrName>ppt_y</p:attrName>
                                        </p:attrNameLst>
                                      </p:cBhvr>
                                      <p:rCtr x="0" y="11667"/>
                                    </p:animMotion>
                                  </p:childTnLst>
                                </p:cTn>
                              </p:par>
                            </p:childTnLst>
                          </p:cTn>
                        </p:par>
                        <p:par>
                          <p:cTn id="12" fill="hold" nodeType="afterGroup">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112649"/>
                                        </p:tgtEl>
                                        <p:attrNameLst>
                                          <p:attrName>style.visibility</p:attrName>
                                        </p:attrNameLst>
                                      </p:cBhvr>
                                      <p:to>
                                        <p:strVal val="visible"/>
                                      </p:to>
                                    </p:set>
                                    <p:animEffect transition="in" filter="strips(upRight)">
                                      <p:cBhvr>
                                        <p:cTn id="15" dur="500"/>
                                        <p:tgtEl>
                                          <p:spTgt spid="112649"/>
                                        </p:tgtEl>
                                      </p:cBhvr>
                                    </p:animEffect>
                                  </p:childTnLst>
                                </p:cTn>
                              </p:par>
                            </p:childTnLst>
                          </p:cTn>
                        </p:par>
                        <p:par>
                          <p:cTn id="16" fill="hold" nodeType="afterGroup">
                            <p:stCondLst>
                              <p:cond delay="2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12647"/>
                                        </p:tgtEl>
                                        <p:attrNameLst>
                                          <p:attrName>style.visibility</p:attrName>
                                        </p:attrNameLst>
                                      </p:cBhvr>
                                      <p:to>
                                        <p:strVal val="hidden"/>
                                      </p:to>
                                    </p:set>
                                  </p:childTnLst>
                                </p:cTn>
                              </p:par>
                            </p:childTnLst>
                          </p:cTn>
                        </p:par>
                        <p:par>
                          <p:cTn id="23" fill="hold" nodeType="afterGroup">
                            <p:stCondLst>
                              <p:cond delay="0"/>
                            </p:stCondLst>
                            <p:childTnLst>
                              <p:par>
                                <p:cTn id="24" presetID="1" presetClass="exit" presetSubtype="0" fill="hold" grpId="1" nodeType="afterEffect">
                                  <p:stCondLst>
                                    <p:cond delay="0"/>
                                  </p:stCondLst>
                                  <p:childTnLst>
                                    <p:set>
                                      <p:cBhvr>
                                        <p:cTn id="25" dur="1" fill="hold">
                                          <p:stCondLst>
                                            <p:cond delay="0"/>
                                          </p:stCondLst>
                                        </p:cTn>
                                        <p:tgtEl>
                                          <p:spTgt spid="112649"/>
                                        </p:tgtEl>
                                        <p:attrNameLst>
                                          <p:attrName>style.visibility</p:attrName>
                                        </p:attrNameLst>
                                      </p:cBhvr>
                                      <p:to>
                                        <p:strVal val="hidden"/>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112648"/>
                                        </p:tgtEl>
                                        <p:attrNameLst>
                                          <p:attrName>style.visibility</p:attrName>
                                        </p:attrNameLst>
                                      </p:cBhvr>
                                      <p:to>
                                        <p:strVal val="visible"/>
                                      </p:to>
                                    </p:set>
                                  </p:childTnLst>
                                </p:cTn>
                              </p:par>
                            </p:childTnLst>
                          </p:cTn>
                        </p:par>
                        <p:par>
                          <p:cTn id="29" fill="hold" nodeType="afterGroup">
                            <p:stCondLst>
                              <p:cond delay="0"/>
                            </p:stCondLst>
                            <p:childTnLst>
                              <p:par>
                                <p:cTn id="30" presetID="59" presetClass="path" presetSubtype="0" accel="50000" decel="50000" fill="hold" nodeType="afterEffect">
                                  <p:stCondLst>
                                    <p:cond delay="0"/>
                                  </p:stCondLst>
                                  <p:childTnLst>
                                    <p:animMotion origin="layout" path="M -3.33333E-6 -0.05139 C -3.33333E-6 -0.09769 0.01667 -0.13195 0.03698 -0.13195 C 0.05799 -0.13195 0.075 -0.09769 0.075 -0.05139 C 0.075 -0.00487 0.09167 0.03171 0.1125 0.03171 C 0.13299 0.03171 0.15 -0.00487 0.15 -0.05139 " pathEditMode="relative" rAng="0" ptsTypes="fffff">
                                      <p:cBhvr>
                                        <p:cTn id="31" dur="2000" fill="hold"/>
                                        <p:tgtEl>
                                          <p:spTgt spid="112648"/>
                                        </p:tgtEl>
                                        <p:attrNameLst>
                                          <p:attrName>ppt_x</p:attrName>
                                          <p:attrName>ppt_y</p:attrName>
                                        </p:attrNameLst>
                                      </p:cBhvr>
                                      <p:rCtr x="7500" y="116"/>
                                    </p:animMotion>
                                  </p:childTnLst>
                                </p:cTn>
                              </p:par>
                            </p:childTnLst>
                          </p:cTn>
                        </p:par>
                        <p:par>
                          <p:cTn id="32" fill="hold" nodeType="afterGroup">
                            <p:stCondLst>
                              <p:cond delay="2000"/>
                            </p:stCondLst>
                            <p:childTnLst>
                              <p:par>
                                <p:cTn id="33" presetID="0" presetClass="path" presetSubtype="0" accel="50000" decel="50000" fill="hold" nodeType="afterEffect">
                                  <p:stCondLst>
                                    <p:cond delay="0"/>
                                  </p:stCondLst>
                                  <p:childTnLst>
                                    <p:animMotion origin="layout" path="M 0.20834 -0.0926 C 0.20834 -0.03334 0.22292 0.01319 0.24115 0.01319 C 0.2599 0.01319 0.275 -0.03334 0.275 -0.0926 C 0.275 -0.15255 0.28959 -0.19792 0.30834 -0.19792 C 0.32657 -0.19792 0.34167 -0.15255 0.34167 -0.0926 " pathEditMode="relative" rAng="0" ptsTypes="fffff">
                                      <p:cBhvr>
                                        <p:cTn id="34" dur="2000" fill="hold"/>
                                        <p:tgtEl>
                                          <p:spTgt spid="112648"/>
                                        </p:tgtEl>
                                        <p:attrNameLst>
                                          <p:attrName>ppt_x</p:attrName>
                                          <p:attrName>ppt_y</p:attrName>
                                        </p:attrNameLst>
                                      </p:cBhvr>
                                      <p:rCtr x="6667" y="23"/>
                                    </p:animMotion>
                                  </p:childTnLst>
                                </p:cTn>
                              </p:par>
                            </p:childTnLst>
                          </p:cTn>
                        </p:par>
                        <p:par>
                          <p:cTn id="35" fill="hold" nodeType="afterGroup">
                            <p:stCondLst>
                              <p:cond delay="4000"/>
                            </p:stCondLst>
                            <p:childTnLst>
                              <p:par>
                                <p:cTn id="36" presetID="18" presetClass="entr" presetSubtype="3" fill="hold" grpId="0" nodeType="afterEffect">
                                  <p:stCondLst>
                                    <p:cond delay="0"/>
                                  </p:stCondLst>
                                  <p:childTnLst>
                                    <p:set>
                                      <p:cBhvr>
                                        <p:cTn id="37" dur="1" fill="hold">
                                          <p:stCondLst>
                                            <p:cond delay="0"/>
                                          </p:stCondLst>
                                        </p:cTn>
                                        <p:tgtEl>
                                          <p:spTgt spid="112650"/>
                                        </p:tgtEl>
                                        <p:attrNameLst>
                                          <p:attrName>style.visibility</p:attrName>
                                        </p:attrNameLst>
                                      </p:cBhvr>
                                      <p:to>
                                        <p:strVal val="visible"/>
                                      </p:to>
                                    </p:set>
                                    <p:animEffect transition="in" filter="strips(upRight)">
                                      <p:cBhvr>
                                        <p:cTn id="38" dur="500"/>
                                        <p:tgtEl>
                                          <p:spTgt spid="112650"/>
                                        </p:tgtEl>
                                      </p:cBhvr>
                                    </p:animEffect>
                                  </p:childTnLst>
                                </p:cTn>
                              </p:par>
                            </p:childTnLst>
                          </p:cTn>
                        </p:par>
                        <p:par>
                          <p:cTn id="39" fill="hold" nodeType="afterGroup">
                            <p:stCondLst>
                              <p:cond delay="4500"/>
                            </p:stCondLst>
                            <p:childTnLst>
                              <p:par>
                                <p:cTn id="40" presetID="63" presetClass="path" presetSubtype="0" accel="50000" decel="50000" fill="hold" nodeType="afterEffect">
                                  <p:stCondLst>
                                    <p:cond delay="0"/>
                                  </p:stCondLst>
                                  <p:childTnLst>
                                    <p:animMotion origin="layout" path="M 0.01667 1.11111E-6 L 0.29584 1.11111E-6 " pathEditMode="relative" rAng="0" ptsTypes="AA">
                                      <p:cBhvr>
                                        <p:cTn id="41" dur="2000" fill="hold"/>
                                        <p:tgtEl>
                                          <p:spTgt spid="2"/>
                                        </p:tgtEl>
                                        <p:attrNameLst>
                                          <p:attrName>ppt_x</p:attrName>
                                          <p:attrName>ppt_y</p:attrName>
                                        </p:attrNameLst>
                                      </p:cBhvr>
                                      <p:rCtr x="13958"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12650"/>
                                        </p:tgtEl>
                                        <p:attrNameLst>
                                          <p:attrName>style.visibility</p:attrName>
                                        </p:attrNameLst>
                                      </p:cBhvr>
                                      <p:to>
                                        <p:strVal val="hidden"/>
                                      </p:to>
                                    </p:set>
                                  </p:childTnLst>
                                </p:cTn>
                              </p:par>
                            </p:childTnLst>
                          </p:cTn>
                        </p:par>
                        <p:par>
                          <p:cTn id="46" fill="hold" nodeType="afterGroup">
                            <p:stCondLst>
                              <p:cond delay="0"/>
                            </p:stCondLst>
                            <p:childTnLst>
                              <p:par>
                                <p:cTn id="47" presetID="59" presetClass="path" presetSubtype="0" accel="50000" decel="50000" fill="hold" nodeType="afterEffect">
                                  <p:stCondLst>
                                    <p:cond delay="0"/>
                                  </p:stCondLst>
                                  <p:childTnLst>
                                    <p:animMotion origin="layout" path="M 0.38334 -0.1537 C 0.38334 -0.17963 0.40243 -0.19792 0.42639 -0.19792 C 0.45087 -0.19792 0.47084 -0.17963 0.47084 -0.1537 C 0.47084 -0.12917 0.48993 -0.10903 0.51476 -0.10903 C 0.53837 -0.10903 0.55834 -0.12917 0.55834 -0.1537 " pathEditMode="relative" rAng="0" ptsTypes="fffff">
                                      <p:cBhvr>
                                        <p:cTn id="48" dur="2000" fill="hold"/>
                                        <p:tgtEl>
                                          <p:spTgt spid="112648"/>
                                        </p:tgtEl>
                                        <p:attrNameLst>
                                          <p:attrName>ppt_x</p:attrName>
                                          <p:attrName>ppt_y</p:attrName>
                                        </p:attrNameLst>
                                      </p:cBhvr>
                                      <p:rCtr x="8750" y="23"/>
                                    </p:animMotion>
                                  </p:childTnLst>
                                </p:cTn>
                              </p:par>
                            </p:childTnLst>
                          </p:cTn>
                        </p:par>
                        <p:par>
                          <p:cTn id="49" fill="hold" nodeType="afterGroup">
                            <p:stCondLst>
                              <p:cond delay="2000"/>
                            </p:stCondLst>
                            <p:childTnLst>
                              <p:par>
                                <p:cTn id="50" presetID="18" presetClass="entr" presetSubtype="3" fill="hold" grpId="0" nodeType="afterEffect">
                                  <p:stCondLst>
                                    <p:cond delay="0"/>
                                  </p:stCondLst>
                                  <p:childTnLst>
                                    <p:set>
                                      <p:cBhvr>
                                        <p:cTn id="51" dur="1" fill="hold">
                                          <p:stCondLst>
                                            <p:cond delay="0"/>
                                          </p:stCondLst>
                                        </p:cTn>
                                        <p:tgtEl>
                                          <p:spTgt spid="112651"/>
                                        </p:tgtEl>
                                        <p:attrNameLst>
                                          <p:attrName>style.visibility</p:attrName>
                                        </p:attrNameLst>
                                      </p:cBhvr>
                                      <p:to>
                                        <p:strVal val="visible"/>
                                      </p:to>
                                    </p:set>
                                    <p:animEffect transition="in" filter="strips(upRight)">
                                      <p:cBhvr>
                                        <p:cTn id="52" dur="500"/>
                                        <p:tgtEl>
                                          <p:spTgt spid="112651"/>
                                        </p:tgtEl>
                                      </p:cBhvr>
                                    </p:animEffect>
                                  </p:childTnLst>
                                </p:cTn>
                              </p:par>
                            </p:childTnLst>
                          </p:cTn>
                        </p:par>
                        <p:par>
                          <p:cTn id="53" fill="hold" nodeType="afterGroup">
                            <p:stCondLst>
                              <p:cond delay="2500"/>
                            </p:stCondLst>
                            <p:childTnLst>
                              <p:par>
                                <p:cTn id="54" presetID="63" presetClass="path" presetSubtype="0" accel="50000" decel="50000" fill="hold" nodeType="afterEffect">
                                  <p:stCondLst>
                                    <p:cond delay="0"/>
                                  </p:stCondLst>
                                  <p:childTnLst>
                                    <p:animMotion origin="layout" path="M 0.29583 1.11111E-6 L 0.5 1.11111E-6 " pathEditMode="relative" rAng="0" ptsTypes="AA">
                                      <p:cBhvr>
                                        <p:cTn id="55" dur="1000" fill="hold"/>
                                        <p:tgtEl>
                                          <p:spTgt spid="2"/>
                                        </p:tgtEl>
                                        <p:attrNameLst>
                                          <p:attrName>ppt_x</p:attrName>
                                          <p:attrName>ppt_y</p:attrName>
                                        </p:attrNameLst>
                                      </p:cBhvr>
                                      <p:rCtr x="10208" y="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12651"/>
                                        </p:tgtEl>
                                        <p:attrNameLst>
                                          <p:attrName>style.visibility</p:attrName>
                                        </p:attrNameLst>
                                      </p:cBhvr>
                                      <p:to>
                                        <p:strVal val="hidden"/>
                                      </p:to>
                                    </p:set>
                                  </p:childTnLst>
                                </p:cTn>
                              </p:par>
                            </p:childTnLst>
                          </p:cTn>
                        </p:par>
                        <p:par>
                          <p:cTn id="60" fill="hold" nodeType="afterGroup">
                            <p:stCondLst>
                              <p:cond delay="0"/>
                            </p:stCondLst>
                            <p:childTnLst>
                              <p:par>
                                <p:cTn id="61" presetID="59" presetClass="path" presetSubtype="0" accel="50000" decel="50000" fill="hold" nodeType="afterEffect">
                                  <p:stCondLst>
                                    <p:cond delay="0"/>
                                  </p:stCondLst>
                                  <p:childTnLst>
                                    <p:animMotion origin="layout" path="M 0.55834 -0.1537 C 0.55834 -0.20046 0.58247 -0.23634 0.61198 -0.23634 C 0.64236 -0.23634 0.66667 -0.20046 0.66667 -0.1537 C 0.66667 -0.10695 0.6908 -0.07107 0.72118 -0.07107 C 0.7507 -0.07107 0.775 -0.10695 0.775 -0.1537 " pathEditMode="relative" rAng="0" ptsTypes="fffff">
                                      <p:cBhvr>
                                        <p:cTn id="62" dur="2000" fill="hold"/>
                                        <p:tgtEl>
                                          <p:spTgt spid="112648"/>
                                        </p:tgtEl>
                                        <p:attrNameLst>
                                          <p:attrName>ppt_x</p:attrName>
                                          <p:attrName>ppt_y</p:attrName>
                                        </p:attrNameLst>
                                      </p:cBhvr>
                                      <p:rCtr x="10833" y="0"/>
                                    </p:animMotion>
                                  </p:childTnLst>
                                </p:cTn>
                              </p:par>
                            </p:childTnLst>
                          </p:cTn>
                        </p:par>
                        <p:par>
                          <p:cTn id="63" fill="hold" nodeType="afterGroup">
                            <p:stCondLst>
                              <p:cond delay="2000"/>
                            </p:stCondLst>
                            <p:childTnLst>
                              <p:par>
                                <p:cTn id="64" presetID="59" presetClass="path" presetSubtype="0" accel="50000" decel="50000" fill="hold" nodeType="afterEffect">
                                  <p:stCondLst>
                                    <p:cond delay="0"/>
                                  </p:stCondLst>
                                  <p:childTnLst>
                                    <p:animMotion origin="layout" path="M 0.8165 -0.15833 C 0.81841 -0.11158 0.79115 -0.07361 0.75625 -0.07107 C 0.71997 -0.06829 0.68907 -0.10185 0.6875 -0.14861 C 0.68559 -0.19537 0.65521 -0.22894 0.61893 -0.22616 C 0.58403 -0.22361 0.5566 -0.18565 0.55851 -0.13889 " pathEditMode="relative" rAng="10607071" ptsTypes="fffff">
                                      <p:cBhvr>
                                        <p:cTn id="65" dur="2000" fill="hold"/>
                                        <p:tgtEl>
                                          <p:spTgt spid="112648"/>
                                        </p:tgtEl>
                                        <p:attrNameLst>
                                          <p:attrName>ppt_x</p:attrName>
                                          <p:attrName>ppt_y</p:attrName>
                                        </p:attrNameLst>
                                      </p:cBhvr>
                                      <p:rCtr x="-12899" y="972"/>
                                    </p:animMotion>
                                  </p:childTnLst>
                                </p:cTn>
                              </p:par>
                            </p:childTnLst>
                          </p:cTn>
                        </p:par>
                        <p:par>
                          <p:cTn id="66" fill="hold" nodeType="afterGroup">
                            <p:stCondLst>
                              <p:cond delay="4000"/>
                            </p:stCondLst>
                            <p:childTnLst>
                              <p:par>
                                <p:cTn id="67" presetID="18" presetClass="entr" presetSubtype="3" fill="hold" grpId="0" nodeType="afterEffect">
                                  <p:stCondLst>
                                    <p:cond delay="0"/>
                                  </p:stCondLst>
                                  <p:childTnLst>
                                    <p:set>
                                      <p:cBhvr>
                                        <p:cTn id="68" dur="1" fill="hold">
                                          <p:stCondLst>
                                            <p:cond delay="0"/>
                                          </p:stCondLst>
                                        </p:cTn>
                                        <p:tgtEl>
                                          <p:spTgt spid="112652"/>
                                        </p:tgtEl>
                                        <p:attrNameLst>
                                          <p:attrName>style.visibility</p:attrName>
                                        </p:attrNameLst>
                                      </p:cBhvr>
                                      <p:to>
                                        <p:strVal val="visible"/>
                                      </p:to>
                                    </p:set>
                                    <p:animEffect transition="in" filter="strips(upRight)">
                                      <p:cBhvr>
                                        <p:cTn id="69" dur="500"/>
                                        <p:tgtEl>
                                          <p:spTgt spid="112652"/>
                                        </p:tgtEl>
                                      </p:cBhvr>
                                    </p:animEffect>
                                  </p:childTnLst>
                                </p:cTn>
                              </p:par>
                            </p:childTnLst>
                          </p:cTn>
                        </p:par>
                        <p:par>
                          <p:cTn id="70" fill="hold" nodeType="afterGroup">
                            <p:stCondLst>
                              <p:cond delay="4500"/>
                            </p:stCondLst>
                            <p:childTnLst>
                              <p:par>
                                <p:cTn id="71" presetID="8" presetClass="emph" presetSubtype="0" repeatCount="2000" fill="hold" nodeType="afterEffect">
                                  <p:stCondLst>
                                    <p:cond delay="0"/>
                                  </p:stCondLst>
                                  <p:childTnLst>
                                    <p:animRot by="21600000">
                                      <p:cBhvr>
                                        <p:cTn id="72" dur="2000" fill="hold"/>
                                        <p:tgtEl>
                                          <p:spTgt spid="1126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49" grpId="1" animBg="1"/>
      <p:bldP spid="112650" grpId="0" animBg="1"/>
      <p:bldP spid="112650" grpId="1" animBg="1"/>
      <p:bldP spid="112651" grpId="0" animBg="1"/>
      <p:bldP spid="112651" grpId="1" animBg="1"/>
      <p:bldP spid="112652" grpId="0" animBg="1"/>
      <p:bldP spid="839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9" name="Text Box 13"/>
          <p:cNvSpPr txBox="1">
            <a:spLocks noChangeArrowheads="1"/>
          </p:cNvSpPr>
          <p:nvPr/>
        </p:nvSpPr>
        <p:spPr bwMode="auto">
          <a:xfrm>
            <a:off x="400050" y="1811338"/>
            <a:ext cx="2266950" cy="1077912"/>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lgn="just"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 Xác định bài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86030" name="Text Box 14"/>
          <p:cNvSpPr txBox="1">
            <a:spLocks noChangeArrowheads="1"/>
          </p:cNvSpPr>
          <p:nvPr/>
        </p:nvSpPr>
        <p:spPr bwMode="auto">
          <a:xfrm>
            <a:off x="2952750" y="1720850"/>
            <a:ext cx="2057400" cy="584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99"/>
                </a:solidFill>
                <a:latin typeface="Times New Roman" panose="02020603050405020304" pitchFamily="18" charset="0"/>
                <a:cs typeface="Times New Roman" panose="02020603050405020304" pitchFamily="18" charset="0"/>
              </a:rPr>
              <a:t>INPUT</a:t>
            </a:r>
            <a:endParaRPr lang="en-US" altLang="en-US" sz="3200">
              <a:solidFill>
                <a:srgbClr val="800000"/>
              </a:solidFill>
              <a:latin typeface="Times New Roman" panose="02020603050405020304" pitchFamily="18" charset="0"/>
              <a:cs typeface="Times New Roman" panose="02020603050405020304" pitchFamily="18" charset="0"/>
            </a:endParaRPr>
          </a:p>
        </p:txBody>
      </p:sp>
      <p:sp>
        <p:nvSpPr>
          <p:cNvPr id="86031" name="Text Box 15"/>
          <p:cNvSpPr txBox="1">
            <a:spLocks noChangeArrowheads="1"/>
          </p:cNvSpPr>
          <p:nvPr/>
        </p:nvSpPr>
        <p:spPr bwMode="auto">
          <a:xfrm>
            <a:off x="2952750" y="2393950"/>
            <a:ext cx="2057400" cy="585788"/>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000099"/>
                </a:solidFill>
                <a:latin typeface="Times New Roman" panose="02020603050405020304" pitchFamily="18" charset="0"/>
                <a:cs typeface="Times New Roman" panose="02020603050405020304" pitchFamily="18" charset="0"/>
              </a:rPr>
              <a:t>OUTPUT</a:t>
            </a:r>
          </a:p>
        </p:txBody>
      </p:sp>
      <p:sp>
        <p:nvSpPr>
          <p:cNvPr id="86032" name="Line 16"/>
          <p:cNvSpPr>
            <a:spLocks noChangeShapeType="1"/>
          </p:cNvSpPr>
          <p:nvPr/>
        </p:nvSpPr>
        <p:spPr bwMode="auto">
          <a:xfrm flipV="1">
            <a:off x="5086350" y="2122488"/>
            <a:ext cx="309563" cy="793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Line 17"/>
          <p:cNvSpPr>
            <a:spLocks noChangeShapeType="1"/>
          </p:cNvSpPr>
          <p:nvPr/>
        </p:nvSpPr>
        <p:spPr bwMode="auto">
          <a:xfrm flipV="1">
            <a:off x="5103813" y="2744788"/>
            <a:ext cx="304800" cy="4762"/>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4" name="Text Box 18"/>
          <p:cNvSpPr txBox="1">
            <a:spLocks noChangeArrowheads="1"/>
          </p:cNvSpPr>
          <p:nvPr/>
        </p:nvSpPr>
        <p:spPr bwMode="auto">
          <a:xfrm>
            <a:off x="5638800" y="1860550"/>
            <a:ext cx="6019800" cy="585788"/>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200">
                <a:solidFill>
                  <a:srgbClr val="000099"/>
                </a:solidFill>
                <a:latin typeface="Times New Roman" panose="02020603050405020304" pitchFamily="18" charset="0"/>
                <a:cs typeface="Times New Roman" panose="02020603050405020304" pitchFamily="18" charset="0"/>
              </a:rPr>
              <a:t>Dãy số A các số a1, a2, …,an (n≥1)</a:t>
            </a:r>
          </a:p>
        </p:txBody>
      </p:sp>
      <p:sp>
        <p:nvSpPr>
          <p:cNvPr id="86035" name="Text Box 19"/>
          <p:cNvSpPr txBox="1">
            <a:spLocks noChangeArrowheads="1"/>
          </p:cNvSpPr>
          <p:nvPr/>
        </p:nvSpPr>
        <p:spPr bwMode="auto">
          <a:xfrm>
            <a:off x="5638800" y="2501900"/>
            <a:ext cx="6019800" cy="584200"/>
          </a:xfrm>
          <a:prstGeom prst="rect">
            <a:avLst/>
          </a:prstGeom>
          <a:gradFill rotWithShape="1">
            <a:gsLst>
              <a:gs pos="0">
                <a:schemeClr val="folHlink"/>
              </a:gs>
              <a:gs pos="100000">
                <a:schemeClr val="folHlink">
                  <a:gamma/>
                  <a:tint val="31373"/>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auto">
              <a:spcBef>
                <a:spcPct val="50000"/>
              </a:spcBef>
              <a:spcAft>
                <a:spcPts val="0"/>
              </a:spcAft>
              <a:defRPr/>
            </a:pPr>
            <a:r>
              <a:rPr lang="en-US" altLang="en-US" sz="3200">
                <a:solidFill>
                  <a:srgbClr val="000099"/>
                </a:solidFill>
                <a:latin typeface="Times New Roman" panose="02020603050405020304" pitchFamily="18" charset="0"/>
                <a:cs typeface="Times New Roman" panose="02020603050405020304" pitchFamily="18" charset="0"/>
              </a:rPr>
              <a:t>Giá trị MAX = max{a1, a2, …,an} </a:t>
            </a:r>
          </a:p>
        </p:txBody>
      </p:sp>
      <p:sp>
        <p:nvSpPr>
          <p:cNvPr id="86037" name="Text Box 21"/>
          <p:cNvSpPr txBox="1">
            <a:spLocks noChangeArrowheads="1"/>
          </p:cNvSpPr>
          <p:nvPr/>
        </p:nvSpPr>
        <p:spPr bwMode="auto">
          <a:xfrm>
            <a:off x="5638800" y="1792288"/>
            <a:ext cx="6019800" cy="5842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t>
            </a:r>
          </a:p>
        </p:txBody>
      </p:sp>
      <p:sp>
        <p:nvSpPr>
          <p:cNvPr id="86038" name="Text Box 22"/>
          <p:cNvSpPr txBox="1">
            <a:spLocks noChangeArrowheads="1"/>
          </p:cNvSpPr>
          <p:nvPr/>
        </p:nvSpPr>
        <p:spPr bwMode="auto">
          <a:xfrm>
            <a:off x="5638800" y="2540000"/>
            <a:ext cx="6019800" cy="584200"/>
          </a:xfrm>
          <a:prstGeom prst="rect">
            <a:avLst/>
          </a:prstGeom>
          <a:gradFill rotWithShape="1">
            <a:gsLst>
              <a:gs pos="0">
                <a:schemeClr val="folHlink"/>
              </a:gs>
              <a:gs pos="100000">
                <a:schemeClr val="folHlink">
                  <a:gamma/>
                  <a:tint val="14510"/>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a:t>
            </a:r>
          </a:p>
        </p:txBody>
      </p:sp>
      <p:sp>
        <p:nvSpPr>
          <p:cNvPr id="86040" name="Text Box 24"/>
          <p:cNvSpPr txBox="1">
            <a:spLocks noChangeArrowheads="1"/>
          </p:cNvSpPr>
          <p:nvPr/>
        </p:nvSpPr>
        <p:spPr bwMode="auto">
          <a:xfrm>
            <a:off x="400050" y="3306763"/>
            <a:ext cx="2266950" cy="1076325"/>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ct val="50000"/>
              </a:spcBef>
              <a:spcAft>
                <a:spcPts val="0"/>
              </a:spcAft>
              <a:defRPr/>
            </a:pPr>
            <a:r>
              <a:rPr lang="en-US" altLang="en-US" sz="3200">
                <a:solidFill>
                  <a:srgbClr val="800000"/>
                </a:solidFill>
                <a:latin typeface="Times New Roman" panose="02020603050405020304" pitchFamily="18" charset="0"/>
                <a:cs typeface="Times New Roman" panose="02020603050405020304" pitchFamily="18" charset="0"/>
              </a:rPr>
              <a:t>b)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86041" name="AutoShape 25"/>
          <p:cNvSpPr>
            <a:spLocks noChangeArrowheads="1"/>
          </p:cNvSpPr>
          <p:nvPr/>
        </p:nvSpPr>
        <p:spPr bwMode="auto">
          <a:xfrm>
            <a:off x="2667000" y="3306763"/>
            <a:ext cx="9156700" cy="3529012"/>
          </a:xfrm>
          <a:prstGeom prst="foldedCorner">
            <a:avLst>
              <a:gd name="adj" fmla="val 12130"/>
            </a:avLst>
          </a:prstGeom>
          <a:gradFill rotWithShape="1">
            <a:gsLst>
              <a:gs pos="0">
                <a:srgbClr val="FFFF00">
                  <a:alpha val="95000"/>
                </a:srgbClr>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Bước1 : MAX ← a1; i ← 1;</a:t>
            </a:r>
          </a:p>
          <a:p>
            <a:pPr lvl="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Bước 2 : i ← i + 1;</a:t>
            </a:r>
          </a:p>
          <a:p>
            <a:pPr lvl="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Bước 3 : Nếu i &gt; n,  thì chuyển đến bước 5;</a:t>
            </a:r>
          </a:p>
          <a:p>
            <a:pPr lvl="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Bước 4 : Nếu ai &gt; MAX, MAX ← ai, Quay lại bước 2;</a:t>
            </a:r>
          </a:p>
          <a:p>
            <a:pPr lvl="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Bước 5 : Kết thúc thuật toán;</a:t>
            </a:r>
          </a:p>
        </p:txBody>
      </p:sp>
      <p:sp>
        <p:nvSpPr>
          <p:cNvPr id="61453" name="Text Box 4"/>
          <p:cNvSpPr txBox="1">
            <a:spLocks noChangeArrowheads="1"/>
          </p:cNvSpPr>
          <p:nvPr/>
        </p:nvSpPr>
        <p:spPr bwMode="auto">
          <a:xfrm>
            <a:off x="457200" y="1084263"/>
            <a:ext cx="11201400" cy="58420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a:noFill/>
          </a:ln>
          <a:extLst>
            <a:ext uri="{91240B29-F687-4F45-9708-019B960494DF}">
              <a14:hiddenLine xmlns:a14="http://schemas.microsoft.com/office/drawing/2010/main" w="50800" cmpd="dbl">
                <a:solidFill>
                  <a:srgbClr val="99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i="1">
                <a:solidFill>
                  <a:srgbClr val="0000CC"/>
                </a:solidFill>
                <a:latin typeface="Times New Roman" panose="02020603050405020304" pitchFamily="18" charset="0"/>
                <a:cs typeface="Times New Roman" panose="02020603050405020304" pitchFamily="18" charset="0"/>
              </a:rPr>
              <a:t>Ví dụ 6: Tìm số lớn nhất trong dãy số A các số a1, a2, …,an</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9"/>
                                        </p:tgtEl>
                                        <p:attrNameLst>
                                          <p:attrName>style.visibility</p:attrName>
                                        </p:attrNameLst>
                                      </p:cBhvr>
                                      <p:to>
                                        <p:strVal val="visible"/>
                                      </p:to>
                                    </p:set>
                                    <p:animEffect transition="in" filter="wipe(left)">
                                      <p:cBhvr>
                                        <p:cTn id="7" dur="500"/>
                                        <p:tgtEl>
                                          <p:spTgt spid="86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30"/>
                                        </p:tgtEl>
                                        <p:attrNameLst>
                                          <p:attrName>style.visibility</p:attrName>
                                        </p:attrNameLst>
                                      </p:cBhvr>
                                      <p:to>
                                        <p:strVal val="visible"/>
                                      </p:to>
                                    </p:set>
                                    <p:animEffect transition="in" filter="wipe(left)">
                                      <p:cBhvr>
                                        <p:cTn id="12" dur="500"/>
                                        <p:tgtEl>
                                          <p:spTgt spid="860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031"/>
                                        </p:tgtEl>
                                        <p:attrNameLst>
                                          <p:attrName>style.visibility</p:attrName>
                                        </p:attrNameLst>
                                      </p:cBhvr>
                                      <p:to>
                                        <p:strVal val="visible"/>
                                      </p:to>
                                    </p:set>
                                    <p:animEffect transition="in" filter="wipe(left)">
                                      <p:cBhvr>
                                        <p:cTn id="15" dur="500"/>
                                        <p:tgtEl>
                                          <p:spTgt spid="86031"/>
                                        </p:tgtEl>
                                      </p:cBhvr>
                                    </p:animEffect>
                                  </p:childTnLst>
                                </p:cTn>
                              </p:par>
                              <p:par>
                                <p:cTn id="16" presetID="22" presetClass="entr" presetSubtype="8" fill="hold" nodeType="withEffect">
                                  <p:stCondLst>
                                    <p:cond delay="0"/>
                                  </p:stCondLst>
                                  <p:childTnLst>
                                    <p:set>
                                      <p:cBhvr>
                                        <p:cTn id="17" dur="1" fill="hold">
                                          <p:stCondLst>
                                            <p:cond delay="0"/>
                                          </p:stCondLst>
                                        </p:cTn>
                                        <p:tgtEl>
                                          <p:spTgt spid="86032"/>
                                        </p:tgtEl>
                                        <p:attrNameLst>
                                          <p:attrName>style.visibility</p:attrName>
                                        </p:attrNameLst>
                                      </p:cBhvr>
                                      <p:to>
                                        <p:strVal val="visible"/>
                                      </p:to>
                                    </p:set>
                                    <p:animEffect transition="in" filter="wipe(left)">
                                      <p:cBhvr>
                                        <p:cTn id="18" dur="500"/>
                                        <p:tgtEl>
                                          <p:spTgt spid="86032"/>
                                        </p:tgtEl>
                                      </p:cBhvr>
                                    </p:animEffect>
                                  </p:childTnLst>
                                </p:cTn>
                              </p:par>
                              <p:par>
                                <p:cTn id="19" presetID="22" presetClass="entr" presetSubtype="8" fill="hold" nodeType="withEffect">
                                  <p:stCondLst>
                                    <p:cond delay="0"/>
                                  </p:stCondLst>
                                  <p:childTnLst>
                                    <p:set>
                                      <p:cBhvr>
                                        <p:cTn id="20" dur="1" fill="hold">
                                          <p:stCondLst>
                                            <p:cond delay="0"/>
                                          </p:stCondLst>
                                        </p:cTn>
                                        <p:tgtEl>
                                          <p:spTgt spid="86033"/>
                                        </p:tgtEl>
                                        <p:attrNameLst>
                                          <p:attrName>style.visibility</p:attrName>
                                        </p:attrNameLst>
                                      </p:cBhvr>
                                      <p:to>
                                        <p:strVal val="visible"/>
                                      </p:to>
                                    </p:set>
                                    <p:animEffect transition="in" filter="wipe(left)">
                                      <p:cBhvr>
                                        <p:cTn id="21" dur="500"/>
                                        <p:tgtEl>
                                          <p:spTgt spid="860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6037"/>
                                        </p:tgtEl>
                                        <p:attrNameLst>
                                          <p:attrName>style.visibility</p:attrName>
                                        </p:attrNameLst>
                                      </p:cBhvr>
                                      <p:to>
                                        <p:strVal val="visible"/>
                                      </p:to>
                                    </p:set>
                                    <p:animEffect transition="in" filter="wipe(left)">
                                      <p:cBhvr>
                                        <p:cTn id="24" dur="500"/>
                                        <p:tgtEl>
                                          <p:spTgt spid="8603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6038"/>
                                        </p:tgtEl>
                                        <p:attrNameLst>
                                          <p:attrName>style.visibility</p:attrName>
                                        </p:attrNameLst>
                                      </p:cBhvr>
                                      <p:to>
                                        <p:strVal val="visible"/>
                                      </p:to>
                                    </p:set>
                                    <p:animEffect transition="in" filter="wipe(left)">
                                      <p:cBhvr>
                                        <p:cTn id="27" dur="500"/>
                                        <p:tgtEl>
                                          <p:spTgt spid="860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6037"/>
                                        </p:tgtEl>
                                      </p:cBhvr>
                                    </p:animEffect>
                                    <p:set>
                                      <p:cBhvr>
                                        <p:cTn id="32" dur="1" fill="hold">
                                          <p:stCondLst>
                                            <p:cond delay="499"/>
                                          </p:stCondLst>
                                        </p:cTn>
                                        <p:tgtEl>
                                          <p:spTgt spid="86037"/>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86034"/>
                                        </p:tgtEl>
                                        <p:attrNameLst>
                                          <p:attrName>style.visibility</p:attrName>
                                        </p:attrNameLst>
                                      </p:cBhvr>
                                      <p:to>
                                        <p:strVal val="visible"/>
                                      </p:to>
                                    </p:set>
                                    <p:animEffect transition="in" filter="wipe(left)">
                                      <p:cBhvr>
                                        <p:cTn id="35" dur="500"/>
                                        <p:tgtEl>
                                          <p:spTgt spid="860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86038"/>
                                        </p:tgtEl>
                                      </p:cBhvr>
                                    </p:animEffect>
                                    <p:set>
                                      <p:cBhvr>
                                        <p:cTn id="40" dur="1" fill="hold">
                                          <p:stCondLst>
                                            <p:cond delay="499"/>
                                          </p:stCondLst>
                                        </p:cTn>
                                        <p:tgtEl>
                                          <p:spTgt spid="86038"/>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86035"/>
                                        </p:tgtEl>
                                        <p:attrNameLst>
                                          <p:attrName>style.visibility</p:attrName>
                                        </p:attrNameLst>
                                      </p:cBhvr>
                                      <p:to>
                                        <p:strVal val="visible"/>
                                      </p:to>
                                    </p:set>
                                    <p:animEffect transition="in" filter="wipe(left)">
                                      <p:cBhvr>
                                        <p:cTn id="43" dur="500"/>
                                        <p:tgtEl>
                                          <p:spTgt spid="860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6040"/>
                                        </p:tgtEl>
                                        <p:attrNameLst>
                                          <p:attrName>style.visibility</p:attrName>
                                        </p:attrNameLst>
                                      </p:cBhvr>
                                      <p:to>
                                        <p:strVal val="visible"/>
                                      </p:to>
                                    </p:set>
                                    <p:animEffect transition="in" filter="wipe(left)">
                                      <p:cBhvr>
                                        <p:cTn id="48" dur="500"/>
                                        <p:tgtEl>
                                          <p:spTgt spid="8604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6041">
                                            <p:bg/>
                                          </p:spTgt>
                                        </p:tgtEl>
                                        <p:attrNameLst>
                                          <p:attrName>style.visibility</p:attrName>
                                        </p:attrNameLst>
                                      </p:cBhvr>
                                      <p:to>
                                        <p:strVal val="visible"/>
                                      </p:to>
                                    </p:set>
                                    <p:animEffect transition="in" filter="blinds(horizontal)">
                                      <p:cBhvr>
                                        <p:cTn id="51" dur="500"/>
                                        <p:tgtEl>
                                          <p:spTgt spid="86041">
                                            <p:bg/>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86041">
                                            <p:txEl>
                                              <p:pRg st="0" end="0"/>
                                            </p:txEl>
                                          </p:spTgt>
                                        </p:tgtEl>
                                        <p:attrNameLst>
                                          <p:attrName>style.visibility</p:attrName>
                                        </p:attrNameLst>
                                      </p:cBhvr>
                                      <p:to>
                                        <p:strVal val="visible"/>
                                      </p:to>
                                    </p:set>
                                    <p:anim calcmode="discrete" valueType="clr">
                                      <p:cBhvr override="childStyle">
                                        <p:cTn id="56" dur="80"/>
                                        <p:tgtEl>
                                          <p:spTgt spid="860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86041">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86041">
                                            <p:txEl>
                                              <p:pRg st="0" end="0"/>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86041">
                                            <p:txEl>
                                              <p:pRg st="1" end="1"/>
                                            </p:txEl>
                                          </p:spTgt>
                                        </p:tgtEl>
                                        <p:attrNameLst>
                                          <p:attrName>style.visibility</p:attrName>
                                        </p:attrNameLst>
                                      </p:cBhvr>
                                      <p:to>
                                        <p:strVal val="visible"/>
                                      </p:to>
                                    </p:set>
                                    <p:anim calcmode="discrete" valueType="clr">
                                      <p:cBhvr override="childStyle">
                                        <p:cTn id="63" dur="80"/>
                                        <p:tgtEl>
                                          <p:spTgt spid="8604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86041">
                                            <p:txEl>
                                              <p:pRg st="1" end="1"/>
                                            </p:txEl>
                                          </p:spTgt>
                                        </p:tgtEl>
                                        <p:attrNameLst>
                                          <p:attrName>fillcolor</p:attrName>
                                        </p:attrNameLst>
                                      </p:cBhvr>
                                      <p:tavLst>
                                        <p:tav tm="0">
                                          <p:val>
                                            <p:clrVal>
                                              <a:schemeClr val="accent2"/>
                                            </p:clrVal>
                                          </p:val>
                                        </p:tav>
                                        <p:tav tm="50000">
                                          <p:val>
                                            <p:clrVal>
                                              <a:schemeClr val="hlink"/>
                                            </p:clrVal>
                                          </p:val>
                                        </p:tav>
                                      </p:tavLst>
                                    </p:anim>
                                    <p:set>
                                      <p:cBhvr>
                                        <p:cTn id="65" dur="80"/>
                                        <p:tgtEl>
                                          <p:spTgt spid="86041">
                                            <p:txEl>
                                              <p:pRg st="1" end="1"/>
                                            </p:txEl>
                                          </p:spTgt>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86041">
                                            <p:txEl>
                                              <p:pRg st="2" end="2"/>
                                            </p:txEl>
                                          </p:spTgt>
                                        </p:tgtEl>
                                        <p:attrNameLst>
                                          <p:attrName>style.visibility</p:attrName>
                                        </p:attrNameLst>
                                      </p:cBhvr>
                                      <p:to>
                                        <p:strVal val="visible"/>
                                      </p:to>
                                    </p:set>
                                    <p:anim calcmode="discrete" valueType="clr">
                                      <p:cBhvr override="childStyle">
                                        <p:cTn id="70" dur="80"/>
                                        <p:tgtEl>
                                          <p:spTgt spid="8604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86041">
                                            <p:txEl>
                                              <p:pRg st="2" end="2"/>
                                            </p:txEl>
                                          </p:spTgt>
                                        </p:tgtEl>
                                        <p:attrNameLst>
                                          <p:attrName>fillcolor</p:attrName>
                                        </p:attrNameLst>
                                      </p:cBhvr>
                                      <p:tavLst>
                                        <p:tav tm="0">
                                          <p:val>
                                            <p:clrVal>
                                              <a:schemeClr val="accent2"/>
                                            </p:clrVal>
                                          </p:val>
                                        </p:tav>
                                        <p:tav tm="50000">
                                          <p:val>
                                            <p:clrVal>
                                              <a:schemeClr val="hlink"/>
                                            </p:clrVal>
                                          </p:val>
                                        </p:tav>
                                      </p:tavLst>
                                    </p:anim>
                                    <p:set>
                                      <p:cBhvr>
                                        <p:cTn id="72" dur="80"/>
                                        <p:tgtEl>
                                          <p:spTgt spid="86041">
                                            <p:txEl>
                                              <p:pRg st="2" end="2"/>
                                            </p:txEl>
                                          </p:spTgt>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86041">
                                            <p:txEl>
                                              <p:pRg st="3" end="3"/>
                                            </p:txEl>
                                          </p:spTgt>
                                        </p:tgtEl>
                                        <p:attrNameLst>
                                          <p:attrName>style.visibility</p:attrName>
                                        </p:attrNameLst>
                                      </p:cBhvr>
                                      <p:to>
                                        <p:strVal val="visible"/>
                                      </p:to>
                                    </p:set>
                                    <p:anim calcmode="discrete" valueType="clr">
                                      <p:cBhvr override="childStyle">
                                        <p:cTn id="77" dur="80"/>
                                        <p:tgtEl>
                                          <p:spTgt spid="8604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86041">
                                            <p:txEl>
                                              <p:pRg st="3" end="3"/>
                                            </p:txEl>
                                          </p:spTgt>
                                        </p:tgtEl>
                                        <p:attrNameLst>
                                          <p:attrName>fillcolor</p:attrName>
                                        </p:attrNameLst>
                                      </p:cBhvr>
                                      <p:tavLst>
                                        <p:tav tm="0">
                                          <p:val>
                                            <p:clrVal>
                                              <a:schemeClr val="accent2"/>
                                            </p:clrVal>
                                          </p:val>
                                        </p:tav>
                                        <p:tav tm="50000">
                                          <p:val>
                                            <p:clrVal>
                                              <a:schemeClr val="hlink"/>
                                            </p:clrVal>
                                          </p:val>
                                        </p:tav>
                                      </p:tavLst>
                                    </p:anim>
                                    <p:set>
                                      <p:cBhvr>
                                        <p:cTn id="79" dur="80"/>
                                        <p:tgtEl>
                                          <p:spTgt spid="86041">
                                            <p:txEl>
                                              <p:pRg st="3" end="3"/>
                                            </p:txEl>
                                          </p:spTgt>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86041">
                                            <p:txEl>
                                              <p:pRg st="4" end="4"/>
                                            </p:txEl>
                                          </p:spTgt>
                                        </p:tgtEl>
                                        <p:attrNameLst>
                                          <p:attrName>style.visibility</p:attrName>
                                        </p:attrNameLst>
                                      </p:cBhvr>
                                      <p:to>
                                        <p:strVal val="visible"/>
                                      </p:to>
                                    </p:set>
                                    <p:anim calcmode="discrete" valueType="clr">
                                      <p:cBhvr override="childStyle">
                                        <p:cTn id="84" dur="80"/>
                                        <p:tgtEl>
                                          <p:spTgt spid="8604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86041">
                                            <p:txEl>
                                              <p:pRg st="4" end="4"/>
                                            </p:txEl>
                                          </p:spTgt>
                                        </p:tgtEl>
                                        <p:attrNameLst>
                                          <p:attrName>fillcolor</p:attrName>
                                        </p:attrNameLst>
                                      </p:cBhvr>
                                      <p:tavLst>
                                        <p:tav tm="0">
                                          <p:val>
                                            <p:clrVal>
                                              <a:schemeClr val="accent2"/>
                                            </p:clrVal>
                                          </p:val>
                                        </p:tav>
                                        <p:tav tm="50000">
                                          <p:val>
                                            <p:clrVal>
                                              <a:schemeClr val="hlink"/>
                                            </p:clrVal>
                                          </p:val>
                                        </p:tav>
                                      </p:tavLst>
                                    </p:anim>
                                    <p:set>
                                      <p:cBhvr>
                                        <p:cTn id="86" dur="80"/>
                                        <p:tgtEl>
                                          <p:spTgt spid="8604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animBg="1"/>
      <p:bldP spid="86030" grpId="0" animBg="1"/>
      <p:bldP spid="86031" grpId="0" animBg="1"/>
      <p:bldP spid="86034" grpId="0" animBg="1"/>
      <p:bldP spid="86035" grpId="0" animBg="1"/>
      <p:bldP spid="86037" grpId="0" animBg="1"/>
      <p:bldP spid="86037" grpId="1" animBg="1"/>
      <p:bldP spid="86038" grpId="0" animBg="1"/>
      <p:bldP spid="86038" grpId="1" animBg="1"/>
      <p:bldP spid="86040" grpId="0" animBg="1"/>
      <p:bldP spid="86041"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11658600" cy="5508625"/>
          </a:xfrm>
          <a:prstGeom prst="rect">
            <a:avLst/>
          </a:prstGeom>
          <a:noFill/>
        </p:spPr>
        <p:txBody>
          <a:bodyPr>
            <a:spAutoFit/>
          </a:bodyPr>
          <a:lstStyle/>
          <a:p>
            <a:pPr algn="ctr" eaLnBrk="1" fontAlgn="auto" hangingPunct="1">
              <a:spcBef>
                <a:spcPts val="0"/>
              </a:spcBef>
              <a:spcAft>
                <a:spcPts val="0"/>
              </a:spcAft>
              <a:defRPr/>
            </a:pPr>
            <a:r>
              <a:rPr lang="en-US" altLang="en-US" sz="32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GHI NHỚ</a:t>
            </a:r>
            <a:endParaRPr lang="en-US" altLang="en-US" sz="3200"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US" altLang="en-US" sz="3200" dirty="0">
                <a:latin typeface="Times New Roman" panose="02020603050405020304" pitchFamily="18" charset="0"/>
                <a:cs typeface="Times New Roman" panose="02020603050405020304" pitchFamily="18" charset="0"/>
              </a:rPr>
              <a:t>1./ </a:t>
            </a:r>
            <a:r>
              <a:rPr lang="en-US" altLang="en-US" sz="3200" dirty="0" err="1">
                <a:latin typeface="Times New Roman" panose="02020603050405020304" pitchFamily="18" charset="0"/>
                <a:cs typeface="Times New Roman" panose="02020603050405020304" pitchFamily="18" charset="0"/>
              </a:rPr>
              <a:t>Xác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là </a:t>
            </a:r>
            <a:r>
              <a:rPr lang="en-US" altLang="en-US" sz="3200" dirty="0" err="1">
                <a:latin typeface="Times New Roman" panose="02020603050405020304" pitchFamily="18" charset="0"/>
                <a:cs typeface="Times New Roman" panose="02020603050405020304" pitchFamily="18" charset="0"/>
              </a:rPr>
              <a:t>việc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kiện</a:t>
            </a:r>
            <a:r>
              <a:rPr lang="en-US" altLang="en-US" sz="3200" dirty="0">
                <a:latin typeface="Times New Roman" panose="02020603050405020304" pitchFamily="18" charset="0"/>
                <a:cs typeface="Times New Roman" panose="02020603050405020304" pitchFamily="18" charset="0"/>
              </a:rPr>
              <a:t> ban </a:t>
            </a:r>
            <a:r>
              <a:rPr lang="en-US" altLang="en-US" sz="3200" dirty="0" err="1">
                <a:latin typeface="Times New Roman" panose="02020603050405020304" pitchFamily="18" charset="0"/>
                <a:cs typeface="Times New Roman" panose="02020603050405020304" pitchFamily="18" charset="0"/>
              </a:rPr>
              <a:t>đầu</a:t>
            </a: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a:t>
            </a:r>
            <a:r>
              <a:rPr lang="en-US" altLang="en-US" sz="3200" i="1" dirty="0" err="1">
                <a:latin typeface="Times New Roman" panose="02020603050405020304" pitchFamily="18" charset="0"/>
                <a:cs typeface="Times New Roman" panose="02020603050405020304" pitchFamily="18" charset="0"/>
              </a:rPr>
              <a:t>thông</a:t>
            </a:r>
            <a:r>
              <a:rPr lang="en-US" altLang="en-US" sz="3200" i="1" dirty="0">
                <a:latin typeface="Times New Roman" panose="02020603050405020304" pitchFamily="18" charset="0"/>
                <a:cs typeface="Times New Roman" panose="02020603050405020304" pitchFamily="18" charset="0"/>
              </a:rPr>
              <a:t> tin </a:t>
            </a:r>
            <a:r>
              <a:rPr lang="en-US" altLang="en-US" sz="3200" i="1" dirty="0" err="1">
                <a:latin typeface="Times New Roman" panose="02020603050405020304" pitchFamily="18" charset="0"/>
                <a:cs typeface="Times New Roman" panose="02020603050405020304" pitchFamily="18" charset="0"/>
              </a:rPr>
              <a:t>vào</a:t>
            </a:r>
            <a:r>
              <a:rPr lang="en-US" altLang="en-US" sz="3200" i="1" dirty="0">
                <a:latin typeface="Times New Roman" panose="02020603050405020304" pitchFamily="18" charset="0"/>
                <a:cs typeface="Times New Roman" panose="02020603050405020304" pitchFamily="18" charset="0"/>
              </a:rPr>
              <a:t> – INPUT) </a:t>
            </a:r>
            <a:r>
              <a:rPr lang="en-US" altLang="en-US" sz="3200" dirty="0" err="1">
                <a:latin typeface="Times New Roman" panose="02020603050405020304" pitchFamily="18" charset="0"/>
                <a:cs typeface="Times New Roman" panose="02020603050405020304" pitchFamily="18" charset="0"/>
              </a:rPr>
              <a:t>va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kết</a:t>
            </a:r>
            <a:r>
              <a:rPr lang="en-US" altLang="en-US" sz="3200" dirty="0">
                <a:latin typeface="Times New Roman" panose="02020603050405020304" pitchFamily="18" charset="0"/>
                <a:cs typeface="Times New Roman" panose="02020603050405020304" pitchFamily="18" charset="0"/>
              </a:rPr>
              <a:t> quả </a:t>
            </a:r>
            <a:r>
              <a:rPr lang="en-US" altLang="en-US" sz="3200" dirty="0" err="1">
                <a:latin typeface="Times New Roman" panose="02020603050405020304" pitchFamily="18" charset="0"/>
                <a:cs typeface="Times New Roman" panose="02020603050405020304" pitchFamily="18" charset="0"/>
              </a:rPr>
              <a:t>cần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được</a:t>
            </a: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a:t>
            </a:r>
            <a:r>
              <a:rPr lang="en-US" altLang="en-US" sz="3200" i="1" dirty="0" err="1">
                <a:latin typeface="Times New Roman" panose="02020603050405020304" pitchFamily="18" charset="0"/>
                <a:cs typeface="Times New Roman" panose="02020603050405020304" pitchFamily="18" charset="0"/>
              </a:rPr>
              <a:t>thông</a:t>
            </a:r>
            <a:r>
              <a:rPr lang="en-US" altLang="en-US" sz="3200" i="1" dirty="0">
                <a:latin typeface="Times New Roman" panose="02020603050405020304" pitchFamily="18" charset="0"/>
                <a:cs typeface="Times New Roman" panose="02020603050405020304" pitchFamily="18" charset="0"/>
              </a:rPr>
              <a:t> tin </a:t>
            </a:r>
            <a:r>
              <a:rPr lang="en-US" altLang="en-US" sz="3200" i="1" dirty="0" err="1">
                <a:latin typeface="Times New Roman" panose="02020603050405020304" pitchFamily="18" charset="0"/>
                <a:cs typeface="Times New Roman" panose="02020603050405020304" pitchFamily="18" charset="0"/>
              </a:rPr>
              <a:t>ra</a:t>
            </a:r>
            <a:r>
              <a:rPr lang="en-US" altLang="en-US" sz="3200" i="1" dirty="0">
                <a:latin typeface="Times New Roman" panose="02020603050405020304" pitchFamily="18" charset="0"/>
                <a:cs typeface="Times New Roman" panose="02020603050405020304" pitchFamily="18" charset="0"/>
              </a:rPr>
              <a:t> – OUTPUT).</a:t>
            </a:r>
            <a:endParaRPr lang="en-US" altLang="en-US" sz="3200"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US" altLang="en-US" sz="3200" dirty="0">
                <a:latin typeface="Times New Roman" panose="02020603050405020304" pitchFamily="18" charset="0"/>
                <a:cs typeface="Times New Roman" panose="02020603050405020304" pitchFamily="18" charset="0"/>
              </a:rPr>
              <a:t>2./ </a:t>
            </a:r>
            <a:r>
              <a:rPr lang="en-US" altLang="en-US" sz="3200" dirty="0" err="1">
                <a:latin typeface="Times New Roman" panose="02020603050405020304" pitchFamily="18" charset="0"/>
                <a:cs typeface="Times New Roman" panose="02020603050405020304" pitchFamily="18" charset="0"/>
              </a:rPr>
              <a:t>Giải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tính</a:t>
            </a:r>
            <a:r>
              <a:rPr lang="en-US" altLang="en-US" sz="3200" dirty="0">
                <a:latin typeface="Times New Roman" panose="02020603050405020304" pitchFamily="18" charset="0"/>
                <a:cs typeface="Times New Roman" panose="02020603050405020304" pitchFamily="18" charset="0"/>
              </a:rPr>
              <a:t> là </a:t>
            </a:r>
            <a:r>
              <a:rPr lang="en-US" altLang="en-US" sz="3200" dirty="0" err="1">
                <a:latin typeface="Times New Roman" panose="02020603050405020304" pitchFamily="18" charset="0"/>
                <a:cs typeface="Times New Roman" panose="02020603050405020304" pitchFamily="18" charset="0"/>
              </a:rPr>
              <a:t>đưa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thuật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mà nó có </a:t>
            </a:r>
            <a:r>
              <a:rPr lang="en-US" altLang="en-US" sz="3200" dirty="0" err="1">
                <a:latin typeface="Times New Roman" panose="02020603050405020304" pitchFamily="18" charset="0"/>
                <a:cs typeface="Times New Roman" panose="02020603050405020304" pitchFamily="18" charset="0"/>
              </a:rPr>
              <a:t>thê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kết</a:t>
            </a:r>
            <a:r>
              <a:rPr lang="en-US" altLang="en-US" sz="3200" dirty="0">
                <a:latin typeface="Times New Roman" panose="02020603050405020304" pitchFamily="18" charset="0"/>
                <a:cs typeface="Times New Roman" panose="02020603050405020304" pitchFamily="18" charset="0"/>
              </a:rPr>
              <a:t> quả.</a:t>
            </a:r>
          </a:p>
          <a:p>
            <a:pPr algn="just" eaLnBrk="1" fontAlgn="auto" hangingPunct="1">
              <a:spcBef>
                <a:spcPts val="0"/>
              </a:spcBef>
              <a:spcAft>
                <a:spcPts val="0"/>
              </a:spcAft>
              <a:defRPr/>
            </a:pPr>
            <a:r>
              <a:rPr lang="en-US" altLang="en-US" sz="3200" dirty="0">
                <a:latin typeface="Times New Roman" panose="02020603050405020304" pitchFamily="18" charset="0"/>
                <a:cs typeface="Times New Roman" panose="02020603050405020304" pitchFamily="18" charset="0"/>
              </a:rPr>
              <a:t>3./ Quá </a:t>
            </a:r>
            <a:r>
              <a:rPr lang="en-US" altLang="en-US" sz="3200" dirty="0" err="1">
                <a:latin typeface="Times New Roman" panose="02020603050405020304" pitchFamily="18" charset="0"/>
                <a:cs typeface="Times New Roman" panose="02020603050405020304" pitchFamily="18" charset="0"/>
              </a:rPr>
              <a:t>trính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một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gồm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bước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mô</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thuật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viết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trình</a:t>
            </a:r>
            <a:r>
              <a:rPr lang="en-US" altLang="en-US" sz="320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altLang="en-US" sz="3200" dirty="0">
                <a:latin typeface="Times New Roman" panose="02020603050405020304" pitchFamily="18" charset="0"/>
                <a:cs typeface="Times New Roman" panose="02020603050405020304" pitchFamily="18" charset="0"/>
              </a:rPr>
              <a:t>4./ </a:t>
            </a:r>
            <a:r>
              <a:rPr lang="en-US" altLang="en-US" sz="3200" dirty="0" err="1">
                <a:latin typeface="Times New Roman" panose="02020603050405020304" pitchFamily="18" charset="0"/>
                <a:cs typeface="Times New Roman" panose="02020603050405020304" pitchFamily="18" charset="0"/>
              </a:rPr>
              <a:t>Thuật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toán</a:t>
            </a:r>
            <a:r>
              <a:rPr lang="en-US" altLang="en-US" sz="3200" dirty="0">
                <a:latin typeface="Times New Roman" panose="02020603050405020304" pitchFamily="18" charset="0"/>
                <a:cs typeface="Times New Roman" panose="02020603050405020304" pitchFamily="18" charset="0"/>
              </a:rPr>
              <a:t> là </a:t>
            </a:r>
            <a:r>
              <a:rPr lang="en-US" altLang="en-US" sz="3200" dirty="0" err="1">
                <a:latin typeface="Times New Roman" panose="02020603050405020304" pitchFamily="18" charset="0"/>
                <a:cs typeface="Times New Roman" panose="02020603050405020304" pitchFamily="18" charset="0"/>
              </a:rPr>
              <a:t>dãu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một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đê</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kết</a:t>
            </a:r>
            <a:r>
              <a:rPr lang="en-US" altLang="en-US" sz="3200" dirty="0">
                <a:latin typeface="Times New Roman" panose="02020603050405020304" pitchFamily="18" charset="0"/>
                <a:cs typeface="Times New Roman" panose="02020603050405020304" pitchFamily="18" charset="0"/>
              </a:rPr>
              <a:t> quả </a:t>
            </a:r>
            <a:r>
              <a:rPr lang="en-US" altLang="en-US" sz="3200" dirty="0" err="1">
                <a:latin typeface="Times New Roman" panose="02020603050405020304" pitchFamily="18" charset="0"/>
                <a:cs typeface="Times New Roman" panose="02020603050405020304" pitchFamily="18" charset="0"/>
              </a:rPr>
              <a:t>cần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trước</a:t>
            </a:r>
            <a:r>
              <a:rPr lang="en-US" altLang="en-US" sz="3200" dirty="0">
                <a:latin typeface="Times New Roman" panose="02020603050405020304" pitchFamily="18" charset="0"/>
                <a:cs typeface="Times New Roman" panose="02020603050405020304" pitchFamily="18" charset="0"/>
              </a:rPr>
              <a:t>.</a:t>
            </a:r>
            <a:endParaRPr lang="en-US" sz="3200" dirty="0">
              <a:latin typeface="+mn-lt"/>
              <a:cs typeface="+mn-cs"/>
            </a:endParaRPr>
          </a:p>
        </p:txBody>
      </p:sp>
    </p:spTree>
  </p:cSld>
  <p:clrMapOvr>
    <a:masterClrMapping/>
  </p:clrMapOvr>
  <p:transition>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4" name="Picture 10" descr="hands-up-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1027113"/>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971800" y="1676400"/>
            <a:ext cx="4800600" cy="890588"/>
          </a:xfrm>
          <a:prstGeom prst="cloudCallout">
            <a:avLst>
              <a:gd name="adj1" fmla="val -14681"/>
              <a:gd name="adj2" fmla="val 60880"/>
            </a:avLst>
          </a:prstGeom>
          <a:gradFill rotWithShape="1">
            <a:gsLst>
              <a:gs pos="0">
                <a:srgbClr val="FFFF00"/>
              </a:gs>
              <a:gs pos="100000">
                <a:schemeClr val="folHlink"/>
              </a:gs>
            </a:gsLst>
            <a:lin ang="18900000" scaled="1"/>
          </a:gradFill>
          <a:ln w="12700">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i="1">
                <a:solidFill>
                  <a:srgbClr val="660033"/>
                </a:solidFill>
                <a:latin typeface="Times New Roman" panose="02020603050405020304" pitchFamily="18" charset="0"/>
                <a:cs typeface="Times New Roman" panose="02020603050405020304" pitchFamily="18" charset="0"/>
              </a:rPr>
              <a:t>Bài toán là gì?</a:t>
            </a:r>
          </a:p>
        </p:txBody>
      </p:sp>
      <p:sp>
        <p:nvSpPr>
          <p:cNvPr id="6148" name="Text Box 4"/>
          <p:cNvSpPr txBox="1">
            <a:spLocks noChangeArrowheads="1"/>
          </p:cNvSpPr>
          <p:nvPr/>
        </p:nvSpPr>
        <p:spPr bwMode="auto">
          <a:xfrm>
            <a:off x="381000" y="1066800"/>
            <a:ext cx="87630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3200" b="1">
                <a:solidFill>
                  <a:srgbClr val="CC0066"/>
                </a:solidFill>
                <a:latin typeface="Times New Roman" panose="02020603050405020304" pitchFamily="18" charset="0"/>
                <a:cs typeface="Times New Roman" panose="02020603050405020304" pitchFamily="18" charset="0"/>
              </a:rPr>
              <a:t> 1./ </a:t>
            </a:r>
            <a:r>
              <a:rPr lang="en-US" altLang="en-US" sz="32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TOÁN VÀ XÁC ĐỊNH BÀI TOÁN:</a:t>
            </a:r>
          </a:p>
        </p:txBody>
      </p:sp>
      <p:sp>
        <p:nvSpPr>
          <p:cNvPr id="57348" name="Text Box 4"/>
          <p:cNvSpPr txBox="1">
            <a:spLocks noChangeArrowheads="1"/>
          </p:cNvSpPr>
          <p:nvPr/>
        </p:nvSpPr>
        <p:spPr bwMode="auto">
          <a:xfrm>
            <a:off x="381000" y="2514600"/>
            <a:ext cx="6400800" cy="1077913"/>
          </a:xfrm>
          <a:prstGeom prst="rect">
            <a:avLst/>
          </a:prstGeom>
          <a:solidFill>
            <a:srgbClr val="A3FBAB"/>
          </a:solidFill>
          <a:ln w="12700">
            <a:solidFill>
              <a:srgbClr val="800000"/>
            </a:solidFill>
            <a:miter lim="800000"/>
            <a:headEnd/>
            <a:tailEnd/>
          </a:ln>
          <a:effectLst>
            <a:prstShdw prst="shdw17" dist="17961" dir="2700000">
              <a:srgbClr val="4D0000"/>
            </a:prst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a:solidFill>
                  <a:srgbClr val="FF0000"/>
                </a:solidFill>
                <a:sym typeface="Wingdings" panose="05000000000000000000" pitchFamily="2" charset="2"/>
              </a:rPr>
              <a:t> </a:t>
            </a:r>
            <a:r>
              <a:rPr lang="en-US" altLang="en-US" sz="3200">
                <a:solidFill>
                  <a:srgbClr val="660033"/>
                </a:solidFill>
                <a:latin typeface="Times New Roman" panose="02020603050405020304" pitchFamily="18" charset="0"/>
                <a:cs typeface="Times New Roman" panose="02020603050405020304" pitchFamily="18" charset="0"/>
              </a:rPr>
              <a:t>Bài toán là một công việc</a:t>
            </a:r>
            <a:r>
              <a:rPr lang="en-US" altLang="en-US" sz="3200">
                <a:latin typeface="Times New Roman" panose="02020603050405020304" pitchFamily="18" charset="0"/>
                <a:cs typeface="Times New Roman" panose="02020603050405020304" pitchFamily="18" charset="0"/>
              </a:rPr>
              <a:t> </a:t>
            </a:r>
            <a:r>
              <a:rPr lang="en-US" altLang="en-US" sz="3200">
                <a:solidFill>
                  <a:srgbClr val="660033"/>
                </a:solidFill>
                <a:latin typeface="Times New Roman" panose="02020603050405020304" pitchFamily="18" charset="0"/>
                <a:cs typeface="Times New Roman" panose="02020603050405020304" pitchFamily="18" charset="0"/>
              </a:rPr>
              <a:t>hay một nhiệm vụ</a:t>
            </a:r>
            <a:r>
              <a:rPr lang="en-US" altLang="en-US" sz="3200">
                <a:latin typeface="Times New Roman" panose="02020603050405020304" pitchFamily="18" charset="0"/>
                <a:cs typeface="Times New Roman" panose="02020603050405020304" pitchFamily="18" charset="0"/>
              </a:rPr>
              <a:t> </a:t>
            </a:r>
            <a:r>
              <a:rPr lang="en-US" altLang="en-US" sz="3200">
                <a:solidFill>
                  <a:srgbClr val="660033"/>
                </a:solidFill>
                <a:latin typeface="Times New Roman" panose="02020603050405020304" pitchFamily="18" charset="0"/>
                <a:cs typeface="Times New Roman" panose="02020603050405020304" pitchFamily="18" charset="0"/>
              </a:rPr>
              <a:t>cần phải giải quyết</a:t>
            </a:r>
          </a:p>
        </p:txBody>
      </p:sp>
      <p:sp>
        <p:nvSpPr>
          <p:cNvPr id="2" name="AutoShape 3"/>
          <p:cNvSpPr>
            <a:spLocks noChangeArrowheads="1"/>
          </p:cNvSpPr>
          <p:nvPr/>
        </p:nvSpPr>
        <p:spPr bwMode="auto">
          <a:xfrm>
            <a:off x="6592888" y="2074863"/>
            <a:ext cx="5334000" cy="3138487"/>
          </a:xfrm>
          <a:prstGeom prst="cloudCallout">
            <a:avLst>
              <a:gd name="adj1" fmla="val -7278"/>
              <a:gd name="adj2" fmla="val 60759"/>
            </a:avLst>
          </a:prstGeom>
          <a:solidFill>
            <a:schemeClr val="accent1"/>
          </a:soli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i="1">
                <a:latin typeface="Times New Roman" panose="02020603050405020304" pitchFamily="18" charset="0"/>
                <a:cs typeface="Times New Roman" panose="02020603050405020304" pitchFamily="18" charset="0"/>
              </a:rPr>
              <a:t>Để giải quyết được một bài toán cụ thể, ta cần phải xác định rõ điều gì̀?</a:t>
            </a:r>
          </a:p>
        </p:txBody>
      </p:sp>
      <p:sp>
        <p:nvSpPr>
          <p:cNvPr id="57350" name="Text Box 6"/>
          <p:cNvSpPr txBox="1">
            <a:spLocks noChangeArrowheads="1"/>
          </p:cNvSpPr>
          <p:nvPr/>
        </p:nvSpPr>
        <p:spPr bwMode="auto">
          <a:xfrm>
            <a:off x="4419600" y="5021263"/>
            <a:ext cx="6232525" cy="58420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 Xác định các điều kiện cho trước.</a:t>
            </a:r>
          </a:p>
        </p:txBody>
      </p:sp>
      <p:sp>
        <p:nvSpPr>
          <p:cNvPr id="57351" name="Text Box 7"/>
          <p:cNvSpPr txBox="1">
            <a:spLocks noChangeArrowheads="1"/>
          </p:cNvSpPr>
          <p:nvPr/>
        </p:nvSpPr>
        <p:spPr bwMode="auto">
          <a:xfrm>
            <a:off x="4419600" y="5784850"/>
            <a:ext cx="6232525" cy="58420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 Kết quả thu được</a:t>
            </a:r>
          </a:p>
        </p:txBody>
      </p:sp>
      <p:sp>
        <p:nvSpPr>
          <p:cNvPr id="57352" name="AutoShape 8"/>
          <p:cNvSpPr>
            <a:spLocks/>
          </p:cNvSpPr>
          <p:nvPr/>
        </p:nvSpPr>
        <p:spPr bwMode="auto">
          <a:xfrm>
            <a:off x="3787775" y="5407025"/>
            <a:ext cx="519113" cy="681038"/>
          </a:xfrm>
          <a:prstGeom prst="rightBrace">
            <a:avLst>
              <a:gd name="adj1" fmla="val 35288"/>
              <a:gd name="adj2" fmla="val 50065"/>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sp>
        <p:nvSpPr>
          <p:cNvPr id="57353" name="Text Box 9"/>
          <p:cNvSpPr txBox="1">
            <a:spLocks noChangeArrowheads="1"/>
          </p:cNvSpPr>
          <p:nvPr/>
        </p:nvSpPr>
        <p:spPr bwMode="auto">
          <a:xfrm>
            <a:off x="838200" y="5062538"/>
            <a:ext cx="2801938" cy="1200150"/>
          </a:xfrm>
          <a:prstGeom prst="rect">
            <a:avLst/>
          </a:prstGeom>
          <a:solidFill>
            <a:srgbClr val="FFFF99"/>
          </a:solidFill>
          <a:ln w="9525">
            <a:solidFill>
              <a:srgbClr val="800000"/>
            </a:solidFill>
            <a:miter lim="800000"/>
            <a:headEnd/>
            <a:tailEnd/>
          </a:ln>
          <a:effectLst>
            <a:prstShdw prst="shdw17" dist="17961" dir="2700000">
              <a:srgbClr val="4D0000"/>
            </a:prst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rgbClr val="FF0000"/>
                </a:solidFill>
                <a:sym typeface="Wingdings" panose="05000000000000000000" pitchFamily="2" charset="2"/>
              </a:rPr>
              <a:t> </a:t>
            </a:r>
            <a:r>
              <a:rPr lang="en-US" altLang="en-US" sz="3600">
                <a:solidFill>
                  <a:srgbClr val="800000"/>
                </a:solidFill>
                <a:latin typeface="Times New Roman" panose="02020603050405020304" pitchFamily="18" charset="0"/>
                <a:cs typeface="Times New Roman" panose="02020603050405020304" pitchFamily="18" charset="0"/>
              </a:rPr>
              <a:t>Xác định bài toán gồm:</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7354"/>
                                        </p:tgtEl>
                                        <p:attrNameLst>
                                          <p:attrName>style.visibility</p:attrName>
                                        </p:attrNameLst>
                                      </p:cBhvr>
                                      <p:to>
                                        <p:strVal val="visible"/>
                                      </p:to>
                                    </p:set>
                                    <p:animEffect transition="in" filter="fade">
                                      <p:cBhvr>
                                        <p:cTn id="12" dur="2000"/>
                                        <p:tgtEl>
                                          <p:spTgt spid="57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wipe(left)">
                                      <p:cBhvr>
                                        <p:cTn id="17" dur="500"/>
                                        <p:tgtEl>
                                          <p:spTgt spid="573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par>
                                <p:cTn id="24" presetID="4" presetClass="entr" presetSubtype="16" fill="hold" grpId="0" nodeType="withEffect">
                                  <p:stCondLst>
                                    <p:cond delay="0"/>
                                  </p:stCondLst>
                                  <p:childTnLst>
                                    <p:set>
                                      <p:cBhvr>
                                        <p:cTn id="25" dur="1" fill="hold">
                                          <p:stCondLst>
                                            <p:cond delay="0"/>
                                          </p:stCondLst>
                                        </p:cTn>
                                        <p:tgtEl>
                                          <p:spTgt spid="57353"/>
                                        </p:tgtEl>
                                        <p:attrNameLst>
                                          <p:attrName>style.visibility</p:attrName>
                                        </p:attrNameLst>
                                      </p:cBhvr>
                                      <p:to>
                                        <p:strVal val="visible"/>
                                      </p:to>
                                    </p:set>
                                    <p:animEffect transition="in" filter="box(in)">
                                      <p:cBhvr>
                                        <p:cTn id="26" dur="500"/>
                                        <p:tgtEl>
                                          <p:spTgt spid="57353"/>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57352"/>
                                        </p:tgtEl>
                                        <p:attrNameLst>
                                          <p:attrName>style.visibility</p:attrName>
                                        </p:attrNameLst>
                                      </p:cBhvr>
                                      <p:to>
                                        <p:strVal val="visible"/>
                                      </p:to>
                                    </p:set>
                                    <p:animEffect transition="in" filter="wipe(left)">
                                      <p:cBhvr>
                                        <p:cTn id="30" dur="1000"/>
                                        <p:tgtEl>
                                          <p:spTgt spid="573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7350"/>
                                        </p:tgtEl>
                                        <p:attrNameLst>
                                          <p:attrName>style.visibility</p:attrName>
                                        </p:attrNameLst>
                                      </p:cBhvr>
                                      <p:to>
                                        <p:strVal val="visible"/>
                                      </p:to>
                                    </p:set>
                                    <p:animEffect transition="in" filter="wipe(left)">
                                      <p:cBhvr>
                                        <p:cTn id="35" dur="500"/>
                                        <p:tgtEl>
                                          <p:spTgt spid="573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7351"/>
                                        </p:tgtEl>
                                        <p:attrNameLst>
                                          <p:attrName>style.visibility</p:attrName>
                                        </p:attrNameLst>
                                      </p:cBhvr>
                                      <p:to>
                                        <p:strVal val="visible"/>
                                      </p:to>
                                    </p:set>
                                    <p:animEffect transition="in" filter="wipe(left)">
                                      <p:cBhvr>
                                        <p:cTn id="40"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57348" grpId="0" animBg="1"/>
      <p:bldP spid="2" grpId="0" animBg="1" autoUpdateAnimBg="0"/>
      <p:bldP spid="57350" grpId="0" animBg="1"/>
      <p:bldP spid="57351" grpId="0" animBg="1"/>
      <p:bldP spid="573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3200400" y="1733550"/>
            <a:ext cx="8610600" cy="1827213"/>
          </a:xfrm>
          <a:prstGeom prst="cloudCallout">
            <a:avLst>
              <a:gd name="adj1" fmla="val -6065"/>
              <a:gd name="adj2" fmla="val 61958"/>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i="1">
                <a:solidFill>
                  <a:srgbClr val="800000"/>
                </a:solidFill>
                <a:latin typeface="Times New Roman" panose="02020603050405020304" pitchFamily="18" charset="0"/>
                <a:cs typeface="Times New Roman" panose="02020603050405020304" pitchFamily="18" charset="0"/>
              </a:rPr>
              <a:t>Ví dụ 1: Xét bài toán “Tính diện tích hình tam giác”.</a:t>
            </a:r>
          </a:p>
        </p:txBody>
      </p:sp>
      <p:sp>
        <p:nvSpPr>
          <p:cNvPr id="59395" name="Text Box 3"/>
          <p:cNvSpPr txBox="1">
            <a:spLocks noChangeArrowheads="1"/>
          </p:cNvSpPr>
          <p:nvPr/>
        </p:nvSpPr>
        <p:spPr bwMode="auto">
          <a:xfrm>
            <a:off x="992188" y="3732213"/>
            <a:ext cx="3046412" cy="1201737"/>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Điều kiện cho trước</a:t>
            </a:r>
          </a:p>
        </p:txBody>
      </p:sp>
      <p:sp>
        <p:nvSpPr>
          <p:cNvPr id="59396" name="Text Box 4"/>
          <p:cNvSpPr txBox="1">
            <a:spLocks noChangeArrowheads="1"/>
          </p:cNvSpPr>
          <p:nvPr/>
        </p:nvSpPr>
        <p:spPr bwMode="auto">
          <a:xfrm>
            <a:off x="992188" y="5245100"/>
            <a:ext cx="3046412" cy="120015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Kết quả cần thu được</a:t>
            </a:r>
          </a:p>
        </p:txBody>
      </p:sp>
      <p:sp>
        <p:nvSpPr>
          <p:cNvPr id="59397" name="Line 5"/>
          <p:cNvSpPr>
            <a:spLocks noChangeShapeType="1"/>
          </p:cNvSpPr>
          <p:nvPr/>
        </p:nvSpPr>
        <p:spPr bwMode="auto">
          <a:xfrm>
            <a:off x="4114800" y="4191000"/>
            <a:ext cx="936625"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9398" name="Line 6"/>
          <p:cNvSpPr>
            <a:spLocks noChangeShapeType="1"/>
          </p:cNvSpPr>
          <p:nvPr/>
        </p:nvSpPr>
        <p:spPr bwMode="auto">
          <a:xfrm>
            <a:off x="4192588" y="5662613"/>
            <a:ext cx="936625"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9399" name="Text Box 7"/>
          <p:cNvSpPr txBox="1">
            <a:spLocks noChangeArrowheads="1"/>
          </p:cNvSpPr>
          <p:nvPr/>
        </p:nvSpPr>
        <p:spPr bwMode="auto">
          <a:xfrm>
            <a:off x="5183188" y="3592513"/>
            <a:ext cx="5888037" cy="120015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Một cạnh và đường cao tương ứng</a:t>
            </a:r>
          </a:p>
        </p:txBody>
      </p:sp>
      <p:sp>
        <p:nvSpPr>
          <p:cNvPr id="59400" name="Text Box 8"/>
          <p:cNvSpPr txBox="1">
            <a:spLocks noChangeArrowheads="1"/>
          </p:cNvSpPr>
          <p:nvPr/>
        </p:nvSpPr>
        <p:spPr bwMode="auto">
          <a:xfrm>
            <a:off x="5183188" y="5468938"/>
            <a:ext cx="5873750" cy="6477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Diện tích hình tam giác</a:t>
            </a:r>
          </a:p>
        </p:txBody>
      </p:sp>
      <p:sp>
        <p:nvSpPr>
          <p:cNvPr id="6148" name="Text Box 4"/>
          <p:cNvSpPr txBox="1">
            <a:spLocks noChangeArrowheads="1"/>
          </p:cNvSpPr>
          <p:nvPr/>
        </p:nvSpPr>
        <p:spPr bwMode="auto">
          <a:xfrm>
            <a:off x="533400" y="1066800"/>
            <a:ext cx="9525000"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a:solidFill>
                  <a:srgbClr val="CC0066"/>
                </a:solidFill>
                <a:latin typeface="Times New Roman" panose="02020603050405020304" pitchFamily="18" charset="0"/>
                <a:cs typeface="Times New Roman" panose="02020603050405020304" pitchFamily="18" charset="0"/>
              </a:rPr>
              <a:t> 1./ </a:t>
            </a:r>
            <a:r>
              <a:rPr lang="en-US" altLang="en-US" sz="36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TOÁN VÀ XÁC ĐỊNH BÀI TOÁN:</a:t>
            </a:r>
          </a:p>
        </p:txBody>
      </p:sp>
      <p:sp>
        <p:nvSpPr>
          <p:cNvPr id="59402" name="Text Box 10"/>
          <p:cNvSpPr txBox="1">
            <a:spLocks noChangeArrowheads="1"/>
          </p:cNvSpPr>
          <p:nvPr/>
        </p:nvSpPr>
        <p:spPr bwMode="auto">
          <a:xfrm>
            <a:off x="5129213" y="3679825"/>
            <a:ext cx="5942012" cy="14763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a:t>
            </a:r>
          </a:p>
          <a:p>
            <a:pPr algn="ctr">
              <a:spcBef>
                <a:spcPct val="50000"/>
              </a:spcBef>
            </a:pPr>
            <a:endParaRPr lang="en-US" altLang="en-US" sz="3600">
              <a:solidFill>
                <a:srgbClr val="800000"/>
              </a:solidFill>
              <a:latin typeface="Times New Roman" panose="02020603050405020304" pitchFamily="18" charset="0"/>
              <a:cs typeface="Times New Roman" panose="02020603050405020304" pitchFamily="18" charset="0"/>
            </a:endParaRPr>
          </a:p>
        </p:txBody>
      </p:sp>
      <p:sp>
        <p:nvSpPr>
          <p:cNvPr id="59403" name="Text Box 11"/>
          <p:cNvSpPr txBox="1">
            <a:spLocks noChangeArrowheads="1"/>
          </p:cNvSpPr>
          <p:nvPr/>
        </p:nvSpPr>
        <p:spPr bwMode="auto">
          <a:xfrm>
            <a:off x="5191125" y="5521325"/>
            <a:ext cx="5865813" cy="6461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a:t>
            </a:r>
          </a:p>
        </p:txBody>
      </p:sp>
      <p:sp>
        <p:nvSpPr>
          <p:cNvPr id="59404" name="AutoShape 12"/>
          <p:cNvSpPr>
            <a:spLocks/>
          </p:cNvSpPr>
          <p:nvPr/>
        </p:nvSpPr>
        <p:spPr bwMode="auto">
          <a:xfrm rot="10800000">
            <a:off x="447675" y="4632325"/>
            <a:ext cx="517525" cy="708025"/>
          </a:xfrm>
          <a:prstGeom prst="rightBrace">
            <a:avLst>
              <a:gd name="adj1" fmla="val 22339"/>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Effect transition="in" filter="wipe(left)">
                                      <p:cBhvr>
                                        <p:cTn id="13" dur="500"/>
                                        <p:tgtEl>
                                          <p:spTgt spid="5939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wipe(left)">
                                      <p:cBhvr>
                                        <p:cTn id="16" dur="500"/>
                                        <p:tgtEl>
                                          <p:spTgt spid="59396"/>
                                        </p:tgtEl>
                                      </p:cBhvr>
                                    </p:animEffect>
                                  </p:childTnLst>
                                </p:cTn>
                              </p:par>
                              <p:par>
                                <p:cTn id="17" presetID="4" presetClass="entr" presetSubtype="32" fill="hold" nodeType="with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box(out)">
                                      <p:cBhvr>
                                        <p:cTn id="19" dur="500"/>
                                        <p:tgtEl>
                                          <p:spTgt spid="59404"/>
                                        </p:tgtEl>
                                      </p:cBhvr>
                                    </p:animEffect>
                                  </p:childTnLst>
                                </p:cTn>
                              </p:par>
                              <p:par>
                                <p:cTn id="20" presetID="22" presetClass="entr" presetSubtype="8" fill="hold" nodeType="with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wipe(left)">
                                      <p:cBhvr>
                                        <p:cTn id="22" dur="1000"/>
                                        <p:tgtEl>
                                          <p:spTgt spid="59397"/>
                                        </p:tgtEl>
                                      </p:cBhvr>
                                    </p:animEffect>
                                  </p:childTnLst>
                                </p:cTn>
                              </p:par>
                              <p:par>
                                <p:cTn id="23" presetID="22" presetClass="entr" presetSubtype="8" fill="hold" nodeType="withEffect">
                                  <p:stCondLst>
                                    <p:cond delay="0"/>
                                  </p:stCondLst>
                                  <p:childTnLst>
                                    <p:set>
                                      <p:cBhvr>
                                        <p:cTn id="24" dur="1" fill="hold">
                                          <p:stCondLst>
                                            <p:cond delay="0"/>
                                          </p:stCondLst>
                                        </p:cTn>
                                        <p:tgtEl>
                                          <p:spTgt spid="59398"/>
                                        </p:tgtEl>
                                        <p:attrNameLst>
                                          <p:attrName>style.visibility</p:attrName>
                                        </p:attrNameLst>
                                      </p:cBhvr>
                                      <p:to>
                                        <p:strVal val="visible"/>
                                      </p:to>
                                    </p:set>
                                    <p:animEffect transition="in" filter="wipe(left)">
                                      <p:cBhvr>
                                        <p:cTn id="25" dur="1000"/>
                                        <p:tgtEl>
                                          <p:spTgt spid="59398"/>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9402"/>
                                        </p:tgtEl>
                                        <p:attrNameLst>
                                          <p:attrName>style.visibility</p:attrName>
                                        </p:attrNameLst>
                                      </p:cBhvr>
                                      <p:to>
                                        <p:strVal val="visible"/>
                                      </p:to>
                                    </p:set>
                                    <p:animEffect transition="in" filter="wipe(left)">
                                      <p:cBhvr>
                                        <p:cTn id="29" dur="500"/>
                                        <p:tgtEl>
                                          <p:spTgt spid="59402"/>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9403"/>
                                        </p:tgtEl>
                                        <p:attrNameLst>
                                          <p:attrName>style.visibility</p:attrName>
                                        </p:attrNameLst>
                                      </p:cBhvr>
                                      <p:to>
                                        <p:strVal val="visible"/>
                                      </p:to>
                                    </p:set>
                                    <p:animEffect transition="in" filter="wipe(left)">
                                      <p:cBhvr>
                                        <p:cTn id="33" dur="500"/>
                                        <p:tgtEl>
                                          <p:spTgt spid="594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59402"/>
                                        </p:tgtEl>
                                      </p:cBhvr>
                                    </p:animEffect>
                                    <p:set>
                                      <p:cBhvr>
                                        <p:cTn id="38" dur="1" fill="hold">
                                          <p:stCondLst>
                                            <p:cond delay="499"/>
                                          </p:stCondLst>
                                        </p:cTn>
                                        <p:tgtEl>
                                          <p:spTgt spid="59402"/>
                                        </p:tgtEl>
                                        <p:attrNameLst>
                                          <p:attrName>style.visibility</p:attrName>
                                        </p:attrNameLst>
                                      </p:cBhvr>
                                      <p:to>
                                        <p:strVal val="hidden"/>
                                      </p:to>
                                    </p:set>
                                  </p:childTnLst>
                                </p:cTn>
                              </p:par>
                              <p:par>
                                <p:cTn id="39" presetID="4" presetClass="entr" presetSubtype="16" fill="hold" grpId="0" nodeType="withEffect">
                                  <p:stCondLst>
                                    <p:cond delay="0"/>
                                  </p:stCondLst>
                                  <p:childTnLst>
                                    <p:set>
                                      <p:cBhvr>
                                        <p:cTn id="40" dur="1" fill="hold">
                                          <p:stCondLst>
                                            <p:cond delay="0"/>
                                          </p:stCondLst>
                                        </p:cTn>
                                        <p:tgtEl>
                                          <p:spTgt spid="59399"/>
                                        </p:tgtEl>
                                        <p:attrNameLst>
                                          <p:attrName>style.visibility</p:attrName>
                                        </p:attrNameLst>
                                      </p:cBhvr>
                                      <p:to>
                                        <p:strVal val="visible"/>
                                      </p:to>
                                    </p:set>
                                    <p:animEffect transition="in" filter="box(in)">
                                      <p:cBhvr>
                                        <p:cTn id="41" dur="500"/>
                                        <p:tgtEl>
                                          <p:spTgt spid="593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59403"/>
                                        </p:tgtEl>
                                      </p:cBhvr>
                                    </p:animEffect>
                                    <p:set>
                                      <p:cBhvr>
                                        <p:cTn id="46" dur="1" fill="hold">
                                          <p:stCondLst>
                                            <p:cond delay="499"/>
                                          </p:stCondLst>
                                        </p:cTn>
                                        <p:tgtEl>
                                          <p:spTgt spid="59403"/>
                                        </p:tgtEl>
                                        <p:attrNameLst>
                                          <p:attrName>style.visibility</p:attrName>
                                        </p:attrNameLst>
                                      </p:cBhvr>
                                      <p:to>
                                        <p:strVal val="hidden"/>
                                      </p:to>
                                    </p:set>
                                  </p:childTnLst>
                                </p:cTn>
                              </p:par>
                              <p:par>
                                <p:cTn id="47" presetID="4" presetClass="entr" presetSubtype="16" fill="hold" grpId="0" nodeType="withEffect">
                                  <p:stCondLst>
                                    <p:cond delay="0"/>
                                  </p:stCondLst>
                                  <p:childTnLst>
                                    <p:set>
                                      <p:cBhvr>
                                        <p:cTn id="48" dur="1" fill="hold">
                                          <p:stCondLst>
                                            <p:cond delay="0"/>
                                          </p:stCondLst>
                                        </p:cTn>
                                        <p:tgtEl>
                                          <p:spTgt spid="59400"/>
                                        </p:tgtEl>
                                        <p:attrNameLst>
                                          <p:attrName>style.visibility</p:attrName>
                                        </p:attrNameLst>
                                      </p:cBhvr>
                                      <p:to>
                                        <p:strVal val="visible"/>
                                      </p:to>
                                    </p:set>
                                    <p:animEffect transition="in" filter="box(in)">
                                      <p:cBhvr>
                                        <p:cTn id="49"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59395" grpId="0" animBg="1"/>
      <p:bldP spid="59396" grpId="0" animBg="1"/>
      <p:bldP spid="59399" grpId="0" animBg="1"/>
      <p:bldP spid="59400" grpId="0" animBg="1"/>
      <p:bldP spid="59402" grpId="0" animBg="1"/>
      <p:bldP spid="59402" grpId="1" animBg="1"/>
      <p:bldP spid="59403" grpId="0" animBg="1"/>
      <p:bldP spid="5940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762000" y="3635375"/>
            <a:ext cx="3276600" cy="120015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Điều kiện cho trước</a:t>
            </a:r>
          </a:p>
        </p:txBody>
      </p:sp>
      <p:sp>
        <p:nvSpPr>
          <p:cNvPr id="94212" name="Text Box 4"/>
          <p:cNvSpPr txBox="1">
            <a:spLocks noChangeArrowheads="1"/>
          </p:cNvSpPr>
          <p:nvPr/>
        </p:nvSpPr>
        <p:spPr bwMode="auto">
          <a:xfrm>
            <a:off x="762000" y="5159375"/>
            <a:ext cx="3276600" cy="120015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800000"/>
                </a:solidFill>
                <a:latin typeface="Times New Roman" panose="02020603050405020304" pitchFamily="18" charset="0"/>
                <a:cs typeface="Times New Roman" panose="02020603050405020304" pitchFamily="18" charset="0"/>
              </a:rPr>
              <a:t>Kết quả cần thu được</a:t>
            </a:r>
          </a:p>
        </p:txBody>
      </p:sp>
      <p:sp>
        <p:nvSpPr>
          <p:cNvPr id="94213" name="Line 5"/>
          <p:cNvSpPr>
            <a:spLocks noChangeShapeType="1"/>
          </p:cNvSpPr>
          <p:nvPr/>
        </p:nvSpPr>
        <p:spPr bwMode="auto">
          <a:xfrm>
            <a:off x="4038600" y="4186238"/>
            <a:ext cx="6096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4" name="Line 6"/>
          <p:cNvSpPr>
            <a:spLocks noChangeShapeType="1"/>
          </p:cNvSpPr>
          <p:nvPr/>
        </p:nvSpPr>
        <p:spPr bwMode="auto">
          <a:xfrm>
            <a:off x="4038600" y="5759450"/>
            <a:ext cx="6096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5" name="Text Box 7"/>
          <p:cNvSpPr txBox="1">
            <a:spLocks noChangeArrowheads="1"/>
          </p:cNvSpPr>
          <p:nvPr/>
        </p:nvSpPr>
        <p:spPr bwMode="auto">
          <a:xfrm>
            <a:off x="4872038" y="3527425"/>
            <a:ext cx="6938962" cy="156845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800000"/>
                </a:solidFill>
                <a:latin typeface="Times New Roman" panose="02020603050405020304" pitchFamily="18" charset="0"/>
                <a:cs typeface="Times New Roman" panose="02020603050405020304" pitchFamily="18" charset="0"/>
              </a:rPr>
              <a:t>-Vị trí điểm nghẽn giao thông.</a:t>
            </a:r>
          </a:p>
          <a:p>
            <a:pPr eaLnBrk="1" hangingPunct="1"/>
            <a:r>
              <a:rPr lang="en-US" altLang="en-US" sz="3200">
                <a:solidFill>
                  <a:srgbClr val="800000"/>
                </a:solidFill>
                <a:latin typeface="Times New Roman" panose="02020603050405020304" pitchFamily="18" charset="0"/>
                <a:cs typeface="Times New Roman" panose="02020603050405020304" pitchFamily="18" charset="0"/>
              </a:rPr>
              <a:t>-Các con đường có thể đi từ vị trí hiện tại tới vị trí cần tới</a:t>
            </a:r>
          </a:p>
        </p:txBody>
      </p:sp>
      <p:sp>
        <p:nvSpPr>
          <p:cNvPr id="94216" name="Text Box 8"/>
          <p:cNvSpPr txBox="1">
            <a:spLocks noChangeArrowheads="1"/>
          </p:cNvSpPr>
          <p:nvPr/>
        </p:nvSpPr>
        <p:spPr bwMode="auto">
          <a:xfrm>
            <a:off x="4833938" y="5354638"/>
            <a:ext cx="6977062" cy="10763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Đường đi từ vị trí hiện tại tới vị trí cần tới mà không qua điểm nghẽn giao thông.</a:t>
            </a:r>
          </a:p>
        </p:txBody>
      </p:sp>
      <p:sp>
        <p:nvSpPr>
          <p:cNvPr id="6148" name="Text Box 4"/>
          <p:cNvSpPr txBox="1">
            <a:spLocks noChangeArrowheads="1"/>
          </p:cNvSpPr>
          <p:nvPr/>
        </p:nvSpPr>
        <p:spPr bwMode="auto">
          <a:xfrm>
            <a:off x="609600" y="1066800"/>
            <a:ext cx="8839200"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a:solidFill>
                  <a:srgbClr val="CC0066"/>
                </a:solidFill>
                <a:latin typeface="Times New Roman" panose="02020603050405020304" pitchFamily="18" charset="0"/>
                <a:cs typeface="Times New Roman" panose="02020603050405020304" pitchFamily="18" charset="0"/>
              </a:rPr>
              <a:t> 1./ </a:t>
            </a:r>
            <a:r>
              <a:rPr lang="en-US" altLang="en-US" sz="360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TOÁN VÀ XÁC ĐỊNH BÀI TOÁN:</a:t>
            </a:r>
          </a:p>
        </p:txBody>
      </p:sp>
      <p:sp>
        <p:nvSpPr>
          <p:cNvPr id="94218" name="Text Box 10"/>
          <p:cNvSpPr txBox="1">
            <a:spLocks noChangeArrowheads="1"/>
          </p:cNvSpPr>
          <p:nvPr/>
        </p:nvSpPr>
        <p:spPr bwMode="auto">
          <a:xfrm>
            <a:off x="4872038" y="3546475"/>
            <a:ext cx="6938962" cy="163036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000">
                <a:solidFill>
                  <a:srgbClr val="800000"/>
                </a:solidFill>
                <a:latin typeface="Times New Roman" panose="02020603050405020304" pitchFamily="18" charset="0"/>
                <a:cs typeface="Times New Roman" panose="02020603050405020304" pitchFamily="18" charset="0"/>
              </a:rPr>
              <a:t>??</a:t>
            </a:r>
          </a:p>
          <a:p>
            <a:pPr algn="ctr">
              <a:spcBef>
                <a:spcPct val="50000"/>
              </a:spcBef>
            </a:pPr>
            <a:endParaRPr lang="en-US" altLang="en-US" sz="4000">
              <a:solidFill>
                <a:srgbClr val="800000"/>
              </a:solidFill>
              <a:latin typeface="Times New Roman" panose="02020603050405020304" pitchFamily="18" charset="0"/>
              <a:cs typeface="Times New Roman" panose="02020603050405020304" pitchFamily="18" charset="0"/>
            </a:endParaRPr>
          </a:p>
        </p:txBody>
      </p:sp>
      <p:sp>
        <p:nvSpPr>
          <p:cNvPr id="94219" name="Text Box 11"/>
          <p:cNvSpPr txBox="1">
            <a:spLocks noChangeArrowheads="1"/>
          </p:cNvSpPr>
          <p:nvPr/>
        </p:nvSpPr>
        <p:spPr bwMode="auto">
          <a:xfrm>
            <a:off x="4862513" y="5230813"/>
            <a:ext cx="6938962" cy="13239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endParaRPr lang="en-US" altLang="en-US" sz="3200">
              <a:solidFill>
                <a:srgbClr val="800000"/>
              </a:solidFill>
              <a:latin typeface="Times New Roman" panose="02020603050405020304" pitchFamily="18" charset="0"/>
              <a:cs typeface="Times New Roman" panose="02020603050405020304" pitchFamily="18" charset="0"/>
            </a:endParaRPr>
          </a:p>
          <a:p>
            <a:pPr algn="ct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a:t>
            </a:r>
          </a:p>
        </p:txBody>
      </p:sp>
      <p:sp>
        <p:nvSpPr>
          <p:cNvPr id="94220" name="AutoShape 12"/>
          <p:cNvSpPr>
            <a:spLocks/>
          </p:cNvSpPr>
          <p:nvPr/>
        </p:nvSpPr>
        <p:spPr bwMode="auto">
          <a:xfrm rot="10800000">
            <a:off x="161925" y="4632325"/>
            <a:ext cx="519113" cy="722313"/>
          </a:xfrm>
          <a:prstGeom prst="rightBrace">
            <a:avLst>
              <a:gd name="adj1" fmla="val 25104"/>
              <a:gd name="adj2" fmla="val 48898"/>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600">
              <a:latin typeface="Times New Roman" panose="02020603050405020304" pitchFamily="18" charset="0"/>
              <a:cs typeface="Times New Roman" panose="02020603050405020304" pitchFamily="18" charset="0"/>
            </a:endParaRPr>
          </a:p>
        </p:txBody>
      </p:sp>
      <p:sp>
        <p:nvSpPr>
          <p:cNvPr id="89091" name="AutoShape 3"/>
          <p:cNvSpPr>
            <a:spLocks noChangeArrowheads="1"/>
          </p:cNvSpPr>
          <p:nvPr/>
        </p:nvSpPr>
        <p:spPr bwMode="auto">
          <a:xfrm>
            <a:off x="914400" y="1752600"/>
            <a:ext cx="10744200" cy="1827213"/>
          </a:xfrm>
          <a:prstGeom prst="cloudCallout">
            <a:avLst>
              <a:gd name="adj1" fmla="val -13625"/>
              <a:gd name="adj2" fmla="val 57606"/>
            </a:avLst>
          </a:prstGeom>
          <a:gradFill rotWithShape="1">
            <a:gsLst>
              <a:gs pos="0">
                <a:srgbClr val="FFFFFF"/>
              </a:gs>
              <a:gs pos="100000">
                <a:srgbClr val="66FFFF"/>
              </a:gs>
            </a:gsLst>
            <a:path path="rect">
              <a:fillToRect l="50000" t="50000" r="50000" b="50000"/>
            </a:path>
          </a:gradFill>
          <a:ln w="9525">
            <a:solidFill>
              <a:srgbClr val="003366"/>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i="1">
                <a:solidFill>
                  <a:srgbClr val="800000"/>
                </a:solidFill>
                <a:latin typeface="Times New Roman" panose="02020603050405020304" pitchFamily="18" charset="0"/>
                <a:cs typeface="Times New Roman" panose="02020603050405020304" pitchFamily="18" charset="0"/>
              </a:rPr>
              <a:t>Ví dụ 2: Xét bài toán “Tìm đường đi tránh các điểm nghẽn giao thông”.</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4211"/>
                                        </p:tgtEl>
                                        <p:attrNameLst>
                                          <p:attrName>style.visibility</p:attrName>
                                        </p:attrNameLst>
                                      </p:cBhvr>
                                      <p:to>
                                        <p:strVal val="visible"/>
                                      </p:to>
                                    </p:set>
                                    <p:animEffect transition="in" filter="wipe(left)">
                                      <p:cBhvr>
                                        <p:cTn id="13" dur="500"/>
                                        <p:tgtEl>
                                          <p:spTgt spid="942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4212"/>
                                        </p:tgtEl>
                                        <p:attrNameLst>
                                          <p:attrName>style.visibility</p:attrName>
                                        </p:attrNameLst>
                                      </p:cBhvr>
                                      <p:to>
                                        <p:strVal val="visible"/>
                                      </p:to>
                                    </p:set>
                                    <p:animEffect transition="in" filter="wipe(left)">
                                      <p:cBhvr>
                                        <p:cTn id="16" dur="500"/>
                                        <p:tgtEl>
                                          <p:spTgt spid="94212"/>
                                        </p:tgtEl>
                                      </p:cBhvr>
                                    </p:animEffect>
                                  </p:childTnLst>
                                </p:cTn>
                              </p:par>
                              <p:par>
                                <p:cTn id="17" presetID="4" presetClass="entr" presetSubtype="32" fill="hold" nodeType="withEffect">
                                  <p:stCondLst>
                                    <p:cond delay="0"/>
                                  </p:stCondLst>
                                  <p:childTnLst>
                                    <p:set>
                                      <p:cBhvr>
                                        <p:cTn id="18" dur="1" fill="hold">
                                          <p:stCondLst>
                                            <p:cond delay="0"/>
                                          </p:stCondLst>
                                        </p:cTn>
                                        <p:tgtEl>
                                          <p:spTgt spid="94220"/>
                                        </p:tgtEl>
                                        <p:attrNameLst>
                                          <p:attrName>style.visibility</p:attrName>
                                        </p:attrNameLst>
                                      </p:cBhvr>
                                      <p:to>
                                        <p:strVal val="visible"/>
                                      </p:to>
                                    </p:set>
                                    <p:animEffect transition="in" filter="box(out)">
                                      <p:cBhvr>
                                        <p:cTn id="19" dur="500"/>
                                        <p:tgtEl>
                                          <p:spTgt spid="94220"/>
                                        </p:tgtEl>
                                      </p:cBhvr>
                                    </p:animEffect>
                                  </p:childTnLst>
                                </p:cTn>
                              </p:par>
                              <p:par>
                                <p:cTn id="20" presetID="22" presetClass="entr" presetSubtype="8" fill="hold" nodeType="withEffect">
                                  <p:stCondLst>
                                    <p:cond delay="0"/>
                                  </p:stCondLst>
                                  <p:childTnLst>
                                    <p:set>
                                      <p:cBhvr>
                                        <p:cTn id="21" dur="1" fill="hold">
                                          <p:stCondLst>
                                            <p:cond delay="0"/>
                                          </p:stCondLst>
                                        </p:cTn>
                                        <p:tgtEl>
                                          <p:spTgt spid="94213"/>
                                        </p:tgtEl>
                                        <p:attrNameLst>
                                          <p:attrName>style.visibility</p:attrName>
                                        </p:attrNameLst>
                                      </p:cBhvr>
                                      <p:to>
                                        <p:strVal val="visible"/>
                                      </p:to>
                                    </p:set>
                                    <p:animEffect transition="in" filter="wipe(left)">
                                      <p:cBhvr>
                                        <p:cTn id="22" dur="1000"/>
                                        <p:tgtEl>
                                          <p:spTgt spid="94213"/>
                                        </p:tgtEl>
                                      </p:cBhvr>
                                    </p:animEffect>
                                  </p:childTnLst>
                                </p:cTn>
                              </p:par>
                              <p:par>
                                <p:cTn id="23" presetID="22" presetClass="entr" presetSubtype="8" fill="hold" nodeType="withEffect">
                                  <p:stCondLst>
                                    <p:cond delay="0"/>
                                  </p:stCondLst>
                                  <p:childTnLst>
                                    <p:set>
                                      <p:cBhvr>
                                        <p:cTn id="24" dur="1" fill="hold">
                                          <p:stCondLst>
                                            <p:cond delay="0"/>
                                          </p:stCondLst>
                                        </p:cTn>
                                        <p:tgtEl>
                                          <p:spTgt spid="94214"/>
                                        </p:tgtEl>
                                        <p:attrNameLst>
                                          <p:attrName>style.visibility</p:attrName>
                                        </p:attrNameLst>
                                      </p:cBhvr>
                                      <p:to>
                                        <p:strVal val="visible"/>
                                      </p:to>
                                    </p:set>
                                    <p:animEffect transition="in" filter="wipe(left)">
                                      <p:cBhvr>
                                        <p:cTn id="25" dur="1000"/>
                                        <p:tgtEl>
                                          <p:spTgt spid="94214"/>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4218"/>
                                        </p:tgtEl>
                                        <p:attrNameLst>
                                          <p:attrName>style.visibility</p:attrName>
                                        </p:attrNameLst>
                                      </p:cBhvr>
                                      <p:to>
                                        <p:strVal val="visible"/>
                                      </p:to>
                                    </p:set>
                                    <p:animEffect transition="in" filter="wipe(left)">
                                      <p:cBhvr>
                                        <p:cTn id="29" dur="500"/>
                                        <p:tgtEl>
                                          <p:spTgt spid="94218"/>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94219"/>
                                        </p:tgtEl>
                                        <p:attrNameLst>
                                          <p:attrName>style.visibility</p:attrName>
                                        </p:attrNameLst>
                                      </p:cBhvr>
                                      <p:to>
                                        <p:strVal val="visible"/>
                                      </p:to>
                                    </p:set>
                                    <p:animEffect transition="in" filter="wipe(left)">
                                      <p:cBhvr>
                                        <p:cTn id="33" dur="500"/>
                                        <p:tgtEl>
                                          <p:spTgt spid="942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94218"/>
                                        </p:tgtEl>
                                      </p:cBhvr>
                                    </p:animEffect>
                                    <p:set>
                                      <p:cBhvr>
                                        <p:cTn id="38" dur="1" fill="hold">
                                          <p:stCondLst>
                                            <p:cond delay="499"/>
                                          </p:stCondLst>
                                        </p:cTn>
                                        <p:tgtEl>
                                          <p:spTgt spid="94218"/>
                                        </p:tgtEl>
                                        <p:attrNameLst>
                                          <p:attrName>style.visibility</p:attrName>
                                        </p:attrNameLst>
                                      </p:cBhvr>
                                      <p:to>
                                        <p:strVal val="hidden"/>
                                      </p:to>
                                    </p:set>
                                  </p:childTnLst>
                                </p:cTn>
                              </p:par>
                              <p:par>
                                <p:cTn id="39" presetID="4" presetClass="entr" presetSubtype="16" fill="hold" grpId="0" nodeType="withEffect">
                                  <p:stCondLst>
                                    <p:cond delay="0"/>
                                  </p:stCondLst>
                                  <p:childTnLst>
                                    <p:set>
                                      <p:cBhvr>
                                        <p:cTn id="40" dur="1" fill="hold">
                                          <p:stCondLst>
                                            <p:cond delay="0"/>
                                          </p:stCondLst>
                                        </p:cTn>
                                        <p:tgtEl>
                                          <p:spTgt spid="94215"/>
                                        </p:tgtEl>
                                        <p:attrNameLst>
                                          <p:attrName>style.visibility</p:attrName>
                                        </p:attrNameLst>
                                      </p:cBhvr>
                                      <p:to>
                                        <p:strVal val="visible"/>
                                      </p:to>
                                    </p:set>
                                    <p:animEffect transition="in" filter="box(in)">
                                      <p:cBhvr>
                                        <p:cTn id="41" dur="500"/>
                                        <p:tgtEl>
                                          <p:spTgt spid="942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94219"/>
                                        </p:tgtEl>
                                      </p:cBhvr>
                                    </p:animEffect>
                                    <p:set>
                                      <p:cBhvr>
                                        <p:cTn id="46" dur="1" fill="hold">
                                          <p:stCondLst>
                                            <p:cond delay="499"/>
                                          </p:stCondLst>
                                        </p:cTn>
                                        <p:tgtEl>
                                          <p:spTgt spid="94219"/>
                                        </p:tgtEl>
                                        <p:attrNameLst>
                                          <p:attrName>style.visibility</p:attrName>
                                        </p:attrNameLst>
                                      </p:cBhvr>
                                      <p:to>
                                        <p:strVal val="hidden"/>
                                      </p:to>
                                    </p:set>
                                  </p:childTnLst>
                                </p:cTn>
                              </p:par>
                              <p:par>
                                <p:cTn id="47" presetID="4" presetClass="entr" presetSubtype="16" fill="hold" grpId="0" nodeType="withEffect">
                                  <p:stCondLst>
                                    <p:cond delay="0"/>
                                  </p:stCondLst>
                                  <p:childTnLst>
                                    <p:set>
                                      <p:cBhvr>
                                        <p:cTn id="48" dur="1" fill="hold">
                                          <p:stCondLst>
                                            <p:cond delay="0"/>
                                          </p:stCondLst>
                                        </p:cTn>
                                        <p:tgtEl>
                                          <p:spTgt spid="94216"/>
                                        </p:tgtEl>
                                        <p:attrNameLst>
                                          <p:attrName>style.visibility</p:attrName>
                                        </p:attrNameLst>
                                      </p:cBhvr>
                                      <p:to>
                                        <p:strVal val="visible"/>
                                      </p:to>
                                    </p:set>
                                    <p:animEffect transition="in" filter="box(in)">
                                      <p:cBhvr>
                                        <p:cTn id="49"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nimBg="1"/>
      <p:bldP spid="94212" grpId="0" animBg="1"/>
      <p:bldP spid="94215" grpId="0" animBg="1"/>
      <p:bldP spid="94216" grpId="0" animBg="1"/>
      <p:bldP spid="94218" grpId="0" animBg="1"/>
      <p:bldP spid="94218" grpId="1" animBg="1"/>
      <p:bldP spid="94219" grpId="0" animBg="1"/>
      <p:bldP spid="94219" grpId="1" animBg="1"/>
      <p:bldP spid="8909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1066800"/>
            <a:ext cx="100584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a:solidFill>
                  <a:srgbClr val="CC0066"/>
                </a:solidFill>
                <a:latin typeface="Times New Roman" panose="02020603050405020304" pitchFamily="18" charset="0"/>
                <a:cs typeface="Times New Roman" panose="02020603050405020304" pitchFamily="18" charset="0"/>
              </a:rPr>
              <a:t> 2./ </a:t>
            </a:r>
            <a:r>
              <a:rPr lang="en-US" altLang="en-US" sz="3200" b="1">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QUÁ TRÌNH GIẢI BÀI TOÁN TRÊN MÁY TÍNH:</a:t>
            </a:r>
          </a:p>
        </p:txBody>
      </p:sp>
      <p:sp>
        <p:nvSpPr>
          <p:cNvPr id="89091" name="AutoShape 3"/>
          <p:cNvSpPr>
            <a:spLocks noChangeArrowheads="1"/>
          </p:cNvSpPr>
          <p:nvPr/>
        </p:nvSpPr>
        <p:spPr bwMode="auto">
          <a:xfrm>
            <a:off x="2570163" y="1504950"/>
            <a:ext cx="9144000" cy="1639888"/>
          </a:xfrm>
          <a:prstGeom prst="cloudCallout">
            <a:avLst>
              <a:gd name="adj1" fmla="val -15153"/>
              <a:gd name="adj2" fmla="val 75597"/>
            </a:avLst>
          </a:prstGeom>
          <a:gradFill rotWithShape="1">
            <a:gsLst>
              <a:gs pos="0">
                <a:srgbClr val="FFFF00"/>
              </a:gs>
              <a:gs pos="100000">
                <a:srgbClr val="FFFFA6"/>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200">
                <a:latin typeface="Times New Roman" panose="02020603050405020304" pitchFamily="18" charset="0"/>
                <a:cs typeface="Times New Roman" panose="02020603050405020304" pitchFamily="18" charset="0"/>
              </a:rPr>
              <a:t>Việc dùng máy tính giải một bài toán nào đó chính </a:t>
            </a:r>
            <a:r>
              <a:rPr lang="en-US" altLang="en-US" sz="3200" b="1" i="1">
                <a:latin typeface="Times New Roman" panose="02020603050405020304" pitchFamily="18" charset="0"/>
                <a:cs typeface="Times New Roman" panose="02020603050405020304" pitchFamily="18" charset="0"/>
              </a:rPr>
              <a:t>là gì?</a:t>
            </a:r>
          </a:p>
        </p:txBody>
      </p:sp>
      <p:sp>
        <p:nvSpPr>
          <p:cNvPr id="63492" name="Text Box 4"/>
          <p:cNvSpPr txBox="1">
            <a:spLocks noChangeArrowheads="1"/>
          </p:cNvSpPr>
          <p:nvPr/>
        </p:nvSpPr>
        <p:spPr bwMode="auto">
          <a:xfrm>
            <a:off x="381000" y="2971800"/>
            <a:ext cx="11506200" cy="1570038"/>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lgn="just" fontAlgn="auto">
              <a:spcBef>
                <a:spcPct val="50000"/>
              </a:spcBef>
              <a:spcAft>
                <a:spcPts val="0"/>
              </a:spcAft>
              <a:defRPr/>
            </a:pPr>
            <a:r>
              <a:rPr lang="en-US" altLang="en-US" sz="3200" b="1" dirty="0">
                <a:solidFill>
                  <a:srgbClr val="FF0000"/>
                </a:solidFill>
                <a:sym typeface="Wingdings" panose="05000000000000000000" pitchFamily="2" charset="2"/>
              </a:rPr>
              <a:t></a:t>
            </a:r>
            <a:r>
              <a:rPr lang="nl-NL" altLang="en-US" sz="3200" dirty="0">
                <a:latin typeface="Times New Roman" panose="02020603050405020304" pitchFamily="18" charset="0"/>
                <a:cs typeface="Times New Roman" panose="02020603050405020304" pitchFamily="18" charset="0"/>
              </a:rPr>
              <a:t>Việc </a:t>
            </a:r>
            <a:r>
              <a:rPr lang="nl-NL" altLang="en-US" sz="3200" dirty="0">
                <a:latin typeface="Times New Roman" panose="02020603050405020304" pitchFamily="18" charset="0"/>
                <a:cs typeface="Times New Roman" panose="02020603050405020304" pitchFamily="18" charset="0"/>
              </a:rPr>
              <a:t>dùng máy tính giải một bài toán nào đó chính là đưa cho máy tính dãy hữu hạn các thao tác đơn giản mà nó có thể thực hiện được để từ </a:t>
            </a:r>
            <a:r>
              <a:rPr lang="en-US" altLang="en-US" sz="3200" dirty="0" err="1">
                <a:solidFill>
                  <a:srgbClr val="800000"/>
                </a:solidFill>
                <a:latin typeface="Times New Roman" panose="02020603050405020304" pitchFamily="18" charset="0"/>
                <a:cs typeface="Times New Roman" panose="02020603050405020304" pitchFamily="18" charset="0"/>
              </a:rPr>
              <a:t>các</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điều</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kiện</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cho</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trước</a:t>
            </a:r>
            <a:r>
              <a:rPr lang="en-US" altLang="en-US" sz="3200" dirty="0">
                <a:solidFill>
                  <a:srgbClr val="800000"/>
                </a:solidFill>
                <a:latin typeface="Times New Roman" panose="02020603050405020304" pitchFamily="18" charset="0"/>
                <a:cs typeface="Times New Roman" panose="02020603050405020304" pitchFamily="18" charset="0"/>
              </a:rPr>
              <a:t> ta </a:t>
            </a:r>
            <a:r>
              <a:rPr lang="en-US" altLang="en-US" sz="3200" dirty="0" err="1">
                <a:solidFill>
                  <a:srgbClr val="800000"/>
                </a:solidFill>
                <a:latin typeface="Times New Roman" panose="02020603050405020304" pitchFamily="18" charset="0"/>
                <a:cs typeface="Times New Roman" panose="02020603050405020304" pitchFamily="18" charset="0"/>
              </a:rPr>
              <a:t>nhận</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800000"/>
                </a:solidFill>
                <a:latin typeface="Times New Roman" panose="02020603050405020304" pitchFamily="18" charset="0"/>
                <a:cs typeface="Times New Roman" panose="02020603050405020304" pitchFamily="18" charset="0"/>
              </a:rPr>
              <a:t>được</a:t>
            </a:r>
            <a:r>
              <a:rPr lang="en-US" altLang="en-US" sz="3200" dirty="0">
                <a:solidFill>
                  <a:srgbClr val="800000"/>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kết</a:t>
            </a:r>
            <a:r>
              <a:rPr lang="en-US" altLang="en-US" sz="3200" dirty="0">
                <a:solidFill>
                  <a:srgbClr val="000099"/>
                </a:solidFill>
                <a:latin typeface="Times New Roman" panose="02020603050405020304" pitchFamily="18" charset="0"/>
                <a:cs typeface="Times New Roman" panose="02020603050405020304" pitchFamily="18" charset="0"/>
              </a:rPr>
              <a:t> quả </a:t>
            </a:r>
            <a:r>
              <a:rPr lang="en-US" altLang="en-US" sz="3200" dirty="0" err="1">
                <a:solidFill>
                  <a:srgbClr val="000099"/>
                </a:solidFill>
                <a:latin typeface="Times New Roman" panose="02020603050405020304" pitchFamily="18" charset="0"/>
                <a:cs typeface="Times New Roman" panose="02020603050405020304" pitchFamily="18" charset="0"/>
              </a:rPr>
              <a:t>cần</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thu</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được</a:t>
            </a:r>
            <a:endParaRPr lang="en-US" altLang="en-US" sz="3200" dirty="0">
              <a:solidFill>
                <a:srgbClr val="000099"/>
              </a:solidFill>
              <a:latin typeface="Times New Roman" panose="02020603050405020304" pitchFamily="18" charset="0"/>
              <a:cs typeface="Times New Roman" panose="02020603050405020304" pitchFamily="18" charset="0"/>
            </a:endParaRPr>
          </a:p>
        </p:txBody>
      </p:sp>
      <p:sp>
        <p:nvSpPr>
          <p:cNvPr id="36869" name="Text Box 5"/>
          <p:cNvSpPr txBox="1">
            <a:spLocks noChangeArrowheads="1"/>
          </p:cNvSpPr>
          <p:nvPr/>
        </p:nvSpPr>
        <p:spPr bwMode="auto">
          <a:xfrm>
            <a:off x="228600" y="4594225"/>
            <a:ext cx="11506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US" altLang="en-US" sz="3200" i="1" dirty="0" err="1">
                <a:solidFill>
                  <a:srgbClr val="000099"/>
                </a:solidFill>
                <a:latin typeface="Times New Roman" panose="02020603050405020304" pitchFamily="18" charset="0"/>
                <a:cs typeface="Times New Roman" panose="02020603050405020304" pitchFamily="18" charset="0"/>
              </a:rPr>
              <a:t>Ví</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dụ</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Tìm</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ước</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số</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chung</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lớn</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nhất</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của</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hai</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số</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nguyên</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0099"/>
                </a:solidFill>
                <a:latin typeface="Times New Roman" panose="02020603050405020304" pitchFamily="18" charset="0"/>
                <a:cs typeface="Times New Roman" panose="02020603050405020304" pitchFamily="18" charset="0"/>
              </a:rPr>
              <a:t>dương</a:t>
            </a:r>
            <a:r>
              <a:rPr lang="en-US" altLang="en-US" sz="3200" i="1" dirty="0">
                <a:solidFill>
                  <a:srgbClr val="000099"/>
                </a:solidFill>
                <a:latin typeface="Times New Roman" panose="02020603050405020304" pitchFamily="18" charset="0"/>
                <a:cs typeface="Times New Roman" panose="02020603050405020304" pitchFamily="18" charset="0"/>
              </a:rPr>
              <a:t> M </a:t>
            </a:r>
            <a:r>
              <a:rPr lang="en-US" altLang="en-US" sz="3200" i="1" dirty="0" err="1">
                <a:solidFill>
                  <a:srgbClr val="000099"/>
                </a:solidFill>
                <a:latin typeface="Times New Roman" panose="02020603050405020304" pitchFamily="18" charset="0"/>
                <a:cs typeface="Times New Roman" panose="02020603050405020304" pitchFamily="18" charset="0"/>
              </a:rPr>
              <a:t>và</a:t>
            </a:r>
            <a:r>
              <a:rPr lang="en-US" altLang="en-US" sz="3200" i="1" dirty="0">
                <a:solidFill>
                  <a:srgbClr val="000099"/>
                </a:solidFill>
                <a:latin typeface="Times New Roman" panose="02020603050405020304" pitchFamily="18" charset="0"/>
                <a:cs typeface="Times New Roman" panose="02020603050405020304" pitchFamily="18" charset="0"/>
              </a:rPr>
              <a:t> N </a:t>
            </a:r>
          </a:p>
          <a:p>
            <a:pPr>
              <a:lnSpc>
                <a:spcPct val="120000"/>
              </a:lnSpc>
            </a:pP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Điều</a:t>
            </a:r>
            <a:r>
              <a:rPr lang="en-US" altLang="en-US" sz="3200" i="1" u="sng"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kiện</a:t>
            </a:r>
            <a:r>
              <a:rPr lang="en-US" altLang="en-US" sz="3200" i="1" u="sng"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cho</a:t>
            </a:r>
            <a:r>
              <a:rPr lang="en-US" altLang="en-US" sz="3200" i="1" u="sng"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trước</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hai</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số</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nguyên</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dương</a:t>
            </a:r>
            <a:r>
              <a:rPr lang="en-US" altLang="en-US" sz="3200" i="1" dirty="0">
                <a:solidFill>
                  <a:srgbClr val="006600"/>
                </a:solidFill>
                <a:latin typeface="Times New Roman" panose="02020603050405020304" pitchFamily="18" charset="0"/>
                <a:cs typeface="Times New Roman" panose="02020603050405020304" pitchFamily="18" charset="0"/>
              </a:rPr>
              <a:t> M </a:t>
            </a:r>
            <a:r>
              <a:rPr lang="en-US" altLang="en-US" sz="3200" i="1" dirty="0" err="1">
                <a:solidFill>
                  <a:srgbClr val="006600"/>
                </a:solidFill>
                <a:latin typeface="Times New Roman" panose="02020603050405020304" pitchFamily="18" charset="0"/>
                <a:cs typeface="Times New Roman" panose="02020603050405020304" pitchFamily="18" charset="0"/>
              </a:rPr>
              <a:t>và</a:t>
            </a:r>
            <a:r>
              <a:rPr lang="en-US" altLang="en-US" sz="3200" i="1" dirty="0">
                <a:solidFill>
                  <a:srgbClr val="006600"/>
                </a:solidFill>
                <a:latin typeface="Times New Roman" panose="02020603050405020304" pitchFamily="18" charset="0"/>
                <a:cs typeface="Times New Roman" panose="02020603050405020304" pitchFamily="18" charset="0"/>
              </a:rPr>
              <a:t> N</a:t>
            </a:r>
            <a:r>
              <a:rPr lang="en-US" altLang="en-US" sz="3200" i="1" dirty="0">
                <a:solidFill>
                  <a:srgbClr val="000099"/>
                </a:solidFill>
                <a:latin typeface="Times New Roman" panose="02020603050405020304" pitchFamily="18" charset="0"/>
                <a:cs typeface="Times New Roman" panose="02020603050405020304" pitchFamily="18" charset="0"/>
              </a:rPr>
              <a:t>.</a:t>
            </a:r>
          </a:p>
          <a:p>
            <a:pPr>
              <a:lnSpc>
                <a:spcPct val="120000"/>
              </a:lnSpc>
            </a:pP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Kết</a:t>
            </a:r>
            <a:r>
              <a:rPr lang="en-US" altLang="en-US" sz="3200" i="1" u="sng" dirty="0">
                <a:solidFill>
                  <a:srgbClr val="000099"/>
                </a:solidFill>
                <a:latin typeface="Times New Roman" panose="02020603050405020304" pitchFamily="18" charset="0"/>
                <a:cs typeface="Times New Roman" panose="02020603050405020304" pitchFamily="18" charset="0"/>
              </a:rPr>
              <a:t> quả </a:t>
            </a:r>
            <a:r>
              <a:rPr lang="en-US" altLang="en-US" sz="3200" i="1" u="sng" dirty="0" err="1">
                <a:solidFill>
                  <a:srgbClr val="000099"/>
                </a:solidFill>
                <a:latin typeface="Times New Roman" panose="02020603050405020304" pitchFamily="18" charset="0"/>
                <a:cs typeface="Times New Roman" panose="02020603050405020304" pitchFamily="18" charset="0"/>
              </a:rPr>
              <a:t>cần</a:t>
            </a:r>
            <a:r>
              <a:rPr lang="en-US" altLang="en-US" sz="3200" i="1" u="sng"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thu</a:t>
            </a:r>
            <a:r>
              <a:rPr lang="en-US" altLang="en-US" sz="3200" i="1" u="sng" dirty="0">
                <a:solidFill>
                  <a:srgbClr val="000099"/>
                </a:solidFill>
                <a:latin typeface="Times New Roman" panose="02020603050405020304" pitchFamily="18" charset="0"/>
                <a:cs typeface="Times New Roman" panose="02020603050405020304" pitchFamily="18" charset="0"/>
              </a:rPr>
              <a:t> </a:t>
            </a:r>
            <a:r>
              <a:rPr lang="en-US" altLang="en-US" sz="3200" i="1" u="sng" dirty="0" err="1">
                <a:solidFill>
                  <a:srgbClr val="000099"/>
                </a:solidFill>
                <a:latin typeface="Times New Roman" panose="02020603050405020304" pitchFamily="18" charset="0"/>
                <a:cs typeface="Times New Roman" panose="02020603050405020304" pitchFamily="18" charset="0"/>
              </a:rPr>
              <a:t>được</a:t>
            </a:r>
            <a:r>
              <a:rPr lang="en-US" altLang="en-US" sz="3200" i="1" dirty="0">
                <a:solidFill>
                  <a:srgbClr val="000099"/>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Ước</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số</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chung</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lớn</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nhất</a:t>
            </a:r>
            <a:r>
              <a:rPr lang="en-US" altLang="en-US" sz="3200" i="1" dirty="0">
                <a:solidFill>
                  <a:srgbClr val="006600"/>
                </a:solidFill>
                <a:latin typeface="Times New Roman" panose="02020603050405020304" pitchFamily="18" charset="0"/>
                <a:cs typeface="Times New Roman" panose="02020603050405020304" pitchFamily="18" charset="0"/>
              </a:rPr>
              <a:t> </a:t>
            </a:r>
            <a:r>
              <a:rPr lang="en-US" altLang="en-US" sz="3200" i="1" dirty="0" err="1">
                <a:solidFill>
                  <a:srgbClr val="006600"/>
                </a:solidFill>
                <a:latin typeface="Times New Roman" panose="02020603050405020304" pitchFamily="18" charset="0"/>
                <a:cs typeface="Times New Roman" panose="02020603050405020304" pitchFamily="18" charset="0"/>
              </a:rPr>
              <a:t>của</a:t>
            </a:r>
            <a:r>
              <a:rPr lang="en-US" altLang="en-US" sz="3200" i="1" dirty="0">
                <a:solidFill>
                  <a:srgbClr val="006600"/>
                </a:solidFill>
                <a:latin typeface="Times New Roman" panose="02020603050405020304" pitchFamily="18" charset="0"/>
                <a:cs typeface="Times New Roman" panose="02020603050405020304" pitchFamily="18" charset="0"/>
              </a:rPr>
              <a:t> M </a:t>
            </a:r>
            <a:r>
              <a:rPr lang="en-US" altLang="en-US" sz="3200" i="1" dirty="0" err="1">
                <a:solidFill>
                  <a:srgbClr val="006600"/>
                </a:solidFill>
                <a:latin typeface="Times New Roman" panose="02020603050405020304" pitchFamily="18" charset="0"/>
                <a:cs typeface="Times New Roman" panose="02020603050405020304" pitchFamily="18" charset="0"/>
              </a:rPr>
              <a:t>và</a:t>
            </a:r>
            <a:r>
              <a:rPr lang="en-US" altLang="en-US" sz="3200" i="1" dirty="0">
                <a:solidFill>
                  <a:srgbClr val="006600"/>
                </a:solidFill>
                <a:latin typeface="Times New Roman" panose="02020603050405020304" pitchFamily="18" charset="0"/>
                <a:cs typeface="Times New Roman" panose="02020603050405020304" pitchFamily="18" charset="0"/>
              </a:rPr>
              <a:t> N.</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box(out)">
                                      <p:cBhvr>
                                        <p:cTn id="13" dur="500"/>
                                        <p:tgtEl>
                                          <p:spTgt spid="63492"/>
                                        </p:tgtEl>
                                      </p:cBhvr>
                                    </p:animEffec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ox(in)">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63492" grpId="0" animBg="1"/>
      <p:bldP spid="368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9"/>
          <p:cNvSpPr txBox="1">
            <a:spLocks noChangeArrowheads="1"/>
          </p:cNvSpPr>
          <p:nvPr/>
        </p:nvSpPr>
        <p:spPr bwMode="auto">
          <a:xfrm>
            <a:off x="4541838" y="4057650"/>
            <a:ext cx="7069137" cy="10763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-Diễn tả cách giải bài toán bằng dãy các thao tác (lệnh) cần phải thực hiện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47" name="Text Box 11"/>
          <p:cNvSpPr txBox="1">
            <a:spLocks noChangeArrowheads="1"/>
          </p:cNvSpPr>
          <p:nvPr/>
        </p:nvSpPr>
        <p:spPr bwMode="auto">
          <a:xfrm>
            <a:off x="4530725" y="5429250"/>
            <a:ext cx="7359650" cy="10763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-Dựa vào mô tả thuật toán, ta viết chương trình bằng một ngôn ngữ lập trình thích hợp</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52" name="Text Box 16"/>
          <p:cNvSpPr txBox="1">
            <a:spLocks noChangeArrowheads="1"/>
          </p:cNvSpPr>
          <p:nvPr/>
        </p:nvSpPr>
        <p:spPr bwMode="auto">
          <a:xfrm>
            <a:off x="4603750" y="3884613"/>
            <a:ext cx="7089775" cy="13239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a:latin typeface="Times New Roman" panose="02020603050405020304" pitchFamily="18" charset="0"/>
                <a:cs typeface="Times New Roman" panose="02020603050405020304" pitchFamily="18" charset="0"/>
              </a:rPr>
              <a:t>??</a:t>
            </a:r>
          </a:p>
          <a:p>
            <a:pPr algn="ctr">
              <a:spcBef>
                <a:spcPct val="50000"/>
              </a:spcBef>
            </a:pPr>
            <a:endParaRPr lang="en-US" altLang="en-US" sz="3200">
              <a:latin typeface="Times New Roman" panose="02020603050405020304" pitchFamily="18" charset="0"/>
              <a:cs typeface="Times New Roman" panose="02020603050405020304" pitchFamily="18" charset="0"/>
            </a:endParaRPr>
          </a:p>
        </p:txBody>
      </p:sp>
      <p:sp>
        <p:nvSpPr>
          <p:cNvPr id="65539" name="Text Box 3"/>
          <p:cNvSpPr txBox="1">
            <a:spLocks noChangeArrowheads="1"/>
          </p:cNvSpPr>
          <p:nvPr/>
        </p:nvSpPr>
        <p:spPr bwMode="auto">
          <a:xfrm>
            <a:off x="417513" y="2770188"/>
            <a:ext cx="3602037" cy="58420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1. Xác định bài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40" name="Text Box 4"/>
          <p:cNvSpPr txBox="1">
            <a:spLocks noChangeArrowheads="1"/>
          </p:cNvSpPr>
          <p:nvPr/>
        </p:nvSpPr>
        <p:spPr bwMode="auto">
          <a:xfrm>
            <a:off x="417513" y="4179888"/>
            <a:ext cx="3602037" cy="58420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2. Mô tả thuật toán</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41" name="Text Box 5"/>
          <p:cNvSpPr txBox="1">
            <a:spLocks noChangeArrowheads="1"/>
          </p:cNvSpPr>
          <p:nvPr/>
        </p:nvSpPr>
        <p:spPr bwMode="auto">
          <a:xfrm>
            <a:off x="452438" y="5561013"/>
            <a:ext cx="3603625" cy="584200"/>
          </a:xfrm>
          <a:prstGeom prst="rect">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3. Viết chương trình</a:t>
            </a: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42" name="Line 6"/>
          <p:cNvSpPr>
            <a:spLocks noChangeShapeType="1"/>
          </p:cNvSpPr>
          <p:nvPr/>
        </p:nvSpPr>
        <p:spPr bwMode="auto">
          <a:xfrm flipV="1">
            <a:off x="4967288" y="3276600"/>
            <a:ext cx="44291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5543" name="Text Box 7"/>
          <p:cNvSpPr txBox="1">
            <a:spLocks noChangeArrowheads="1"/>
          </p:cNvSpPr>
          <p:nvPr/>
        </p:nvSpPr>
        <p:spPr bwMode="auto">
          <a:xfrm>
            <a:off x="4576763" y="2389188"/>
            <a:ext cx="7011987" cy="1322387"/>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-Xác định thông tin đã cho </a:t>
            </a:r>
            <a:r>
              <a:rPr lang="en-US" altLang="en-US" sz="3200">
                <a:solidFill>
                  <a:srgbClr val="000099"/>
                </a:solidFill>
                <a:latin typeface="Times New Roman" panose="02020603050405020304" pitchFamily="18" charset="0"/>
                <a:cs typeface="Times New Roman" panose="02020603050405020304" pitchFamily="18" charset="0"/>
              </a:rPr>
              <a:t>(INPUT)</a:t>
            </a:r>
            <a:r>
              <a:rPr lang="en-US" altLang="en-US" sz="3200">
                <a:solidFill>
                  <a:srgbClr val="800000"/>
                </a:solidFill>
                <a:latin typeface="Times New Roman" panose="02020603050405020304" pitchFamily="18" charset="0"/>
                <a:cs typeface="Times New Roman" panose="02020603050405020304" pitchFamily="18" charset="0"/>
              </a:rPr>
              <a:t>.</a:t>
            </a:r>
          </a:p>
          <a:p>
            <a:pP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-Tìm được thông tin cần tìm </a:t>
            </a:r>
            <a:r>
              <a:rPr lang="en-US" altLang="en-US" sz="3200">
                <a:solidFill>
                  <a:srgbClr val="000099"/>
                </a:solidFill>
                <a:latin typeface="Times New Roman" panose="02020603050405020304" pitchFamily="18" charset="0"/>
                <a:cs typeface="Times New Roman" panose="02020603050405020304" pitchFamily="18" charset="0"/>
              </a:rPr>
              <a:t>(OUTPUT)</a:t>
            </a:r>
          </a:p>
        </p:txBody>
      </p:sp>
      <p:sp>
        <p:nvSpPr>
          <p:cNvPr id="6148" name="Text Box 4"/>
          <p:cNvSpPr txBox="1">
            <a:spLocks noChangeArrowheads="1"/>
          </p:cNvSpPr>
          <p:nvPr/>
        </p:nvSpPr>
        <p:spPr bwMode="auto">
          <a:xfrm>
            <a:off x="533400" y="1066800"/>
            <a:ext cx="10668000" cy="58420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200" b="1" dirty="0">
                <a:solidFill>
                  <a:srgbClr val="CC0066"/>
                </a:solidFill>
                <a:latin typeface="Times New Roman" panose="02020603050405020304" pitchFamily="18" charset="0"/>
                <a:cs typeface="Times New Roman" panose="02020603050405020304" pitchFamily="18" charset="0"/>
              </a:rPr>
              <a:t> 2./ </a:t>
            </a:r>
            <a:r>
              <a:rPr lang="en-US" altLang="en-US" sz="3200" b="1" dirty="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QUÁ TRÌNH GIẢI BÀI TOÁN TRÊN MÁY TÍNH:</a:t>
            </a:r>
          </a:p>
        </p:txBody>
      </p:sp>
      <p:sp>
        <p:nvSpPr>
          <p:cNvPr id="65550" name="Text Box 14"/>
          <p:cNvSpPr txBox="1">
            <a:spLocks noChangeArrowheads="1"/>
          </p:cNvSpPr>
          <p:nvPr/>
        </p:nvSpPr>
        <p:spPr bwMode="auto">
          <a:xfrm>
            <a:off x="4538663" y="2424113"/>
            <a:ext cx="7073900" cy="13239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a:t>
            </a:r>
          </a:p>
          <a:p>
            <a:pPr algn="ctr">
              <a:spcBef>
                <a:spcPct val="50000"/>
              </a:spcBef>
            </a:pP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65551" name="Text Box 15"/>
          <p:cNvSpPr txBox="1">
            <a:spLocks noChangeArrowheads="1"/>
          </p:cNvSpPr>
          <p:nvPr/>
        </p:nvSpPr>
        <p:spPr bwMode="auto">
          <a:xfrm>
            <a:off x="4495800" y="5305425"/>
            <a:ext cx="7394575" cy="13239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a:solidFill>
                  <a:srgbClr val="800000"/>
                </a:solidFill>
                <a:latin typeface="Times New Roman" panose="02020603050405020304" pitchFamily="18" charset="0"/>
                <a:cs typeface="Times New Roman" panose="02020603050405020304" pitchFamily="18" charset="0"/>
              </a:rPr>
              <a:t>??</a:t>
            </a:r>
          </a:p>
          <a:p>
            <a:pPr algn="ctr">
              <a:spcBef>
                <a:spcPct val="50000"/>
              </a:spcBef>
            </a:pPr>
            <a:endParaRPr lang="en-US" altLang="en-US" sz="3200">
              <a:solidFill>
                <a:srgbClr val="000099"/>
              </a:solidFill>
              <a:latin typeface="Times New Roman" panose="02020603050405020304" pitchFamily="18" charset="0"/>
              <a:cs typeface="Times New Roman" panose="02020603050405020304" pitchFamily="18" charset="0"/>
            </a:endParaRPr>
          </a:p>
        </p:txBody>
      </p:sp>
      <p:sp>
        <p:nvSpPr>
          <p:cNvPr id="26637" name="TextBox 2"/>
          <p:cNvSpPr txBox="1">
            <a:spLocks noChangeArrowheads="1"/>
          </p:cNvSpPr>
          <p:nvPr/>
        </p:nvSpPr>
        <p:spPr bwMode="auto">
          <a:xfrm>
            <a:off x="381000" y="1730375"/>
            <a:ext cx="10739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b="1">
                <a:solidFill>
                  <a:srgbClr val="FF0000"/>
                </a:solidFill>
                <a:sym typeface="Wingdings" panose="05000000000000000000" pitchFamily="2" charset="2"/>
              </a:rPr>
              <a:t> </a:t>
            </a:r>
            <a:r>
              <a:rPr lang="en-US" altLang="en-US" sz="3200" b="1">
                <a:solidFill>
                  <a:srgbClr val="660033"/>
                </a:solidFill>
                <a:latin typeface="Times New Roman" panose="02020603050405020304" pitchFamily="18" charset="0"/>
                <a:cs typeface="Times New Roman" panose="02020603050405020304" pitchFamily="18" charset="0"/>
              </a:rPr>
              <a:t>Quá trình giải bài toán trên máy tính gồm 3 bước sau:</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ox(out)">
                                      <p:cBhvr>
                                        <p:cTn id="7" dur="500"/>
                                        <p:tgtEl>
                                          <p:spTgt spid="65539"/>
                                        </p:tgtEl>
                                      </p:cBhvr>
                                    </p:animEffect>
                                  </p:childTnLst>
                                </p:cTn>
                              </p:par>
                              <p:par>
                                <p:cTn id="8" presetID="4" presetClass="entr" presetSubtype="16" fill="hold" nodeType="withEffect">
                                  <p:stCondLst>
                                    <p:cond delay="0"/>
                                  </p:stCondLst>
                                  <p:childTnLst>
                                    <p:set>
                                      <p:cBhvr>
                                        <p:cTn id="9" dur="1" fill="hold">
                                          <p:stCondLst>
                                            <p:cond delay="0"/>
                                          </p:stCondLst>
                                        </p:cTn>
                                        <p:tgtEl>
                                          <p:spTgt spid="65542"/>
                                        </p:tgtEl>
                                        <p:attrNameLst>
                                          <p:attrName>style.visibility</p:attrName>
                                        </p:attrNameLst>
                                      </p:cBhvr>
                                      <p:to>
                                        <p:strVal val="visible"/>
                                      </p:to>
                                    </p:set>
                                    <p:animEffect transition="in" filter="box(in)">
                                      <p:cBhvr>
                                        <p:cTn id="10" dur="500"/>
                                        <p:tgtEl>
                                          <p:spTgt spid="65542"/>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5550"/>
                                        </p:tgtEl>
                                        <p:attrNameLst>
                                          <p:attrName>style.visibility</p:attrName>
                                        </p:attrNameLst>
                                      </p:cBhvr>
                                      <p:to>
                                        <p:strVal val="visible"/>
                                      </p:to>
                                    </p:set>
                                    <p:animEffect transition="in" filter="box(out)">
                                      <p:cBhvr>
                                        <p:cTn id="13" dur="500"/>
                                        <p:tgtEl>
                                          <p:spTgt spid="655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5540"/>
                                        </p:tgtEl>
                                        <p:attrNameLst>
                                          <p:attrName>style.visibility</p:attrName>
                                        </p:attrNameLst>
                                      </p:cBhvr>
                                      <p:to>
                                        <p:strVal val="visible"/>
                                      </p:to>
                                    </p:set>
                                    <p:animEffect transition="in" filter="box(out)">
                                      <p:cBhvr>
                                        <p:cTn id="18" dur="500"/>
                                        <p:tgtEl>
                                          <p:spTgt spid="65540"/>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65552"/>
                                        </p:tgtEl>
                                        <p:attrNameLst>
                                          <p:attrName>style.visibility</p:attrName>
                                        </p:attrNameLst>
                                      </p:cBhvr>
                                      <p:to>
                                        <p:strVal val="visible"/>
                                      </p:to>
                                    </p:set>
                                    <p:animEffect transition="in" filter="box(out)">
                                      <p:cBhvr>
                                        <p:cTn id="21" dur="500"/>
                                        <p:tgtEl>
                                          <p:spTgt spid="655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65541"/>
                                        </p:tgtEl>
                                        <p:attrNameLst>
                                          <p:attrName>style.visibility</p:attrName>
                                        </p:attrNameLst>
                                      </p:cBhvr>
                                      <p:to>
                                        <p:strVal val="visible"/>
                                      </p:to>
                                    </p:set>
                                    <p:animEffect transition="in" filter="box(out)">
                                      <p:cBhvr>
                                        <p:cTn id="26" dur="500"/>
                                        <p:tgtEl>
                                          <p:spTgt spid="65541"/>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65551"/>
                                        </p:tgtEl>
                                        <p:attrNameLst>
                                          <p:attrName>style.visibility</p:attrName>
                                        </p:attrNameLst>
                                      </p:cBhvr>
                                      <p:to>
                                        <p:strVal val="visible"/>
                                      </p:to>
                                    </p:set>
                                    <p:animEffect transition="in" filter="box(out)">
                                      <p:cBhvr>
                                        <p:cTn id="29" dur="500"/>
                                        <p:tgtEl>
                                          <p:spTgt spid="655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65550"/>
                                        </p:tgtEl>
                                      </p:cBhvr>
                                    </p:animEffect>
                                    <p:set>
                                      <p:cBhvr>
                                        <p:cTn id="34" dur="1" fill="hold">
                                          <p:stCondLst>
                                            <p:cond delay="499"/>
                                          </p:stCondLst>
                                        </p:cTn>
                                        <p:tgtEl>
                                          <p:spTgt spid="65550"/>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wipe(left)">
                                      <p:cBhvr>
                                        <p:cTn id="37" dur="500"/>
                                        <p:tgtEl>
                                          <p:spTgt spid="655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65552"/>
                                        </p:tgtEl>
                                      </p:cBhvr>
                                    </p:animEffect>
                                    <p:set>
                                      <p:cBhvr>
                                        <p:cTn id="42" dur="1" fill="hold">
                                          <p:stCondLst>
                                            <p:cond delay="499"/>
                                          </p:stCondLst>
                                        </p:cTn>
                                        <p:tgtEl>
                                          <p:spTgt spid="65552"/>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65545"/>
                                        </p:tgtEl>
                                        <p:attrNameLst>
                                          <p:attrName>style.visibility</p:attrName>
                                        </p:attrNameLst>
                                      </p:cBhvr>
                                      <p:to>
                                        <p:strVal val="visible"/>
                                      </p:to>
                                    </p:set>
                                    <p:animEffect transition="in" filter="wipe(left)">
                                      <p:cBhvr>
                                        <p:cTn id="45" dur="500"/>
                                        <p:tgtEl>
                                          <p:spTgt spid="6554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500"/>
                                        <p:tgtEl>
                                          <p:spTgt spid="65551"/>
                                        </p:tgtEl>
                                      </p:cBhvr>
                                    </p:animEffect>
                                    <p:set>
                                      <p:cBhvr>
                                        <p:cTn id="50" dur="1" fill="hold">
                                          <p:stCondLst>
                                            <p:cond delay="499"/>
                                          </p:stCondLst>
                                        </p:cTn>
                                        <p:tgtEl>
                                          <p:spTgt spid="65551"/>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65547"/>
                                        </p:tgtEl>
                                        <p:attrNameLst>
                                          <p:attrName>style.visibility</p:attrName>
                                        </p:attrNameLst>
                                      </p:cBhvr>
                                      <p:to>
                                        <p:strVal val="visible"/>
                                      </p:to>
                                    </p:set>
                                    <p:animEffect transition="in" filter="wipe(left)">
                                      <p:cBhvr>
                                        <p:cTn id="53"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47" grpId="0" animBg="1"/>
      <p:bldP spid="65552" grpId="0" animBg="1"/>
      <p:bldP spid="65552" grpId="1" animBg="1"/>
      <p:bldP spid="65539" grpId="0" animBg="1"/>
      <p:bldP spid="65540" grpId="0" animBg="1"/>
      <p:bldP spid="65541" grpId="0" animBg="1"/>
      <p:bldP spid="65543" grpId="0" animBg="1"/>
      <p:bldP spid="65550" grpId="0" animBg="1"/>
      <p:bldP spid="65550" grpId="1" animBg="1"/>
      <p:bldP spid="65551" grpId="0" animBg="1"/>
      <p:bldP spid="655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1066800"/>
            <a:ext cx="11125200"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dirty="0">
                <a:solidFill>
                  <a:srgbClr val="CC0066"/>
                </a:solidFill>
                <a:latin typeface="Times New Roman" panose="02020603050405020304" pitchFamily="18" charset="0"/>
                <a:cs typeface="Times New Roman" panose="02020603050405020304" pitchFamily="18" charset="0"/>
              </a:rPr>
              <a:t> </a:t>
            </a:r>
            <a:r>
              <a:rPr lang="en-US" altLang="en-US" sz="3600" b="1" dirty="0" smtClean="0">
                <a:solidFill>
                  <a:srgbClr val="CC0066"/>
                </a:solidFill>
                <a:latin typeface="Times New Roman" panose="02020603050405020304" pitchFamily="18" charset="0"/>
                <a:cs typeface="Times New Roman" panose="02020603050405020304" pitchFamily="18" charset="0"/>
              </a:rPr>
              <a:t>3. THUẬT TOÁN VÀ MÔ TẢ THUẬT TOÁN</a:t>
            </a:r>
            <a:endParaRPr lang="en-US" altLang="en-US" sz="3600" b="1" dirty="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AutoShape 3"/>
          <p:cNvSpPr>
            <a:spLocks noChangeArrowheads="1"/>
          </p:cNvSpPr>
          <p:nvPr/>
        </p:nvSpPr>
        <p:spPr bwMode="auto">
          <a:xfrm>
            <a:off x="4724400" y="1811338"/>
            <a:ext cx="6527800" cy="1827193"/>
          </a:xfrm>
          <a:prstGeom prst="cloudCallout">
            <a:avLst>
              <a:gd name="adj1" fmla="val -11042"/>
              <a:gd name="adj2" fmla="val 59810"/>
            </a:avLst>
          </a:prstGeom>
          <a:gradFill rotWithShape="1">
            <a:gsLst>
              <a:gs pos="0">
                <a:srgbClr val="FFFF00"/>
              </a:gs>
              <a:gs pos="100000">
                <a:srgbClr val="FFFF99"/>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i="1" dirty="0" err="1" smtClean="0">
                <a:solidFill>
                  <a:srgbClr val="0000CC"/>
                </a:solidFill>
                <a:latin typeface="Times New Roman" panose="02020603050405020304" pitchFamily="18" charset="0"/>
                <a:cs typeface="Times New Roman" panose="02020603050405020304" pitchFamily="18" charset="0"/>
              </a:rPr>
              <a:t>Mô</a:t>
            </a:r>
            <a:r>
              <a:rPr lang="en-US" altLang="en-US" sz="3600" b="1" i="1" dirty="0" smtClean="0">
                <a:solidFill>
                  <a:srgbClr val="0000CC"/>
                </a:solidFill>
                <a:latin typeface="Times New Roman" panose="02020603050405020304" pitchFamily="18" charset="0"/>
                <a:cs typeface="Times New Roman" panose="02020603050405020304" pitchFamily="18" charset="0"/>
              </a:rPr>
              <a:t> </a:t>
            </a:r>
            <a:r>
              <a:rPr lang="en-US" altLang="en-US" sz="3600" b="1" i="1" dirty="0" err="1" smtClean="0">
                <a:solidFill>
                  <a:srgbClr val="0000CC"/>
                </a:solidFill>
                <a:latin typeface="Times New Roman" panose="02020603050405020304" pitchFamily="18" charset="0"/>
                <a:cs typeface="Times New Roman" panose="02020603050405020304" pitchFamily="18" charset="0"/>
              </a:rPr>
              <a:t>tả</a:t>
            </a:r>
            <a:r>
              <a:rPr lang="en-US" altLang="en-US" sz="3600" b="1" i="1" dirty="0" smtClean="0">
                <a:solidFill>
                  <a:srgbClr val="0000CC"/>
                </a:solidFill>
                <a:latin typeface="Times New Roman" panose="02020603050405020304" pitchFamily="18" charset="0"/>
                <a:cs typeface="Times New Roman" panose="02020603050405020304" pitchFamily="18" charset="0"/>
              </a:rPr>
              <a:t> </a:t>
            </a:r>
            <a:r>
              <a:rPr lang="en-US" altLang="en-US" sz="3600" b="1" i="1" dirty="0" err="1" smtClean="0">
                <a:solidFill>
                  <a:srgbClr val="0000CC"/>
                </a:solidFill>
                <a:latin typeface="Times New Roman" panose="02020603050405020304" pitchFamily="18" charset="0"/>
                <a:cs typeface="Times New Roman" panose="02020603050405020304" pitchFamily="18" charset="0"/>
              </a:rPr>
              <a:t>thuật</a:t>
            </a:r>
            <a:r>
              <a:rPr lang="en-US" altLang="en-US" sz="3600" b="1" i="1" dirty="0" smtClean="0">
                <a:solidFill>
                  <a:srgbClr val="0000CC"/>
                </a:solidFill>
                <a:latin typeface="Times New Roman" panose="02020603050405020304" pitchFamily="18" charset="0"/>
                <a:cs typeface="Times New Roman" panose="02020603050405020304" pitchFamily="18" charset="0"/>
              </a:rPr>
              <a:t> </a:t>
            </a:r>
            <a:r>
              <a:rPr lang="en-US" altLang="en-US" sz="3600" b="1" i="1" dirty="0" err="1" smtClean="0">
                <a:solidFill>
                  <a:srgbClr val="0000CC"/>
                </a:solidFill>
                <a:latin typeface="Times New Roman" panose="02020603050405020304" pitchFamily="18" charset="0"/>
                <a:cs typeface="Times New Roman" panose="02020603050405020304" pitchFamily="18" charset="0"/>
              </a:rPr>
              <a:t>toán</a:t>
            </a:r>
            <a:r>
              <a:rPr lang="en-US" altLang="en-US" sz="3600" b="1" i="1" dirty="0" smtClean="0">
                <a:solidFill>
                  <a:srgbClr val="0000CC"/>
                </a:solidFill>
                <a:latin typeface="Times New Roman" panose="02020603050405020304" pitchFamily="18" charset="0"/>
                <a:cs typeface="Times New Roman" panose="02020603050405020304" pitchFamily="18" charset="0"/>
              </a:rPr>
              <a:t> </a:t>
            </a:r>
            <a:r>
              <a:rPr lang="en-US" altLang="en-US" sz="3600" b="1" i="1" dirty="0" err="1" smtClean="0">
                <a:solidFill>
                  <a:srgbClr val="0000CC"/>
                </a:solidFill>
                <a:latin typeface="Times New Roman" panose="02020603050405020304" pitchFamily="18" charset="0"/>
                <a:cs typeface="Times New Roman" panose="02020603050405020304" pitchFamily="18" charset="0"/>
              </a:rPr>
              <a:t>là</a:t>
            </a:r>
            <a:r>
              <a:rPr lang="en-US" altLang="en-US" sz="3600" b="1" i="1" dirty="0" smtClean="0">
                <a:solidFill>
                  <a:srgbClr val="0000CC"/>
                </a:solidFill>
                <a:latin typeface="Times New Roman" panose="02020603050405020304" pitchFamily="18" charset="0"/>
                <a:cs typeface="Times New Roman" panose="02020603050405020304" pitchFamily="18" charset="0"/>
              </a:rPr>
              <a:t> </a:t>
            </a:r>
            <a:r>
              <a:rPr lang="en-US" altLang="en-US" sz="3600" b="1" i="1" dirty="0" err="1" smtClean="0">
                <a:solidFill>
                  <a:srgbClr val="0000CC"/>
                </a:solidFill>
                <a:latin typeface="Times New Roman" panose="02020603050405020304" pitchFamily="18" charset="0"/>
                <a:cs typeface="Times New Roman" panose="02020603050405020304" pitchFamily="18" charset="0"/>
              </a:rPr>
              <a:t>gì</a:t>
            </a:r>
            <a:r>
              <a:rPr lang="en-US" altLang="en-US" sz="3600" b="1" i="1" dirty="0" smtClean="0">
                <a:solidFill>
                  <a:srgbClr val="0000CC"/>
                </a:solidFill>
                <a:latin typeface="Times New Roman" panose="02020603050405020304" pitchFamily="18" charset="0"/>
                <a:cs typeface="Times New Roman" panose="02020603050405020304" pitchFamily="18" charset="0"/>
              </a:rPr>
              <a:t>?</a:t>
            </a:r>
            <a:endParaRPr lang="en-US" altLang="en-US" sz="3600" b="1" i="1" dirty="0">
              <a:solidFill>
                <a:srgbClr val="0000CC"/>
              </a:solidFill>
              <a:latin typeface="Times New Roman" panose="02020603050405020304" pitchFamily="18" charset="0"/>
              <a:cs typeface="Times New Roman" panose="02020603050405020304" pitchFamily="18" charset="0"/>
            </a:endParaRPr>
          </a:p>
        </p:txBody>
      </p:sp>
      <p:sp>
        <p:nvSpPr>
          <p:cNvPr id="4" name="Text Box 7"/>
          <p:cNvSpPr txBox="1">
            <a:spLocks noChangeArrowheads="1"/>
          </p:cNvSpPr>
          <p:nvPr/>
        </p:nvSpPr>
        <p:spPr bwMode="auto">
          <a:xfrm>
            <a:off x="723900" y="4267200"/>
            <a:ext cx="10744200" cy="1200329"/>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lgn="just" fontAlgn="auto">
              <a:spcBef>
                <a:spcPct val="50000"/>
              </a:spcBef>
              <a:spcAft>
                <a:spcPts val="0"/>
              </a:spcAft>
              <a:defRPr/>
            </a:pPr>
            <a:r>
              <a:rPr lang="en-US" altLang="en-US" sz="3600" b="1" dirty="0">
                <a:solidFill>
                  <a:srgbClr val="FF0000"/>
                </a:solidFill>
                <a:sym typeface="Wingdings" panose="05000000000000000000" pitchFamily="2" charset="2"/>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Mô</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tả</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thuật</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toán</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là</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mô</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tả</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các</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bước</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theo</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thứ</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tự</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thực</a:t>
            </a:r>
            <a:r>
              <a:rPr lang="en-US" altLang="en-US" sz="3600" dirty="0" smtClean="0">
                <a:solidFill>
                  <a:srgbClr val="660033"/>
                </a:solidFill>
                <a:latin typeface="Times New Roman" panose="02020603050405020304" pitchFamily="18" charset="0"/>
                <a:cs typeface="Times New Roman" panose="02020603050405020304" pitchFamily="18" charset="0"/>
              </a:rPr>
              <a:t> </a:t>
            </a:r>
            <a:r>
              <a:rPr lang="en-US" altLang="en-US" sz="3600" dirty="0" err="1" smtClean="0">
                <a:solidFill>
                  <a:srgbClr val="660033"/>
                </a:solidFill>
                <a:latin typeface="Times New Roman" panose="02020603050405020304" pitchFamily="18" charset="0"/>
                <a:cs typeface="Times New Roman" panose="02020603050405020304" pitchFamily="18" charset="0"/>
              </a:rPr>
              <a:t>hiện</a:t>
            </a:r>
            <a:r>
              <a:rPr lang="en-US" altLang="en-US" sz="3600" dirty="0" smtClean="0">
                <a:solidFill>
                  <a:srgbClr val="660033"/>
                </a:solidFill>
                <a:latin typeface="Times New Roman" panose="02020603050405020304" pitchFamily="18" charset="0"/>
                <a:cs typeface="Times New Roman" panose="02020603050405020304" pitchFamily="18" charset="0"/>
              </a:rPr>
              <a:t>.</a:t>
            </a:r>
            <a:endParaRPr lang="en-US" altLang="en-US" sz="3600"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73120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1066800"/>
            <a:ext cx="11125200" cy="64611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3600" b="1" dirty="0">
                <a:solidFill>
                  <a:srgbClr val="CC0066"/>
                </a:solidFill>
                <a:latin typeface="Times New Roman" panose="02020603050405020304" pitchFamily="18" charset="0"/>
                <a:cs typeface="Times New Roman" panose="02020603050405020304" pitchFamily="18" charset="0"/>
              </a:rPr>
              <a:t> </a:t>
            </a:r>
            <a:r>
              <a:rPr lang="en-US" altLang="en-US" sz="3600" b="1" dirty="0" smtClean="0">
                <a:solidFill>
                  <a:srgbClr val="CC0066"/>
                </a:solidFill>
                <a:latin typeface="Times New Roman" panose="02020603050405020304" pitchFamily="18" charset="0"/>
                <a:cs typeface="Times New Roman" panose="02020603050405020304" pitchFamily="18" charset="0"/>
              </a:rPr>
              <a:t>3. THUẬT TOÁN VÀ MÔ TẢ THUẬT TOÁN</a:t>
            </a:r>
            <a:endParaRPr lang="en-US" altLang="en-US" sz="3600" b="1" dirty="0">
              <a:solidFill>
                <a:srgbClr val="CC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4579" name="AutoShape 3"/>
          <p:cNvSpPr>
            <a:spLocks noChangeArrowheads="1"/>
          </p:cNvSpPr>
          <p:nvPr/>
        </p:nvSpPr>
        <p:spPr bwMode="auto">
          <a:xfrm>
            <a:off x="4724400" y="1811338"/>
            <a:ext cx="6527800" cy="1827212"/>
          </a:xfrm>
          <a:prstGeom prst="cloudCallout">
            <a:avLst>
              <a:gd name="adj1" fmla="val -11042"/>
              <a:gd name="adj2" fmla="val 59810"/>
            </a:avLst>
          </a:prstGeom>
          <a:gradFill rotWithShape="1">
            <a:gsLst>
              <a:gs pos="0">
                <a:srgbClr val="FFFF00"/>
              </a:gs>
              <a:gs pos="100000">
                <a:srgbClr val="FFFF99"/>
              </a:gs>
            </a:gsLst>
            <a:lin ang="5400000" scaled="1"/>
          </a:gradFill>
          <a:ln w="9525">
            <a:solidFill>
              <a:schemeClr val="tx1"/>
            </a:solidFill>
            <a:round/>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i="1">
                <a:solidFill>
                  <a:srgbClr val="0000CC"/>
                </a:solidFill>
                <a:latin typeface="Times New Roman" panose="02020603050405020304" pitchFamily="18" charset="0"/>
                <a:cs typeface="Times New Roman" panose="02020603050405020304" pitchFamily="18" charset="0"/>
              </a:rPr>
              <a:t>Em hiểu như thế nào là thuật toán?</a:t>
            </a:r>
          </a:p>
        </p:txBody>
      </p:sp>
      <p:sp>
        <p:nvSpPr>
          <p:cNvPr id="63495" name="Text Box 7"/>
          <p:cNvSpPr txBox="1">
            <a:spLocks noChangeArrowheads="1"/>
          </p:cNvSpPr>
          <p:nvPr/>
        </p:nvSpPr>
        <p:spPr bwMode="auto">
          <a:xfrm>
            <a:off x="723900" y="4267200"/>
            <a:ext cx="10744200" cy="1754188"/>
          </a:xfrm>
          <a:prstGeom prst="rect">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lgn="just" fontAlgn="auto">
              <a:spcBef>
                <a:spcPct val="50000"/>
              </a:spcBef>
              <a:spcAft>
                <a:spcPts val="0"/>
              </a:spcAft>
              <a:defRPr/>
            </a:pPr>
            <a:r>
              <a:rPr lang="en-US" altLang="en-US" sz="3600" b="1" dirty="0">
                <a:solidFill>
                  <a:srgbClr val="FF0000"/>
                </a:solidFill>
                <a:sym typeface="Wingdings" panose="05000000000000000000" pitchFamily="2" charset="2"/>
              </a:rPr>
              <a:t> </a:t>
            </a:r>
            <a:r>
              <a:rPr lang="en-US" altLang="en-US" sz="3600" dirty="0" err="1">
                <a:solidFill>
                  <a:srgbClr val="660033"/>
                </a:solidFill>
                <a:latin typeface="Times New Roman" panose="02020603050405020304" pitchFamily="18" charset="0"/>
                <a:cs typeface="Times New Roman" panose="02020603050405020304" pitchFamily="18" charset="0"/>
              </a:rPr>
              <a:t>Thuật</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toán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là</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dãy</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hữu</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hạn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các</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thao</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tác</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cần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thực</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hiện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để</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giải</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một</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bài</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toán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a:solidFill>
                  <a:srgbClr val="660033"/>
                </a:solidFill>
                <a:latin typeface="Times New Roman" panose="02020603050405020304" pitchFamily="18" charset="0"/>
                <a:cs typeface="Times New Roman" panose="02020603050405020304" pitchFamily="18" charset="0"/>
              </a:rPr>
              <a:t>hay </a:t>
            </a:r>
            <a:r>
              <a:rPr lang="en-US" altLang="en-US" sz="3600" dirty="0" err="1">
                <a:solidFill>
                  <a:srgbClr val="660033"/>
                </a:solidFill>
                <a:latin typeface="Times New Roman" panose="02020603050405020304" pitchFamily="18" charset="0"/>
                <a:cs typeface="Times New Roman" panose="02020603050405020304" pitchFamily="18" charset="0"/>
              </a:rPr>
              <a:t>thuật</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toán</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là</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các</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bước</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để</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giải</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một</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bài</a:t>
            </a:r>
            <a:r>
              <a:rPr lang="en-US" altLang="en-US" sz="3600" dirty="0">
                <a:solidFill>
                  <a:srgbClr val="660033"/>
                </a:solidFill>
                <a:latin typeface="Times New Roman" panose="02020603050405020304" pitchFamily="18" charset="0"/>
                <a:cs typeface="Times New Roman" panose="02020603050405020304" pitchFamily="18" charset="0"/>
              </a:rPr>
              <a:t> </a:t>
            </a:r>
            <a:r>
              <a:rPr lang="en-US" altLang="en-US" sz="3600" dirty="0" err="1">
                <a:solidFill>
                  <a:srgbClr val="660033"/>
                </a:solidFill>
                <a:latin typeface="Times New Roman" panose="02020603050405020304" pitchFamily="18" charset="0"/>
                <a:cs typeface="Times New Roman" panose="02020603050405020304" pitchFamily="18" charset="0"/>
              </a:rPr>
              <a:t>toán</a:t>
            </a:r>
            <a:r>
              <a:rPr lang="en-US" altLang="en-US" sz="3600" dirty="0">
                <a:solidFill>
                  <a:srgbClr val="660033"/>
                </a:solidFill>
                <a:latin typeface="Times New Roman" panose="02020603050405020304" pitchFamily="18" charset="0"/>
                <a:cs typeface="Times New Roman" panose="02020603050405020304" pitchFamily="18" charset="0"/>
              </a:rPr>
              <a: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wipe(down)">
                                      <p:cBhvr>
                                        <p:cTn id="7"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Lst>
  </p:timing>
</p:sld>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2066</Words>
  <Application>Microsoft Office PowerPoint</Application>
  <PresentationFormat>Widescreen</PresentationFormat>
  <Paragraphs>266</Paragraphs>
  <Slides>28</Slides>
  <Notes>24</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43" baseType="lpstr">
      <vt:lpstr>Arial</vt:lpstr>
      <vt:lpstr>Calibri Light</vt:lpstr>
      <vt:lpstr>Calibri</vt:lpstr>
      <vt:lpstr>Times New Roman</vt:lpstr>
      <vt:lpstr>Arial Unicode MS</vt:lpstr>
      <vt:lpstr>Wingdings</vt:lpstr>
      <vt:lpstr>Wingdings 3</vt:lpstr>
      <vt:lpstr>27_MAU</vt:lpstr>
      <vt:lpstr>1_Default Design</vt:lpstr>
      <vt:lpstr>4_Default Design</vt:lpstr>
      <vt:lpstr>3_Default Design</vt:lpstr>
      <vt:lpstr>11_Custom Design</vt:lpstr>
      <vt:lpstr>12_Custom Design</vt:lpstr>
      <vt:lpstr>13_Custom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209</cp:revision>
  <cp:lastPrinted>1601-01-01T00:00:00Z</cp:lastPrinted>
  <dcterms:created xsi:type="dcterms:W3CDTF">1601-01-01T00:00:00Z</dcterms:created>
  <dcterms:modified xsi:type="dcterms:W3CDTF">2021-11-07T11:28:27Z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