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81" r:id="rId3"/>
    <p:sldMasterId id="2147483898" r:id="rId4"/>
    <p:sldMasterId id="2147483915" r:id="rId5"/>
    <p:sldMasterId id="2147483932" r:id="rId6"/>
  </p:sldMasterIdLst>
  <p:notesMasterIdLst>
    <p:notesMasterId r:id="rId26"/>
  </p:notesMasterIdLst>
  <p:handoutMasterIdLst>
    <p:handoutMasterId r:id="rId27"/>
  </p:handoutMasterIdLst>
  <p:sldIdLst>
    <p:sldId id="257" r:id="rId7"/>
    <p:sldId id="275" r:id="rId8"/>
    <p:sldId id="259" r:id="rId9"/>
    <p:sldId id="260" r:id="rId10"/>
    <p:sldId id="261" r:id="rId11"/>
    <p:sldId id="278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8727-2269-4D3C-8554-72F125FEAA72}" type="datetimeFigureOut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21D8-E38C-4F70-97FF-A2D29A2D51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02958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7C02-949F-44C9-BFCF-9A7C74AEAADF}" type="datetimeFigureOut">
              <a:rPr lang="en-SG" smtClean="0"/>
              <a:t>14/10/2021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3E70-EA87-47C0-B152-7380FC42F2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72214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0ADD7F6-8695-4D38-8BA5-43EF2C012854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55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D3736FA-6A25-4CBE-9202-BC0B118BB09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583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510C66E-2C1E-4A23-B702-965DA06B8D6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7280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1A90464-E909-4C31-9F11-6DF220346698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984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7F79F1E-5678-4026-9FA4-7447C3400686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403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AA5C7FA-6B66-4A0F-8400-728D7833C8DE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286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C288637-3A1F-47F3-9B2C-5A42CCEA5CE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6243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6CC1F27-D3DF-4943-93D1-43D11934DF91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398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5E02B04-B187-41A0-BE13-374F7E4496A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24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2E11811-4EE7-47D7-9F8D-EE2E5C0DBF7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677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19D0859-52E3-44B4-8374-A65E099B2AB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338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19D0859-52E3-44B4-8374-A65E099B2ABC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5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F1B884F-1C89-49DD-9D33-63E4EB8F36A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367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4B010F2-01EA-4134-9681-89D0D1C41D2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954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7172242-07D8-4D7D-BB8F-79A69EAD9EC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050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04DADA1-05CC-4149-AD9D-F97B4F29298D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039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229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72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138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993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740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700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372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64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60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402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409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912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2661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50608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84697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851752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769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706329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714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255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5976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45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174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9010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509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218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8269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117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1717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5996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7018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59316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87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139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94061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714666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4449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6225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9136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1474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4098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14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5071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39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517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2892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006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7719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648846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13669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930338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17084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058360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0321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748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524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6832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8987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564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7064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4515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23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92425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648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891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2465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548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481604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971560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484403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8282148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6051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900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4FD57D-DEAE-4A73-AC0E-75A38749D4CD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81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BCB7-DA1F-4A7A-8A7F-D8E8B54209D5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2142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A2CA-8730-416D-9F3A-D801E34B0C89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059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1D9F-A8F3-40A2-93CB-EA3DBBD552C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801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96711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2AE-DA8B-4FBD-83CB-44B1E81B0235}" type="datetime1">
              <a:rPr lang="en-SG" smtClean="0"/>
              <a:t>14/10/2021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27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7A5C-B920-48A0-B241-129763FAC47F}" type="datetime1">
              <a:rPr lang="en-SG" smtClean="0"/>
              <a:t>14/10/2021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52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1B-83B8-426A-86F5-33B12E1C6F5C}" type="datetime1">
              <a:rPr lang="en-SG" smtClean="0"/>
              <a:t>14/10/2021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02369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1A0-83C8-4E94-8EEC-0724EDEB7DE1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32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8974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898930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48834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75440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877387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732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382C-92F7-4D81-A47D-5FC92347E934}" type="datetime1">
              <a:rPr lang="en-SG" smtClean="0"/>
              <a:t>14/10/2021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31784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951091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FC3C-F87E-4DB6-83C6-8B5B9C2618A2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74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7C0A-37EC-44D6-8E76-AC2DD1C0D874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7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3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224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90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47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0ACE65-411A-4138-A3CC-8C4BCB6F9CAE}" type="datetime1">
              <a:rPr lang="en-SG" smtClean="0"/>
              <a:t>14/10/2021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90C4A-6B11-437D-B227-0DEE3D6B0A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7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62100" y="3200549"/>
            <a:ext cx="19514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4:</a:t>
            </a:r>
            <a:r>
              <a:rPr lang="en-US" altLang="en-US" sz="4400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89994" y="4565119"/>
            <a:ext cx="81733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BIẾN </a:t>
            </a:r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HẰNG TRONG 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836" y="662184"/>
            <a:ext cx="10327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ĐỀ: SỬ DỤNG BIẾN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 CHƯƠNG TRÌNH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4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07010" y="259606"/>
            <a:ext cx="5772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Pascal</a:t>
            </a:r>
            <a:endParaRPr lang="en-US" altLang="en-US" sz="32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522" y="1310326"/>
            <a:ext cx="4845377" cy="1932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Var</a:t>
            </a:r>
            <a:r>
              <a:rPr lang="en-US" sz="3200" b="1" dirty="0" smtClean="0">
                <a:solidFill>
                  <a:srgbClr val="FFFF00"/>
                </a:solidFill>
              </a:rPr>
              <a:t> m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en-US" sz="3200" b="1" dirty="0" smtClean="0">
                <a:solidFill>
                  <a:srgbClr val="FFFF00"/>
                </a:solidFill>
              </a:rPr>
              <a:t> n 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Integer;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 S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dientich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real;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     </a:t>
            </a:r>
            <a:r>
              <a:rPr lang="en-US" sz="3200" b="1" dirty="0" err="1" smtClean="0">
                <a:solidFill>
                  <a:srgbClr val="FFFF00"/>
                </a:solidFill>
              </a:rPr>
              <a:t>thong_bao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string;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206" y="3553905"/>
            <a:ext cx="6749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n: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dientich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thong_bao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041063" y="716437"/>
            <a:ext cx="3535051" cy="3487918"/>
          </a:xfrm>
          <a:prstGeom prst="wedgeRectCallout">
            <a:avLst>
              <a:gd name="adj1" fmla="val -114186"/>
              <a:gd name="adj2" fmla="val -695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Sau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từ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khóa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var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có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khai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báo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biến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kiểu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dữ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nhau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1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31620" y="13393"/>
            <a:ext cx="9144000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3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BIẾN TRONG CHƯƠNG TRÌNH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823174" y="567391"/>
            <a:ext cx="4336330" cy="4104330"/>
          </a:xfrm>
          <a:prstGeom prst="cloudCallout">
            <a:avLst>
              <a:gd name="adj1" fmla="val -22881"/>
              <a:gd name="adj2" fmla="val 6261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Pascal,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thao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  <a:endParaRPr lang="en-US" altLang="en-US" sz="3200" i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28932" y="5364735"/>
            <a:ext cx="4794902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712643" y="807035"/>
            <a:ext cx="6479357" cy="3161650"/>
          </a:xfrm>
          <a:prstGeom prst="cloudCallout">
            <a:avLst>
              <a:gd name="adj1" fmla="val 5185"/>
              <a:gd name="adj2" fmla="val 7218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Pascal,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5159504" y="5385552"/>
            <a:ext cx="6869098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trùng</a:t>
            </a:r>
            <a:r>
              <a:rPr lang="en-US" altLang="en-US" sz="30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endParaRPr lang="en-US" altLang="en-US" sz="3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1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 autoUpdateAnimBg="0"/>
      <p:bldP spid="208900" grpId="0" animBg="1"/>
      <p:bldP spid="2" grpId="0" animBg="1"/>
      <p:bldP spid="2089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366072" y="542778"/>
            <a:ext cx="10748130" cy="1898764"/>
          </a:xfrm>
          <a:prstGeom prst="cloudCallout">
            <a:avLst>
              <a:gd name="adj1" fmla="val -2312"/>
              <a:gd name="adj2" fmla="val 82935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485966" y="3171827"/>
            <a:ext cx="8581861" cy="584775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biến</a:t>
            </a:r>
            <a:endParaRPr lang="en-US" altLang="en-US" sz="32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73176" y="40620"/>
            <a:ext cx="9144000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BIẾN TRONG CHƯƠNG TRÌNH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359032" y="4043006"/>
            <a:ext cx="8708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CC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gán</a:t>
            </a:r>
            <a:endParaRPr lang="en-US" altLang="en-US" sz="3200" dirty="0">
              <a:solidFill>
                <a:srgbClr val="99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800918" y="4791076"/>
            <a:ext cx="9925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dụ</a:t>
            </a:r>
            <a:endParaRPr lang="en-US" altLang="en-US" sz="28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172092" y="4830921"/>
            <a:ext cx="58657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x← -c/b 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x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–c/b)</a:t>
            </a:r>
            <a:endParaRPr lang="en-US" altLang="en-US" sz="28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824253" y="5768976"/>
            <a:ext cx="97545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+ 5 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thêm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5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2800" i="1" dirty="0">
                <a:solidFill>
                  <a:srgbClr val="000099"/>
                </a:solidFill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7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210947" grpId="0" animBg="1"/>
      <p:bldP spid="210949" grpId="0"/>
      <p:bldP spid="210950" grpId="0" animBg="1"/>
      <p:bldP spid="210951" grpId="0" animBg="1"/>
      <p:bldP spid="2109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1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546473"/>
              </p:ext>
            </p:extLst>
          </p:nvPr>
        </p:nvGraphicFramePr>
        <p:xfrm>
          <a:off x="1179444" y="1480004"/>
          <a:ext cx="10174356" cy="3795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1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Lệnh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trong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Pascal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Ý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nghĩa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x:=12;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số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12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vào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x:=y;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đã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lưu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trong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vào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7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x:=(a+b)/2;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Thực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hiện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phép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tính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trung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bình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cộng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nằm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trong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b.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kết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quả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vào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x:=x+1;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Tăng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giá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nhớ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lên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vị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kết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quả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trở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lại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biến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0272" y="165774"/>
            <a:ext cx="6080289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Pascal: 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SG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407" y="5393988"/>
            <a:ext cx="10774018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eadln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Read(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Readln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SG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36255" y="55304"/>
            <a:ext cx="6042991" cy="55399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0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163507" y="921775"/>
            <a:ext cx="8540544" cy="773112"/>
          </a:xfrm>
          <a:prstGeom prst="cloudCallout">
            <a:avLst>
              <a:gd name="adj1" fmla="val -50968"/>
              <a:gd name="adj2" fmla="val 17320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687479" y="2159544"/>
            <a:ext cx="7777163" cy="954107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051753" y="3553373"/>
            <a:ext cx="8540544" cy="773112"/>
          </a:xfrm>
          <a:prstGeom prst="cloudCallout">
            <a:avLst>
              <a:gd name="adj1" fmla="val -50968"/>
              <a:gd name="adj2" fmla="val 173204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33444" y="4766207"/>
            <a:ext cx="7777162" cy="160043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ngay</a:t>
            </a:r>
            <a:r>
              <a:rPr lang="en-US" altLang="en-US" sz="28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2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44" grpId="0" animBg="1"/>
      <p:bldP spid="3" grpId="0" animBg="1"/>
      <p:bldP spid="2150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943171" y="2118510"/>
            <a:ext cx="1481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40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5" name="Picture 3" descr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9" y="3645686"/>
            <a:ext cx="5184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Line 4"/>
          <p:cNvSpPr>
            <a:spLocks noChangeShapeType="1"/>
          </p:cNvSpPr>
          <p:nvPr/>
        </p:nvSpPr>
        <p:spPr bwMode="auto">
          <a:xfrm flipH="1">
            <a:off x="3655736" y="4194709"/>
            <a:ext cx="442499" cy="12559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17093" name="Oval 5"/>
          <p:cNvSpPr>
            <a:spLocks noChangeArrowheads="1"/>
          </p:cNvSpPr>
          <p:nvPr/>
        </p:nvSpPr>
        <p:spPr bwMode="auto">
          <a:xfrm>
            <a:off x="3591824" y="3709186"/>
            <a:ext cx="1347787" cy="576263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871151" y="5450655"/>
            <a:ext cx="2911127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endParaRPr lang="en-US" altLang="en-US" sz="28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 flipH="1">
            <a:off x="5237026" y="2574935"/>
            <a:ext cx="720725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4960248" y="3718711"/>
            <a:ext cx="2716212" cy="576263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5947674" y="2159785"/>
            <a:ext cx="4321175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33CC"/>
                </a:solidFill>
                <a:cs typeface="Times New Roman" panose="02020603050405020304" pitchFamily="18" charset="0"/>
              </a:rPr>
              <a:t>pi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3.14</a:t>
            </a: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 flipH="1" flipV="1">
            <a:off x="6566862" y="4575149"/>
            <a:ext cx="682075" cy="10390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17099" name="Oval 11"/>
          <p:cNvSpPr>
            <a:spLocks noChangeArrowheads="1"/>
          </p:cNvSpPr>
          <p:nvPr/>
        </p:nvSpPr>
        <p:spPr bwMode="auto">
          <a:xfrm>
            <a:off x="4722123" y="4079073"/>
            <a:ext cx="3816350" cy="6477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6955736" y="5663852"/>
            <a:ext cx="3897794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cs typeface="Times New Roman" panose="02020603050405020304" pitchFamily="18" charset="0"/>
              </a:rPr>
              <a:t>bankin</a:t>
            </a:r>
            <a:r>
              <a:rPr lang="en-US" altLang="en-US" sz="28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gán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9297" y="36041"/>
            <a:ext cx="832567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&gt;=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SG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0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217093" grpId="0" animBg="1"/>
      <p:bldP spid="217093" grpId="1" animBg="1"/>
      <p:bldP spid="217094" grpId="0" animBg="1"/>
      <p:bldP spid="217096" grpId="0" animBg="1"/>
      <p:bldP spid="217096" grpId="1" animBg="1"/>
      <p:bldP spid="217097" grpId="0" animBg="1"/>
      <p:bldP spid="217099" grpId="0" animBg="1"/>
      <p:bldP spid="217099" grpId="1" animBg="1"/>
      <p:bldP spid="217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2036249" y="846138"/>
            <a:ext cx="148040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800000"/>
                </a:solidFill>
                <a:cs typeface="Times New Roman" panose="02020603050405020304" pitchFamily="18" charset="0"/>
              </a:rPr>
              <a:t>CHÚ Ý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417983" y="1754188"/>
            <a:ext cx="9713843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prstShdw prst="shdw17" dist="17961" dir="2700000">
              <a:srgbClr val="999900"/>
            </a:prstShdw>
          </a:effectLst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nơi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bất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kì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trí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9" y="13056"/>
            <a:ext cx="118523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4: SỬ DỤNG BIẾN VÀ HẰNG TRONG CHƯƠNG TRÌNH</a:t>
            </a:r>
            <a:endParaRPr lang="en-SG" sz="28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5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84245" y="111457"/>
            <a:ext cx="10018642" cy="92333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FF0066"/>
                </a:solidFill>
                <a:latin typeface="Arial" pitchFamily="34" charset="0"/>
              </a:rPr>
              <a:t>TÓM TẮT</a:t>
            </a:r>
            <a:endParaRPr lang="en-US" sz="5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1187" name="Text Box 9"/>
          <p:cNvSpPr txBox="1">
            <a:spLocks noChangeArrowheads="1"/>
          </p:cNvSpPr>
          <p:nvPr/>
        </p:nvSpPr>
        <p:spPr bwMode="auto">
          <a:xfrm>
            <a:off x="1757569" y="1571540"/>
            <a:ext cx="94719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trữ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giữ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suốt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khóa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Var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khóa</a:t>
            </a:r>
            <a:r>
              <a:rPr lang="en-US" altLang="en-US" sz="3200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Const</a:t>
            </a:r>
            <a:endParaRPr lang="en-US" altLang="en-US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Cú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cú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ch</a:t>
            </a:r>
            <a:r>
              <a:rPr lang="vi-VN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ương</a:t>
            </a:r>
            <a:r>
              <a:rPr lang="en-US" altLang="en-US" sz="3200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484244" y="1534347"/>
            <a:ext cx="10018643" cy="530017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>
            <a:prstShdw prst="shdw17" dist="17961" dir="2700000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4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3025" y="511175"/>
            <a:ext cx="949325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 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546841" y="1836738"/>
            <a:ext cx="928943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Trả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lời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1, 2, 3, 4, 5, 6 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32, 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33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sách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nội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4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3: “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44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”</a:t>
            </a:r>
            <a:endParaRPr lang="en-US" altLang="en-US" sz="4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4965699" y="2343150"/>
            <a:ext cx="6205883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590800" y="304801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/>
            <a:r>
              <a:rPr lang="en-SG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</a:t>
            </a:r>
            <a:r>
              <a:rPr lang="en-SG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SG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học</a:t>
            </a:r>
            <a:r>
              <a:rPr lang="en-SG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SG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đã</a:t>
            </a:r>
            <a:r>
              <a:rPr lang="en-SG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SG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KẾT THÚC</a:t>
            </a: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5867400" y="3028951"/>
            <a:ext cx="4217504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Thân ái chào các em</a:t>
            </a:r>
            <a:endParaRPr lang="en-SG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0388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86231" y="-21407"/>
            <a:ext cx="19514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4:</a:t>
            </a:r>
            <a:r>
              <a:rPr lang="en-US" altLang="en-US" sz="4400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98990" y="711823"/>
            <a:ext cx="81733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BIẾN </a:t>
            </a:r>
            <a:r>
              <a:rPr lang="en-US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HẰNG TRONG 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683" y="2158373"/>
            <a:ext cx="1645307" cy="4311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NỘI DUNG BÀI HỌC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4" idx="3"/>
          </p:cNvCxnSpPr>
          <p:nvPr/>
        </p:nvCxnSpPr>
        <p:spPr>
          <a:xfrm>
            <a:off x="1998990" y="4314092"/>
            <a:ext cx="537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62054" y="2665562"/>
            <a:ext cx="8627" cy="34074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73342" y="2303252"/>
            <a:ext cx="7668883" cy="724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Biến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cụ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lập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trình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36166" y="2665561"/>
            <a:ext cx="537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73342" y="3361426"/>
            <a:ext cx="7668883" cy="724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báo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biến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36166" y="3723735"/>
            <a:ext cx="537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73342" y="4543244"/>
            <a:ext cx="7668883" cy="724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biến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trình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36166" y="4905553"/>
            <a:ext cx="537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73341" y="5671419"/>
            <a:ext cx="7668883" cy="724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Hằng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36166" y="6036109"/>
            <a:ext cx="537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88274" y="1052569"/>
            <a:ext cx="6988629" cy="52322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BIẾN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CÔNG CỤ TRONG LẬP TRÌNH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7019653" y="1504077"/>
            <a:ext cx="4752975" cy="1048954"/>
          </a:xfrm>
          <a:prstGeom prst="cloudCallout">
            <a:avLst>
              <a:gd name="adj1" fmla="val -29124"/>
              <a:gd name="adj2" fmla="val 9420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i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800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?</a:t>
            </a:r>
            <a:endParaRPr lang="en-US" altLang="en-US" sz="2800" i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0" y="3073327"/>
            <a:ext cx="12191999" cy="156966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660033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nhớ</a:t>
            </a:r>
            <a:r>
              <a:rPr lang="en-US" altLang="en-US" sz="3200" i="1" dirty="0">
                <a:solidFill>
                  <a:srgbClr val="660033"/>
                </a:solidFill>
                <a:cs typeface="Times New Roman" panose="02020603050405020304" pitchFamily="18" charset="0"/>
              </a:rPr>
              <a:t>):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trữ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trữ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64201" y="4786222"/>
            <a:ext cx="5768565" cy="773112"/>
          </a:xfrm>
          <a:prstGeom prst="cloudCallout">
            <a:avLst>
              <a:gd name="adj1" fmla="val -50968"/>
              <a:gd name="adj2" fmla="val 17320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0000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983163" y="6140525"/>
            <a:ext cx="7777163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0033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trữ</a:t>
            </a:r>
            <a:endParaRPr lang="en-US" altLang="en-US" sz="2800" dirty="0">
              <a:solidFill>
                <a:srgbClr val="660033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274" y="222069"/>
            <a:ext cx="101389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4: SỬ DỤNG BIẾN VÀ HẰNG TRONG CHƯƠNG TRÌNH</a:t>
            </a:r>
            <a:endParaRPr lang="en-SG" sz="28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4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64" grpId="0" animBg="1"/>
      <p:bldP spid="3" grpId="0" animBg="1"/>
      <p:bldP spid="1945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5109" r="27049" b="55295"/>
          <a:stretch/>
        </p:blipFill>
        <p:spPr bwMode="auto">
          <a:xfrm>
            <a:off x="612473" y="975279"/>
            <a:ext cx="10558735" cy="266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3" descr="Image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3" y="4993681"/>
            <a:ext cx="9914898" cy="1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40447" y="265727"/>
            <a:ext cx="927689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800000"/>
                </a:solidFill>
                <a:cs typeface="Times New Roman" panose="02020603050405020304" pitchFamily="18" charset="0"/>
              </a:rPr>
              <a:t>dụ</a:t>
            </a:r>
            <a:r>
              <a:rPr lang="en-US" altLang="en-US" sz="2800" dirty="0" smtClean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solidFill>
                  <a:srgbClr val="800000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800" dirty="0" smtClean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15+5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8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endParaRPr lang="en-US" altLang="en-US" sz="28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V="1">
            <a:off x="4426013" y="2528720"/>
            <a:ext cx="15843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1458044" y="2349333"/>
            <a:ext cx="2829284" cy="4318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010338" y="2349333"/>
            <a:ext cx="3455987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000099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  <a:latin typeface="Arial" panose="020B0604020202020204" pitchFamily="34" charset="0"/>
              </a:rPr>
              <a:t>phép</a:t>
            </a:r>
            <a:r>
              <a:rPr lang="en-US" altLang="en-US" sz="20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cộng</a:t>
            </a:r>
            <a:endParaRPr lang="en-US" altLang="en-US" sz="2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473" y="4157932"/>
            <a:ext cx="98858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58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nimBg="1"/>
      <p:bldP spid="19661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15291" y="391886"/>
            <a:ext cx="10580915" cy="3196045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thế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ra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màn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tổng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mà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giá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trị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chúng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trước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? (2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bất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kì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96209" y="325211"/>
            <a:ext cx="893871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en-US" sz="2800" dirty="0">
                <a:solidFill>
                  <a:srgbClr val="0070C0"/>
                </a:solidFill>
              </a:rPr>
              <a:t>S</a:t>
            </a:r>
            <a:r>
              <a:rPr lang="vi-VN" sz="2800" dirty="0" smtClean="0">
                <a:solidFill>
                  <a:srgbClr val="0070C0"/>
                </a:solidFill>
              </a:rPr>
              <a:t>ử </a:t>
            </a:r>
            <a:r>
              <a:rPr lang="vi-VN" sz="2800" dirty="0">
                <a:solidFill>
                  <a:srgbClr val="0070C0"/>
                </a:solidFill>
              </a:rPr>
              <a:t>dụng hai biến X và Y để </a:t>
            </a:r>
            <a:r>
              <a:rPr lang="vi-VN" sz="2800" dirty="0" smtClean="0">
                <a:solidFill>
                  <a:srgbClr val="0070C0"/>
                </a:solidFill>
              </a:rPr>
              <a:t>lưu </a:t>
            </a:r>
            <a:r>
              <a:rPr lang="vi-VN" sz="2800" dirty="0">
                <a:solidFill>
                  <a:srgbClr val="0070C0"/>
                </a:solidFill>
              </a:rPr>
              <a:t>giá trị của hai </a:t>
            </a:r>
            <a:r>
              <a:rPr lang="vi-VN" sz="2800" dirty="0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đó</a:t>
            </a:r>
            <a:r>
              <a:rPr lang="vi-VN" sz="2800" dirty="0" smtClean="0">
                <a:solidFill>
                  <a:srgbClr val="0070C0"/>
                </a:solidFill>
              </a:rPr>
              <a:t>.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 </a:t>
            </a:r>
            <a:r>
              <a:rPr lang="vi-VN" sz="2800" dirty="0" smtClean="0">
                <a:solidFill>
                  <a:srgbClr val="0070C0"/>
                </a:solidFill>
              </a:rPr>
              <a:t>Khi </a:t>
            </a:r>
            <a:r>
              <a:rPr lang="vi-VN" sz="2800" dirty="0">
                <a:solidFill>
                  <a:srgbClr val="0070C0"/>
                </a:solidFill>
              </a:rPr>
              <a:t>đó: Câu lệnh sẽ là: </a:t>
            </a:r>
            <a:r>
              <a:rPr lang="en-US" sz="2800" b="1" dirty="0" err="1" smtClean="0">
                <a:solidFill>
                  <a:srgbClr val="FF0000"/>
                </a:solidFill>
              </a:rPr>
              <a:t>Writeln</a:t>
            </a:r>
            <a:r>
              <a:rPr lang="en-US" sz="2800" b="1" dirty="0" smtClean="0">
                <a:solidFill>
                  <a:srgbClr val="FF0000"/>
                </a:solidFill>
              </a:rPr>
              <a:t>(X+Y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>
                <a:solidFill>
                  <a:srgbClr val="FF0000"/>
                </a:solidFill>
              </a:rPr>
              <a:t>;</a:t>
            </a:r>
            <a:endParaRPr lang="en-SG" sz="2800" dirty="0">
              <a:solidFill>
                <a:srgbClr val="FF0000"/>
              </a:solidFill>
            </a:endParaRPr>
          </a:p>
          <a:p>
            <a:endParaRPr lang="en-SG" sz="28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61" y="3354319"/>
            <a:ext cx="6823213" cy="3107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55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61913" y="461913"/>
            <a:ext cx="11594969" cy="2311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 sz="2800" u="sng" dirty="0" err="1" smtClean="0">
                <a:solidFill>
                  <a:srgbClr val="0000FF"/>
                </a:solidFill>
              </a:rPr>
              <a:t>Ví</a:t>
            </a:r>
            <a:r>
              <a:rPr lang="fr-FR" altLang="en-US" sz="2800" u="sng" dirty="0" smtClean="0">
                <a:solidFill>
                  <a:srgbClr val="0000FF"/>
                </a:solidFill>
              </a:rPr>
              <a:t> </a:t>
            </a:r>
            <a:r>
              <a:rPr lang="fr-FR" altLang="en-US" sz="2800" u="sng" dirty="0" err="1" smtClean="0">
                <a:solidFill>
                  <a:srgbClr val="0000FF"/>
                </a:solidFill>
              </a:rPr>
              <a:t>dụ</a:t>
            </a:r>
            <a:r>
              <a:rPr lang="fr-FR" altLang="en-US" sz="2800" u="sng" dirty="0" smtClean="0">
                <a:solidFill>
                  <a:srgbClr val="0000FF"/>
                </a:solidFill>
              </a:rPr>
              <a:t> 3: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Giả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sử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cần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tính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giá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trị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của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biểu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thức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sau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và</a:t>
            </a:r>
            <a:r>
              <a:rPr lang="fr-FR" altLang="en-US" sz="2800" dirty="0" smtClean="0">
                <a:solidFill>
                  <a:schemeClr val="tx1"/>
                </a:solidFill>
              </a:rPr>
              <a:t> in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kết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quả</a:t>
            </a:r>
            <a:r>
              <a:rPr lang="fr-FR" altLang="en-US" sz="2800" dirty="0" smtClean="0">
                <a:solidFill>
                  <a:schemeClr val="tx1"/>
                </a:solidFill>
              </a:rPr>
              <a:t> ra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màn</a:t>
            </a:r>
            <a:r>
              <a:rPr lang="fr-FR" altLang="en-US" sz="2800" dirty="0" smtClean="0">
                <a:solidFill>
                  <a:schemeClr val="tx1"/>
                </a:solidFill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</a:rPr>
              <a:t>hình</a:t>
            </a:r>
            <a:r>
              <a:rPr lang="fr-FR" alt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en-US" sz="2800" dirty="0" smtClean="0">
              <a:solidFill>
                <a:srgbClr val="0000FF"/>
              </a:solidFill>
            </a:endParaRP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altLang="en-US" sz="2800" dirty="0" smtClean="0">
              <a:solidFill>
                <a:srgbClr val="0000FF"/>
              </a:solidFill>
            </a:endParaRPr>
          </a:p>
          <a:p>
            <a:endParaRPr lang="en-SG" sz="2800" dirty="0">
              <a:solidFill>
                <a:srgbClr val="8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23253"/>
              </p:ext>
            </p:extLst>
          </p:nvPr>
        </p:nvGraphicFramePr>
        <p:xfrm>
          <a:off x="1848115" y="1300900"/>
          <a:ext cx="5517956" cy="141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Microsoft Equation 3.0" r:id="rId5" imgW="1269720" imgH="393480" progId="Equation.3">
                  <p:embed/>
                </p:oleObj>
              </mc:Choice>
              <mc:Fallback>
                <p:oleObj name="Microsoft Equation 3.0" r:id="rId5" imgW="1269720" imgH="393480" progId="Equation.3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115" y="1300900"/>
                        <a:ext cx="5517956" cy="141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072" y="3487918"/>
            <a:ext cx="11679809" cy="1471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=100+50</a:t>
            </a: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alt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</a:p>
          <a:p>
            <a:pPr>
              <a:lnSpc>
                <a:spcPct val="8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r-FR" altLang="en-US" sz="36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537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700" y="263951"/>
            <a:ext cx="8804636" cy="1376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Cấu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trúc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mấy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phần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6700" y="2686639"/>
            <a:ext cx="3374796" cy="1093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Khai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báo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6540" y="2686638"/>
            <a:ext cx="3374796" cy="1093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Thân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060" y="4911365"/>
            <a:ext cx="1527142" cy="772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Tên</a:t>
            </a:r>
            <a:r>
              <a:rPr lang="en-US" sz="2800" dirty="0" smtClean="0">
                <a:solidFill>
                  <a:schemeClr val="tx1"/>
                </a:solidFill>
              </a:rPr>
              <a:t> CT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699" y="4911365"/>
            <a:ext cx="1593131" cy="772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viện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1596" y="4911365"/>
            <a:ext cx="1527142" cy="772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Biến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9761" y="4911365"/>
            <a:ext cx="1527142" cy="7729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Hằng</a:t>
            </a:r>
            <a:r>
              <a:rPr lang="en-US" sz="2800" dirty="0" smtClean="0">
                <a:solidFill>
                  <a:schemeClr val="tx1"/>
                </a:solidFill>
              </a:rPr>
              <a:t>…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2" idx="2"/>
            <a:endCxn id="3" idx="0"/>
          </p:cNvCxnSpPr>
          <p:nvPr/>
        </p:nvCxnSpPr>
        <p:spPr>
          <a:xfrm flipH="1">
            <a:off x="4044098" y="1640264"/>
            <a:ext cx="2714920" cy="1046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4" idx="0"/>
          </p:cNvCxnSpPr>
          <p:nvPr/>
        </p:nvCxnSpPr>
        <p:spPr>
          <a:xfrm>
            <a:off x="6759018" y="1640264"/>
            <a:ext cx="2714920" cy="1046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 flipH="1">
            <a:off x="1206631" y="3780148"/>
            <a:ext cx="2837467" cy="1046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 flipH="1">
            <a:off x="3153265" y="3780148"/>
            <a:ext cx="933253" cy="1131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0"/>
          </p:cNvCxnSpPr>
          <p:nvPr/>
        </p:nvCxnSpPr>
        <p:spPr>
          <a:xfrm>
            <a:off x="4051955" y="3780147"/>
            <a:ext cx="1153212" cy="1131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2"/>
            <a:endCxn id="8" idx="0"/>
          </p:cNvCxnSpPr>
          <p:nvPr/>
        </p:nvCxnSpPr>
        <p:spPr>
          <a:xfrm>
            <a:off x="4044098" y="3780148"/>
            <a:ext cx="3329234" cy="11312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183895" y="750994"/>
            <a:ext cx="9104625" cy="1460568"/>
          </a:xfrm>
          <a:prstGeom prst="cloudCallout">
            <a:avLst>
              <a:gd name="adj1" fmla="val -50968"/>
              <a:gd name="adj2" fmla="val 17320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3200" i="1" dirty="0">
                <a:solidFill>
                  <a:srgbClr val="0000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7141" y="2460282"/>
            <a:ext cx="12168870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ngay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660033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660033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88273" y="166879"/>
            <a:ext cx="3736735" cy="52322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 BÁO </a:t>
            </a:r>
            <a:r>
              <a:rPr 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BIẾN: 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725862" y="3786221"/>
            <a:ext cx="10020693" cy="1699284"/>
          </a:xfrm>
          <a:prstGeom prst="cloudCallout">
            <a:avLst>
              <a:gd name="adj1" fmla="val -54185"/>
              <a:gd name="adj2" fmla="val 2495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Pascal,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srgbClr val="0066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i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  <a:endParaRPr lang="en-US" altLang="en-US" sz="3200" i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352730" y="5546400"/>
            <a:ext cx="4783682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dữ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endParaRPr lang="en-US" alt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275" y="5546400"/>
            <a:ext cx="495849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SG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5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2755" grpId="0" animBg="1"/>
      <p:bldP spid="89091" grpId="0" animBg="1" autoUpdateAnimBg="0"/>
      <p:bldP spid="20275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4466733" y="860662"/>
            <a:ext cx="7865166" cy="1750563"/>
          </a:xfrm>
          <a:prstGeom prst="cloudCallout">
            <a:avLst>
              <a:gd name="adj1" fmla="val -54185"/>
              <a:gd name="adj2" fmla="val 24957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ngôn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Pascal,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khai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66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1825331" y="2921112"/>
            <a:ext cx="8393325" cy="584775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660033"/>
                </a:solidFill>
                <a:latin typeface="Arial" panose="020B0604020202020204" pitchFamily="34" charset="0"/>
              </a:rPr>
              <a:t>Var</a:t>
            </a:r>
            <a:r>
              <a:rPr lang="en-US" altLang="en-US" sz="3200" dirty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>
                <a:solidFill>
                  <a:srgbClr val="660033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danh</a:t>
            </a:r>
            <a:r>
              <a:rPr lang="en-US" altLang="en-US" sz="3200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sách</a:t>
            </a:r>
            <a:r>
              <a:rPr lang="en-US" altLang="en-US" sz="3200" i="1" dirty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tên</a:t>
            </a:r>
            <a:r>
              <a:rPr lang="en-US" altLang="en-US" sz="3200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biến</a:t>
            </a:r>
            <a:r>
              <a:rPr lang="en-US" altLang="en-US" sz="3200" dirty="0">
                <a:solidFill>
                  <a:srgbClr val="660033"/>
                </a:solidFill>
                <a:latin typeface="Arial" panose="020B0604020202020204" pitchFamily="34" charset="0"/>
              </a:rPr>
              <a:t>&gt;</a:t>
            </a:r>
            <a:r>
              <a:rPr lang="en-US" altLang="en-US" sz="3200" b="1" dirty="0">
                <a:solidFill>
                  <a:srgbClr val="660033"/>
                </a:solidFill>
                <a:latin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660033"/>
                </a:solidFill>
                <a:latin typeface="Arial" panose="020B0604020202020204" pitchFamily="34" charset="0"/>
              </a:rPr>
              <a:t>&lt;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kiểu</a:t>
            </a:r>
            <a:r>
              <a:rPr lang="en-US" altLang="en-US" sz="3200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3200" i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rgbClr val="006600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sz="3200" dirty="0">
                <a:solidFill>
                  <a:srgbClr val="660033"/>
                </a:solidFill>
                <a:latin typeface="Arial" panose="020B0604020202020204" pitchFamily="34" charset="0"/>
              </a:rPr>
              <a:t>&gt;;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4462" y="3909636"/>
            <a:ext cx="11415860" cy="2387600"/>
            <a:chOff x="2333" y="3158"/>
            <a:chExt cx="3359" cy="1089"/>
          </a:xfrm>
        </p:grpSpPr>
        <p:sp>
          <p:nvSpPr>
            <p:cNvPr id="68614" name="Text Box 6"/>
            <p:cNvSpPr txBox="1">
              <a:spLocks noChangeArrowheads="1"/>
            </p:cNvSpPr>
            <p:nvPr/>
          </p:nvSpPr>
          <p:spPr bwMode="auto">
            <a:xfrm>
              <a:off x="2413" y="3158"/>
              <a:ext cx="3279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Var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: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khoá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dùng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để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khai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báo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biến</a:t>
              </a:r>
              <a:r>
                <a:rPr lang="en-US" altLang="en-US" sz="3200" dirty="0" smtClean="0">
                  <a:solidFill>
                    <a:srgbClr val="9900CC"/>
                  </a:solidFill>
                  <a:cs typeface="Times New Roman" panose="02020603050405020304" pitchFamily="18" charset="0"/>
                </a:rPr>
                <a:t>.</a:t>
              </a:r>
              <a:endParaRPr lang="en-US" altLang="en-US" sz="3200" dirty="0">
                <a:solidFill>
                  <a:srgbClr val="9900CC"/>
                </a:solidFill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Danh</a:t>
              </a:r>
              <a:r>
                <a:rPr lang="en-US" altLang="en-US" sz="3200" b="1" u="sng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sách</a:t>
              </a:r>
              <a:r>
                <a:rPr lang="en-US" altLang="en-US" sz="3200" b="1" u="sng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tên</a:t>
              </a:r>
              <a:r>
                <a:rPr lang="en-US" altLang="en-US" sz="3200" b="1" u="sng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biến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: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tên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các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biến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viết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cách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nhau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bởi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dấu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phẩy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“,”.</a:t>
              </a:r>
            </a:p>
            <a:p>
              <a:pPr eaLnBrk="1" hangingPunct="1"/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Kiểu</a:t>
              </a:r>
              <a:r>
                <a:rPr lang="en-US" altLang="en-US" sz="3200" b="1" u="sng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dữ</a:t>
              </a:r>
              <a:r>
                <a:rPr lang="en-US" altLang="en-US" sz="3200" b="1" u="sng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liệu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: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một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kiểu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dữ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liệu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9900CC"/>
                  </a:solidFill>
                  <a:cs typeface="Times New Roman" panose="02020603050405020304" pitchFamily="18" charset="0"/>
                </a:rPr>
                <a:t>chuẩn</a:t>
              </a:r>
              <a:r>
                <a:rPr lang="en-US" altLang="en-US" sz="3200" dirty="0">
                  <a:solidFill>
                    <a:srgbClr val="9900CC"/>
                  </a:solidFill>
                  <a:cs typeface="Times New Roman" panose="02020603050405020304" pitchFamily="18" charset="0"/>
                </a:rPr>
                <a:t>.  </a:t>
              </a:r>
            </a:p>
          </p:txBody>
        </p:sp>
        <p:sp>
          <p:nvSpPr>
            <p:cNvPr id="68615" name="AutoShape 7"/>
            <p:cNvSpPr>
              <a:spLocks/>
            </p:cNvSpPr>
            <p:nvPr/>
          </p:nvSpPr>
          <p:spPr bwMode="auto">
            <a:xfrm>
              <a:off x="2333" y="3204"/>
              <a:ext cx="48" cy="1043"/>
            </a:xfrm>
            <a:prstGeom prst="leftBracket">
              <a:avLst>
                <a:gd name="adj" fmla="val 181076"/>
              </a:avLst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3200">
                <a:solidFill>
                  <a:srgbClr val="9900CC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8274" y="195943"/>
            <a:ext cx="101389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BÀI 4: SỬ DỤNG BIẾN VÀ HẰNG TRONG CHƯƠNG TRÌNH</a:t>
            </a:r>
            <a:endParaRPr lang="en-SG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88274" y="897830"/>
            <a:ext cx="3736735" cy="52322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 BÁO </a:t>
            </a:r>
            <a:r>
              <a:rPr 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BIẾN: 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2048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|5.7|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18.8|1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.1|10|1.9|13.4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7|14.1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9.3|2.8|12.2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3.7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4.4|5.7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1145</Words>
  <Application>Microsoft Office PowerPoint</Application>
  <PresentationFormat>Widescreen</PresentationFormat>
  <Paragraphs>131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 Unicode MS</vt:lpstr>
      <vt:lpstr>Arial</vt:lpstr>
      <vt:lpstr>Calibri</vt:lpstr>
      <vt:lpstr>Calibri Light</vt:lpstr>
      <vt:lpstr>Century Gothic</vt:lpstr>
      <vt:lpstr>Garamond</vt:lpstr>
      <vt:lpstr>Tahoma</vt:lpstr>
      <vt:lpstr>Times New Roman</vt:lpstr>
      <vt:lpstr>Trebuchet MS</vt:lpstr>
      <vt:lpstr>Wingdings</vt:lpstr>
      <vt:lpstr>Wingdings 3</vt:lpstr>
      <vt:lpstr>Office Theme</vt:lpstr>
      <vt:lpstr>Wisp</vt:lpstr>
      <vt:lpstr>Facet</vt:lpstr>
      <vt:lpstr>1_Facet</vt:lpstr>
      <vt:lpstr>2_Facet</vt:lpstr>
      <vt:lpstr>Organic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68</cp:revision>
  <dcterms:created xsi:type="dcterms:W3CDTF">2021-08-21T02:12:18Z</dcterms:created>
  <dcterms:modified xsi:type="dcterms:W3CDTF">2021-10-14T07:47:29Z</dcterms:modified>
</cp:coreProperties>
</file>